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2E9E2-DC65-40C7-B4C2-07551CC9D4B3}">
  <a:tblStyle styleId="{B392E9E2-DC65-40C7-B4C2-07551CC9D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6599e7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6599e7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6599e7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6599e7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6599e7b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6599e7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6b2731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6b2731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6599e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6599e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59971f98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59971f9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6599e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6599e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6599e7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6599e7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6599e7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6599e7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59971f9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59971f9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ll2NgeV3FlOHEt9ztuKW5xz-lWjVTH0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with Reinforcement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Rida Sohail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about ML Topics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Q-learning algorithm (discount factor and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iteratively refined the AI agent's training process, fine-tuned hyperparameters,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the results by continuously evaluating to ensure steady progress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 (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Exploration vs Exploitation)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Goals not achieved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takes long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result with other </a:t>
            </a:r>
            <a:r>
              <a:rPr lang="en"/>
              <a:t>Reinforcement</a:t>
            </a:r>
            <a:r>
              <a:rPr lang="en"/>
              <a:t> learning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Incorporate a user interface that allows human players to compete against the AI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Agent by </a:t>
            </a:r>
            <a:r>
              <a:rPr lang="en"/>
              <a:t>playing</a:t>
            </a:r>
            <a:r>
              <a:rPr lang="en"/>
              <a:t> against a smart agent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3150" y="64230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 conclusion</a:t>
            </a:r>
            <a:r>
              <a:rPr lang="en" sz="2300"/>
              <a:t>,</a:t>
            </a:r>
            <a:r>
              <a:rPr lang="en" sz="2300"/>
              <a:t> through the utilization of reinforcement learning and the development of a Q-network-based AI agent, I successfully created an autonomous Tic-Tac-Toe player. The agent learned to play the game strategically and achieved competitive performance.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4294967295" type="title"/>
          </p:nvPr>
        </p:nvSpPr>
        <p:spPr>
          <a:xfrm>
            <a:off x="354750" y="170350"/>
            <a:ext cx="8279400" cy="17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02925" y="1804975"/>
            <a:ext cx="81987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A. Singh, K. Deep and A. Nagar, "A "Never-Loose" Strategy to Play the Game of Tic-Tac-Toe,"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2014 International Conference on Soft Computing and Machine Intelligence, New Delhi, India, 2014, pp. 1-5, doi: 10.1109/ISCMI.2014.13.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GAME OF TIC-TAC-TOE: SIMULATION USING MIN-MAX ALGORITHM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International Journal of Advanced Research in Computer Science . Jul/Aug2017, Vol. 8 Issue 7, p1074-1077. 4p.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Author(s): Garg, Roopali; Nayak, Deva Prasad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Ho, Jocelyn; Huang, Jeffrey; Chang, Benjamin; Liu, Allison; Liu, Zoe (2022): Reinforcement Learning: Playing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Tic-Tac-Toe. TechRxiv. Preprint. https://doi.org/10.36227/techrxiv.20407575.v1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43550" y="2066775"/>
            <a:ext cx="48123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Objective: Create intelligent agent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Significance: Adaptive agents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Motivation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00" y="1833500"/>
            <a:ext cx="3028975" cy="30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 /  Goals: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Design and </a:t>
            </a:r>
            <a:r>
              <a:rPr lang="en">
                <a:solidFill>
                  <a:schemeClr val="dk2"/>
                </a:solidFill>
              </a:rPr>
              <a:t>implementation</a:t>
            </a:r>
            <a:r>
              <a:rPr lang="en">
                <a:solidFill>
                  <a:schemeClr val="dk2"/>
                </a:solidFill>
              </a:rPr>
              <a:t> of deep neural network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Q-</a:t>
            </a:r>
            <a:r>
              <a:rPr lang="en">
                <a:solidFill>
                  <a:schemeClr val="dk2"/>
                </a:solidFill>
              </a:rPr>
              <a:t>Learning</a:t>
            </a:r>
            <a:r>
              <a:rPr lang="en">
                <a:solidFill>
                  <a:schemeClr val="dk2"/>
                </a:solidFill>
              </a:rPr>
              <a:t> Algorithm for training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Fine-tuning the reinforcement learning agent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Performance </a:t>
            </a:r>
            <a:r>
              <a:rPr lang="en">
                <a:solidFill>
                  <a:schemeClr val="dk2"/>
                </a:solidFill>
              </a:rPr>
              <a:t>evaluation</a:t>
            </a:r>
            <a:r>
              <a:rPr lang="en">
                <a:solidFill>
                  <a:schemeClr val="dk2"/>
                </a:solidFill>
              </a:rPr>
              <a:t> and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Testing by playing against an opponenet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vs My Implementation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63450" y="191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{B392E9E2-DC65-40C7-B4C2-07551CC9D4B3}</a:tableStyleId>
              </a:tblPr>
              <a:tblGrid>
                <a:gridCol w="2301525"/>
                <a:gridCol w="493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first need to arrange the moves of the present state of the game. These moves connected together will look like a tree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algorithm performs a depth-first search for the exploration of the complete game tree. It proceeds all the way down to the terminal node of the tree, then backtrack the tree as the recursion.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Q-Learning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it assign scores for different decisions given the unique states of the problem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Q stands for Quality and the Q function is the function that assigns a quality score to a State-Action pair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 table consisting of all possible states on one axis and all possible actions on another axis. Each cell in this table has a Q-value.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Q Learning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Rather than mapping a state-action pair to a q-value, a neural network maps input states to (action, Q-value) pairs.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Learn from multiple transitions at once instead of a single one.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7875" y="2169500"/>
            <a:ext cx="82785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Environment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TicTacToe Environment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class: simulate the game, keep track of the board state, determine the current player, and detect when the game was over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Q-network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implemented using the QNetwork class: It approximated the Q-values, which represent the expected future rewards for each possible action in a given state  Keras framework, configured the layers, activation functions, and optimizer to optimize the learning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agent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represented by the Agent class, interacted with the environment by selecting actions based on the predicted Q-values.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Strategy for Optimal Policy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elf play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Episodes = 10,000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Rewards: The learning algorithm aims to maximize cumulative rewards over multiple episodes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 +1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+ 0.5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0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Replay Buffer: During training, I sampled experiences from the replay buffer to break temporal correlations and improve learning efficiency.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 Factor (gamma) = 0.9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Epsilon-Greedy approach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7304" l="0" r="0" t="0"/>
          <a:stretch/>
        </p:blipFill>
        <p:spPr>
          <a:xfrm>
            <a:off x="0" y="111250"/>
            <a:ext cx="8279676" cy="42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86175" y="4440900"/>
            <a:ext cx="8036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10,000 episodes, the agent won on an average of 85%  -Vs- </a:t>
            </a:r>
            <a:r>
              <a:rPr lang="en" sz="1200"/>
              <a:t> for 300,000 episodes, the agent won on an average of 75%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45975" y="-256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Experiments</a:t>
            </a:r>
            <a:endParaRPr sz="2500"/>
          </a:p>
        </p:txBody>
      </p:sp>
      <p:pic>
        <p:nvPicPr>
          <p:cNvPr id="111" name="Google Shape;111;p20" title="gam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25" y="570225"/>
            <a:ext cx="5959950" cy="4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0950" y="20217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852175" y="23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{B392E9E2-DC65-40C7-B4C2-07551CC9D4B3}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Draw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Naive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Trained Agent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Trained Agent with hyperparameter tuning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816875" y="4475150"/>
            <a:ext cx="504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games = 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Win/Draw Percentage = 96 % (vs 90 %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