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1070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31.05.2024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31.05.2024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8E6C3-8E12-426B-A56F-861F8B162AC6}" type="datetime1">
              <a:rPr lang="ru-RU" smtClean="0"/>
              <a:t>31.05.2024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23C2A-FDF4-456A-A556-14045268B55D}" type="datetime1">
              <a:rPr lang="ru-RU" smtClean="0"/>
              <a:t>31.05.2024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5CFD7-CC7C-49C5-B221-A9E29F5846A0}" type="datetime1">
              <a:rPr lang="ru-RU" smtClean="0"/>
              <a:t>31.05.2024</a:t>
            </a:fld>
            <a:endParaRPr lang="en-US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CF11-4D7C-4367-8D00-578223D03103}" type="datetime1">
              <a:rPr lang="ru-RU" smtClean="0"/>
              <a:t>31.05.2024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0FCE8-CB6C-4798-845F-C8260D76B307}" type="datetime1">
              <a:rPr lang="ru-RU" smtClean="0"/>
              <a:t>31.05.2024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13A7E-4C64-47B0-B355-B165BE4012BA}" type="datetime1">
              <a:rPr lang="ru-RU" smtClean="0"/>
              <a:t>31.05.2024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CA3B4-5CE4-4976-BBFE-4E91C7258FC5}" type="datetime1">
              <a:rPr lang="ru-RU" smtClean="0"/>
              <a:t>31.05.2024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16041-DA7D-4734-AA8C-761AB09393E2}" type="datetime1">
              <a:rPr lang="ru-RU" smtClean="0"/>
              <a:t>31.05.2024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2EF8B-D3DF-4216-96A1-1B1DE794B37A}" type="datetime1">
              <a:rPr lang="ru-RU" smtClean="0"/>
              <a:t>31.05.2024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9563768-3096-48CB-A41A-8D454362CCAD}" type="datetime1">
              <a:rPr lang="ru-RU" smtClean="0"/>
              <a:t>31.05.2024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088EE-0E82-4198-BDFF-3B9755AA8919}" type="datetime1">
              <a:rPr lang="ru-RU" smtClean="0"/>
              <a:t>31.05.2024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31.05.2024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666829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ru" sz="4000" dirty="0"/>
              <a:t>Сходимость рядов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256475"/>
            <a:ext cx="10993546" cy="70720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" dirty="0"/>
              <a:t>Капустин В. В.</a:t>
            </a:r>
          </a:p>
          <a:p>
            <a:pPr rtl="0"/>
            <a:r>
              <a:rPr lang="ru-RU" dirty="0"/>
              <a:t>Г</a:t>
            </a:r>
            <a:r>
              <a:rPr lang="ru" dirty="0"/>
              <a:t>руппа ДВ-11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8D1A-FD39-8445-C134-C23E51C0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EA88C8-A71C-8D49-D074-CF1B35EDA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09" y="702156"/>
            <a:ext cx="10164381" cy="6052725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5C3C66B-740C-F3DA-B7B4-056BBEF4A989}"/>
              </a:ext>
            </a:extLst>
          </p:cNvPr>
          <p:cNvSpPr/>
          <p:nvPr/>
        </p:nvSpPr>
        <p:spPr>
          <a:xfrm>
            <a:off x="0" y="0"/>
            <a:ext cx="1685209" cy="5149516"/>
          </a:xfrm>
          <a:custGeom>
            <a:avLst/>
            <a:gdLst>
              <a:gd name="connsiteX0" fmla="*/ 0 w 1717293"/>
              <a:gd name="connsiteY0" fmla="*/ 5133474 h 5133474"/>
              <a:gd name="connsiteX1" fmla="*/ 1187116 w 1717293"/>
              <a:gd name="connsiteY1" fmla="*/ 4507832 h 5133474"/>
              <a:gd name="connsiteX2" fmla="*/ 657726 w 1717293"/>
              <a:gd name="connsiteY2" fmla="*/ 2646947 h 5133474"/>
              <a:gd name="connsiteX3" fmla="*/ 1700463 w 1717293"/>
              <a:gd name="connsiteY3" fmla="*/ 1042737 h 5133474"/>
              <a:gd name="connsiteX4" fmla="*/ 1347537 w 1717293"/>
              <a:gd name="connsiteY4" fmla="*/ 0 h 513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293" h="5133474">
                <a:moveTo>
                  <a:pt x="0" y="5133474"/>
                </a:moveTo>
                <a:cubicBezTo>
                  <a:pt x="538747" y="5027863"/>
                  <a:pt x="1077495" y="4922253"/>
                  <a:pt x="1187116" y="4507832"/>
                </a:cubicBezTo>
                <a:cubicBezTo>
                  <a:pt x="1296737" y="4093411"/>
                  <a:pt x="572168" y="3224463"/>
                  <a:pt x="657726" y="2646947"/>
                </a:cubicBezTo>
                <a:cubicBezTo>
                  <a:pt x="743284" y="2069431"/>
                  <a:pt x="1585495" y="1483895"/>
                  <a:pt x="1700463" y="1042737"/>
                </a:cubicBezTo>
                <a:cubicBezTo>
                  <a:pt x="1815432" y="601579"/>
                  <a:pt x="1302084" y="219242"/>
                  <a:pt x="134753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E08248-FB90-643B-9C4F-23A5F249EAD6}"/>
              </a:ext>
            </a:extLst>
          </p:cNvPr>
          <p:cNvSpPr/>
          <p:nvPr/>
        </p:nvSpPr>
        <p:spPr>
          <a:xfrm>
            <a:off x="9833811" y="2165613"/>
            <a:ext cx="2358189" cy="4692388"/>
          </a:xfrm>
          <a:custGeom>
            <a:avLst/>
            <a:gdLst>
              <a:gd name="connsiteX0" fmla="*/ 0 w 2197768"/>
              <a:gd name="connsiteY0" fmla="*/ 4732493 h 4732493"/>
              <a:gd name="connsiteX1" fmla="*/ 1171073 w 2197768"/>
              <a:gd name="connsiteY1" fmla="*/ 3689756 h 4732493"/>
              <a:gd name="connsiteX2" fmla="*/ 401052 w 2197768"/>
              <a:gd name="connsiteY2" fmla="*/ 2759314 h 4732493"/>
              <a:gd name="connsiteX3" fmla="*/ 2101515 w 2197768"/>
              <a:gd name="connsiteY3" fmla="*/ 1604283 h 4732493"/>
              <a:gd name="connsiteX4" fmla="*/ 1941094 w 2197768"/>
              <a:gd name="connsiteY4" fmla="*/ 96325 h 4732493"/>
              <a:gd name="connsiteX5" fmla="*/ 2197768 w 2197768"/>
              <a:gd name="connsiteY5" fmla="*/ 160493 h 473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7768" h="4732493">
                <a:moveTo>
                  <a:pt x="0" y="4732493"/>
                </a:moveTo>
                <a:cubicBezTo>
                  <a:pt x="552115" y="4375556"/>
                  <a:pt x="1104231" y="4018619"/>
                  <a:pt x="1171073" y="3689756"/>
                </a:cubicBezTo>
                <a:cubicBezTo>
                  <a:pt x="1237915" y="3360893"/>
                  <a:pt x="245978" y="3106893"/>
                  <a:pt x="401052" y="2759314"/>
                </a:cubicBezTo>
                <a:cubicBezTo>
                  <a:pt x="556126" y="2411735"/>
                  <a:pt x="1844841" y="2048114"/>
                  <a:pt x="2101515" y="1604283"/>
                </a:cubicBezTo>
                <a:cubicBezTo>
                  <a:pt x="2358189" y="1160452"/>
                  <a:pt x="1925052" y="336957"/>
                  <a:pt x="1941094" y="96325"/>
                </a:cubicBezTo>
                <a:cubicBezTo>
                  <a:pt x="1957136" y="-144307"/>
                  <a:pt x="2005263" y="139103"/>
                  <a:pt x="2197768" y="16049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21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E160-8A34-4B36-BDCE-11CBB94E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BF826A-7110-9543-AA85-0226E6F0F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89" y="660115"/>
            <a:ext cx="10269221" cy="6104592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33B3BB3-B8C1-D126-29C2-0A990C1E8352}"/>
              </a:ext>
            </a:extLst>
          </p:cNvPr>
          <p:cNvSpPr/>
          <p:nvPr/>
        </p:nvSpPr>
        <p:spPr>
          <a:xfrm>
            <a:off x="9833811" y="2165613"/>
            <a:ext cx="2358189" cy="4692388"/>
          </a:xfrm>
          <a:custGeom>
            <a:avLst/>
            <a:gdLst>
              <a:gd name="connsiteX0" fmla="*/ 0 w 2197768"/>
              <a:gd name="connsiteY0" fmla="*/ 4732493 h 4732493"/>
              <a:gd name="connsiteX1" fmla="*/ 1171073 w 2197768"/>
              <a:gd name="connsiteY1" fmla="*/ 3689756 h 4732493"/>
              <a:gd name="connsiteX2" fmla="*/ 401052 w 2197768"/>
              <a:gd name="connsiteY2" fmla="*/ 2759314 h 4732493"/>
              <a:gd name="connsiteX3" fmla="*/ 2101515 w 2197768"/>
              <a:gd name="connsiteY3" fmla="*/ 1604283 h 4732493"/>
              <a:gd name="connsiteX4" fmla="*/ 1941094 w 2197768"/>
              <a:gd name="connsiteY4" fmla="*/ 96325 h 4732493"/>
              <a:gd name="connsiteX5" fmla="*/ 2197768 w 2197768"/>
              <a:gd name="connsiteY5" fmla="*/ 160493 h 473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7768" h="4732493">
                <a:moveTo>
                  <a:pt x="0" y="4732493"/>
                </a:moveTo>
                <a:cubicBezTo>
                  <a:pt x="552115" y="4375556"/>
                  <a:pt x="1104231" y="4018619"/>
                  <a:pt x="1171073" y="3689756"/>
                </a:cubicBezTo>
                <a:cubicBezTo>
                  <a:pt x="1237915" y="3360893"/>
                  <a:pt x="245978" y="3106893"/>
                  <a:pt x="401052" y="2759314"/>
                </a:cubicBezTo>
                <a:cubicBezTo>
                  <a:pt x="556126" y="2411735"/>
                  <a:pt x="1844841" y="2048114"/>
                  <a:pt x="2101515" y="1604283"/>
                </a:cubicBezTo>
                <a:cubicBezTo>
                  <a:pt x="2358189" y="1160452"/>
                  <a:pt x="1925052" y="336957"/>
                  <a:pt x="1941094" y="96325"/>
                </a:cubicBezTo>
                <a:cubicBezTo>
                  <a:pt x="1957136" y="-144307"/>
                  <a:pt x="2005263" y="139103"/>
                  <a:pt x="2197768" y="16049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80EDF1-E976-8BC7-AD23-FAD68C8F0FAA}"/>
              </a:ext>
            </a:extLst>
          </p:cNvPr>
          <p:cNvSpPr/>
          <p:nvPr/>
        </p:nvSpPr>
        <p:spPr>
          <a:xfrm>
            <a:off x="-1" y="0"/>
            <a:ext cx="1640758" cy="5149516"/>
          </a:xfrm>
          <a:custGeom>
            <a:avLst/>
            <a:gdLst>
              <a:gd name="connsiteX0" fmla="*/ 0 w 1717293"/>
              <a:gd name="connsiteY0" fmla="*/ 5133474 h 5133474"/>
              <a:gd name="connsiteX1" fmla="*/ 1187116 w 1717293"/>
              <a:gd name="connsiteY1" fmla="*/ 4507832 h 5133474"/>
              <a:gd name="connsiteX2" fmla="*/ 657726 w 1717293"/>
              <a:gd name="connsiteY2" fmla="*/ 2646947 h 5133474"/>
              <a:gd name="connsiteX3" fmla="*/ 1700463 w 1717293"/>
              <a:gd name="connsiteY3" fmla="*/ 1042737 h 5133474"/>
              <a:gd name="connsiteX4" fmla="*/ 1347537 w 1717293"/>
              <a:gd name="connsiteY4" fmla="*/ 0 h 513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293" h="5133474">
                <a:moveTo>
                  <a:pt x="0" y="5133474"/>
                </a:moveTo>
                <a:cubicBezTo>
                  <a:pt x="538747" y="5027863"/>
                  <a:pt x="1077495" y="4922253"/>
                  <a:pt x="1187116" y="4507832"/>
                </a:cubicBezTo>
                <a:cubicBezTo>
                  <a:pt x="1296737" y="4093411"/>
                  <a:pt x="572168" y="3224463"/>
                  <a:pt x="657726" y="2646947"/>
                </a:cubicBezTo>
                <a:cubicBezTo>
                  <a:pt x="743284" y="2069431"/>
                  <a:pt x="1585495" y="1483895"/>
                  <a:pt x="1700463" y="1042737"/>
                </a:cubicBezTo>
                <a:cubicBezTo>
                  <a:pt x="1815432" y="601579"/>
                  <a:pt x="1302084" y="219242"/>
                  <a:pt x="134753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288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B38B-DF59-3074-4604-62DBE257D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Спасибо за внимание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32AD3B-8A78-8A77-965F-EBCFC238E0CF}"/>
              </a:ext>
            </a:extLst>
          </p:cNvPr>
          <p:cNvSpPr/>
          <p:nvPr/>
        </p:nvSpPr>
        <p:spPr>
          <a:xfrm rot="16200000">
            <a:off x="8685680" y="3516832"/>
            <a:ext cx="3305339" cy="2472780"/>
          </a:xfrm>
          <a:custGeom>
            <a:avLst/>
            <a:gdLst>
              <a:gd name="connsiteX0" fmla="*/ 0 w 5507421"/>
              <a:gd name="connsiteY0" fmla="*/ 0 h 3121572"/>
              <a:gd name="connsiteX1" fmla="*/ 1366345 w 5507421"/>
              <a:gd name="connsiteY1" fmla="*/ 767255 h 3121572"/>
              <a:gd name="connsiteX2" fmla="*/ 1460938 w 5507421"/>
              <a:gd name="connsiteY2" fmla="*/ 2091558 h 3121572"/>
              <a:gd name="connsiteX3" fmla="*/ 4035973 w 5507421"/>
              <a:gd name="connsiteY3" fmla="*/ 2585544 h 3121572"/>
              <a:gd name="connsiteX4" fmla="*/ 5507421 w 5507421"/>
              <a:gd name="connsiteY4" fmla="*/ 3121572 h 312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7421" h="3121572">
                <a:moveTo>
                  <a:pt x="0" y="0"/>
                </a:moveTo>
                <a:cubicBezTo>
                  <a:pt x="561427" y="209331"/>
                  <a:pt x="1122855" y="418662"/>
                  <a:pt x="1366345" y="767255"/>
                </a:cubicBezTo>
                <a:cubicBezTo>
                  <a:pt x="1609835" y="1115848"/>
                  <a:pt x="1016000" y="1788510"/>
                  <a:pt x="1460938" y="2091558"/>
                </a:cubicBezTo>
                <a:cubicBezTo>
                  <a:pt x="1905876" y="2394606"/>
                  <a:pt x="3361559" y="2413875"/>
                  <a:pt x="4035973" y="2585544"/>
                </a:cubicBezTo>
                <a:cubicBezTo>
                  <a:pt x="4710387" y="2757213"/>
                  <a:pt x="5108904" y="2939392"/>
                  <a:pt x="5507421" y="3121572"/>
                </a:cubicBezTo>
              </a:path>
            </a:pathLst>
          </a:cu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D25BA4-93F4-6188-8A9B-91E2123ACDF3}"/>
              </a:ext>
            </a:extLst>
          </p:cNvPr>
          <p:cNvSpPr/>
          <p:nvPr/>
        </p:nvSpPr>
        <p:spPr>
          <a:xfrm>
            <a:off x="2858814" y="3095767"/>
            <a:ext cx="4540469" cy="3310125"/>
          </a:xfrm>
          <a:custGeom>
            <a:avLst/>
            <a:gdLst>
              <a:gd name="connsiteX0" fmla="*/ 4540469 w 4540469"/>
              <a:gd name="connsiteY0" fmla="*/ 3336564 h 3336564"/>
              <a:gd name="connsiteX1" fmla="*/ 2680138 w 4540469"/>
              <a:gd name="connsiteY1" fmla="*/ 2211957 h 3336564"/>
              <a:gd name="connsiteX2" fmla="*/ 2701158 w 4540469"/>
              <a:gd name="connsiteY2" fmla="*/ 635405 h 3336564"/>
              <a:gd name="connsiteX3" fmla="*/ 0 w 4540469"/>
              <a:gd name="connsiteY3" fmla="*/ 4785 h 3336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0469" h="3336564">
                <a:moveTo>
                  <a:pt x="4540469" y="3336564"/>
                </a:moveTo>
                <a:cubicBezTo>
                  <a:pt x="3763579" y="2999357"/>
                  <a:pt x="2986690" y="2662150"/>
                  <a:pt x="2680138" y="2211957"/>
                </a:cubicBezTo>
                <a:cubicBezTo>
                  <a:pt x="2373586" y="1761764"/>
                  <a:pt x="3147848" y="1003267"/>
                  <a:pt x="2701158" y="635405"/>
                </a:cubicBezTo>
                <a:cubicBezTo>
                  <a:pt x="2254468" y="267543"/>
                  <a:pt x="353848" y="-42512"/>
                  <a:pt x="0" y="4785"/>
                </a:cubicBezTo>
              </a:path>
            </a:pathLst>
          </a:cu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69607C2-0607-0006-726F-5E282F6ECF4A}"/>
              </a:ext>
            </a:extLst>
          </p:cNvPr>
          <p:cNvSpPr/>
          <p:nvPr/>
        </p:nvSpPr>
        <p:spPr>
          <a:xfrm>
            <a:off x="451945" y="3089407"/>
            <a:ext cx="2632181" cy="3321269"/>
          </a:xfrm>
          <a:custGeom>
            <a:avLst/>
            <a:gdLst>
              <a:gd name="connsiteX0" fmla="*/ 1938476 w 2678795"/>
              <a:gd name="connsiteY0" fmla="*/ 3311392 h 3311392"/>
              <a:gd name="connsiteX1" fmla="*/ 2663690 w 2678795"/>
              <a:gd name="connsiteY1" fmla="*/ 1766371 h 3311392"/>
              <a:gd name="connsiteX2" fmla="*/ 1339386 w 2678795"/>
              <a:gd name="connsiteY2" fmla="*/ 1293406 h 3311392"/>
              <a:gd name="connsiteX3" fmla="*/ 46614 w 2678795"/>
              <a:gd name="connsiteY3" fmla="*/ 633 h 331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8795" h="3311392">
                <a:moveTo>
                  <a:pt x="1938476" y="3311392"/>
                </a:moveTo>
                <a:cubicBezTo>
                  <a:pt x="2351007" y="2707047"/>
                  <a:pt x="2763538" y="2102702"/>
                  <a:pt x="2663690" y="1766371"/>
                </a:cubicBezTo>
                <a:cubicBezTo>
                  <a:pt x="2563842" y="1430040"/>
                  <a:pt x="1775565" y="1587696"/>
                  <a:pt x="1339386" y="1293406"/>
                </a:cubicBezTo>
                <a:cubicBezTo>
                  <a:pt x="903207" y="999116"/>
                  <a:pt x="-244172" y="-29146"/>
                  <a:pt x="46614" y="633"/>
                </a:cubicBezTo>
              </a:path>
            </a:pathLst>
          </a:cu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21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B9BA-3C08-4AE7-73F2-4952FED4D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995485"/>
          </a:xfrm>
        </p:spPr>
        <p:txBody>
          <a:bodyPr>
            <a:normAutofit/>
          </a:bodyPr>
          <a:lstStyle/>
          <a:p>
            <a:r>
              <a:rPr lang="ru-RU" sz="5400" dirty="0"/>
              <a:t>Теория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273ED-805A-DDFF-09FB-F8C95F73B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133839"/>
            <a:ext cx="10993546" cy="590321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210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447486"/>
          </a:xfrm>
        </p:spPr>
        <p:txBody>
          <a:bodyPr rtlCol="0">
            <a:normAutofit/>
          </a:bodyPr>
          <a:lstStyle/>
          <a:p>
            <a:pPr rtl="0"/>
            <a:r>
              <a:rPr lang="ru-RU" sz="4800" dirty="0"/>
              <a:t>Числовой ряд</a:t>
            </a:r>
            <a:endParaRPr lang="ru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D51A23F-EE11-59B2-F43E-413BEEDCDD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0232" y="2340864"/>
                <a:ext cx="10760575" cy="3634486"/>
              </a:xfrm>
            </p:spPr>
            <p:txBody>
              <a:bodyPr>
                <a:normAutofit/>
              </a:bodyPr>
              <a:lstStyle/>
              <a:p>
                <a:r>
                  <a:rPr lang="ru-RU" sz="3600" dirty="0"/>
                  <a:t>Числовой ряд – бесконечная сумма членов бесконечной числовой последовательности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36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D51A23F-EE11-59B2-F43E-413BEEDCDD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232" y="2340864"/>
                <a:ext cx="10760575" cy="3634486"/>
              </a:xfrm>
              <a:blipFill>
                <a:blip r:embed="rId2"/>
                <a:stretch>
                  <a:fillRect l="-12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9D8533-8FBB-0ED7-2AE2-6FCD9A46748D}"/>
              </a:ext>
            </a:extLst>
          </p:cNvPr>
          <p:cNvSpPr/>
          <p:nvPr/>
        </p:nvSpPr>
        <p:spPr>
          <a:xfrm>
            <a:off x="0" y="1443789"/>
            <a:ext cx="3930316" cy="5414211"/>
          </a:xfrm>
          <a:custGeom>
            <a:avLst/>
            <a:gdLst>
              <a:gd name="connsiteX0" fmla="*/ 0 w 3946358"/>
              <a:gd name="connsiteY0" fmla="*/ 0 h 5005137"/>
              <a:gd name="connsiteX1" fmla="*/ 593558 w 3946358"/>
              <a:gd name="connsiteY1" fmla="*/ 1251285 h 5005137"/>
              <a:gd name="connsiteX2" fmla="*/ 545431 w 3946358"/>
              <a:gd name="connsiteY2" fmla="*/ 3031958 h 5005137"/>
              <a:gd name="connsiteX3" fmla="*/ 2727158 w 3946358"/>
              <a:gd name="connsiteY3" fmla="*/ 3433011 h 5005137"/>
              <a:gd name="connsiteX4" fmla="*/ 3946358 w 3946358"/>
              <a:gd name="connsiteY4" fmla="*/ 5005137 h 500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6358" h="5005137">
                <a:moveTo>
                  <a:pt x="0" y="0"/>
                </a:moveTo>
                <a:cubicBezTo>
                  <a:pt x="251326" y="372979"/>
                  <a:pt x="502653" y="745959"/>
                  <a:pt x="593558" y="1251285"/>
                </a:cubicBezTo>
                <a:cubicBezTo>
                  <a:pt x="684463" y="1756611"/>
                  <a:pt x="189831" y="2668337"/>
                  <a:pt x="545431" y="3031958"/>
                </a:cubicBezTo>
                <a:cubicBezTo>
                  <a:pt x="901031" y="3395579"/>
                  <a:pt x="2160337" y="3104148"/>
                  <a:pt x="2727158" y="3433011"/>
                </a:cubicBezTo>
                <a:cubicBezTo>
                  <a:pt x="3293979" y="3761874"/>
                  <a:pt x="3721769" y="4719053"/>
                  <a:pt x="3946358" y="500513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9E4F-D9BA-98D0-A4CF-47E8BE3D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Признаки сходимости рядов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9FE8AB-3166-1952-CF51-3F6EFB1ED3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3600" dirty="0"/>
                  <a:t>Необходимый признак сходимости ряда: последовательность членов сходящегося ряда должна стремится к нулю: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/>
                              </m:groupCh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9FE8AB-3166-1952-CF51-3F6EFB1ED3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7681D00-FE3F-CE09-B966-C087659E212A}"/>
              </a:ext>
            </a:extLst>
          </p:cNvPr>
          <p:cNvSpPr/>
          <p:nvPr/>
        </p:nvSpPr>
        <p:spPr>
          <a:xfrm>
            <a:off x="7076309" y="737936"/>
            <a:ext cx="5115691" cy="6120063"/>
          </a:xfrm>
          <a:custGeom>
            <a:avLst/>
            <a:gdLst>
              <a:gd name="connsiteX0" fmla="*/ 5099649 w 5099649"/>
              <a:gd name="connsiteY0" fmla="*/ 0 h 6096000"/>
              <a:gd name="connsiteX1" fmla="*/ 2869796 w 5099649"/>
              <a:gd name="connsiteY1" fmla="*/ 1122947 h 6096000"/>
              <a:gd name="connsiteX2" fmla="*/ 3896491 w 5099649"/>
              <a:gd name="connsiteY2" fmla="*/ 3400926 h 6096000"/>
              <a:gd name="connsiteX3" fmla="*/ 94512 w 5099649"/>
              <a:gd name="connsiteY3" fmla="*/ 5037221 h 6096000"/>
              <a:gd name="connsiteX4" fmla="*/ 1185375 w 5099649"/>
              <a:gd name="connsiteY4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9649" h="6096000">
                <a:moveTo>
                  <a:pt x="5099649" y="0"/>
                </a:moveTo>
                <a:cubicBezTo>
                  <a:pt x="4084985" y="278063"/>
                  <a:pt x="3070322" y="556126"/>
                  <a:pt x="2869796" y="1122947"/>
                </a:cubicBezTo>
                <a:cubicBezTo>
                  <a:pt x="2669270" y="1689768"/>
                  <a:pt x="4359038" y="2748547"/>
                  <a:pt x="3896491" y="3400926"/>
                </a:cubicBezTo>
                <a:cubicBezTo>
                  <a:pt x="3433944" y="4053305"/>
                  <a:pt x="546365" y="4588042"/>
                  <a:pt x="94512" y="5037221"/>
                </a:cubicBezTo>
                <a:cubicBezTo>
                  <a:pt x="-357341" y="5486400"/>
                  <a:pt x="944743" y="5874084"/>
                  <a:pt x="1185375" y="60960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53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8F4F-0834-4CA5-D291-80E0E34A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Признак лейбница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600C49-74D8-A09E-ED37-0164C0F741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072794"/>
                <a:ext cx="11029615" cy="4083050"/>
              </a:xfrm>
            </p:spPr>
            <p:txBody>
              <a:bodyPr>
                <a:normAutofit/>
              </a:bodyPr>
              <a:lstStyle/>
              <a:p>
                <a:r>
                  <a:rPr lang="ru-RU" sz="3600" dirty="0"/>
                  <a:t>Если в знакочередующемся ряде абсолютные величины членов убывают, т.е.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ru-RU" sz="3600" dirty="0"/>
                  <a:t> , и предел его общего члена при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groupChr>
                      <m:groupChrPr>
                        <m:chr m:val="→"/>
                        <m:pos m:val="top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u-RU" sz="3600" dirty="0"/>
                  <a:t> равен нулю, т.е.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/>
                            </m:groupCh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ru-RU" sz="3600" dirty="0"/>
                  <a:t> , то ряд сходится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600C49-74D8-A09E-ED37-0164C0F741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072794"/>
                <a:ext cx="11029615" cy="4083050"/>
              </a:xfrm>
              <a:blipFill>
                <a:blip r:embed="rId2"/>
                <a:stretch>
                  <a:fillRect l="-1215" r="-4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E2AA568-15D8-C4A4-ACFD-EA29C5D1AA52}"/>
              </a:ext>
            </a:extLst>
          </p:cNvPr>
          <p:cNvSpPr/>
          <p:nvPr/>
        </p:nvSpPr>
        <p:spPr>
          <a:xfrm>
            <a:off x="8606116" y="1150175"/>
            <a:ext cx="3585884" cy="5707826"/>
          </a:xfrm>
          <a:custGeom>
            <a:avLst/>
            <a:gdLst>
              <a:gd name="connsiteX0" fmla="*/ 104747 w 3553800"/>
              <a:gd name="connsiteY0" fmla="*/ 5731889 h 5731889"/>
              <a:gd name="connsiteX1" fmla="*/ 345379 w 3553800"/>
              <a:gd name="connsiteY1" fmla="*/ 4721237 h 5731889"/>
              <a:gd name="connsiteX2" fmla="*/ 2960242 w 3553800"/>
              <a:gd name="connsiteY2" fmla="*/ 4095594 h 5731889"/>
              <a:gd name="connsiteX3" fmla="*/ 2783779 w 3553800"/>
              <a:gd name="connsiteY3" fmla="*/ 1416563 h 5731889"/>
              <a:gd name="connsiteX4" fmla="*/ 3553800 w 3553800"/>
              <a:gd name="connsiteY4" fmla="*/ 4858 h 573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800" h="5731889">
                <a:moveTo>
                  <a:pt x="104747" y="5731889"/>
                </a:moveTo>
                <a:cubicBezTo>
                  <a:pt x="-12895" y="5362921"/>
                  <a:pt x="-130537" y="4993953"/>
                  <a:pt x="345379" y="4721237"/>
                </a:cubicBezTo>
                <a:cubicBezTo>
                  <a:pt x="821295" y="4448521"/>
                  <a:pt x="2553842" y="4646373"/>
                  <a:pt x="2960242" y="4095594"/>
                </a:cubicBezTo>
                <a:cubicBezTo>
                  <a:pt x="3366642" y="3544815"/>
                  <a:pt x="2684853" y="2098352"/>
                  <a:pt x="2783779" y="1416563"/>
                </a:cubicBezTo>
                <a:cubicBezTo>
                  <a:pt x="2882705" y="734774"/>
                  <a:pt x="3398726" y="-70005"/>
                  <a:pt x="3553800" y="485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79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D45E-81C6-0846-C336-176D65B9E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1871090"/>
          </a:xfrm>
        </p:spPr>
        <p:txBody>
          <a:bodyPr>
            <a:noAutofit/>
          </a:bodyPr>
          <a:lstStyle/>
          <a:p>
            <a:r>
              <a:rPr lang="ru-RU" sz="5400" dirty="0"/>
              <a:t>Решение области сходимости ряда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E74B1-B624-1CB7-6B9F-CD527A37B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4362557"/>
            <a:ext cx="10993546" cy="590321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398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69ADF-1A77-C720-0000-518143A3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34087"/>
            <a:ext cx="11029616" cy="553710"/>
          </a:xfrm>
        </p:spPr>
        <p:txBody>
          <a:bodyPr>
            <a:normAutofit/>
          </a:bodyPr>
          <a:lstStyle/>
          <a:p>
            <a:r>
              <a:rPr lang="ru-RU" dirty="0"/>
              <a:t>Вариант 30</a:t>
            </a:r>
            <a:r>
              <a:rPr lang="en-US" dirty="0"/>
              <a:t>: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C2F940-1815-6B73-38DE-F13BB2AC2D2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" y="1403941"/>
                <a:ext cx="6096000" cy="545406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/>
                              </m:groupCh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groupChr>
                                    <m:groupChrPr>
                                      <m:chr m:val="→"/>
                                      <m:pos m:val="top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/>
                                  </m:groupCh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/>
                            </m:groupCh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groupChr>
                                  <m:groupChrPr>
                                    <m:chr m:val="→"/>
                                    <m:pos m:val="top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/>
                                </m:groupCh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groupChr>
                            <m:groupChrPr>
                              <m:chr m:val="→"/>
                              <m:pos m:val="to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/>
                          </m:groupCh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lim>
                      </m:limLow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2400" dirty="0"/>
              </a:p>
              <a:p>
                <a:pPr marL="0" indent="0" algn="ctr">
                  <a:buNone/>
                </a:pPr>
                <a:r>
                  <a:rPr lang="ru-RU" sz="2400" dirty="0"/>
                  <a:t>При</a:t>
                </a:r>
                <a:r>
                  <a:rPr lang="en-US" sz="2400" dirty="0"/>
                  <a:t>   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&lt;4     −4&lt;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&lt;4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C2F940-1815-6B73-38DE-F13BB2AC2D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" y="1403941"/>
                <a:ext cx="6096000" cy="54540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E3E6F8C-3495-C2DB-C0DC-1969D5F5CF2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01" y="850230"/>
                <a:ext cx="6095998" cy="60077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u="sng" dirty="0"/>
                  <a:t>1) </a:t>
                </a:r>
                <a:r>
                  <a:rPr lang="ru-RU" sz="2400" u="sng" dirty="0"/>
                  <a:t>При </a:t>
                </a:r>
                <a14:m>
                  <m:oMath xmlns:m="http://schemas.openxmlformats.org/officeDocument/2006/math">
                    <m:r>
                      <a:rPr lang="en-US" sz="2400" b="0" i="1" u="sng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u="sng" smtClean="0"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endParaRPr lang="en-US" sz="2400" b="0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box>
                            <m:boxPr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ru-RU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(−4)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ru-RU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ru-RU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e>
                          </m:box>
                        </m:e>
                      </m:nary>
                      <m:nary>
                        <m:naryPr>
                          <m:chr m:val="∑"/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ru-RU" sz="2400" dirty="0"/>
                  <a:t>а)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groupChr>
                          <m:groupChrPr>
                            <m:chr m:val="→"/>
                            <m:pos m:val="top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/>
                        </m:groupCh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lim>
                    </m:limLow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sz="2400" dirty="0"/>
                  <a:t>б</a:t>
                </a:r>
                <a:r>
                  <a:rPr lang="ru-RU" sz="2400" b="0" dirty="0"/>
                  <a:t>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ru-RU" sz="2400" dirty="0"/>
                  <a:t>Ряд сходится условно</a:t>
                </a:r>
              </a:p>
              <a:p>
                <a:pPr marL="0" indent="0">
                  <a:buNone/>
                </a:pPr>
                <a:r>
                  <a:rPr lang="ru-RU" sz="2400" b="0" u="sng" dirty="0"/>
                  <a:t>2) При </a:t>
                </a:r>
                <a14:m>
                  <m:oMath xmlns:m="http://schemas.openxmlformats.org/officeDocument/2006/math">
                    <m:r>
                      <a:rPr lang="en-US" sz="2400" b="0" i="1" u="sng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u="sng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ru-RU" sz="2400" b="0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box>
                            <m:boxPr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ru-RU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ru-RU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ru-RU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e>
                          </m:box>
                        </m:e>
                      </m:nary>
                      <m:nary>
                        <m:naryPr>
                          <m:chr m:val="∑"/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ru-RU" sz="2400" b="0" dirty="0"/>
              </a:p>
              <a:p>
                <a:pPr marL="0" indent="0">
                  <a:buNone/>
                </a:pPr>
                <a:r>
                  <a:rPr lang="ru-RU" sz="2400" b="0" dirty="0"/>
                  <a:t>Ряд сходится</a:t>
                </a:r>
                <a:endParaRPr lang="en-US" sz="2400" b="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E3E6F8C-3495-C2DB-C0DC-1969D5F5C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01" y="850230"/>
                <a:ext cx="6095998" cy="6007770"/>
              </a:xfrm>
              <a:blipFill>
                <a:blip r:embed="rId3"/>
                <a:stretch>
                  <a:fillRect l="-1500" t="-304" b="-19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3FEA9C-2B65-6AD4-0DB0-3C0AED016B4C}"/>
                  </a:ext>
                </a:extLst>
              </p:cNvPr>
              <p:cNvSpPr txBox="1"/>
              <p:nvPr/>
            </p:nvSpPr>
            <p:spPr>
              <a:xfrm>
                <a:off x="581191" y="850230"/>
                <a:ext cx="2065756" cy="1267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box>
                            <m:box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ru-R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ru-R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ru-RU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den>
                              </m:f>
                            </m:e>
                          </m:box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3FEA9C-2B65-6AD4-0DB0-3C0AED016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1" y="850230"/>
                <a:ext cx="2065756" cy="1267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D8ED63-1DC8-8BCA-AB20-DDBE3BA52B44}"/>
              </a:ext>
            </a:extLst>
          </p:cNvPr>
          <p:cNvCxnSpPr>
            <a:cxnSpLocks/>
          </p:cNvCxnSpPr>
          <p:nvPr/>
        </p:nvCxnSpPr>
        <p:spPr>
          <a:xfrm>
            <a:off x="5919537" y="987797"/>
            <a:ext cx="0" cy="5870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23C4DC0-A1B9-DA9C-5FA1-2C715E6A86D7}"/>
                  </a:ext>
                </a:extLst>
              </p:cNvPr>
              <p:cNvSpPr/>
              <p:nvPr/>
            </p:nvSpPr>
            <p:spPr>
              <a:xfrm>
                <a:off x="8502316" y="3048000"/>
                <a:ext cx="2903621" cy="689811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/>
                  <a:t>Ответ: </a:t>
                </a:r>
                <a14:m>
                  <m:oMath xmlns:m="http://schemas.openxmlformats.org/officeDocument/2006/math">
                    <m:r>
                      <a:rPr lang="ru-RU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4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ru-R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23C4DC0-A1B9-DA9C-5FA1-2C715E6A8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316" y="3048000"/>
                <a:ext cx="2903621" cy="689811"/>
              </a:xfrm>
              <a:prstGeom prst="roundRect">
                <a:avLst/>
              </a:prstGeom>
              <a:blipFill>
                <a:blip r:embed="rId5"/>
                <a:stretch>
                  <a:fillRect b="-17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07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20FF-8D63-C068-6D18-FEBE032EF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1482363"/>
            <a:ext cx="10993549" cy="1475013"/>
          </a:xfrm>
        </p:spPr>
        <p:txBody>
          <a:bodyPr>
            <a:normAutofit/>
          </a:bodyPr>
          <a:lstStyle/>
          <a:p>
            <a:r>
              <a:rPr lang="ru-RU" sz="5400" dirty="0"/>
              <a:t>Реализация программы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E4CC7-93DF-0AC7-3358-8586B3C9C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133839"/>
            <a:ext cx="10993546" cy="590321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46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A238-A300-7B5D-0789-40F3478F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33450"/>
            <a:ext cx="3274193" cy="718887"/>
          </a:xfrm>
        </p:spPr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6B033-3C39-BF57-63F5-65534565A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1262" y="1652337"/>
            <a:ext cx="3433011" cy="418570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Проект был реализован через </a:t>
            </a:r>
            <a:r>
              <a:rPr lang="en-US" sz="2800" dirty="0"/>
              <a:t>Windows forms </a:t>
            </a:r>
            <a:r>
              <a:rPr lang="ru-RU" sz="2800" dirty="0"/>
              <a:t>и </a:t>
            </a:r>
            <a:r>
              <a:rPr lang="en-US" sz="2800" dirty="0"/>
              <a:t>Flask</a:t>
            </a:r>
            <a:endParaRPr lang="ru-RU" sz="2800" dirty="0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7FAC43AA-5DD1-3098-86B4-E8C144456946}"/>
              </a:ext>
            </a:extLst>
          </p:cNvPr>
          <p:cNvSpPr/>
          <p:nvPr/>
        </p:nvSpPr>
        <p:spPr>
          <a:xfrm>
            <a:off x="2169726" y="-277000"/>
            <a:ext cx="12113394" cy="7571874"/>
          </a:xfrm>
          <a:prstGeom prst="mathMultiply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Content Placeholder 10">
            <a:extLst>
              <a:ext uri="{FF2B5EF4-FFF2-40B4-BE49-F238E27FC236}">
                <a16:creationId xmlns:a16="http://schemas.microsoft.com/office/drawing/2014/main" id="{452C45BE-4FC6-B439-8098-EB4972B24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569" y="697191"/>
            <a:ext cx="4846320" cy="5855103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F25A957-4FA4-D1C8-4E21-F22C09CBB596}"/>
              </a:ext>
            </a:extLst>
          </p:cNvPr>
          <p:cNvSpPr/>
          <p:nvPr/>
        </p:nvSpPr>
        <p:spPr>
          <a:xfrm>
            <a:off x="0" y="0"/>
            <a:ext cx="4074695" cy="1973179"/>
          </a:xfrm>
          <a:custGeom>
            <a:avLst/>
            <a:gdLst>
              <a:gd name="connsiteX0" fmla="*/ 0 w 4122821"/>
              <a:gd name="connsiteY0" fmla="*/ 2005263 h 2005263"/>
              <a:gd name="connsiteX1" fmla="*/ 1042737 w 4122821"/>
              <a:gd name="connsiteY1" fmla="*/ 1026695 h 2005263"/>
              <a:gd name="connsiteX2" fmla="*/ 3080084 w 4122821"/>
              <a:gd name="connsiteY2" fmla="*/ 978568 h 2005263"/>
              <a:gd name="connsiteX3" fmla="*/ 4122821 w 4122821"/>
              <a:gd name="connsiteY3" fmla="*/ 0 h 200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2821" h="2005263">
                <a:moveTo>
                  <a:pt x="0" y="2005263"/>
                </a:moveTo>
                <a:cubicBezTo>
                  <a:pt x="264695" y="1601537"/>
                  <a:pt x="529390" y="1197811"/>
                  <a:pt x="1042737" y="1026695"/>
                </a:cubicBezTo>
                <a:cubicBezTo>
                  <a:pt x="1556084" y="855579"/>
                  <a:pt x="2566737" y="1149684"/>
                  <a:pt x="3080084" y="978568"/>
                </a:cubicBezTo>
                <a:cubicBezTo>
                  <a:pt x="3593431" y="807452"/>
                  <a:pt x="4013200" y="80210"/>
                  <a:pt x="4122821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519F4D9-294D-0014-DF49-CD82E26A50AA}"/>
              </a:ext>
            </a:extLst>
          </p:cNvPr>
          <p:cNvSpPr/>
          <p:nvPr/>
        </p:nvSpPr>
        <p:spPr>
          <a:xfrm>
            <a:off x="9868233" y="2534652"/>
            <a:ext cx="2323767" cy="4323347"/>
          </a:xfrm>
          <a:custGeom>
            <a:avLst/>
            <a:gdLst>
              <a:gd name="connsiteX0" fmla="*/ 13704 w 2323767"/>
              <a:gd name="connsiteY0" fmla="*/ 4315326 h 4315326"/>
              <a:gd name="connsiteX1" fmla="*/ 238293 w 2323767"/>
              <a:gd name="connsiteY1" fmla="*/ 3368842 h 4315326"/>
              <a:gd name="connsiteX2" fmla="*/ 1649999 w 2323767"/>
              <a:gd name="connsiteY2" fmla="*/ 2406315 h 4315326"/>
              <a:gd name="connsiteX3" fmla="*/ 1794378 w 2323767"/>
              <a:gd name="connsiteY3" fmla="*/ 834189 h 4315326"/>
              <a:gd name="connsiteX4" fmla="*/ 2323767 w 2323767"/>
              <a:gd name="connsiteY4" fmla="*/ 0 h 431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3767" h="4315326">
                <a:moveTo>
                  <a:pt x="13704" y="4315326"/>
                </a:moveTo>
                <a:cubicBezTo>
                  <a:pt x="-10360" y="4001168"/>
                  <a:pt x="-34423" y="3687010"/>
                  <a:pt x="238293" y="3368842"/>
                </a:cubicBezTo>
                <a:cubicBezTo>
                  <a:pt x="511009" y="3050674"/>
                  <a:pt x="1390652" y="2828757"/>
                  <a:pt x="1649999" y="2406315"/>
                </a:cubicBezTo>
                <a:cubicBezTo>
                  <a:pt x="1909346" y="1983873"/>
                  <a:pt x="1682083" y="1235241"/>
                  <a:pt x="1794378" y="834189"/>
                </a:cubicBezTo>
                <a:cubicBezTo>
                  <a:pt x="1906673" y="433137"/>
                  <a:pt x="2323767" y="0"/>
                  <a:pt x="232376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844328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8_TF33552983" id="{160FF37C-0DDC-4D2E-AEAD-253EF6364DF1}" vid="{EC99DBC3-C858-4F3A-82DD-48D686A36D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{04B0B552-2CE7-4DA3-829D-3BAF152FAFA9}tf33552983_win32</Template>
  <TotalTime>113</TotalTime>
  <Words>183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Corbel</vt:lpstr>
      <vt:lpstr>Franklin Gothic Book</vt:lpstr>
      <vt:lpstr>Franklin Gothic Demi</vt:lpstr>
      <vt:lpstr>Wingdings 2</vt:lpstr>
      <vt:lpstr>ДивидендVTI</vt:lpstr>
      <vt:lpstr>Сходимость рядов</vt:lpstr>
      <vt:lpstr>Теория</vt:lpstr>
      <vt:lpstr>Числовой ряд</vt:lpstr>
      <vt:lpstr>Признаки сходимости рядов</vt:lpstr>
      <vt:lpstr>Признак лейбница</vt:lpstr>
      <vt:lpstr>Решение области сходимости ряда</vt:lpstr>
      <vt:lpstr>Вариант 30:</vt:lpstr>
      <vt:lpstr>Реализация программы</vt:lpstr>
      <vt:lpstr>программа</vt:lpstr>
      <vt:lpstr>PowerPoint Presentation</vt:lpstr>
      <vt:lpstr>PowerPoint Presentation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Сходимость рядов</dc:title>
  <dc:creator>SkyeYO</dc:creator>
  <cp:lastModifiedBy>SkyeYO</cp:lastModifiedBy>
  <cp:revision>3</cp:revision>
  <dcterms:created xsi:type="dcterms:W3CDTF">2024-05-31T17:14:17Z</dcterms:created>
  <dcterms:modified xsi:type="dcterms:W3CDTF">2024-05-31T19:08:14Z</dcterms:modified>
</cp:coreProperties>
</file>