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6" r:id="rId4"/>
    <p:sldId id="264" r:id="rId5"/>
    <p:sldId id="258" r:id="rId6"/>
    <p:sldId id="267" r:id="rId7"/>
    <p:sldId id="259" r:id="rId8"/>
    <p:sldId id="265" r:id="rId9"/>
    <p:sldId id="269" r:id="rId10"/>
    <p:sldId id="26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162" d="100"/>
          <a:sy n="162" d="100"/>
        </p:scale>
        <p:origin x="200" y="3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70000"/>
              </a:lnSpc>
              <a:spcAft>
                <a:spcPts val="1200"/>
              </a:spcAft>
              <a:buNone/>
            </a:pPr>
            <a:r>
              <a:rPr lang="en-US" sz="1100" dirty="0">
                <a:solidFill>
                  <a:srgbClr val="7030A0"/>
                </a:solidFill>
              </a:rPr>
              <a:t>As easy as it might be to be a city dweller, we cannot ignore to the plights of our farmers. India has a primary sector economy, that means that majority of our population is involved in agricultural based activities and are dependent on crops related business for their livelihood. India, no doubt is an agrarian society, and we often tend to ignore this fact. </a:t>
            </a:r>
          </a:p>
          <a:p>
            <a:pPr marL="0" lvl="0" indent="0">
              <a:lnSpc>
                <a:spcPct val="170000"/>
              </a:lnSpc>
              <a:spcAft>
                <a:spcPts val="1200"/>
              </a:spcAft>
              <a:buNone/>
            </a:pPr>
            <a:r>
              <a:rPr lang="en-US" sz="1100" dirty="0">
                <a:solidFill>
                  <a:srgbClr val="7030A0"/>
                </a:solidFill>
              </a:rPr>
              <a:t>Multiple unsustainable technologies took a huge toll on our Earth in the recent past decades giving rise to global warming and climate as worldwide crisis. This hurts the farmer the most, as they are often lacking proper guidance and resources to solve their problems. Lal Bahadur Shastri once said, “Jai Jawan Jai </a:t>
            </a:r>
            <a:r>
              <a:rPr lang="en-US" sz="1100" dirty="0" err="1">
                <a:solidFill>
                  <a:srgbClr val="7030A0"/>
                </a:solidFill>
              </a:rPr>
              <a:t>Kisaan</a:t>
            </a:r>
            <a:r>
              <a:rPr lang="en-US" sz="1100" dirty="0">
                <a:solidFill>
                  <a:srgbClr val="7030A0"/>
                </a:solidFill>
              </a:rPr>
              <a:t>”, which believed in uplifting the role of a farmer. We tried to combat a few issues farmers face by providing a solution in the form of. </a:t>
            </a:r>
          </a:p>
          <a:p>
            <a:pPr marL="0" lvl="0" indent="0">
              <a:lnSpc>
                <a:spcPct val="170000"/>
              </a:lnSpc>
              <a:spcAft>
                <a:spcPts val="1200"/>
              </a:spcAft>
              <a:buNone/>
            </a:pPr>
            <a:r>
              <a:rPr lang="en-US" sz="1100" dirty="0" err="1">
                <a:solidFill>
                  <a:srgbClr val="7030A0"/>
                </a:solidFill>
              </a:rPr>
              <a:t>Farmerable</a:t>
            </a:r>
            <a:r>
              <a:rPr lang="en-US" sz="1100" dirty="0">
                <a:solidFill>
                  <a:srgbClr val="7030A0"/>
                </a:solidFill>
              </a:rPr>
              <a:t> is a website aimed at assisting the farmer. It consists of a crop recommendation system, a fertilizer recommendation system, and a crop disease identification system. All these would be implemented as ML models and integrated into a single webpage for easier and convenient access.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75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4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20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80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6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lumMod val="20000"/>
            <a:lumOff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537882" y="3076650"/>
            <a:ext cx="8520600" cy="1538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dirty="0" err="1">
                <a:solidFill>
                  <a:schemeClr val="tx1">
                    <a:lumMod val="75000"/>
                    <a:lumOff val="25000"/>
                  </a:schemeClr>
                </a:solidFill>
              </a:rPr>
              <a:t>Avishkar</a:t>
            </a:r>
            <a:r>
              <a:rPr lang="en" sz="1400" dirty="0">
                <a:solidFill>
                  <a:schemeClr val="tx1">
                    <a:lumMod val="75000"/>
                    <a:lumOff val="25000"/>
                  </a:schemeClr>
                </a:solidFill>
              </a:rPr>
              <a:t> Dalvi			 20202002			 </a:t>
            </a:r>
          </a:p>
          <a:p>
            <a:pPr marL="0" lvl="0" indent="0" algn="ctr" rtl="0">
              <a:spcBef>
                <a:spcPts val="0"/>
              </a:spcBef>
              <a:spcAft>
                <a:spcPts val="0"/>
              </a:spcAft>
              <a:buNone/>
            </a:pPr>
            <a:r>
              <a:rPr lang="en" sz="1400" dirty="0">
                <a:solidFill>
                  <a:schemeClr val="tx1">
                    <a:lumMod val="75000"/>
                    <a:lumOff val="25000"/>
                  </a:schemeClr>
                </a:solidFill>
              </a:rPr>
              <a:t>Riddhi Narkar			 19102003			 </a:t>
            </a:r>
          </a:p>
          <a:p>
            <a:pPr marL="0" lvl="0" indent="0"/>
            <a:r>
              <a:rPr lang="en" sz="1400" dirty="0">
                <a:solidFill>
                  <a:schemeClr val="tx1">
                    <a:lumMod val="75000"/>
                    <a:lumOff val="25000"/>
                  </a:schemeClr>
                </a:solidFill>
              </a:rPr>
              <a:t>Radha </a:t>
            </a:r>
            <a:r>
              <a:rPr lang="en" sz="1400" dirty="0" err="1">
                <a:solidFill>
                  <a:schemeClr val="tx1">
                    <a:lumMod val="75000"/>
                    <a:lumOff val="25000"/>
                  </a:schemeClr>
                </a:solidFill>
              </a:rPr>
              <a:t>Rakshe</a:t>
            </a:r>
            <a:r>
              <a:rPr lang="en" sz="1400" dirty="0">
                <a:solidFill>
                  <a:schemeClr val="tx1">
                    <a:lumMod val="75000"/>
                    <a:lumOff val="25000"/>
                  </a:schemeClr>
                </a:solidFill>
              </a:rPr>
              <a:t>			 19102067			</a:t>
            </a:r>
          </a:p>
          <a:p>
            <a:pPr marL="0" lvl="0" indent="0"/>
            <a:r>
              <a:rPr lang="en-IN" sz="1400" dirty="0" err="1">
                <a:solidFill>
                  <a:schemeClr val="tx1">
                    <a:lumMod val="75000"/>
                    <a:lumOff val="25000"/>
                  </a:schemeClr>
                </a:solidFill>
              </a:rPr>
              <a:t>Aarya</a:t>
            </a:r>
            <a:r>
              <a:rPr lang="en-IN" sz="1400" dirty="0">
                <a:solidFill>
                  <a:schemeClr val="tx1">
                    <a:lumMod val="75000"/>
                    <a:lumOff val="25000"/>
                  </a:schemeClr>
                </a:solidFill>
              </a:rPr>
              <a:t> </a:t>
            </a:r>
            <a:r>
              <a:rPr lang="en-IN" sz="1400" dirty="0" err="1">
                <a:solidFill>
                  <a:schemeClr val="tx1">
                    <a:lumMod val="75000"/>
                    <a:lumOff val="25000"/>
                  </a:schemeClr>
                </a:solidFill>
              </a:rPr>
              <a:t>Totey</a:t>
            </a:r>
            <a:r>
              <a:rPr lang="en-IN" sz="1400" dirty="0">
                <a:solidFill>
                  <a:schemeClr val="tx1">
                    <a:lumMod val="75000"/>
                    <a:lumOff val="25000"/>
                  </a:schemeClr>
                </a:solidFill>
              </a:rPr>
              <a:t>			 19102070 			</a:t>
            </a:r>
          </a:p>
          <a:p>
            <a:pPr marL="0" lvl="0" indent="0" algn="ctr" rtl="0">
              <a:spcBef>
                <a:spcPts val="0"/>
              </a:spcBef>
              <a:spcAft>
                <a:spcPts val="0"/>
              </a:spcAft>
              <a:buClr>
                <a:schemeClr val="dk1"/>
              </a:buClr>
              <a:buSzPts val="1100"/>
              <a:buFont typeface="Arial"/>
              <a:buNone/>
            </a:pPr>
            <a:endParaRPr lang="en" sz="1400" dirty="0">
              <a:solidFill>
                <a:schemeClr val="tx1">
                  <a:lumMod val="75000"/>
                  <a:lumOff val="25000"/>
                </a:schemeClr>
              </a:solidFill>
            </a:endParaRPr>
          </a:p>
          <a:p>
            <a:pPr marL="0" lvl="0" indent="0" algn="ctr" rtl="0">
              <a:spcBef>
                <a:spcPts val="0"/>
              </a:spcBef>
              <a:spcAft>
                <a:spcPts val="0"/>
              </a:spcAft>
              <a:buClr>
                <a:schemeClr val="dk1"/>
              </a:buClr>
              <a:buSzPts val="1100"/>
              <a:buFont typeface="Arial"/>
              <a:buNone/>
            </a:pPr>
            <a:r>
              <a:rPr lang="en" sz="1400" dirty="0">
                <a:solidFill>
                  <a:schemeClr val="tx1">
                    <a:lumMod val="75000"/>
                    <a:lumOff val="25000"/>
                  </a:schemeClr>
                </a:solidFill>
              </a:rPr>
              <a:t>Under the Guidance of: Prof. Deepak </a:t>
            </a:r>
            <a:r>
              <a:rPr lang="en" sz="1400" dirty="0" err="1">
                <a:solidFill>
                  <a:schemeClr val="tx1">
                    <a:lumMod val="75000"/>
                    <a:lumOff val="25000"/>
                  </a:schemeClr>
                </a:solidFill>
              </a:rPr>
              <a:t>Khachane</a:t>
            </a:r>
            <a:endParaRPr sz="1400" dirty="0">
              <a:solidFill>
                <a:schemeClr val="tx1">
                  <a:lumMod val="75000"/>
                  <a:lumOff val="25000"/>
                </a:schemeClr>
              </a:solidFill>
            </a:endParaRPr>
          </a:p>
          <a:p>
            <a:pPr marL="0" lvl="0" indent="0" algn="ctr" rtl="0">
              <a:spcBef>
                <a:spcPts val="0"/>
              </a:spcBef>
              <a:spcAft>
                <a:spcPts val="0"/>
              </a:spcAft>
              <a:buNone/>
            </a:pPr>
            <a:endParaRPr sz="1400" dirty="0"/>
          </a:p>
        </p:txBody>
      </p:sp>
      <p:sp>
        <p:nvSpPr>
          <p:cNvPr id="55" name="Google Shape;55;p13"/>
          <p:cNvSpPr txBox="1"/>
          <p:nvPr/>
        </p:nvSpPr>
        <p:spPr>
          <a:xfrm>
            <a:off x="743700" y="2325450"/>
            <a:ext cx="7338000" cy="492412"/>
          </a:xfrm>
          <a:prstGeom prst="rect">
            <a:avLst/>
          </a:prstGeom>
          <a:noFill/>
          <a:ln>
            <a:noFill/>
          </a:ln>
        </p:spPr>
        <p:txBody>
          <a:bodyPr spcFirstLastPara="1" wrap="square" lIns="91425" tIns="91425" rIns="91425" bIns="91425" anchor="t" anchorCtr="0">
            <a:spAutoFit/>
          </a:bodyPr>
          <a:lstStyle/>
          <a:p>
            <a:pPr lvl="0" algn="ctr"/>
            <a:r>
              <a:rPr lang="en" sz="2000" dirty="0"/>
              <a:t>Agricultural Recommendation System using Deep Learning</a:t>
            </a:r>
            <a:endParaRPr sz="2000" dirty="0"/>
          </a:p>
        </p:txBody>
      </p:sp>
      <p:sp>
        <p:nvSpPr>
          <p:cNvPr id="56" name="Google Shape;56;p13"/>
          <p:cNvSpPr txBox="1"/>
          <p:nvPr/>
        </p:nvSpPr>
        <p:spPr>
          <a:xfrm>
            <a:off x="903000" y="16000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dirty="0">
                <a:solidFill>
                  <a:schemeClr val="dk1"/>
                </a:solidFill>
              </a:rPr>
              <a:t>DEPARTMENT OF COMPUTER ENGINEERING</a:t>
            </a:r>
            <a:endParaRPr sz="2280" dirty="0">
              <a:solidFill>
                <a:schemeClr val="dk1"/>
              </a:solidFill>
            </a:endParaRPr>
          </a:p>
          <a:p>
            <a:pPr marL="0" lvl="0" indent="0" algn="l"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810E-FCCA-D3F9-8EAA-B51AA0935619}"/>
              </a:ext>
            </a:extLst>
          </p:cNvPr>
          <p:cNvSpPr>
            <a:spLocks noGrp="1"/>
          </p:cNvSpPr>
          <p:nvPr>
            <p:ph type="title"/>
          </p:nvPr>
        </p:nvSpPr>
        <p:spPr/>
        <p:txBody>
          <a:bodyPr>
            <a:normAutofit fontScale="90000"/>
          </a:bodyPr>
          <a:lstStyle/>
          <a:p>
            <a:r>
              <a:rPr lang="en-US" dirty="0"/>
              <a:t>Gantt Chart</a:t>
            </a:r>
          </a:p>
        </p:txBody>
      </p:sp>
      <p:sp>
        <p:nvSpPr>
          <p:cNvPr id="3" name="Text Placeholder 2">
            <a:extLst>
              <a:ext uri="{FF2B5EF4-FFF2-40B4-BE49-F238E27FC236}">
                <a16:creationId xmlns:a16="http://schemas.microsoft.com/office/drawing/2014/main" id="{7001DE9E-6050-6046-8812-ED543F515D8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F7DFDA1-C1E3-E26C-9657-694BEC898307}"/>
              </a:ext>
            </a:extLst>
          </p:cNvPr>
          <p:cNvPicPr>
            <a:picLocks noChangeAspect="1"/>
          </p:cNvPicPr>
          <p:nvPr/>
        </p:nvPicPr>
        <p:blipFill>
          <a:blip r:embed="rId2"/>
          <a:stretch>
            <a:fillRect/>
          </a:stretch>
        </p:blipFill>
        <p:spPr>
          <a:xfrm>
            <a:off x="1461608" y="1101598"/>
            <a:ext cx="5877240" cy="3467277"/>
          </a:xfrm>
          <a:prstGeom prst="rect">
            <a:avLst/>
          </a:prstGeom>
        </p:spPr>
      </p:pic>
      <p:sp>
        <p:nvSpPr>
          <p:cNvPr id="6" name="TextBox 5">
            <a:extLst>
              <a:ext uri="{FF2B5EF4-FFF2-40B4-BE49-F238E27FC236}">
                <a16:creationId xmlns:a16="http://schemas.microsoft.com/office/drawing/2014/main" id="{74617D2C-D041-6098-1A6B-2FC6C61410A7}"/>
              </a:ext>
            </a:extLst>
          </p:cNvPr>
          <p:cNvSpPr txBox="1"/>
          <p:nvPr/>
        </p:nvSpPr>
        <p:spPr>
          <a:xfrm>
            <a:off x="4950187" y="4652748"/>
            <a:ext cx="3937296" cy="307777"/>
          </a:xfrm>
          <a:prstGeom prst="rect">
            <a:avLst/>
          </a:prstGeom>
          <a:noFill/>
        </p:spPr>
        <p:txBody>
          <a:bodyPr wrap="none" rtlCol="0">
            <a:spAutoFit/>
          </a:bodyPr>
          <a:lstStyle/>
          <a:p>
            <a:pPr lvl="0" algn="ctr"/>
            <a:r>
              <a:rPr lang="en-IN" dirty="0"/>
              <a:t>Agricultural Recommendation System using DL</a:t>
            </a:r>
          </a:p>
        </p:txBody>
      </p:sp>
    </p:spTree>
    <p:extLst>
      <p:ext uri="{BB962C8B-B14F-4D97-AF65-F5344CB8AC3E}">
        <p14:creationId xmlns:p14="http://schemas.microsoft.com/office/powerpoint/2010/main" val="351286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3" name="Google Shape;63;p14"/>
          <p:cNvSpPr txBox="1">
            <a:spLocks noGrp="1"/>
          </p:cNvSpPr>
          <p:nvPr>
            <p:ph type="body" idx="1"/>
          </p:nvPr>
        </p:nvSpPr>
        <p:spPr>
          <a:xfrm>
            <a:off x="311700" y="1152475"/>
            <a:ext cx="8520600" cy="3324932"/>
          </a:xfrm>
          <a:prstGeom prst="rect">
            <a:avLst/>
          </a:prstGeom>
        </p:spPr>
        <p:txBody>
          <a:bodyPr spcFirstLastPara="1" wrap="square" lIns="91425" tIns="91425" rIns="91425" bIns="91425" anchor="t" anchorCtr="0">
            <a:normAutofit/>
          </a:bodyPr>
          <a:lstStyle/>
          <a:p>
            <a:pPr marL="0" indent="0">
              <a:lnSpc>
                <a:spcPct val="170000"/>
              </a:lnSpc>
              <a:spcAft>
                <a:spcPts val="1200"/>
              </a:spcAft>
              <a:buNone/>
            </a:pPr>
            <a:r>
              <a:rPr lang="en-US" sz="1400" dirty="0">
                <a:solidFill>
                  <a:schemeClr val="tx1">
                    <a:lumMod val="75000"/>
                    <a:lumOff val="25000"/>
                  </a:schemeClr>
                </a:solidFill>
              </a:rPr>
              <a:t>To implement a Machine Learning system that gives recommendations for Crop-Fertilizers pair based on the soil and weather conditions, also helps in identifying plant disease to provide a cure for the same using Deep Learning technology.</a:t>
            </a:r>
          </a:p>
          <a:p>
            <a:pPr marL="0" indent="0">
              <a:lnSpc>
                <a:spcPct val="170000"/>
              </a:lnSpc>
              <a:spcAft>
                <a:spcPts val="1200"/>
              </a:spcAft>
              <a:buNone/>
            </a:pPr>
            <a:endParaRPr lang="en-US" sz="1200" dirty="0">
              <a:solidFill>
                <a:schemeClr val="tx1">
                  <a:lumMod val="75000"/>
                  <a:lumOff val="25000"/>
                </a:schemeClr>
              </a:solidFill>
            </a:endParaRPr>
          </a:p>
          <a:p>
            <a:pPr marL="0" lvl="0" indent="0">
              <a:lnSpc>
                <a:spcPct val="170000"/>
              </a:lnSpc>
              <a:spcAft>
                <a:spcPts val="1200"/>
              </a:spcAft>
              <a:buNone/>
            </a:pPr>
            <a:endParaRPr lang="en-US" sz="1200" dirty="0">
              <a:solidFill>
                <a:srgbClr val="7030A0"/>
              </a:solidFill>
            </a:endParaRPr>
          </a:p>
          <a:p>
            <a:pPr marL="0" lvl="0" indent="0">
              <a:lnSpc>
                <a:spcPct val="170000"/>
              </a:lnSpc>
              <a:spcAft>
                <a:spcPts val="1200"/>
              </a:spcAft>
              <a:buNone/>
            </a:pPr>
            <a:endParaRPr lang="en-US" sz="1200" dirty="0">
              <a:solidFill>
                <a:srgbClr val="7030A0"/>
              </a:solidFill>
            </a:endParaRPr>
          </a:p>
          <a:p>
            <a:pPr marL="0" lvl="0" indent="0">
              <a:lnSpc>
                <a:spcPct val="170000"/>
              </a:lnSpc>
              <a:spcAft>
                <a:spcPts val="1200"/>
              </a:spcAft>
              <a:buNone/>
            </a:pPr>
            <a:endParaRPr sz="1200" dirty="0">
              <a:solidFill>
                <a:srgbClr val="7030A0"/>
              </a:solidFill>
            </a:endParaRPr>
          </a:p>
        </p:txBody>
      </p:sp>
      <p:sp>
        <p:nvSpPr>
          <p:cNvPr id="66" name="Google Shape;66;p14"/>
          <p:cNvSpPr txBox="1"/>
          <p:nvPr/>
        </p:nvSpPr>
        <p:spPr>
          <a:xfrm>
            <a:off x="4666594" y="4606325"/>
            <a:ext cx="4269632"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Features</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lnSpc>
                <a:spcPct val="150000"/>
              </a:lnSpc>
              <a:spcAft>
                <a:spcPts val="1200"/>
              </a:spcAft>
            </a:pPr>
            <a:r>
              <a:rPr lang="en-US" sz="1400" dirty="0">
                <a:solidFill>
                  <a:schemeClr val="tx1">
                    <a:lumMod val="75000"/>
                    <a:lumOff val="25000"/>
                  </a:schemeClr>
                </a:solidFill>
              </a:rPr>
              <a:t>EXISTING FEATURES</a:t>
            </a:r>
          </a:p>
          <a:p>
            <a:pPr marL="0" indent="0">
              <a:lnSpc>
                <a:spcPct val="150000"/>
              </a:lnSpc>
              <a:spcAft>
                <a:spcPts val="1200"/>
              </a:spcAft>
              <a:buNone/>
            </a:pPr>
            <a:r>
              <a:rPr lang="en-US" sz="1400" b="1" dirty="0">
                <a:solidFill>
                  <a:schemeClr val="tx1">
                    <a:lumMod val="75000"/>
                    <a:lumOff val="25000"/>
                  </a:schemeClr>
                </a:solidFill>
              </a:rPr>
              <a:t>Crop Based Recommendation system </a:t>
            </a:r>
            <a:r>
              <a:rPr lang="en-US" sz="1400" dirty="0">
                <a:solidFill>
                  <a:schemeClr val="tx1">
                    <a:lumMod val="75000"/>
                    <a:lumOff val="25000"/>
                  </a:schemeClr>
                </a:solidFill>
              </a:rPr>
              <a:t>– Recommends the favorable crops as per the soil details.</a:t>
            </a:r>
          </a:p>
          <a:p>
            <a:pPr marL="285750" indent="-285750">
              <a:lnSpc>
                <a:spcPct val="150000"/>
              </a:lnSpc>
              <a:spcAft>
                <a:spcPts val="1200"/>
              </a:spcAft>
            </a:pPr>
            <a:r>
              <a:rPr lang="en-US" sz="1400" dirty="0">
                <a:solidFill>
                  <a:schemeClr val="tx1">
                    <a:lumMod val="75000"/>
                    <a:lumOff val="25000"/>
                  </a:schemeClr>
                </a:solidFill>
              </a:rPr>
              <a:t>NEWLY PROPOSED FEATURES:-</a:t>
            </a:r>
          </a:p>
          <a:p>
            <a:pPr marL="0" indent="0">
              <a:lnSpc>
                <a:spcPct val="150000"/>
              </a:lnSpc>
              <a:spcAft>
                <a:spcPts val="1200"/>
              </a:spcAft>
              <a:buNone/>
            </a:pPr>
            <a:r>
              <a:rPr lang="en-US" sz="1400" b="1" dirty="0">
                <a:solidFill>
                  <a:schemeClr val="tx1">
                    <a:lumMod val="75000"/>
                    <a:lumOff val="25000"/>
                  </a:schemeClr>
                </a:solidFill>
              </a:rPr>
              <a:t>Fertilizer Recommendation system </a:t>
            </a:r>
            <a:r>
              <a:rPr lang="en-US" sz="1400" dirty="0">
                <a:solidFill>
                  <a:schemeClr val="tx1">
                    <a:lumMod val="75000"/>
                    <a:lumOff val="25000"/>
                  </a:schemeClr>
                </a:solidFill>
              </a:rPr>
              <a:t>– The user provides the details about the soil and system will give recommendations and solutions to improve the fertility of the soil.</a:t>
            </a:r>
          </a:p>
          <a:p>
            <a:pPr marL="0" indent="0">
              <a:lnSpc>
                <a:spcPct val="150000"/>
              </a:lnSpc>
              <a:spcAft>
                <a:spcPts val="1200"/>
              </a:spcAft>
              <a:buNone/>
            </a:pPr>
            <a:r>
              <a:rPr lang="en-US" sz="1400" b="1" dirty="0">
                <a:solidFill>
                  <a:schemeClr val="tx1">
                    <a:lumMod val="75000"/>
                    <a:lumOff val="25000"/>
                  </a:schemeClr>
                </a:solidFill>
              </a:rPr>
              <a:t>Crop disease classification </a:t>
            </a:r>
            <a:r>
              <a:rPr lang="en-US" sz="1400" dirty="0">
                <a:solidFill>
                  <a:schemeClr val="tx1">
                    <a:lumMod val="75000"/>
                    <a:lumOff val="25000"/>
                  </a:schemeClr>
                </a:solidFill>
              </a:rPr>
              <a:t>– The user needs to upload photos of the crop affected by the disease and the proposed system will classify the disease and will give recommendation to the farmer about how to cure the crop.</a:t>
            </a:r>
            <a:endParaRPr sz="1400" dirty="0">
              <a:solidFill>
                <a:schemeClr val="tx1">
                  <a:lumMod val="75000"/>
                  <a:lumOff val="25000"/>
                </a:schemeClr>
              </a:solidFill>
            </a:endParaRPr>
          </a:p>
        </p:txBody>
      </p:sp>
      <p:sp>
        <p:nvSpPr>
          <p:cNvPr id="73" name="Google Shape;73;p15"/>
          <p:cNvSpPr txBox="1"/>
          <p:nvPr/>
        </p:nvSpPr>
        <p:spPr>
          <a:xfrm>
            <a:off x="5005552" y="4606325"/>
            <a:ext cx="393067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spTree>
    <p:extLst>
      <p:ext uri="{BB962C8B-B14F-4D97-AF65-F5344CB8AC3E}">
        <p14:creationId xmlns:p14="http://schemas.microsoft.com/office/powerpoint/2010/main" val="418619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a:t>
            </a:r>
            <a:endParaRPr dirty="0"/>
          </a:p>
        </p:txBody>
      </p:sp>
      <p:sp>
        <p:nvSpPr>
          <p:cNvPr id="63" name="Google Shape;63;p14"/>
          <p:cNvSpPr txBox="1">
            <a:spLocks noGrp="1"/>
          </p:cNvSpPr>
          <p:nvPr>
            <p:ph type="body" idx="1"/>
          </p:nvPr>
        </p:nvSpPr>
        <p:spPr>
          <a:xfrm>
            <a:off x="311700" y="1152475"/>
            <a:ext cx="8520600" cy="3324932"/>
          </a:xfrm>
          <a:prstGeom prst="rect">
            <a:avLst/>
          </a:prstGeom>
        </p:spPr>
        <p:txBody>
          <a:bodyPr spcFirstLastPara="1" wrap="square" lIns="91425" tIns="91425" rIns="91425" bIns="91425" anchor="t" anchorCtr="0">
            <a:normAutofit/>
          </a:bodyPr>
          <a:lstStyle/>
          <a:p>
            <a:pPr marL="285750" indent="-285750">
              <a:lnSpc>
                <a:spcPct val="150000"/>
              </a:lnSpc>
              <a:spcAft>
                <a:spcPts val="1200"/>
              </a:spcAft>
            </a:pPr>
            <a:r>
              <a:rPr lang="en-US" sz="1400" dirty="0">
                <a:solidFill>
                  <a:schemeClr val="tx1">
                    <a:lumMod val="75000"/>
                    <a:lumOff val="25000"/>
                  </a:schemeClr>
                </a:solidFill>
              </a:rPr>
              <a:t>To provide a single place to access help for crop related problems, the causes, and how to cure them, thus providing a solution based approach</a:t>
            </a:r>
          </a:p>
          <a:p>
            <a:pPr marL="285750" indent="-285750">
              <a:lnSpc>
                <a:spcPct val="150000"/>
              </a:lnSpc>
              <a:spcAft>
                <a:spcPts val="1200"/>
              </a:spcAft>
            </a:pPr>
            <a:r>
              <a:rPr lang="en-US" sz="1400" dirty="0">
                <a:solidFill>
                  <a:schemeClr val="tx1">
                    <a:lumMod val="75000"/>
                    <a:lumOff val="25000"/>
                  </a:schemeClr>
                </a:solidFill>
              </a:rPr>
              <a:t>To use recent technologies like Machine Learning’s powerful algorithms to help farmers</a:t>
            </a:r>
          </a:p>
          <a:p>
            <a:pPr marL="285750" indent="-285750">
              <a:lnSpc>
                <a:spcPct val="150000"/>
              </a:lnSpc>
              <a:spcAft>
                <a:spcPts val="1200"/>
              </a:spcAft>
            </a:pPr>
            <a:r>
              <a:rPr lang="en-US" sz="1400" dirty="0">
                <a:solidFill>
                  <a:schemeClr val="tx1">
                    <a:lumMod val="75000"/>
                    <a:lumOff val="25000"/>
                  </a:schemeClr>
                </a:solidFill>
              </a:rPr>
              <a:t>To make these services available over the internet to anyone who wants to access them</a:t>
            </a:r>
          </a:p>
          <a:p>
            <a:pPr marL="285750" indent="-285750">
              <a:lnSpc>
                <a:spcPct val="150000"/>
              </a:lnSpc>
              <a:spcAft>
                <a:spcPts val="1200"/>
              </a:spcAft>
            </a:pPr>
            <a:r>
              <a:rPr lang="en-US" sz="1400" dirty="0">
                <a:solidFill>
                  <a:schemeClr val="tx1">
                    <a:lumMod val="75000"/>
                    <a:lumOff val="25000"/>
                  </a:schemeClr>
                </a:solidFill>
              </a:rPr>
              <a:t>To try to make the UI as simple as possible so that a naïve user who doesn’t possess much knowledge about technology can easily navigate</a:t>
            </a:r>
            <a:endParaRPr dirty="0"/>
          </a:p>
        </p:txBody>
      </p:sp>
      <p:sp>
        <p:nvSpPr>
          <p:cNvPr id="66" name="Google Shape;66;p14"/>
          <p:cNvSpPr txBox="1"/>
          <p:nvPr/>
        </p:nvSpPr>
        <p:spPr>
          <a:xfrm>
            <a:off x="5025590" y="4612157"/>
            <a:ext cx="4118410"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spTree>
    <p:extLst>
      <p:ext uri="{BB962C8B-B14F-4D97-AF65-F5344CB8AC3E}">
        <p14:creationId xmlns:p14="http://schemas.microsoft.com/office/powerpoint/2010/main" val="249813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lnSpc>
                <a:spcPct val="150000"/>
              </a:lnSpc>
              <a:spcAft>
                <a:spcPts val="1200"/>
              </a:spcAft>
            </a:pPr>
            <a:r>
              <a:rPr lang="en-US" sz="1400" dirty="0">
                <a:solidFill>
                  <a:schemeClr val="tx1">
                    <a:lumMod val="75000"/>
                    <a:lumOff val="25000"/>
                  </a:schemeClr>
                </a:solidFill>
              </a:rPr>
              <a:t>This project has the potential to assist a farming enthusiast or a occupational farmer to make smarter decisions on his harvest strategy</a:t>
            </a:r>
          </a:p>
          <a:p>
            <a:pPr marL="285750" indent="-285750">
              <a:lnSpc>
                <a:spcPct val="150000"/>
              </a:lnSpc>
              <a:spcAft>
                <a:spcPts val="1200"/>
              </a:spcAft>
            </a:pPr>
            <a:r>
              <a:rPr lang="en-US" sz="1400" dirty="0">
                <a:solidFill>
                  <a:schemeClr val="tx1">
                    <a:lumMod val="75000"/>
                    <a:lumOff val="25000"/>
                  </a:schemeClr>
                </a:solidFill>
              </a:rPr>
              <a:t>It can provide necessary guidance related to cultivation and fertilizer ideas and curing crop diseases</a:t>
            </a:r>
          </a:p>
          <a:p>
            <a:pPr marL="285750" indent="-285750">
              <a:lnSpc>
                <a:spcPct val="150000"/>
              </a:lnSpc>
              <a:spcAft>
                <a:spcPts val="1200"/>
              </a:spcAft>
            </a:pPr>
            <a:r>
              <a:rPr lang="en-US" sz="1400" dirty="0">
                <a:solidFill>
                  <a:schemeClr val="tx1">
                    <a:lumMod val="75000"/>
                    <a:lumOff val="25000"/>
                  </a:schemeClr>
                </a:solidFill>
              </a:rPr>
              <a:t>Since it is easily accessible for anyone with an Internet connection, it can gather more reach</a:t>
            </a:r>
          </a:p>
        </p:txBody>
      </p:sp>
      <p:sp>
        <p:nvSpPr>
          <p:cNvPr id="73" name="Google Shape;73;p15"/>
          <p:cNvSpPr txBox="1"/>
          <p:nvPr/>
        </p:nvSpPr>
        <p:spPr>
          <a:xfrm>
            <a:off x="5005552" y="4606325"/>
            <a:ext cx="393067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Stack</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indent="-285750">
              <a:lnSpc>
                <a:spcPct val="150000"/>
              </a:lnSpc>
              <a:spcAft>
                <a:spcPts val="1200"/>
              </a:spcAft>
            </a:pPr>
            <a:r>
              <a:rPr lang="en-US" sz="1100" dirty="0">
                <a:solidFill>
                  <a:schemeClr val="tx1">
                    <a:lumMod val="75000"/>
                    <a:lumOff val="25000"/>
                  </a:schemeClr>
                </a:solidFill>
              </a:rPr>
              <a:t>Python 3.8 or higher</a:t>
            </a:r>
          </a:p>
          <a:p>
            <a:pPr marL="285750" indent="-285750">
              <a:lnSpc>
                <a:spcPct val="150000"/>
              </a:lnSpc>
              <a:spcAft>
                <a:spcPts val="1200"/>
              </a:spcAft>
            </a:pPr>
            <a:r>
              <a:rPr lang="en-US" sz="1100" dirty="0" err="1">
                <a:solidFill>
                  <a:schemeClr val="tx1">
                    <a:lumMod val="75000"/>
                    <a:lumOff val="25000"/>
                  </a:schemeClr>
                </a:solidFill>
              </a:rPr>
              <a:t>Numpy</a:t>
            </a:r>
            <a:endParaRPr lang="en-US" sz="1100" dirty="0">
              <a:solidFill>
                <a:schemeClr val="tx1">
                  <a:lumMod val="75000"/>
                  <a:lumOff val="25000"/>
                </a:schemeClr>
              </a:solidFill>
            </a:endParaRPr>
          </a:p>
          <a:p>
            <a:pPr marL="285750" indent="-285750">
              <a:lnSpc>
                <a:spcPct val="150000"/>
              </a:lnSpc>
              <a:spcAft>
                <a:spcPts val="1200"/>
              </a:spcAft>
            </a:pPr>
            <a:r>
              <a:rPr lang="en-US" sz="1100" dirty="0">
                <a:solidFill>
                  <a:schemeClr val="tx1">
                    <a:lumMod val="75000"/>
                    <a:lumOff val="25000"/>
                  </a:schemeClr>
                </a:solidFill>
              </a:rPr>
              <a:t>Pandas</a:t>
            </a:r>
          </a:p>
          <a:p>
            <a:pPr marL="285750" indent="-285750">
              <a:lnSpc>
                <a:spcPct val="150000"/>
              </a:lnSpc>
              <a:spcAft>
                <a:spcPts val="1200"/>
              </a:spcAft>
            </a:pPr>
            <a:r>
              <a:rPr lang="en-US" sz="1100" dirty="0">
                <a:solidFill>
                  <a:schemeClr val="tx1">
                    <a:lumMod val="75000"/>
                    <a:lumOff val="25000"/>
                  </a:schemeClr>
                </a:solidFill>
              </a:rPr>
              <a:t>Scikit</a:t>
            </a:r>
          </a:p>
          <a:p>
            <a:pPr marL="285750" indent="-285750">
              <a:lnSpc>
                <a:spcPct val="150000"/>
              </a:lnSpc>
              <a:spcAft>
                <a:spcPts val="1200"/>
              </a:spcAft>
            </a:pPr>
            <a:r>
              <a:rPr lang="en-US" sz="1100" dirty="0">
                <a:solidFill>
                  <a:schemeClr val="tx1">
                    <a:lumMod val="75000"/>
                    <a:lumOff val="25000"/>
                  </a:schemeClr>
                </a:solidFill>
              </a:rPr>
              <a:t>Matplotlib</a:t>
            </a:r>
          </a:p>
          <a:p>
            <a:pPr marL="285750" indent="-285750">
              <a:lnSpc>
                <a:spcPct val="150000"/>
              </a:lnSpc>
              <a:spcAft>
                <a:spcPts val="1200"/>
              </a:spcAft>
            </a:pPr>
            <a:r>
              <a:rPr lang="en-US" sz="1100" dirty="0" err="1">
                <a:solidFill>
                  <a:schemeClr val="tx1">
                    <a:lumMod val="75000"/>
                    <a:lumOff val="25000"/>
                  </a:schemeClr>
                </a:solidFill>
              </a:rPr>
              <a:t>PyTorch</a:t>
            </a:r>
            <a:endParaRPr lang="en-US" sz="1100" dirty="0">
              <a:solidFill>
                <a:schemeClr val="tx1">
                  <a:lumMod val="75000"/>
                  <a:lumOff val="25000"/>
                </a:schemeClr>
              </a:solidFill>
            </a:endParaRPr>
          </a:p>
          <a:p>
            <a:pPr marL="285750" indent="-285750">
              <a:lnSpc>
                <a:spcPct val="150000"/>
              </a:lnSpc>
              <a:spcAft>
                <a:spcPts val="1200"/>
              </a:spcAft>
            </a:pPr>
            <a:r>
              <a:rPr lang="en-US" sz="1100" dirty="0">
                <a:solidFill>
                  <a:schemeClr val="tx1">
                    <a:lumMod val="75000"/>
                    <a:lumOff val="25000"/>
                  </a:schemeClr>
                </a:solidFill>
              </a:rPr>
              <a:t>Flask</a:t>
            </a:r>
          </a:p>
          <a:p>
            <a:pPr marL="285750" indent="-285750">
              <a:lnSpc>
                <a:spcPct val="150000"/>
              </a:lnSpc>
              <a:spcAft>
                <a:spcPts val="1200"/>
              </a:spcAft>
            </a:pPr>
            <a:r>
              <a:rPr lang="en-US" sz="1100" dirty="0">
                <a:solidFill>
                  <a:schemeClr val="tx1">
                    <a:lumMod val="75000"/>
                    <a:lumOff val="25000"/>
                  </a:schemeClr>
                </a:solidFill>
              </a:rPr>
              <a:t>HTML</a:t>
            </a:r>
          </a:p>
          <a:p>
            <a:pPr marL="285750" indent="-285750">
              <a:lnSpc>
                <a:spcPct val="150000"/>
              </a:lnSpc>
              <a:spcAft>
                <a:spcPts val="1200"/>
              </a:spcAft>
            </a:pPr>
            <a:r>
              <a:rPr lang="en-US" sz="1100" dirty="0">
                <a:solidFill>
                  <a:schemeClr val="tx1">
                    <a:lumMod val="75000"/>
                    <a:lumOff val="25000"/>
                  </a:schemeClr>
                </a:solidFill>
              </a:rPr>
              <a:t>CSS</a:t>
            </a:r>
            <a:endParaRPr sz="1100" dirty="0">
              <a:solidFill>
                <a:schemeClr val="tx1">
                  <a:lumMod val="75000"/>
                  <a:lumOff val="25000"/>
                </a:schemeClr>
              </a:solidFill>
            </a:endParaRPr>
          </a:p>
        </p:txBody>
      </p:sp>
      <p:sp>
        <p:nvSpPr>
          <p:cNvPr id="73" name="Google Shape;73;p15"/>
          <p:cNvSpPr txBox="1"/>
          <p:nvPr/>
        </p:nvSpPr>
        <p:spPr>
          <a:xfrm>
            <a:off x="5005552" y="4606325"/>
            <a:ext cx="393067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spTree>
    <p:extLst>
      <p:ext uri="{BB962C8B-B14F-4D97-AF65-F5344CB8AC3E}">
        <p14:creationId xmlns:p14="http://schemas.microsoft.com/office/powerpoint/2010/main" val="172747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80" name="Google Shape;80;p16"/>
          <p:cNvSpPr txBox="1"/>
          <p:nvPr/>
        </p:nvSpPr>
        <p:spPr>
          <a:xfrm>
            <a:off x="4950372" y="4606325"/>
            <a:ext cx="398585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1287577793"/>
              </p:ext>
            </p:extLst>
          </p:nvPr>
        </p:nvGraphicFramePr>
        <p:xfrm>
          <a:off x="311700" y="778603"/>
          <a:ext cx="8520600" cy="3713121"/>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54664">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460362">
                <a:tc>
                  <a:txBody>
                    <a:bodyPr/>
                    <a:lstStyle/>
                    <a:p>
                      <a:r>
                        <a:rPr lang="en-US" sz="800" dirty="0"/>
                        <a:t>Plant Leaf Disease Detection and Classification based on CNN with LVQ algorithm</a:t>
                      </a:r>
                    </a:p>
                    <a:p>
                      <a:endParaRPr lang="en-US" sz="800" dirty="0"/>
                    </a:p>
                    <a:p>
                      <a:r>
                        <a:rPr lang="en-US" sz="800" b="1" dirty="0"/>
                        <a:t>IEEE Explore</a:t>
                      </a:r>
                    </a:p>
                  </a:txBody>
                  <a:tcPr/>
                </a:tc>
                <a:tc>
                  <a:txBody>
                    <a:bodyPr/>
                    <a:lstStyle/>
                    <a:p>
                      <a:r>
                        <a:rPr lang="en-US" sz="800" dirty="0"/>
                        <a:t>2020</a:t>
                      </a:r>
                    </a:p>
                  </a:txBody>
                  <a:tcPr/>
                </a:tc>
                <a:tc>
                  <a:txBody>
                    <a:bodyPr/>
                    <a:lstStyle/>
                    <a:p>
                      <a:r>
                        <a:rPr lang="en-US" sz="800" b="0" dirty="0"/>
                        <a:t>﻿</a:t>
                      </a:r>
                      <a:r>
                        <a:rPr lang="en-US" sz="800" b="1" dirty="0"/>
                        <a:t>Melike Sardogan, Adem Tuncer, Yunus Ozen</a:t>
                      </a:r>
                    </a:p>
                    <a:p>
                      <a:endParaRPr lang="en-US" sz="800" b="1" dirty="0"/>
                    </a:p>
                    <a:p>
                      <a:r>
                        <a:rPr lang="en-US" sz="800" b="0" dirty="0"/>
                        <a:t>Department of Computer Engineering, Yalova University</a:t>
                      </a:r>
                    </a:p>
                  </a:txBody>
                  <a:tcPr/>
                </a:tc>
                <a:tc>
                  <a:txBody>
                    <a:bodyPr/>
                    <a:lstStyle/>
                    <a:p>
                      <a:r>
                        <a:rPr lang="en-IN" sz="800" b="0" i="0" u="none" strike="noStrike" cap="none" dirty="0">
                          <a:solidFill>
                            <a:schemeClr val="dk1"/>
                          </a:solidFill>
                          <a:effectLst/>
                          <a:latin typeface="+mn-lt"/>
                          <a:ea typeface="+mn-ea"/>
                          <a:cs typeface="+mn-cs"/>
                          <a:sym typeface="Arial"/>
                        </a:rPr>
                        <a:t>﻿The early detection of diseases is important in agriculture for an efficient crop yield. The bacterial spot, late blight, septoria leaf spot and yellow curved leaf diseases affect the crop quality of tomatoes. Automatic methods for classification of plant diseases also help taking action after detecting the symptoms of leaf diseases. This paper presents a Convolutional Neural Network (CNN) model and Learning Vector Quantization (LVQ) algorithm based method for tomato leaf disease detection and classification. The dataset contains 500 images of tomato leaves with four symptoms of diseases. We have modeled a CNN for automatic feature extraction and classification. Color information is actively used for plant leaf disease researches. In our model, the filters are applied to three channels based on RGB components. The LVQ has been fed with the output feature vector of convolution part for training the network. The experimental results validate that the proposed method effectively recognizes four different types of tomato leaf diseases.</a:t>
                      </a:r>
                      <a:endParaRPr lang="en-US" sz="300" dirty="0"/>
                    </a:p>
                  </a:txBody>
                  <a:tcPr/>
                </a:tc>
                <a:extLst>
                  <a:ext uri="{0D108BD9-81ED-4DB2-BD59-A6C34878D82A}">
                    <a16:rowId xmlns:a16="http://schemas.microsoft.com/office/drawing/2014/main" val="2925467"/>
                  </a:ext>
                </a:extLst>
              </a:tr>
              <a:tr h="1803977">
                <a:tc>
                  <a:txBody>
                    <a:bodyPr/>
                    <a:lstStyle/>
                    <a:p>
                      <a:r>
                        <a:rPr lang="en-US" sz="800" b="0" dirty="0"/>
                        <a:t>﻿Crop Recommendation System</a:t>
                      </a:r>
                    </a:p>
                    <a:p>
                      <a:endParaRPr lang="en-US" sz="800" b="1" dirty="0"/>
                    </a:p>
                    <a:p>
                      <a:r>
                        <a:rPr lang="en-US" sz="800" b="1" dirty="0"/>
                        <a:t>﻿International Journal of Computer Applications (0975 – 8887)</a:t>
                      </a:r>
                    </a:p>
                    <a:p>
                      <a:endParaRPr lang="en-US" sz="800" b="1" dirty="0"/>
                    </a:p>
                    <a:p>
                      <a:r>
                        <a:rPr lang="en-US" sz="800" b="1" dirty="0"/>
                        <a:t>Volume 175– No. 22, October 2020</a:t>
                      </a:r>
                    </a:p>
                  </a:txBody>
                  <a:tcPr/>
                </a:tc>
                <a:tc>
                  <a:txBody>
                    <a:bodyPr/>
                    <a:lstStyle/>
                    <a:p>
                      <a:r>
                        <a:rPr lang="en-US" sz="800" dirty="0"/>
                        <a:t>2020</a:t>
                      </a:r>
                    </a:p>
                  </a:txBody>
                  <a:tcPr/>
                </a:tc>
                <a:tc>
                  <a:txBody>
                    <a:bodyPr/>
                    <a:lstStyle/>
                    <a:p>
                      <a:r>
                        <a:rPr lang="en-US" sz="800" b="1" dirty="0"/>
                        <a:t>﻿Pradeepa Bandara,</a:t>
                      </a:r>
                    </a:p>
                    <a:p>
                      <a:r>
                        <a:rPr lang="en-US" sz="800" b="1" dirty="0"/>
                        <a:t>Thilini Weerasooriya,</a:t>
                      </a:r>
                    </a:p>
                    <a:p>
                      <a:r>
                        <a:rPr lang="en-US" sz="800" b="1" dirty="0"/>
                        <a:t>Ruchirawya T.H.,</a:t>
                      </a:r>
                    </a:p>
                    <a:p>
                      <a:r>
                        <a:rPr lang="en-US" sz="800" b="1" dirty="0"/>
                        <a:t>W.J.M. Nanayakkara,</a:t>
                      </a:r>
                    </a:p>
                    <a:p>
                      <a:r>
                        <a:rPr lang="en-US" sz="800" b="1" dirty="0"/>
                        <a:t>Dimantha M.A.C,</a:t>
                      </a:r>
                    </a:p>
                    <a:p>
                      <a:r>
                        <a:rPr lang="en-US" sz="800" b="1" dirty="0"/>
                        <a:t>Pabasara M.G.P.</a:t>
                      </a:r>
                    </a:p>
                    <a:p>
                      <a:endParaRPr lang="en-US" sz="800" dirty="0"/>
                    </a:p>
                    <a:p>
                      <a:r>
                        <a:rPr lang="en-US" sz="800" b="0" dirty="0"/>
                        <a:t>Sri Lanka Institute of Information Technology, Sri Lanka</a:t>
                      </a:r>
                    </a:p>
                  </a:txBody>
                  <a:tcPr/>
                </a:tc>
                <a:tc>
                  <a:txBody>
                    <a:bodyPr/>
                    <a:lstStyle/>
                    <a:p>
                      <a:pPr marL="0" indent="0">
                        <a:buFont typeface="+mj-lt"/>
                        <a:buNone/>
                      </a:pPr>
                      <a:r>
                        <a:rPr lang="en-US" sz="800" dirty="0"/>
                        <a:t>﻿Recommendation system through integrated models of collecting environmental factors using Arduino microcontrollers, Machine learning techniques such as Naïve Bayes (Multinomial) and Support Vector Machine (SVM), Unsupervised machine learning algorithm such as K-Means Clustering and also Natural Language Processing (Sentiment Analysis) concerned with the Artificial Intelligence to recommend a crop for the selected land with site-specific parameters with high accuracy and efficiency. It has been a major problem to identify what to grow, any man has adequate space in the owner’s land. Not only domestic lands but also for farming lands. Why it has become a problem is that environmental factors such as temperature, water levels, and soil conditions are uncertain as they change from time to time. Due to these problems, this solution of crop recommendation system predicts the user, what crop type would be the most suitable for the selected area by collecting the environmental factors for plant growth and processing them with the trained sub-models of the main of the system.</a:t>
                      </a:r>
                    </a:p>
                  </a:txBody>
                  <a:tcPr/>
                </a:tc>
                <a:extLst>
                  <a:ext uri="{0D108BD9-81ED-4DB2-BD59-A6C34878D82A}">
                    <a16:rowId xmlns:a16="http://schemas.microsoft.com/office/drawing/2014/main" val="384176698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80" name="Google Shape;80;p16"/>
          <p:cNvSpPr txBox="1"/>
          <p:nvPr/>
        </p:nvSpPr>
        <p:spPr>
          <a:xfrm>
            <a:off x="4950372" y="4606325"/>
            <a:ext cx="398585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4166211370"/>
              </p:ext>
            </p:extLst>
          </p:nvPr>
        </p:nvGraphicFramePr>
        <p:xfrm>
          <a:off x="311700" y="778603"/>
          <a:ext cx="8520600" cy="3839105"/>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11335">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685644">
                <a:tc>
                  <a:txBody>
                    <a:bodyPr/>
                    <a:lstStyle/>
                    <a:p>
                      <a:r>
                        <a:rPr lang="en-US" sz="800" dirty="0"/>
                        <a:t>﻿Machine Learning based Crop Recommendation System for Local Farmers of Pakistan</a:t>
                      </a:r>
                    </a:p>
                    <a:p>
                      <a:endParaRPr lang="en-US" sz="800" dirty="0"/>
                    </a:p>
                    <a:p>
                      <a:r>
                        <a:rPr lang="en-US" sz="800" b="1" dirty="0"/>
                        <a:t>A Research Gate Preprint Online Publication</a:t>
                      </a:r>
                    </a:p>
                  </a:txBody>
                  <a:tcPr/>
                </a:tc>
                <a:tc>
                  <a:txBody>
                    <a:bodyPr/>
                    <a:lstStyle/>
                    <a:p>
                      <a:r>
                        <a:rPr lang="en-US" sz="800" dirty="0"/>
                        <a:t>2021</a:t>
                      </a:r>
                    </a:p>
                  </a:txBody>
                  <a:tcPr/>
                </a:tc>
                <a:tc>
                  <a:txBody>
                    <a:bodyPr/>
                    <a:lstStyle/>
                    <a:p>
                      <a:r>
                        <a:rPr lang="en-US" sz="800" b="0" dirty="0"/>
                        <a:t>﻿</a:t>
                      </a:r>
                      <a:r>
                        <a:rPr lang="en-US" sz="800" b="1" dirty="0"/>
                        <a:t>Sayed Mazhar Ali,</a:t>
                      </a:r>
                    </a:p>
                    <a:p>
                      <a:r>
                        <a:rPr lang="en-US" sz="800" b="1" dirty="0"/>
                        <a:t>Bhagwan Das,</a:t>
                      </a:r>
                    </a:p>
                    <a:p>
                      <a:r>
                        <a:rPr lang="en-US" sz="800" b="1" dirty="0"/>
                        <a:t>Dileep Kumar</a:t>
                      </a:r>
                    </a:p>
                    <a:p>
                      <a:endParaRPr lang="en-US" sz="800" b="0" dirty="0"/>
                    </a:p>
                    <a:p>
                      <a:r>
                        <a:rPr lang="en-US" sz="800" b="0" dirty="0"/>
                        <a:t>Department of Electronic Engineering, Quaid</a:t>
                      </a:r>
                    </a:p>
                    <a:p>
                      <a:r>
                        <a:rPr lang="en-US" sz="800" b="0" dirty="0"/>
                        <a:t> University of Engineering, Science and Technology, Nawabshah, Sindh, Pakistan.</a:t>
                      </a:r>
                    </a:p>
                  </a:txBody>
                  <a:tcPr/>
                </a:tc>
                <a:tc>
                  <a:txBody>
                    <a:bodyPr/>
                    <a:lstStyle/>
                    <a:p>
                      <a:r>
                        <a:rPr lang="en-IN" sz="800" b="0" i="0" u="none" strike="noStrike" cap="none" dirty="0">
                          <a:solidFill>
                            <a:schemeClr val="dk1"/>
                          </a:solidFill>
                          <a:effectLst/>
                          <a:latin typeface="+mn-lt"/>
                          <a:ea typeface="+mn-ea"/>
                          <a:cs typeface="+mn-cs"/>
                          <a:sym typeface="Arial"/>
                        </a:rPr>
                        <a:t>﻿In Pakistan, the most part of the land is used for agriculture cultivation to meet the desires of nearby people and export want as properly. Crop cultivation anywhere in the world depends on the climate so called seasons and soil properties, however, the enhancing the production of crops depend on various factors like mainly on temperature. In order to address the issue of increasing crop production for Pakistan, a crop recommendation system is proposed in this work. In this work, idea of ideal harvest prior to planting it, it would be of extraordinary assistance to the farmers and others required to settle on fitting choices on upgrading the creation of yields for neighborhood utilization needs and may prompt the capacity and expanded fare choice for business. Our framework utilized Machine Learning procedures with the end goal that it proposes the appropriate corps dependent on the temperature. This framework subsequently diminishes the monetary misfortunes looked by the farmers brought about by establishing the ominous harvests and furthermore it gives the information on the occasional characterization of yields what harvest is reasonable for which season. It is concluded that proposed algorithm has an average accuracy of 90% on the given dataset. The achieved accuracy is more in comparison to existing work.</a:t>
                      </a:r>
                      <a:endParaRPr lang="en-US" sz="300" dirty="0"/>
                    </a:p>
                  </a:txBody>
                  <a:tcPr/>
                </a:tc>
                <a:extLst>
                  <a:ext uri="{0D108BD9-81ED-4DB2-BD59-A6C34878D82A}">
                    <a16:rowId xmlns:a16="http://schemas.microsoft.com/office/drawing/2014/main" val="2925467"/>
                  </a:ext>
                </a:extLst>
              </a:tr>
              <a:tr h="1583585">
                <a:tc>
                  <a:txBody>
                    <a:bodyPr/>
                    <a:lstStyle/>
                    <a:p>
                      <a:r>
                        <a:rPr lang="en-US" sz="800" b="0" dirty="0"/>
                        <a:t>﻿﻿Machine Learning Based Crop Recommendation System</a:t>
                      </a:r>
                    </a:p>
                    <a:p>
                      <a:endParaRPr lang="en-US" sz="800" b="1" dirty="0"/>
                    </a:p>
                    <a:p>
                      <a:r>
                        <a:rPr lang="en-US" sz="800" b="1" dirty="0"/>
                        <a:t>﻿International Journal of Advanced Research in Science, Communication and Technology</a:t>
                      </a:r>
                    </a:p>
                  </a:txBody>
                  <a:tcPr/>
                </a:tc>
                <a:tc>
                  <a:txBody>
                    <a:bodyPr/>
                    <a:lstStyle/>
                    <a:p>
                      <a:r>
                        <a:rPr lang="en-US" sz="800" dirty="0"/>
                        <a:t>2021</a:t>
                      </a:r>
                    </a:p>
                  </a:txBody>
                  <a:tcPr/>
                </a:tc>
                <a:tc>
                  <a:txBody>
                    <a:bodyPr/>
                    <a:lstStyle/>
                    <a:p>
                      <a:r>
                        <a:rPr lang="en-US" sz="800" b="1" dirty="0"/>
                        <a:t>﻿Dhruv Piyush Parikh,</a:t>
                      </a:r>
                    </a:p>
                    <a:p>
                      <a:r>
                        <a:rPr lang="en-US" sz="800" b="1" dirty="0"/>
                        <a:t>Jugal Jain, Tanishq Gupta, Rishit Hemant Dabhade</a:t>
                      </a:r>
                    </a:p>
                    <a:p>
                      <a:endParaRPr lang="en-US" sz="800" dirty="0"/>
                    </a:p>
                    <a:p>
                      <a:r>
                        <a:rPr lang="en-US" sz="800" b="0" dirty="0"/>
                        <a:t>﻿Vellore Institute of Technology,</a:t>
                      </a:r>
                    </a:p>
                    <a:p>
                      <a:r>
                        <a:rPr lang="en-US" sz="800" b="0" dirty="0"/>
                        <a:t>VIT Chennai, India</a:t>
                      </a:r>
                    </a:p>
                  </a:txBody>
                  <a:tcPr/>
                </a:tc>
                <a:tc>
                  <a:txBody>
                    <a:bodyPr/>
                    <a:lstStyle/>
                    <a:p>
                      <a:pPr marL="0" indent="0">
                        <a:buFont typeface="+mj-lt"/>
                        <a:buNone/>
                      </a:pPr>
                      <a:r>
                        <a:rPr lang="en-US" sz="800" dirty="0"/>
                        <a:t>﻿﻿The three most basic amenities required for the survival of a human being are food, shelter and clothing. In today’s tech-savvy generation, the latter two have witnessed a huge scientific boost. Unfortunately, even today, agriculture is considered as more of a man-power oriented field. Most of the farmers are untutored and have little to no scientific knowledge of farming. So, they have to rely on the hit and trial method to learn from experience which leads to wastage of time and resources. Our system focuses on building a predictive model to recommend the most suitable crops to grow in a particular farm based on various parameters. This can be helpful for the farmers to be more productive and competent without wasting any resources by farming the most competent crops.</a:t>
                      </a:r>
                    </a:p>
                  </a:txBody>
                  <a:tcPr/>
                </a:tc>
                <a:extLst>
                  <a:ext uri="{0D108BD9-81ED-4DB2-BD59-A6C34878D82A}">
                    <a16:rowId xmlns:a16="http://schemas.microsoft.com/office/drawing/2014/main" val="3841766982"/>
                  </a:ext>
                </a:extLst>
              </a:tr>
            </a:tbl>
          </a:graphicData>
        </a:graphic>
      </p:graphicFrame>
    </p:spTree>
    <p:extLst>
      <p:ext uri="{BB962C8B-B14F-4D97-AF65-F5344CB8AC3E}">
        <p14:creationId xmlns:p14="http://schemas.microsoft.com/office/powerpoint/2010/main" val="179920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80" name="Google Shape;80;p16"/>
          <p:cNvSpPr txBox="1"/>
          <p:nvPr/>
        </p:nvSpPr>
        <p:spPr>
          <a:xfrm>
            <a:off x="4950372" y="4606325"/>
            <a:ext cx="3985853" cy="400079"/>
          </a:xfrm>
          <a:prstGeom prst="rect">
            <a:avLst/>
          </a:prstGeom>
          <a:noFill/>
          <a:ln>
            <a:noFill/>
          </a:ln>
        </p:spPr>
        <p:txBody>
          <a:bodyPr spcFirstLastPara="1" wrap="square" lIns="91425" tIns="91425" rIns="91425" bIns="91425" anchor="t" anchorCtr="0">
            <a:spAutoFit/>
          </a:bodyPr>
          <a:lstStyle/>
          <a:p>
            <a:pPr lvl="0" algn="ctr"/>
            <a:r>
              <a:rPr lang="en-IN" dirty="0"/>
              <a:t>Agricultural Recommendation System using DL</a:t>
            </a:r>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2112305842"/>
              </p:ext>
            </p:extLst>
          </p:nvPr>
        </p:nvGraphicFramePr>
        <p:xfrm>
          <a:off x="311700" y="1624702"/>
          <a:ext cx="8520600" cy="2020924"/>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11335">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685644">
                <a:tc>
                  <a:txBody>
                    <a:bodyPr/>
                    <a:lstStyle/>
                    <a:p>
                      <a:r>
                        <a:rPr lang="en-US" sz="800" dirty="0"/>
                        <a:t>﻿Using Deep Learning for</a:t>
                      </a:r>
                    </a:p>
                    <a:p>
                      <a:r>
                        <a:rPr lang="en-US" sz="800" dirty="0"/>
                        <a:t>Image-Based Plant Disease</a:t>
                      </a:r>
                    </a:p>
                    <a:p>
                      <a:r>
                        <a:rPr lang="en-US" sz="800" dirty="0"/>
                        <a:t>Detection</a:t>
                      </a:r>
                    </a:p>
                    <a:p>
                      <a:endParaRPr lang="en-US" sz="800" dirty="0"/>
                    </a:p>
                    <a:p>
                      <a:r>
                        <a:rPr lang="en-US" sz="800" b="1" dirty="0"/>
                        <a:t>Frontiers in Plant Science Online Publication</a:t>
                      </a:r>
                    </a:p>
                  </a:txBody>
                  <a:tcPr/>
                </a:tc>
                <a:tc>
                  <a:txBody>
                    <a:bodyPr/>
                    <a:lstStyle/>
                    <a:p>
                      <a:r>
                        <a:rPr lang="en-US" sz="800" dirty="0"/>
                        <a:t>2019</a:t>
                      </a:r>
                    </a:p>
                  </a:txBody>
                  <a:tcPr/>
                </a:tc>
                <a:tc>
                  <a:txBody>
                    <a:bodyPr/>
                    <a:lstStyle/>
                    <a:p>
                      <a:r>
                        <a:rPr lang="en-US" sz="800" b="0" dirty="0"/>
                        <a:t>﻿</a:t>
                      </a:r>
                      <a:r>
                        <a:rPr lang="en-US" sz="800" b="1" dirty="0"/>
                        <a:t>﻿Sharada P. Mohanty, David P. Hughes, and Marcel Salathé</a:t>
                      </a:r>
                    </a:p>
                    <a:p>
                      <a:endParaRPr lang="en-US" sz="800" b="0" dirty="0"/>
                    </a:p>
                    <a:p>
                      <a:r>
                        <a:rPr lang="en-US" sz="800" b="0" dirty="0"/>
                        <a:t>﻿Digital Epidemiology Lab, EPFL, Geneva, Switzerland, School of Life Sciences, EPFL, Lausanne, Switzerland.</a:t>
                      </a:r>
                    </a:p>
                  </a:txBody>
                  <a:tcPr/>
                </a:tc>
                <a:tc>
                  <a:txBody>
                    <a:bodyPr/>
                    <a:lstStyle/>
                    <a:p>
                      <a:r>
                        <a:rPr lang="en-IN" sz="800" b="0" i="0" u="none" strike="noStrike" cap="none" dirty="0">
                          <a:solidFill>
                            <a:schemeClr val="dk1"/>
                          </a:solidFill>
                          <a:effectLst/>
                          <a:latin typeface="+mn-lt"/>
                          <a:ea typeface="+mn-ea"/>
                          <a:cs typeface="+mn-cs"/>
                          <a:sym typeface="Arial"/>
                        </a:rPr>
                        <a:t>﻿﻿Crop diseases are a major threat to food security, but their rapid identification</a:t>
                      </a:r>
                    </a:p>
                    <a:p>
                      <a:r>
                        <a:rPr lang="en-IN" sz="800" b="0" i="0" u="none" strike="noStrike" cap="none" dirty="0">
                          <a:solidFill>
                            <a:schemeClr val="dk1"/>
                          </a:solidFill>
                          <a:effectLst/>
                          <a:latin typeface="+mn-lt"/>
                          <a:ea typeface="+mn-ea"/>
                          <a:cs typeface="+mn-cs"/>
                          <a:sym typeface="Arial"/>
                        </a:rPr>
                        <a:t>remains difficult in many parts of the world due to the lack of the necessary</a:t>
                      </a:r>
                    </a:p>
                    <a:p>
                      <a:r>
                        <a:rPr lang="en-IN" sz="800" b="0" i="0" u="none" strike="noStrike" cap="none" dirty="0">
                          <a:solidFill>
                            <a:schemeClr val="dk1"/>
                          </a:solidFill>
                          <a:effectLst/>
                          <a:latin typeface="+mn-lt"/>
                          <a:ea typeface="+mn-ea"/>
                          <a:cs typeface="+mn-cs"/>
                          <a:sym typeface="Arial"/>
                        </a:rPr>
                        <a:t>infrastructure. The combination of increasing global smartphone penetration and recent</a:t>
                      </a:r>
                    </a:p>
                    <a:p>
                      <a:r>
                        <a:rPr lang="en-IN" sz="800" b="0" i="0" u="none" strike="noStrike" cap="none" dirty="0">
                          <a:solidFill>
                            <a:schemeClr val="dk1"/>
                          </a:solidFill>
                          <a:effectLst/>
                          <a:latin typeface="+mn-lt"/>
                          <a:ea typeface="+mn-ea"/>
                          <a:cs typeface="+mn-cs"/>
                          <a:sym typeface="Arial"/>
                        </a:rPr>
                        <a:t>advances in computer vision made possible by deep learning has paved the way for</a:t>
                      </a:r>
                    </a:p>
                    <a:p>
                      <a:r>
                        <a:rPr lang="en-IN" sz="800" b="0" i="0" u="none" strike="noStrike" cap="none" dirty="0">
                          <a:solidFill>
                            <a:schemeClr val="dk1"/>
                          </a:solidFill>
                          <a:effectLst/>
                          <a:latin typeface="+mn-lt"/>
                          <a:ea typeface="+mn-ea"/>
                          <a:cs typeface="+mn-cs"/>
                          <a:sym typeface="Arial"/>
                        </a:rPr>
                        <a:t>smartphone-assisted disease diagnosis. Using a public dataset of 54,306 images of</a:t>
                      </a:r>
                    </a:p>
                    <a:p>
                      <a:r>
                        <a:rPr lang="en-IN" sz="800" b="0" i="0" u="none" strike="noStrike" cap="none" dirty="0">
                          <a:solidFill>
                            <a:schemeClr val="dk1"/>
                          </a:solidFill>
                          <a:effectLst/>
                          <a:latin typeface="+mn-lt"/>
                          <a:ea typeface="+mn-ea"/>
                          <a:cs typeface="+mn-cs"/>
                          <a:sym typeface="Arial"/>
                        </a:rPr>
                        <a:t>diseased and healthy plant leaves collected under controlled conditions, we train a deep</a:t>
                      </a:r>
                    </a:p>
                    <a:p>
                      <a:r>
                        <a:rPr lang="en-IN" sz="800" b="0" i="0" u="none" strike="noStrike" cap="none" dirty="0">
                          <a:solidFill>
                            <a:schemeClr val="dk1"/>
                          </a:solidFill>
                          <a:effectLst/>
                          <a:latin typeface="+mn-lt"/>
                          <a:ea typeface="+mn-ea"/>
                          <a:cs typeface="+mn-cs"/>
                          <a:sym typeface="Arial"/>
                        </a:rPr>
                        <a:t>convolutional neural network to identify 14 crop species and 26 diseases (or absence</a:t>
                      </a:r>
                    </a:p>
                    <a:p>
                      <a:r>
                        <a:rPr lang="en-IN" sz="800" b="0" i="0" u="none" strike="noStrike" cap="none" dirty="0">
                          <a:solidFill>
                            <a:schemeClr val="dk1"/>
                          </a:solidFill>
                          <a:effectLst/>
                          <a:latin typeface="+mn-lt"/>
                          <a:ea typeface="+mn-ea"/>
                          <a:cs typeface="+mn-cs"/>
                          <a:sym typeface="Arial"/>
                        </a:rPr>
                        <a:t>thereof). The trained model achieves an accuracy of 99.35% on a held-out test set,</a:t>
                      </a:r>
                    </a:p>
                    <a:p>
                      <a:r>
                        <a:rPr lang="en-IN" sz="800" b="0" i="0" u="none" strike="noStrike" cap="none" dirty="0">
                          <a:solidFill>
                            <a:schemeClr val="dk1"/>
                          </a:solidFill>
                          <a:effectLst/>
                          <a:latin typeface="+mn-lt"/>
                          <a:ea typeface="+mn-ea"/>
                          <a:cs typeface="+mn-cs"/>
                          <a:sym typeface="Arial"/>
                        </a:rPr>
                        <a:t>demonstrating the feasibility of this approach. Overall, the approach of training deep</a:t>
                      </a:r>
                    </a:p>
                    <a:p>
                      <a:r>
                        <a:rPr lang="en-IN" sz="800" b="0" i="0" u="none" strike="noStrike" cap="none" dirty="0">
                          <a:solidFill>
                            <a:schemeClr val="dk1"/>
                          </a:solidFill>
                          <a:effectLst/>
                          <a:latin typeface="+mn-lt"/>
                          <a:ea typeface="+mn-ea"/>
                          <a:cs typeface="+mn-cs"/>
                          <a:sym typeface="Arial"/>
                        </a:rPr>
                        <a:t>learning models on increasingly large and publicly available image datasets presents</a:t>
                      </a:r>
                    </a:p>
                    <a:p>
                      <a:r>
                        <a:rPr lang="en-IN" sz="800" b="0" i="0" u="none" strike="noStrike" cap="none" dirty="0">
                          <a:solidFill>
                            <a:schemeClr val="dk1"/>
                          </a:solidFill>
                          <a:effectLst/>
                          <a:latin typeface="+mn-lt"/>
                          <a:ea typeface="+mn-ea"/>
                          <a:cs typeface="+mn-cs"/>
                          <a:sym typeface="Arial"/>
                        </a:rPr>
                        <a:t>a clear path toward smartphone-assisted crop disease diagnosis on a massive global</a:t>
                      </a:r>
                    </a:p>
                    <a:p>
                      <a:r>
                        <a:rPr lang="en-IN" sz="800" b="0" i="0" u="none" strike="noStrike" cap="none" dirty="0">
                          <a:solidFill>
                            <a:schemeClr val="dk1"/>
                          </a:solidFill>
                          <a:effectLst/>
                          <a:latin typeface="+mn-lt"/>
                          <a:ea typeface="+mn-ea"/>
                          <a:cs typeface="+mn-cs"/>
                          <a:sym typeface="Arial"/>
                        </a:rPr>
                        <a:t>scale.</a:t>
                      </a:r>
                      <a:endParaRPr lang="en-US" sz="300" dirty="0"/>
                    </a:p>
                  </a:txBody>
                  <a:tcPr/>
                </a:tc>
                <a:extLst>
                  <a:ext uri="{0D108BD9-81ED-4DB2-BD59-A6C34878D82A}">
                    <a16:rowId xmlns:a16="http://schemas.microsoft.com/office/drawing/2014/main" val="2925467"/>
                  </a:ext>
                </a:extLst>
              </a:tr>
            </a:tbl>
          </a:graphicData>
        </a:graphic>
      </p:graphicFrame>
    </p:spTree>
    <p:extLst>
      <p:ext uri="{BB962C8B-B14F-4D97-AF65-F5344CB8AC3E}">
        <p14:creationId xmlns:p14="http://schemas.microsoft.com/office/powerpoint/2010/main" val="826653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1744</Words>
  <Application>Microsoft Macintosh PowerPoint</Application>
  <PresentationFormat>On-screen Show (16:9)</PresentationFormat>
  <Paragraphs>130</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PowerPoint Presentation</vt:lpstr>
      <vt:lpstr>Problem statement</vt:lpstr>
      <vt:lpstr>Project Features</vt:lpstr>
      <vt:lpstr>Objective</vt:lpstr>
      <vt:lpstr>Scope</vt:lpstr>
      <vt:lpstr>Technology Stack</vt:lpstr>
      <vt:lpstr>References </vt:lpstr>
      <vt:lpstr>References </vt:lpstr>
      <vt:lpstr>References </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Riddhi Narkar</cp:lastModifiedBy>
  <cp:revision>22</cp:revision>
  <dcterms:modified xsi:type="dcterms:W3CDTF">2022-08-25T13:46:33Z</dcterms:modified>
</cp:coreProperties>
</file>