
<file path=[Content_Types].xml><?xml version="1.0" encoding="utf-8"?>
<Types xmlns="http://schemas.openxmlformats.org/package/2006/content-types">
  <Default Extension="emf" ContentType="image/x-emf"/>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256" r:id="rId2"/>
    <p:sldId id="270" r:id="rId3"/>
    <p:sldId id="257" r:id="rId4"/>
    <p:sldId id="265" r:id="rId5"/>
    <p:sldId id="259" r:id="rId6"/>
    <p:sldId id="269" r:id="rId7"/>
    <p:sldId id="264" r:id="rId8"/>
    <p:sldId id="258" r:id="rId9"/>
    <p:sldId id="279" r:id="rId10"/>
    <p:sldId id="267" r:id="rId11"/>
    <p:sldId id="273" r:id="rId12"/>
    <p:sldId id="271" r:id="rId13"/>
    <p:sldId id="272" r:id="rId14"/>
    <p:sldId id="274" r:id="rId15"/>
    <p:sldId id="275" r:id="rId16"/>
    <p:sldId id="276" r:id="rId17"/>
    <p:sldId id="277" r:id="rId18"/>
    <p:sldId id="278"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15"/>
  </p:normalViewPr>
  <p:slideViewPr>
    <p:cSldViewPr snapToGrid="0">
      <p:cViewPr varScale="1">
        <p:scale>
          <a:sx n="162" d="100"/>
          <a:sy n="162" d="100"/>
        </p:scale>
        <p:origin x="200"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0ea48137fd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0ea48137f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nSpc>
                <a:spcPct val="170000"/>
              </a:lnSpc>
              <a:spcAft>
                <a:spcPts val="1200"/>
              </a:spcAft>
              <a:buNone/>
            </a:pPr>
            <a:r>
              <a:rPr lang="en-US" sz="1100" dirty="0">
                <a:solidFill>
                  <a:srgbClr val="7030A0"/>
                </a:solidFill>
              </a:rPr>
              <a:t>As easy as it might be to be a city dweller, we cannot ignore to the plights of our farmers. India has a primary sector economy, that means that majority of our population is involved in agricultural based activities and are dependent on crops related business for their livelihood. India, no doubt is an agrarian society, and we often tend to ignore this fact. </a:t>
            </a:r>
          </a:p>
          <a:p>
            <a:pPr marL="0" lvl="0" indent="0">
              <a:lnSpc>
                <a:spcPct val="170000"/>
              </a:lnSpc>
              <a:spcAft>
                <a:spcPts val="1200"/>
              </a:spcAft>
              <a:buNone/>
            </a:pPr>
            <a:r>
              <a:rPr lang="en-US" sz="1100" dirty="0">
                <a:solidFill>
                  <a:srgbClr val="7030A0"/>
                </a:solidFill>
              </a:rPr>
              <a:t>Multiple unsustainable technologies took a huge toll on our Earth in the recent past decades giving rise to global warming and climate as worldwide crisis. This hurts the farmer the most, as they are often lacking proper guidance and resources to solve their problems. Lal Bahadur Shastri once said, “Jai Jawan Jai </a:t>
            </a:r>
            <a:r>
              <a:rPr lang="en-US" sz="1100" dirty="0" err="1">
                <a:solidFill>
                  <a:srgbClr val="7030A0"/>
                </a:solidFill>
              </a:rPr>
              <a:t>Kisaan</a:t>
            </a:r>
            <a:r>
              <a:rPr lang="en-US" sz="1100" dirty="0">
                <a:solidFill>
                  <a:srgbClr val="7030A0"/>
                </a:solidFill>
              </a:rPr>
              <a:t>”, which believed in uplifting the role of a farmer. We tried to combat a few issues farmers face by providing a solution in the form of </a:t>
            </a:r>
            <a:r>
              <a:rPr lang="en-US" sz="1100" dirty="0" err="1">
                <a:solidFill>
                  <a:srgbClr val="7030A0"/>
                </a:solidFill>
              </a:rPr>
              <a:t>Farmerable</a:t>
            </a:r>
            <a:r>
              <a:rPr lang="en-US" sz="1100" dirty="0">
                <a:solidFill>
                  <a:srgbClr val="7030A0"/>
                </a:solidFill>
              </a:rPr>
              <a:t>. </a:t>
            </a:r>
          </a:p>
          <a:p>
            <a:pPr marL="0" lvl="0" indent="0">
              <a:lnSpc>
                <a:spcPct val="170000"/>
              </a:lnSpc>
              <a:spcAft>
                <a:spcPts val="1200"/>
              </a:spcAft>
              <a:buNone/>
            </a:pPr>
            <a:r>
              <a:rPr lang="en-US" sz="1100" dirty="0" err="1">
                <a:solidFill>
                  <a:srgbClr val="7030A0"/>
                </a:solidFill>
              </a:rPr>
              <a:t>Farmerable</a:t>
            </a:r>
            <a:r>
              <a:rPr lang="en-US" sz="1100" dirty="0">
                <a:solidFill>
                  <a:srgbClr val="7030A0"/>
                </a:solidFill>
              </a:rPr>
              <a:t> is a website aimed at assisting the farmer. It consists of a crop recommendation system, a fertilizer recommendation system, and a crop disease identification system. All these would be implemented as ML models and integrated into a single webpage for easier and convenient access.</a:t>
            </a:r>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0ea48137fd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0ea48137fd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9808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0ea48137fd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0ea48137fd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0ea48137fd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0ea48137fd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763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0ea48137fd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0ea48137f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77429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0ea48137fd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0ea48137fd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0ea48137fd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0ea48137fd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6202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lumMod val="20000"/>
            <a:lumOff val="80000"/>
          </a:scheme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subTitle" idx="1"/>
          </p:nvPr>
        </p:nvSpPr>
        <p:spPr>
          <a:xfrm>
            <a:off x="537882" y="3076650"/>
            <a:ext cx="8358025" cy="1538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400" dirty="0" err="1">
                <a:solidFill>
                  <a:schemeClr val="bg1"/>
                </a:solidFill>
              </a:rPr>
              <a:t>Avishkar</a:t>
            </a:r>
            <a:r>
              <a:rPr lang="en" sz="1400" dirty="0">
                <a:solidFill>
                  <a:schemeClr val="bg1"/>
                </a:solidFill>
              </a:rPr>
              <a:t> Dalvi			 20202002			 </a:t>
            </a:r>
          </a:p>
          <a:p>
            <a:pPr marL="0" lvl="0" indent="0" algn="ctr" rtl="0">
              <a:spcBef>
                <a:spcPts val="0"/>
              </a:spcBef>
              <a:spcAft>
                <a:spcPts val="0"/>
              </a:spcAft>
              <a:buNone/>
            </a:pPr>
            <a:r>
              <a:rPr lang="en" sz="1400" dirty="0">
                <a:solidFill>
                  <a:schemeClr val="bg1"/>
                </a:solidFill>
              </a:rPr>
              <a:t>Riddhi Narkar			 19102003			 </a:t>
            </a:r>
          </a:p>
          <a:p>
            <a:pPr marL="0" lvl="0" indent="0"/>
            <a:r>
              <a:rPr lang="en" sz="1400" dirty="0">
                <a:solidFill>
                  <a:schemeClr val="bg1"/>
                </a:solidFill>
              </a:rPr>
              <a:t>Radha </a:t>
            </a:r>
            <a:r>
              <a:rPr lang="en" sz="1400" dirty="0" err="1">
                <a:solidFill>
                  <a:schemeClr val="bg1"/>
                </a:solidFill>
              </a:rPr>
              <a:t>Rakshe</a:t>
            </a:r>
            <a:r>
              <a:rPr lang="en" sz="1400" dirty="0">
                <a:solidFill>
                  <a:schemeClr val="bg1"/>
                </a:solidFill>
              </a:rPr>
              <a:t>			 19102067			</a:t>
            </a:r>
          </a:p>
          <a:p>
            <a:pPr marL="0" lvl="0" indent="0"/>
            <a:r>
              <a:rPr lang="en-IN" sz="1400" dirty="0">
                <a:solidFill>
                  <a:schemeClr val="bg1"/>
                </a:solidFill>
              </a:rPr>
              <a:t>Aarya Totey			 19102070 			</a:t>
            </a:r>
          </a:p>
          <a:p>
            <a:pPr marL="0" lvl="0" indent="0" algn="ctr" rtl="0">
              <a:spcBef>
                <a:spcPts val="0"/>
              </a:spcBef>
              <a:spcAft>
                <a:spcPts val="0"/>
              </a:spcAft>
              <a:buClr>
                <a:schemeClr val="dk1"/>
              </a:buClr>
              <a:buSzPts val="1100"/>
              <a:buFont typeface="Arial"/>
              <a:buNone/>
            </a:pPr>
            <a:endParaRPr lang="en" sz="1400" dirty="0">
              <a:solidFill>
                <a:schemeClr val="bg1"/>
              </a:solidFill>
            </a:endParaRPr>
          </a:p>
          <a:p>
            <a:pPr marL="0" lvl="0" indent="0" algn="ctr" rtl="0">
              <a:spcBef>
                <a:spcPts val="0"/>
              </a:spcBef>
              <a:spcAft>
                <a:spcPts val="0"/>
              </a:spcAft>
              <a:buClr>
                <a:schemeClr val="dk1"/>
              </a:buClr>
              <a:buSzPts val="1100"/>
              <a:buFont typeface="Arial"/>
              <a:buNone/>
            </a:pPr>
            <a:r>
              <a:rPr lang="en" sz="1400" dirty="0">
                <a:solidFill>
                  <a:schemeClr val="bg1"/>
                </a:solidFill>
              </a:rPr>
              <a:t>Under the Guidance of: Prof. Deepak </a:t>
            </a:r>
            <a:r>
              <a:rPr lang="en" sz="1400" dirty="0" err="1">
                <a:solidFill>
                  <a:schemeClr val="bg1"/>
                </a:solidFill>
              </a:rPr>
              <a:t>Khachane</a:t>
            </a:r>
            <a:endParaRPr sz="1400" dirty="0">
              <a:solidFill>
                <a:schemeClr val="bg1"/>
              </a:solidFill>
            </a:endParaRPr>
          </a:p>
          <a:p>
            <a:pPr marL="0" lvl="0" indent="0" algn="ctr" rtl="0">
              <a:spcBef>
                <a:spcPts val="0"/>
              </a:spcBef>
              <a:spcAft>
                <a:spcPts val="0"/>
              </a:spcAft>
              <a:buNone/>
            </a:pPr>
            <a:endParaRPr sz="1400" dirty="0"/>
          </a:p>
        </p:txBody>
      </p:sp>
      <p:sp>
        <p:nvSpPr>
          <p:cNvPr id="55" name="Google Shape;55;p13"/>
          <p:cNvSpPr txBox="1"/>
          <p:nvPr/>
        </p:nvSpPr>
        <p:spPr>
          <a:xfrm>
            <a:off x="743700" y="2325450"/>
            <a:ext cx="7338000" cy="492412"/>
          </a:xfrm>
          <a:prstGeom prst="rect">
            <a:avLst/>
          </a:prstGeom>
          <a:noFill/>
          <a:ln>
            <a:noFill/>
          </a:ln>
        </p:spPr>
        <p:txBody>
          <a:bodyPr spcFirstLastPara="1" wrap="square" lIns="91425" tIns="91425" rIns="91425" bIns="91425" anchor="t" anchorCtr="0">
            <a:spAutoFit/>
          </a:bodyPr>
          <a:lstStyle/>
          <a:p>
            <a:pPr lvl="0" algn="ctr"/>
            <a:r>
              <a:rPr lang="en" sz="2000" dirty="0">
                <a:solidFill>
                  <a:schemeClr val="bg1"/>
                </a:solidFill>
              </a:rPr>
              <a:t>Agricultural Recommendation System using Machine Learning</a:t>
            </a:r>
            <a:endParaRPr sz="2000" dirty="0">
              <a:solidFill>
                <a:schemeClr val="bg1"/>
              </a:solidFill>
            </a:endParaRPr>
          </a:p>
        </p:txBody>
      </p:sp>
      <p:sp>
        <p:nvSpPr>
          <p:cNvPr id="56" name="Google Shape;56;p13"/>
          <p:cNvSpPr txBox="1"/>
          <p:nvPr/>
        </p:nvSpPr>
        <p:spPr>
          <a:xfrm>
            <a:off x="903000" y="1614854"/>
            <a:ext cx="7338000" cy="751200"/>
          </a:xfrm>
          <a:prstGeom prst="rect">
            <a:avLst/>
          </a:prstGeom>
          <a:noFill/>
          <a:ln>
            <a:noFill/>
          </a:ln>
        </p:spPr>
        <p:txBody>
          <a:bodyPr spcFirstLastPara="1" wrap="square" lIns="91425" tIns="91425" rIns="91425" bIns="91425" anchor="t" anchorCtr="0">
            <a:spAutoFit/>
          </a:bodyPr>
          <a:lstStyle/>
          <a:p>
            <a:pPr marL="457200" lvl="0" indent="0" algn="ctr" rtl="0">
              <a:spcBef>
                <a:spcPts val="0"/>
              </a:spcBef>
              <a:spcAft>
                <a:spcPts val="0"/>
              </a:spcAft>
              <a:buClr>
                <a:schemeClr val="dk1"/>
              </a:buClr>
              <a:buSzPts val="1100"/>
              <a:buFont typeface="Arial"/>
              <a:buNone/>
            </a:pPr>
            <a:r>
              <a:rPr lang="en" sz="2280" dirty="0">
                <a:solidFill>
                  <a:schemeClr val="bg1"/>
                </a:solidFill>
              </a:rPr>
              <a:t>DEPARTMENT OF COMPUTER ENGINEERING</a:t>
            </a:r>
            <a:endParaRPr sz="2280" dirty="0">
              <a:solidFill>
                <a:schemeClr val="bg1"/>
              </a:solidFill>
            </a:endParaRPr>
          </a:p>
          <a:p>
            <a:pPr marL="0" lvl="0" indent="0" algn="l" rtl="0">
              <a:spcBef>
                <a:spcPts val="0"/>
              </a:spcBef>
              <a:spcAft>
                <a:spcPts val="0"/>
              </a:spcAft>
              <a:buNone/>
            </a:pPr>
            <a:endParaRPr dirty="0"/>
          </a:p>
        </p:txBody>
      </p:sp>
      <p:pic>
        <p:nvPicPr>
          <p:cNvPr id="57" name="Google Shape;57;p13"/>
          <p:cNvPicPr preferRelativeResize="0"/>
          <p:nvPr/>
        </p:nvPicPr>
        <p:blipFill>
          <a:blip r:embed="rId3">
            <a:alphaModFix/>
          </a:blip>
          <a:stretch>
            <a:fillRect/>
          </a:stretch>
        </p:blipFill>
        <p:spPr>
          <a:xfrm>
            <a:off x="152400" y="152400"/>
            <a:ext cx="8520600" cy="12979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191387"/>
            <a:ext cx="8520600" cy="52454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bg1">
                    <a:lumMod val="85000"/>
                  </a:schemeClr>
                </a:solidFill>
              </a:rPr>
              <a:t>Technology Stack</a:t>
            </a:r>
            <a:endParaRPr dirty="0">
              <a:solidFill>
                <a:schemeClr val="bg1">
                  <a:lumMod val="85000"/>
                </a:schemeClr>
              </a:solidFill>
            </a:endParaRPr>
          </a:p>
        </p:txBody>
      </p:sp>
      <p:sp>
        <p:nvSpPr>
          <p:cNvPr id="72" name="Google Shape;72;p15"/>
          <p:cNvSpPr txBox="1">
            <a:spLocks noGrp="1"/>
          </p:cNvSpPr>
          <p:nvPr>
            <p:ph type="body" idx="1"/>
          </p:nvPr>
        </p:nvSpPr>
        <p:spPr>
          <a:xfrm>
            <a:off x="311700" y="800986"/>
            <a:ext cx="8520600" cy="3678865"/>
          </a:xfrm>
          <a:prstGeom prst="rect">
            <a:avLst/>
          </a:prstGeom>
        </p:spPr>
        <p:txBody>
          <a:bodyPr spcFirstLastPara="1" wrap="square" lIns="91425" tIns="91425" rIns="91425" bIns="91425" anchor="t" anchorCtr="0">
            <a:noAutofit/>
          </a:bodyPr>
          <a:lstStyle/>
          <a:p>
            <a:pPr marL="285750" indent="-285750">
              <a:lnSpc>
                <a:spcPct val="150000"/>
              </a:lnSpc>
              <a:spcAft>
                <a:spcPts val="1200"/>
              </a:spcAft>
            </a:pPr>
            <a:r>
              <a:rPr lang="en-US" sz="1400" dirty="0">
                <a:solidFill>
                  <a:schemeClr val="bg1">
                    <a:lumMod val="85000"/>
                  </a:schemeClr>
                </a:solidFill>
                <a:latin typeface="Times New Roman" panose="02020603050405020304" pitchFamily="18" charset="0"/>
                <a:cs typeface="Times New Roman" panose="02020603050405020304" pitchFamily="18" charset="0"/>
              </a:rPr>
              <a:t>Python 3.8 or higher</a:t>
            </a:r>
          </a:p>
          <a:p>
            <a:pPr marL="285750" indent="-285750">
              <a:lnSpc>
                <a:spcPct val="150000"/>
              </a:lnSpc>
              <a:spcAft>
                <a:spcPts val="1200"/>
              </a:spcAft>
            </a:pPr>
            <a:r>
              <a:rPr lang="en-US" sz="1400" dirty="0">
                <a:solidFill>
                  <a:schemeClr val="bg1">
                    <a:lumMod val="85000"/>
                  </a:schemeClr>
                </a:solidFill>
                <a:latin typeface="Times New Roman" panose="02020603050405020304" pitchFamily="18" charset="0"/>
                <a:cs typeface="Times New Roman" panose="02020603050405020304" pitchFamily="18" charset="0"/>
              </a:rPr>
              <a:t>Numpy</a:t>
            </a:r>
          </a:p>
          <a:p>
            <a:pPr marL="285750" indent="-285750">
              <a:lnSpc>
                <a:spcPct val="150000"/>
              </a:lnSpc>
              <a:spcAft>
                <a:spcPts val="1200"/>
              </a:spcAft>
            </a:pPr>
            <a:r>
              <a:rPr lang="en-US" sz="1400" dirty="0">
                <a:solidFill>
                  <a:schemeClr val="bg1">
                    <a:lumMod val="85000"/>
                  </a:schemeClr>
                </a:solidFill>
                <a:latin typeface="Times New Roman" panose="02020603050405020304" pitchFamily="18" charset="0"/>
                <a:cs typeface="Times New Roman" panose="02020603050405020304" pitchFamily="18" charset="0"/>
              </a:rPr>
              <a:t>Pandas</a:t>
            </a:r>
          </a:p>
          <a:p>
            <a:pPr marL="285750" indent="-285750">
              <a:lnSpc>
                <a:spcPct val="150000"/>
              </a:lnSpc>
              <a:spcAft>
                <a:spcPts val="1200"/>
              </a:spcAft>
            </a:pPr>
            <a:r>
              <a:rPr lang="en-US" sz="1400" dirty="0">
                <a:solidFill>
                  <a:schemeClr val="bg1">
                    <a:lumMod val="85000"/>
                  </a:schemeClr>
                </a:solidFill>
                <a:latin typeface="Times New Roman" panose="02020603050405020304" pitchFamily="18" charset="0"/>
                <a:cs typeface="Times New Roman" panose="02020603050405020304" pitchFamily="18" charset="0"/>
              </a:rPr>
              <a:t>Scikit</a:t>
            </a:r>
          </a:p>
          <a:p>
            <a:pPr marL="285750" indent="-285750">
              <a:lnSpc>
                <a:spcPct val="150000"/>
              </a:lnSpc>
              <a:spcAft>
                <a:spcPts val="1200"/>
              </a:spcAft>
            </a:pPr>
            <a:r>
              <a:rPr lang="en-US" sz="1400" dirty="0">
                <a:solidFill>
                  <a:schemeClr val="bg1">
                    <a:lumMod val="85000"/>
                  </a:schemeClr>
                </a:solidFill>
                <a:latin typeface="Times New Roman" panose="02020603050405020304" pitchFamily="18" charset="0"/>
                <a:cs typeface="Times New Roman" panose="02020603050405020304" pitchFamily="18" charset="0"/>
              </a:rPr>
              <a:t>Matplotlib</a:t>
            </a:r>
          </a:p>
          <a:p>
            <a:pPr marL="285750" indent="-285750">
              <a:lnSpc>
                <a:spcPct val="150000"/>
              </a:lnSpc>
              <a:spcAft>
                <a:spcPts val="1200"/>
              </a:spcAft>
            </a:pPr>
            <a:r>
              <a:rPr lang="en-US" sz="1400" dirty="0">
                <a:solidFill>
                  <a:schemeClr val="bg1">
                    <a:lumMod val="85000"/>
                  </a:schemeClr>
                </a:solidFill>
                <a:latin typeface="Times New Roman" panose="02020603050405020304" pitchFamily="18" charset="0"/>
                <a:cs typeface="Times New Roman" panose="02020603050405020304" pitchFamily="18" charset="0"/>
              </a:rPr>
              <a:t>PyTorch</a:t>
            </a:r>
          </a:p>
          <a:p>
            <a:pPr marL="285750" indent="-285750">
              <a:lnSpc>
                <a:spcPct val="150000"/>
              </a:lnSpc>
              <a:spcAft>
                <a:spcPts val="1200"/>
              </a:spcAft>
            </a:pPr>
            <a:r>
              <a:rPr lang="en-US" sz="1400" dirty="0">
                <a:solidFill>
                  <a:schemeClr val="bg1">
                    <a:lumMod val="85000"/>
                  </a:schemeClr>
                </a:solidFill>
                <a:latin typeface="Times New Roman" panose="02020603050405020304" pitchFamily="18" charset="0"/>
                <a:cs typeface="Times New Roman" panose="02020603050405020304" pitchFamily="18" charset="0"/>
              </a:rPr>
              <a:t>Flask</a:t>
            </a:r>
          </a:p>
        </p:txBody>
      </p:sp>
    </p:spTree>
    <p:extLst>
      <p:ext uri="{BB962C8B-B14F-4D97-AF65-F5344CB8AC3E}">
        <p14:creationId xmlns:p14="http://schemas.microsoft.com/office/powerpoint/2010/main" val="1727472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ED446-6C5D-AA49-BC4A-32B37A2CACF9}"/>
              </a:ext>
            </a:extLst>
          </p:cNvPr>
          <p:cNvSpPr>
            <a:spLocks noGrp="1"/>
          </p:cNvSpPr>
          <p:nvPr>
            <p:ph type="title"/>
          </p:nvPr>
        </p:nvSpPr>
        <p:spPr/>
        <p:txBody>
          <a:bodyPr>
            <a:normAutofit/>
          </a:bodyPr>
          <a:lstStyle/>
          <a:p>
            <a:r>
              <a:rPr lang="en-US" sz="2000" dirty="0">
                <a:solidFill>
                  <a:schemeClr val="bg1">
                    <a:lumMod val="85000"/>
                  </a:schemeClr>
                </a:solidFill>
              </a:rPr>
              <a:t>ARCHITECTURE DIAGRAM</a:t>
            </a:r>
          </a:p>
        </p:txBody>
      </p:sp>
      <p:pic>
        <p:nvPicPr>
          <p:cNvPr id="5" name="Picture 4">
            <a:extLst>
              <a:ext uri="{FF2B5EF4-FFF2-40B4-BE49-F238E27FC236}">
                <a16:creationId xmlns:a16="http://schemas.microsoft.com/office/drawing/2014/main" id="{474F861F-C766-DB8B-2318-74261F134119}"/>
              </a:ext>
            </a:extLst>
          </p:cNvPr>
          <p:cNvPicPr>
            <a:picLocks noChangeAspect="1"/>
          </p:cNvPicPr>
          <p:nvPr/>
        </p:nvPicPr>
        <p:blipFill>
          <a:blip r:embed="rId2"/>
          <a:stretch>
            <a:fillRect/>
          </a:stretch>
        </p:blipFill>
        <p:spPr>
          <a:xfrm>
            <a:off x="1702420" y="1380568"/>
            <a:ext cx="5211336" cy="3540669"/>
          </a:xfrm>
          <a:prstGeom prst="rect">
            <a:avLst/>
          </a:prstGeom>
        </p:spPr>
      </p:pic>
    </p:spTree>
    <p:extLst>
      <p:ext uri="{BB962C8B-B14F-4D97-AF65-F5344CB8AC3E}">
        <p14:creationId xmlns:p14="http://schemas.microsoft.com/office/powerpoint/2010/main" val="4070738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DB163-EE0D-B463-53A2-9F7029F20637}"/>
              </a:ext>
            </a:extLst>
          </p:cNvPr>
          <p:cNvSpPr>
            <a:spLocks noGrp="1"/>
          </p:cNvSpPr>
          <p:nvPr>
            <p:ph type="title"/>
          </p:nvPr>
        </p:nvSpPr>
        <p:spPr>
          <a:xfrm>
            <a:off x="311700" y="445025"/>
            <a:ext cx="8393685" cy="469375"/>
          </a:xfrm>
        </p:spPr>
        <p:txBody>
          <a:bodyPr>
            <a:normAutofit fontScale="90000"/>
          </a:bodyPr>
          <a:lstStyle/>
          <a:p>
            <a:r>
              <a:rPr lang="en-US" dirty="0">
                <a:solidFill>
                  <a:schemeClr val="bg1">
                    <a:lumMod val="85000"/>
                  </a:schemeClr>
                </a:solidFill>
              </a:rPr>
              <a:t>DFD LEVEL 0</a:t>
            </a:r>
          </a:p>
        </p:txBody>
      </p:sp>
      <p:pic>
        <p:nvPicPr>
          <p:cNvPr id="5" name="Picture 4">
            <a:extLst>
              <a:ext uri="{FF2B5EF4-FFF2-40B4-BE49-F238E27FC236}">
                <a16:creationId xmlns:a16="http://schemas.microsoft.com/office/drawing/2014/main" id="{049CBD74-917C-BA93-8AA3-88FA91855436}"/>
              </a:ext>
            </a:extLst>
          </p:cNvPr>
          <p:cNvPicPr>
            <a:picLocks noChangeAspect="1"/>
          </p:cNvPicPr>
          <p:nvPr/>
        </p:nvPicPr>
        <p:blipFill>
          <a:blip r:embed="rId2"/>
          <a:stretch>
            <a:fillRect/>
          </a:stretch>
        </p:blipFill>
        <p:spPr>
          <a:xfrm>
            <a:off x="1426519" y="1345580"/>
            <a:ext cx="6639530" cy="3034150"/>
          </a:xfrm>
          <a:prstGeom prst="rect">
            <a:avLst/>
          </a:prstGeom>
        </p:spPr>
      </p:pic>
    </p:spTree>
    <p:extLst>
      <p:ext uri="{BB962C8B-B14F-4D97-AF65-F5344CB8AC3E}">
        <p14:creationId xmlns:p14="http://schemas.microsoft.com/office/powerpoint/2010/main" val="1098800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34BA1-8B16-069E-BB8A-0866ECF4AC24}"/>
              </a:ext>
            </a:extLst>
          </p:cNvPr>
          <p:cNvSpPr>
            <a:spLocks noGrp="1"/>
          </p:cNvSpPr>
          <p:nvPr>
            <p:ph type="title"/>
          </p:nvPr>
        </p:nvSpPr>
        <p:spPr/>
        <p:txBody>
          <a:bodyPr>
            <a:normAutofit fontScale="90000"/>
          </a:bodyPr>
          <a:lstStyle/>
          <a:p>
            <a:r>
              <a:rPr lang="en-US" dirty="0">
                <a:solidFill>
                  <a:schemeClr val="bg1">
                    <a:lumMod val="85000"/>
                  </a:schemeClr>
                </a:solidFill>
              </a:rPr>
              <a:t>DFD LEVEL 1</a:t>
            </a:r>
          </a:p>
        </p:txBody>
      </p:sp>
      <p:pic>
        <p:nvPicPr>
          <p:cNvPr id="5" name="Picture 4">
            <a:extLst>
              <a:ext uri="{FF2B5EF4-FFF2-40B4-BE49-F238E27FC236}">
                <a16:creationId xmlns:a16="http://schemas.microsoft.com/office/drawing/2014/main" id="{F18DF8D1-659D-666F-069A-783BDACB496E}"/>
              </a:ext>
            </a:extLst>
          </p:cNvPr>
          <p:cNvPicPr>
            <a:picLocks noChangeAspect="1"/>
          </p:cNvPicPr>
          <p:nvPr/>
        </p:nvPicPr>
        <p:blipFill>
          <a:blip r:embed="rId2"/>
          <a:stretch>
            <a:fillRect/>
          </a:stretch>
        </p:blipFill>
        <p:spPr>
          <a:xfrm>
            <a:off x="1642946" y="1278066"/>
            <a:ext cx="6066263" cy="3420409"/>
          </a:xfrm>
          <a:prstGeom prst="rect">
            <a:avLst/>
          </a:prstGeom>
        </p:spPr>
      </p:pic>
    </p:spTree>
    <p:extLst>
      <p:ext uri="{BB962C8B-B14F-4D97-AF65-F5344CB8AC3E}">
        <p14:creationId xmlns:p14="http://schemas.microsoft.com/office/powerpoint/2010/main" val="460747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1E6ED-8056-F546-0FB1-65E7F8688D18}"/>
              </a:ext>
            </a:extLst>
          </p:cNvPr>
          <p:cNvSpPr>
            <a:spLocks noGrp="1"/>
          </p:cNvSpPr>
          <p:nvPr>
            <p:ph type="title"/>
          </p:nvPr>
        </p:nvSpPr>
        <p:spPr/>
        <p:txBody>
          <a:bodyPr>
            <a:normAutofit fontScale="90000"/>
          </a:bodyPr>
          <a:lstStyle/>
          <a:p>
            <a:r>
              <a:rPr lang="en-US" dirty="0">
                <a:solidFill>
                  <a:schemeClr val="bg1">
                    <a:lumMod val="85000"/>
                  </a:schemeClr>
                </a:solidFill>
              </a:rPr>
              <a:t>USE CASE DIAGRAM</a:t>
            </a:r>
          </a:p>
        </p:txBody>
      </p:sp>
      <p:pic>
        <p:nvPicPr>
          <p:cNvPr id="5" name="Picture 4">
            <a:extLst>
              <a:ext uri="{FF2B5EF4-FFF2-40B4-BE49-F238E27FC236}">
                <a16:creationId xmlns:a16="http://schemas.microsoft.com/office/drawing/2014/main" id="{E7A9F597-8C26-1734-F7AE-DCE74CC0AC56}"/>
              </a:ext>
            </a:extLst>
          </p:cNvPr>
          <p:cNvPicPr>
            <a:picLocks noChangeAspect="1"/>
          </p:cNvPicPr>
          <p:nvPr/>
        </p:nvPicPr>
        <p:blipFill>
          <a:blip r:embed="rId2"/>
          <a:stretch>
            <a:fillRect/>
          </a:stretch>
        </p:blipFill>
        <p:spPr>
          <a:xfrm>
            <a:off x="2421228" y="1287146"/>
            <a:ext cx="4301544" cy="3728936"/>
          </a:xfrm>
          <a:prstGeom prst="rect">
            <a:avLst/>
          </a:prstGeom>
        </p:spPr>
      </p:pic>
    </p:spTree>
    <p:extLst>
      <p:ext uri="{BB962C8B-B14F-4D97-AF65-F5344CB8AC3E}">
        <p14:creationId xmlns:p14="http://schemas.microsoft.com/office/powerpoint/2010/main" val="2611276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AFB26-D9D2-BD70-A243-D3EB9FA500D3}"/>
              </a:ext>
            </a:extLst>
          </p:cNvPr>
          <p:cNvSpPr>
            <a:spLocks noGrp="1"/>
          </p:cNvSpPr>
          <p:nvPr>
            <p:ph type="title"/>
          </p:nvPr>
        </p:nvSpPr>
        <p:spPr/>
        <p:txBody>
          <a:bodyPr>
            <a:normAutofit fontScale="90000"/>
          </a:bodyPr>
          <a:lstStyle/>
          <a:p>
            <a:r>
              <a:rPr lang="en-US" dirty="0">
                <a:solidFill>
                  <a:schemeClr val="bg1">
                    <a:lumMod val="85000"/>
                  </a:schemeClr>
                </a:solidFill>
              </a:rPr>
              <a:t>SEQUENCE DIAGRAM</a:t>
            </a:r>
          </a:p>
        </p:txBody>
      </p:sp>
      <p:pic>
        <p:nvPicPr>
          <p:cNvPr id="5" name="Picture 4">
            <a:extLst>
              <a:ext uri="{FF2B5EF4-FFF2-40B4-BE49-F238E27FC236}">
                <a16:creationId xmlns:a16="http://schemas.microsoft.com/office/drawing/2014/main" id="{BC7E145C-F5A3-FA91-1F8A-810CD6F7B026}"/>
              </a:ext>
            </a:extLst>
          </p:cNvPr>
          <p:cNvPicPr>
            <a:picLocks noChangeAspect="1"/>
          </p:cNvPicPr>
          <p:nvPr/>
        </p:nvPicPr>
        <p:blipFill>
          <a:blip r:embed="rId2"/>
          <a:stretch>
            <a:fillRect/>
          </a:stretch>
        </p:blipFill>
        <p:spPr>
          <a:xfrm>
            <a:off x="1300975" y="1336181"/>
            <a:ext cx="6973543" cy="3551147"/>
          </a:xfrm>
          <a:prstGeom prst="rect">
            <a:avLst/>
          </a:prstGeom>
        </p:spPr>
      </p:pic>
    </p:spTree>
    <p:extLst>
      <p:ext uri="{BB962C8B-B14F-4D97-AF65-F5344CB8AC3E}">
        <p14:creationId xmlns:p14="http://schemas.microsoft.com/office/powerpoint/2010/main" val="3839867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3BCD1-911B-8A98-AF27-B8BFF04C18C9}"/>
              </a:ext>
            </a:extLst>
          </p:cNvPr>
          <p:cNvSpPr>
            <a:spLocks noGrp="1"/>
          </p:cNvSpPr>
          <p:nvPr>
            <p:ph type="title"/>
          </p:nvPr>
        </p:nvSpPr>
        <p:spPr/>
        <p:txBody>
          <a:bodyPr>
            <a:normAutofit fontScale="90000"/>
          </a:bodyPr>
          <a:lstStyle/>
          <a:p>
            <a:r>
              <a:rPr lang="en-US" dirty="0">
                <a:solidFill>
                  <a:schemeClr val="bg1">
                    <a:lumMod val="85000"/>
                  </a:schemeClr>
                </a:solidFill>
              </a:rPr>
              <a:t>ACTIVITY DIAGRAM</a:t>
            </a:r>
          </a:p>
        </p:txBody>
      </p:sp>
      <p:pic>
        <p:nvPicPr>
          <p:cNvPr id="5" name="Picture 4">
            <a:extLst>
              <a:ext uri="{FF2B5EF4-FFF2-40B4-BE49-F238E27FC236}">
                <a16:creationId xmlns:a16="http://schemas.microsoft.com/office/drawing/2014/main" id="{03B9A91B-EDD2-D673-308C-F1E21E045BF0}"/>
              </a:ext>
            </a:extLst>
          </p:cNvPr>
          <p:cNvPicPr>
            <a:picLocks noChangeAspect="1"/>
          </p:cNvPicPr>
          <p:nvPr/>
        </p:nvPicPr>
        <p:blipFill>
          <a:blip r:embed="rId2"/>
          <a:stretch>
            <a:fillRect/>
          </a:stretch>
        </p:blipFill>
        <p:spPr>
          <a:xfrm>
            <a:off x="3129775" y="1200792"/>
            <a:ext cx="2073829" cy="3942708"/>
          </a:xfrm>
          <a:prstGeom prst="rect">
            <a:avLst/>
          </a:prstGeom>
        </p:spPr>
      </p:pic>
    </p:spTree>
    <p:extLst>
      <p:ext uri="{BB962C8B-B14F-4D97-AF65-F5344CB8AC3E}">
        <p14:creationId xmlns:p14="http://schemas.microsoft.com/office/powerpoint/2010/main" val="4077872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6ECF9-D6E6-A852-3AA1-06EA722442A5}"/>
              </a:ext>
            </a:extLst>
          </p:cNvPr>
          <p:cNvSpPr>
            <a:spLocks noGrp="1"/>
          </p:cNvSpPr>
          <p:nvPr>
            <p:ph type="title"/>
          </p:nvPr>
        </p:nvSpPr>
        <p:spPr/>
        <p:txBody>
          <a:bodyPr>
            <a:normAutofit fontScale="90000"/>
          </a:bodyPr>
          <a:lstStyle/>
          <a:p>
            <a:r>
              <a:rPr lang="en-US" dirty="0">
                <a:solidFill>
                  <a:schemeClr val="bg1">
                    <a:lumMod val="85000"/>
                  </a:schemeClr>
                </a:solidFill>
              </a:rPr>
              <a:t>GANTT CHART</a:t>
            </a:r>
          </a:p>
        </p:txBody>
      </p:sp>
      <p:pic>
        <p:nvPicPr>
          <p:cNvPr id="5" name="Picture 4">
            <a:extLst>
              <a:ext uri="{FF2B5EF4-FFF2-40B4-BE49-F238E27FC236}">
                <a16:creationId xmlns:a16="http://schemas.microsoft.com/office/drawing/2014/main" id="{BDF9076C-DA54-51BA-E5E4-532CB6A47339}"/>
              </a:ext>
            </a:extLst>
          </p:cNvPr>
          <p:cNvPicPr>
            <a:picLocks noChangeAspect="1"/>
          </p:cNvPicPr>
          <p:nvPr/>
        </p:nvPicPr>
        <p:blipFill>
          <a:blip r:embed="rId2"/>
          <a:stretch>
            <a:fillRect/>
          </a:stretch>
        </p:blipFill>
        <p:spPr>
          <a:xfrm>
            <a:off x="759853" y="1663519"/>
            <a:ext cx="7624293" cy="2827506"/>
          </a:xfrm>
          <a:prstGeom prst="rect">
            <a:avLst/>
          </a:prstGeom>
        </p:spPr>
      </p:pic>
    </p:spTree>
    <p:extLst>
      <p:ext uri="{BB962C8B-B14F-4D97-AF65-F5344CB8AC3E}">
        <p14:creationId xmlns:p14="http://schemas.microsoft.com/office/powerpoint/2010/main" val="127634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51AA2-B56B-2BFE-F16A-4EF83DF6DA08}"/>
              </a:ext>
            </a:extLst>
          </p:cNvPr>
          <p:cNvSpPr>
            <a:spLocks noGrp="1"/>
          </p:cNvSpPr>
          <p:nvPr>
            <p:ph type="title"/>
          </p:nvPr>
        </p:nvSpPr>
        <p:spPr/>
        <p:txBody>
          <a:bodyPr>
            <a:normAutofit/>
          </a:bodyPr>
          <a:lstStyle/>
          <a:p>
            <a:r>
              <a:rPr lang="en-US" sz="2500" dirty="0">
                <a:solidFill>
                  <a:schemeClr val="bg1">
                    <a:lumMod val="85000"/>
                  </a:schemeClr>
                </a:solidFill>
                <a:latin typeface="+mn-lt"/>
                <a:cs typeface="Times New Roman" panose="02020603050405020304" pitchFamily="18" charset="0"/>
              </a:rPr>
              <a:t>Expected Outcome</a:t>
            </a:r>
          </a:p>
        </p:txBody>
      </p:sp>
      <p:sp>
        <p:nvSpPr>
          <p:cNvPr id="3" name="Text Placeholder 2">
            <a:extLst>
              <a:ext uri="{FF2B5EF4-FFF2-40B4-BE49-F238E27FC236}">
                <a16:creationId xmlns:a16="http://schemas.microsoft.com/office/drawing/2014/main" id="{47895D6F-8D3C-269A-F9A8-03BCF85CD0B6}"/>
              </a:ext>
            </a:extLst>
          </p:cNvPr>
          <p:cNvSpPr>
            <a:spLocks noGrp="1"/>
          </p:cNvSpPr>
          <p:nvPr>
            <p:ph type="body" idx="1"/>
          </p:nvPr>
        </p:nvSpPr>
        <p:spPr>
          <a:xfrm>
            <a:off x="311700" y="1017725"/>
            <a:ext cx="8520600" cy="3416400"/>
          </a:xfrm>
        </p:spPr>
        <p:txBody>
          <a:bodyPr>
            <a:normAutofit/>
          </a:bodyPr>
          <a:lstStyle/>
          <a:p>
            <a:pPr marL="114300" indent="0" algn="l">
              <a:buNone/>
            </a:pPr>
            <a:endParaRPr lang="en-US" sz="1800" b="0" i="0" u="none" strike="noStrike" baseline="0" dirty="0">
              <a:solidFill>
                <a:schemeClr val="bg1">
                  <a:lumMod val="85000"/>
                </a:schemeClr>
              </a:solidFill>
              <a:latin typeface="Times New Roman" panose="02020603050405020304" pitchFamily="18" charset="0"/>
            </a:endParaRPr>
          </a:p>
          <a:p>
            <a:pPr marL="114300" indent="0" algn="just">
              <a:buNone/>
            </a:pPr>
            <a:r>
              <a:rPr lang="en-US" sz="1400" b="0" i="0" u="none" strike="noStrike" baseline="0" dirty="0">
                <a:solidFill>
                  <a:schemeClr val="bg1">
                    <a:lumMod val="85000"/>
                  </a:schemeClr>
                </a:solidFill>
                <a:latin typeface="+mn-lt"/>
              </a:rPr>
              <a:t> Crop recommendation system: Should be able to predict the </a:t>
            </a:r>
            <a:r>
              <a:rPr lang="en-US" sz="1400" b="0" i="0" u="none" strike="noStrike" baseline="0" dirty="0" err="1">
                <a:solidFill>
                  <a:schemeClr val="bg1">
                    <a:lumMod val="85000"/>
                  </a:schemeClr>
                </a:solidFill>
                <a:latin typeface="+mn-lt"/>
              </a:rPr>
              <a:t>favourable</a:t>
            </a:r>
            <a:r>
              <a:rPr lang="en-US" sz="1400" b="0" i="0" u="none" strike="noStrike" baseline="0" dirty="0">
                <a:solidFill>
                  <a:schemeClr val="bg1">
                    <a:lumMod val="85000"/>
                  </a:schemeClr>
                </a:solidFill>
                <a:latin typeface="+mn-lt"/>
              </a:rPr>
              <a:t> crops according to soil and weather conditions within an acceptable accuracy range </a:t>
            </a:r>
          </a:p>
          <a:p>
            <a:pPr marL="114300" indent="0" algn="just">
              <a:buNone/>
            </a:pPr>
            <a:endParaRPr lang="en-US" sz="1400" b="0" i="0" u="none" strike="noStrike" baseline="0" dirty="0">
              <a:solidFill>
                <a:schemeClr val="bg1">
                  <a:lumMod val="85000"/>
                </a:schemeClr>
              </a:solidFill>
              <a:latin typeface="+mn-lt"/>
            </a:endParaRPr>
          </a:p>
          <a:p>
            <a:pPr marL="114300" indent="0" algn="just">
              <a:buNone/>
            </a:pPr>
            <a:r>
              <a:rPr lang="en-US" sz="1400" b="0" i="0" u="none" strike="noStrike" baseline="0" dirty="0">
                <a:solidFill>
                  <a:schemeClr val="bg1">
                    <a:lumMod val="85000"/>
                  </a:schemeClr>
                </a:solidFill>
                <a:latin typeface="+mn-lt"/>
              </a:rPr>
              <a:t> Fertilizer recommendation system: Should be able to predict the </a:t>
            </a:r>
            <a:r>
              <a:rPr lang="en-US" sz="1400" b="0" i="0" u="none" strike="noStrike" baseline="0" dirty="0" err="1">
                <a:solidFill>
                  <a:schemeClr val="bg1">
                    <a:lumMod val="85000"/>
                  </a:schemeClr>
                </a:solidFill>
                <a:latin typeface="+mn-lt"/>
              </a:rPr>
              <a:t>favourable</a:t>
            </a:r>
            <a:r>
              <a:rPr lang="en-US" sz="1400" b="0" i="0" u="none" strike="noStrike" baseline="0" dirty="0">
                <a:solidFill>
                  <a:schemeClr val="bg1">
                    <a:lumMod val="85000"/>
                  </a:schemeClr>
                </a:solidFill>
                <a:latin typeface="+mn-lt"/>
              </a:rPr>
              <a:t> fertilizers according to soil conditions within an acceptable accuracy range</a:t>
            </a:r>
          </a:p>
          <a:p>
            <a:pPr marL="114300" indent="0" algn="just">
              <a:buNone/>
            </a:pPr>
            <a:r>
              <a:rPr lang="en-US" sz="1400" b="0" i="0" u="none" strike="noStrike" baseline="0" dirty="0">
                <a:solidFill>
                  <a:schemeClr val="bg1">
                    <a:lumMod val="85000"/>
                  </a:schemeClr>
                </a:solidFill>
                <a:latin typeface="+mn-lt"/>
              </a:rPr>
              <a:t> </a:t>
            </a:r>
          </a:p>
          <a:p>
            <a:pPr marL="114300" indent="0" algn="just">
              <a:buNone/>
            </a:pPr>
            <a:r>
              <a:rPr lang="en-US" sz="1400" b="0" i="0" u="none" strike="noStrike" baseline="0" dirty="0">
                <a:solidFill>
                  <a:schemeClr val="bg1">
                    <a:lumMod val="85000"/>
                  </a:schemeClr>
                </a:solidFill>
                <a:latin typeface="+mn-lt"/>
              </a:rPr>
              <a:t> Crop Disease Classification system: Should be able to classify different crop disease using a photo and provide solutions for the same. </a:t>
            </a:r>
          </a:p>
          <a:p>
            <a:pPr marL="114300" indent="0" algn="just">
              <a:buNone/>
            </a:pPr>
            <a:endParaRPr lang="en-US" sz="1400" b="0" i="0" u="none" strike="noStrike" baseline="0" dirty="0">
              <a:solidFill>
                <a:schemeClr val="bg1">
                  <a:lumMod val="85000"/>
                </a:schemeClr>
              </a:solidFill>
              <a:latin typeface="+mn-lt"/>
            </a:endParaRPr>
          </a:p>
          <a:p>
            <a:pPr marL="114300" indent="0" algn="just">
              <a:buNone/>
            </a:pPr>
            <a:r>
              <a:rPr lang="en-US" sz="1400" b="0" i="0" u="none" strike="noStrike" baseline="0" dirty="0">
                <a:solidFill>
                  <a:schemeClr val="bg1">
                    <a:lumMod val="85000"/>
                  </a:schemeClr>
                </a:solidFill>
                <a:latin typeface="+mn-lt"/>
              </a:rPr>
              <a:t>In addition to this, all these features would be in unified using a website which has a simple UI for naïve users. </a:t>
            </a:r>
            <a:endParaRPr lang="en-US" sz="1400" dirty="0">
              <a:solidFill>
                <a:schemeClr val="bg1">
                  <a:lumMod val="85000"/>
                </a:schemeClr>
              </a:solidFill>
              <a:latin typeface="+mn-lt"/>
            </a:endParaRPr>
          </a:p>
        </p:txBody>
      </p:sp>
    </p:spTree>
    <p:extLst>
      <p:ext uri="{BB962C8B-B14F-4D97-AF65-F5344CB8AC3E}">
        <p14:creationId xmlns:p14="http://schemas.microsoft.com/office/powerpoint/2010/main" val="2244700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FF5AD-EE4F-ECBC-0E1D-90427DF5144E}"/>
              </a:ext>
            </a:extLst>
          </p:cNvPr>
          <p:cNvSpPr>
            <a:spLocks noGrp="1"/>
          </p:cNvSpPr>
          <p:nvPr>
            <p:ph type="title"/>
          </p:nvPr>
        </p:nvSpPr>
        <p:spPr/>
        <p:txBody>
          <a:bodyPr>
            <a:normAutofit fontScale="90000"/>
          </a:bodyPr>
          <a:lstStyle/>
          <a:p>
            <a:r>
              <a:rPr lang="en-US" dirty="0">
                <a:solidFill>
                  <a:schemeClr val="bg1">
                    <a:lumMod val="85000"/>
                  </a:schemeClr>
                </a:solidFill>
                <a:latin typeface="+mj-lt"/>
                <a:cs typeface="Times New Roman" panose="02020603050405020304" pitchFamily="18" charset="0"/>
              </a:rPr>
              <a:t>Introduction</a:t>
            </a:r>
          </a:p>
        </p:txBody>
      </p:sp>
      <p:sp>
        <p:nvSpPr>
          <p:cNvPr id="3" name="Text Placeholder 2">
            <a:extLst>
              <a:ext uri="{FF2B5EF4-FFF2-40B4-BE49-F238E27FC236}">
                <a16:creationId xmlns:a16="http://schemas.microsoft.com/office/drawing/2014/main" id="{63CC9787-38BC-0CB1-EC21-5D0FF4C4AFDE}"/>
              </a:ext>
            </a:extLst>
          </p:cNvPr>
          <p:cNvSpPr>
            <a:spLocks noGrp="1"/>
          </p:cNvSpPr>
          <p:nvPr>
            <p:ph type="body" idx="1"/>
          </p:nvPr>
        </p:nvSpPr>
        <p:spPr>
          <a:xfrm>
            <a:off x="311700" y="1152474"/>
            <a:ext cx="8594407" cy="3843271"/>
          </a:xfrm>
        </p:spPr>
        <p:txBody>
          <a:bodyPr>
            <a:noAutofit/>
          </a:bodyPr>
          <a:lstStyle/>
          <a:p>
            <a:pPr marL="114300" indent="0" algn="just">
              <a:buNone/>
            </a:pPr>
            <a:r>
              <a:rPr lang="en-US" sz="1300" b="0" i="0" u="none" strike="noStrike" baseline="0" dirty="0">
                <a:solidFill>
                  <a:schemeClr val="bg1">
                    <a:lumMod val="85000"/>
                  </a:schemeClr>
                </a:solidFill>
                <a:latin typeface="+mn-lt"/>
              </a:rPr>
              <a:t>	As per the census in 2011; in India, approximately 118 million people are farmers and 144 billion people are laborers working in an agricultural field. Total Indian population of India in 2011 was nearly about 121 crore and out of which nearly about 2630 lakh people are farmers. With the production of agriculture activity of $375.61 billion, India is 2nd larger producer of agriculture products .India accounts for 7.39 percent of total global agricultural output.</a:t>
            </a:r>
          </a:p>
          <a:p>
            <a:pPr marL="114300" indent="0" algn="just">
              <a:buNone/>
            </a:pPr>
            <a:endParaRPr lang="en-US" sz="1300" b="0" i="0" u="none" strike="noStrike" baseline="0" dirty="0">
              <a:solidFill>
                <a:schemeClr val="bg1">
                  <a:lumMod val="85000"/>
                </a:schemeClr>
              </a:solidFill>
              <a:latin typeface="+mn-lt"/>
            </a:endParaRPr>
          </a:p>
          <a:p>
            <a:pPr marL="114300" indent="0" algn="just">
              <a:buNone/>
            </a:pPr>
            <a:r>
              <a:rPr lang="en-US" sz="1300" b="0" i="0" u="none" strike="noStrike" baseline="0" dirty="0">
                <a:solidFill>
                  <a:schemeClr val="bg1">
                    <a:lumMod val="85000"/>
                  </a:schemeClr>
                </a:solidFill>
                <a:latin typeface="+mn-lt"/>
              </a:rPr>
              <a:t>	With the vision of providing assistance and guidance to farmers during the crucial decision-making process required at various stages during farming, we propose a solution in the form of three ML models. Under many government schemes, farmers are able to get their land tested for nutrients. A farmer has all the lab results, but is not able to turn those results into actions and implementation. This work bridges that gap.  </a:t>
            </a:r>
            <a:endParaRPr lang="en-US" sz="1300" dirty="0">
              <a:solidFill>
                <a:schemeClr val="bg1">
                  <a:lumMod val="85000"/>
                </a:schemeClr>
              </a:solidFill>
              <a:latin typeface="+mn-lt"/>
            </a:endParaRPr>
          </a:p>
        </p:txBody>
      </p:sp>
    </p:spTree>
    <p:extLst>
      <p:ext uri="{BB962C8B-B14F-4D97-AF65-F5344CB8AC3E}">
        <p14:creationId xmlns:p14="http://schemas.microsoft.com/office/powerpoint/2010/main" val="1048430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bg1">
                    <a:lumMod val="85000"/>
                  </a:schemeClr>
                </a:solidFill>
              </a:rPr>
              <a:t>Problem Statement</a:t>
            </a:r>
            <a:endParaRPr dirty="0">
              <a:solidFill>
                <a:schemeClr val="bg1">
                  <a:lumMod val="85000"/>
                </a:schemeClr>
              </a:solidFill>
              <a:latin typeface="Times New Roman" panose="02020603050405020304" pitchFamily="18" charset="0"/>
              <a:cs typeface="Times New Roman" panose="02020603050405020304" pitchFamily="18" charset="0"/>
            </a:endParaRPr>
          </a:p>
        </p:txBody>
      </p:sp>
      <p:sp>
        <p:nvSpPr>
          <p:cNvPr id="63" name="Google Shape;63;p14"/>
          <p:cNvSpPr txBox="1">
            <a:spLocks noGrp="1"/>
          </p:cNvSpPr>
          <p:nvPr>
            <p:ph type="body" idx="1"/>
          </p:nvPr>
        </p:nvSpPr>
        <p:spPr>
          <a:xfrm>
            <a:off x="311700" y="914400"/>
            <a:ext cx="8520600" cy="3691925"/>
          </a:xfrm>
          <a:prstGeom prst="rect">
            <a:avLst/>
          </a:prstGeom>
        </p:spPr>
        <p:txBody>
          <a:bodyPr spcFirstLastPara="1" wrap="square" lIns="91425" tIns="91425" rIns="91425" bIns="91425" anchor="t" anchorCtr="0">
            <a:normAutofit fontScale="47500" lnSpcReduction="20000"/>
          </a:bodyPr>
          <a:lstStyle/>
          <a:p>
            <a:pPr marL="0" indent="0" algn="just">
              <a:lnSpc>
                <a:spcPct val="170000"/>
              </a:lnSpc>
              <a:spcAft>
                <a:spcPts val="1200"/>
              </a:spcAft>
              <a:buNone/>
            </a:pPr>
            <a:r>
              <a:rPr lang="en-US" sz="2700" b="0" i="0" u="none" strike="noStrike" baseline="0" dirty="0">
                <a:solidFill>
                  <a:schemeClr val="bg1">
                    <a:lumMod val="85000"/>
                  </a:schemeClr>
                </a:solidFill>
                <a:latin typeface="+mn-lt"/>
                <a:cs typeface="Times New Roman" panose="02020603050405020304" pitchFamily="18" charset="0"/>
              </a:rPr>
              <a:t>To implement a system for farmers with features of crop recommendation, fertilizer recommendation, and crop leaf disease identification. As easy as it might be to be a city dweller, we cannot ignore to the plights of our farmers. India has a primary sector economy, that means that majority of our population is involved in agriculturally based activities and are dependent on crops related business for their livelihood. India, no doubt is an agrarian society, and we often tend to ignore this fact. Multiple unsustainable technologies took a huge toll on our Earth in the recent past decades giving rise to global warming and climate as worldwide crisis. This hurts the farmer the most, as they are often lacking proper guidance and resources to solve their problems. Lal Bahadur Shastri once said, “Jai Jawan Jai Kisaan”, which believed in uplifting the role of a farmer. This project is aimed at assisting the farmer by deploying a crop recommendation system, a fertilizer recommendation system, and a crop disease identification system with cures. All these would be implemented as three different ML models and integrated into a single webpage for easier and convenient access. </a:t>
            </a:r>
            <a:endParaRPr lang="en-US" sz="2700" dirty="0">
              <a:solidFill>
                <a:schemeClr val="bg1">
                  <a:lumMod val="85000"/>
                </a:schemeClr>
              </a:solidFill>
              <a:latin typeface="+mn-lt"/>
              <a:cs typeface="Times New Roman" panose="02020603050405020304" pitchFamily="18" charset="0"/>
            </a:endParaRPr>
          </a:p>
          <a:p>
            <a:pPr marL="0" lvl="0" indent="0">
              <a:lnSpc>
                <a:spcPct val="170000"/>
              </a:lnSpc>
              <a:spcAft>
                <a:spcPts val="1200"/>
              </a:spcAft>
              <a:buNone/>
            </a:pPr>
            <a:endParaRPr lang="en-US" sz="1200" dirty="0">
              <a:solidFill>
                <a:schemeClr val="bg1">
                  <a:lumMod val="85000"/>
                </a:schemeClr>
              </a:solidFill>
              <a:latin typeface="+mn-lt"/>
            </a:endParaRPr>
          </a:p>
          <a:p>
            <a:pPr marL="0" lvl="0" indent="0">
              <a:lnSpc>
                <a:spcPct val="170000"/>
              </a:lnSpc>
              <a:spcAft>
                <a:spcPts val="1200"/>
              </a:spcAft>
              <a:buNone/>
            </a:pPr>
            <a:endParaRPr sz="1200" dirty="0">
              <a:solidFill>
                <a:schemeClr val="bg1">
                  <a:lumMod val="85000"/>
                </a:schemeClr>
              </a:solidFill>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91302"/>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bg1">
                    <a:lumMod val="85000"/>
                  </a:schemeClr>
                </a:solidFill>
              </a:rPr>
              <a:t>Literature Survey </a:t>
            </a:r>
            <a:endParaRPr dirty="0">
              <a:solidFill>
                <a:schemeClr val="bg1">
                  <a:lumMod val="85000"/>
                </a:schemeClr>
              </a:solidFill>
            </a:endParaRPr>
          </a:p>
        </p:txBody>
      </p:sp>
      <p:sp>
        <p:nvSpPr>
          <p:cNvPr id="79" name="Google Shape;79;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graphicFrame>
        <p:nvGraphicFramePr>
          <p:cNvPr id="2" name="Table 2">
            <a:extLst>
              <a:ext uri="{FF2B5EF4-FFF2-40B4-BE49-F238E27FC236}">
                <a16:creationId xmlns:a16="http://schemas.microsoft.com/office/drawing/2014/main" id="{0E9D314D-45F7-EE37-2FB0-E7032BD7E9DA}"/>
              </a:ext>
            </a:extLst>
          </p:cNvPr>
          <p:cNvGraphicFramePr>
            <a:graphicFrameLocks noGrp="1"/>
          </p:cNvGraphicFramePr>
          <p:nvPr>
            <p:extLst>
              <p:ext uri="{D42A27DB-BD31-4B8C-83A1-F6EECF244321}">
                <p14:modId xmlns:p14="http://schemas.microsoft.com/office/powerpoint/2010/main" val="231875465"/>
              </p:ext>
            </p:extLst>
          </p:nvPr>
        </p:nvGraphicFramePr>
        <p:xfrm>
          <a:off x="311700" y="778603"/>
          <a:ext cx="8520600" cy="3839105"/>
        </p:xfrm>
        <a:graphic>
          <a:graphicData uri="http://schemas.openxmlformats.org/drawingml/2006/table">
            <a:tbl>
              <a:tblPr firstRow="1" bandRow="1">
                <a:tableStyleId>{EB9631B5-78F2-41C9-869B-9F39066F8104}</a:tableStyleId>
              </a:tblPr>
              <a:tblGrid>
                <a:gridCol w="1493452">
                  <a:extLst>
                    <a:ext uri="{9D8B030D-6E8A-4147-A177-3AD203B41FA5}">
                      <a16:colId xmlns:a16="http://schemas.microsoft.com/office/drawing/2014/main" val="797890310"/>
                    </a:ext>
                  </a:extLst>
                </a:gridCol>
                <a:gridCol w="859220">
                  <a:extLst>
                    <a:ext uri="{9D8B030D-6E8A-4147-A177-3AD203B41FA5}">
                      <a16:colId xmlns:a16="http://schemas.microsoft.com/office/drawing/2014/main" val="3248138815"/>
                    </a:ext>
                  </a:extLst>
                </a:gridCol>
                <a:gridCol w="1592318">
                  <a:extLst>
                    <a:ext uri="{9D8B030D-6E8A-4147-A177-3AD203B41FA5}">
                      <a16:colId xmlns:a16="http://schemas.microsoft.com/office/drawing/2014/main" val="207847755"/>
                    </a:ext>
                  </a:extLst>
                </a:gridCol>
                <a:gridCol w="4575610">
                  <a:extLst>
                    <a:ext uri="{9D8B030D-6E8A-4147-A177-3AD203B41FA5}">
                      <a16:colId xmlns:a16="http://schemas.microsoft.com/office/drawing/2014/main" val="3719653518"/>
                    </a:ext>
                  </a:extLst>
                </a:gridCol>
              </a:tblGrid>
              <a:tr h="311335">
                <a:tc>
                  <a:txBody>
                    <a:bodyPr/>
                    <a:lstStyle/>
                    <a:p>
                      <a:pPr algn="ctr"/>
                      <a:r>
                        <a:rPr lang="en-US" sz="800" dirty="0"/>
                        <a:t>Title of the research paper</a:t>
                      </a:r>
                    </a:p>
                  </a:txBody>
                  <a:tcPr/>
                </a:tc>
                <a:tc>
                  <a:txBody>
                    <a:bodyPr/>
                    <a:lstStyle/>
                    <a:p>
                      <a:pPr algn="ctr"/>
                      <a:r>
                        <a:rPr lang="en-US" sz="800" dirty="0"/>
                        <a:t>Year published</a:t>
                      </a:r>
                    </a:p>
                  </a:txBody>
                  <a:tcPr/>
                </a:tc>
                <a:tc>
                  <a:txBody>
                    <a:bodyPr/>
                    <a:lstStyle/>
                    <a:p>
                      <a:pPr algn="ctr"/>
                      <a:r>
                        <a:rPr lang="en-US" sz="800" dirty="0"/>
                        <a:t>Authors</a:t>
                      </a:r>
                    </a:p>
                  </a:txBody>
                  <a:tcPr/>
                </a:tc>
                <a:tc>
                  <a:txBody>
                    <a:bodyPr/>
                    <a:lstStyle/>
                    <a:p>
                      <a:pPr algn="ctr"/>
                      <a:r>
                        <a:rPr lang="en-US" sz="800" dirty="0"/>
                        <a:t>Abstract</a:t>
                      </a:r>
                    </a:p>
                  </a:txBody>
                  <a:tcPr/>
                </a:tc>
                <a:extLst>
                  <a:ext uri="{0D108BD9-81ED-4DB2-BD59-A6C34878D82A}">
                    <a16:rowId xmlns:a16="http://schemas.microsoft.com/office/drawing/2014/main" val="3928289715"/>
                  </a:ext>
                </a:extLst>
              </a:tr>
              <a:tr h="1685644">
                <a:tc>
                  <a:txBody>
                    <a:bodyPr/>
                    <a:lstStyle/>
                    <a:p>
                      <a:r>
                        <a:rPr lang="en-US" sz="800" dirty="0"/>
                        <a:t>﻿Machine Learning based Crop Recommendation System for Local Farmers of Pakistan</a:t>
                      </a:r>
                    </a:p>
                    <a:p>
                      <a:endParaRPr lang="en-US" sz="800" dirty="0"/>
                    </a:p>
                    <a:p>
                      <a:r>
                        <a:rPr lang="en-US" sz="800" b="1" dirty="0"/>
                        <a:t>A Research Gate Preprint Online Publication</a:t>
                      </a:r>
                    </a:p>
                  </a:txBody>
                  <a:tcPr/>
                </a:tc>
                <a:tc>
                  <a:txBody>
                    <a:bodyPr/>
                    <a:lstStyle/>
                    <a:p>
                      <a:r>
                        <a:rPr lang="en-US" sz="800" dirty="0"/>
                        <a:t>2021</a:t>
                      </a:r>
                    </a:p>
                  </a:txBody>
                  <a:tcPr/>
                </a:tc>
                <a:tc>
                  <a:txBody>
                    <a:bodyPr/>
                    <a:lstStyle/>
                    <a:p>
                      <a:r>
                        <a:rPr lang="en-US" sz="800" b="0" dirty="0"/>
                        <a:t>﻿</a:t>
                      </a:r>
                      <a:r>
                        <a:rPr lang="en-US" sz="800" b="1" dirty="0"/>
                        <a:t>Sayed Mazhar Ali,</a:t>
                      </a:r>
                    </a:p>
                    <a:p>
                      <a:r>
                        <a:rPr lang="en-US" sz="800" b="1" dirty="0" err="1"/>
                        <a:t>Bhagwan</a:t>
                      </a:r>
                      <a:r>
                        <a:rPr lang="en-US" sz="800" b="1" dirty="0"/>
                        <a:t> Das,</a:t>
                      </a:r>
                    </a:p>
                    <a:p>
                      <a:r>
                        <a:rPr lang="en-US" sz="800" b="1" dirty="0"/>
                        <a:t>Dileep Kumar</a:t>
                      </a:r>
                    </a:p>
                    <a:p>
                      <a:endParaRPr lang="en-US" sz="800" b="0" dirty="0"/>
                    </a:p>
                    <a:p>
                      <a:r>
                        <a:rPr lang="en-US" sz="800" b="0" dirty="0"/>
                        <a:t>Department of Electronic Engineering, Quaid-e-</a:t>
                      </a:r>
                      <a:r>
                        <a:rPr lang="en-US" sz="800" b="0" dirty="0" err="1"/>
                        <a:t>Awam</a:t>
                      </a:r>
                      <a:r>
                        <a:rPr lang="en-US" sz="800" b="0" dirty="0"/>
                        <a:t> University of Engineering, Science and Technology, </a:t>
                      </a:r>
                      <a:r>
                        <a:rPr lang="en-US" sz="800" b="0" dirty="0" err="1"/>
                        <a:t>Nawabshah</a:t>
                      </a:r>
                      <a:r>
                        <a:rPr lang="en-US" sz="800" b="0" dirty="0"/>
                        <a:t>, Sindh, Pakistan.</a:t>
                      </a:r>
                    </a:p>
                  </a:txBody>
                  <a:tcPr/>
                </a:tc>
                <a:tc>
                  <a:txBody>
                    <a:bodyPr/>
                    <a:lstStyle/>
                    <a:p>
                      <a:pPr algn="just"/>
                      <a:r>
                        <a:rPr lang="en-IN" sz="800" b="0" i="0" u="none" strike="noStrike" cap="none" dirty="0">
                          <a:solidFill>
                            <a:schemeClr val="dk1"/>
                          </a:solidFill>
                          <a:effectLst/>
                          <a:latin typeface="+mn-lt"/>
                          <a:ea typeface="+mn-ea"/>
                          <a:cs typeface="+mn-cs"/>
                          <a:sym typeface="Arial"/>
                        </a:rPr>
                        <a:t>﻿In Pakistan, the most part of the land is used for agriculture cultivation to meet the desires of nearby people and export want as properly. Crop cultivation anywhere in the world depends on the climate so called seasons and soil properties, however, the enhancing the production of crops depend on various factors like mainly on temperature. In order to address the issue of increasing crop production for Pakistan, a crop recommendation system is proposed in this work. In this work, idea of ideal harvest prior to planting it, it would be of extraordinary assistance to the farmers and others required to settle on fitting choices on upgrading the creation of yields for </a:t>
                      </a:r>
                      <a:r>
                        <a:rPr lang="en-IN" sz="800" b="0" i="0" u="none" strike="noStrike" cap="none" dirty="0" err="1">
                          <a:solidFill>
                            <a:schemeClr val="dk1"/>
                          </a:solidFill>
                          <a:effectLst/>
                          <a:latin typeface="+mn-lt"/>
                          <a:ea typeface="+mn-ea"/>
                          <a:cs typeface="+mn-cs"/>
                          <a:sym typeface="Arial"/>
                        </a:rPr>
                        <a:t>neighborhood</a:t>
                      </a:r>
                      <a:r>
                        <a:rPr lang="en-IN" sz="800" b="0" i="0" u="none" strike="noStrike" cap="none" dirty="0">
                          <a:solidFill>
                            <a:schemeClr val="dk1"/>
                          </a:solidFill>
                          <a:effectLst/>
                          <a:latin typeface="+mn-lt"/>
                          <a:ea typeface="+mn-ea"/>
                          <a:cs typeface="+mn-cs"/>
                          <a:sym typeface="Arial"/>
                        </a:rPr>
                        <a:t> utilization needs and may prompt the capacity and expanded fare choice for business. Our framework utilized Machine Learning procedures with the end goal that it proposes the appropriate corps dependent on the temperature. This framework subsequently diminishes the monetary misfortunes looked by the farmers brought about by establishing the ominous harvests and furthermore it gives the information on the occasional characterization of yields what harvest is reasonable for which season. It is concluded that proposed algorithm has an average accuracy of 90% on the given dataset. The achieved accuracy is more in comparison to existing work.</a:t>
                      </a:r>
                      <a:endParaRPr lang="en-US" sz="300" dirty="0"/>
                    </a:p>
                  </a:txBody>
                  <a:tcPr/>
                </a:tc>
                <a:extLst>
                  <a:ext uri="{0D108BD9-81ED-4DB2-BD59-A6C34878D82A}">
                    <a16:rowId xmlns:a16="http://schemas.microsoft.com/office/drawing/2014/main" val="2925467"/>
                  </a:ext>
                </a:extLst>
              </a:tr>
              <a:tr h="1583585">
                <a:tc>
                  <a:txBody>
                    <a:bodyPr/>
                    <a:lstStyle/>
                    <a:p>
                      <a:r>
                        <a:rPr lang="en-US" sz="800" b="0" dirty="0"/>
                        <a:t>﻿﻿Machine Learning Based Crop Recommendation System</a:t>
                      </a:r>
                    </a:p>
                    <a:p>
                      <a:endParaRPr lang="en-US" sz="800" b="1" dirty="0"/>
                    </a:p>
                    <a:p>
                      <a:r>
                        <a:rPr lang="en-US" sz="800" b="1" dirty="0"/>
                        <a:t>﻿International Journal of Advanced Research in Science, Communication and Technology</a:t>
                      </a:r>
                    </a:p>
                  </a:txBody>
                  <a:tcPr/>
                </a:tc>
                <a:tc>
                  <a:txBody>
                    <a:bodyPr/>
                    <a:lstStyle/>
                    <a:p>
                      <a:r>
                        <a:rPr lang="en-US" sz="800" dirty="0"/>
                        <a:t>2021</a:t>
                      </a:r>
                    </a:p>
                  </a:txBody>
                  <a:tcPr/>
                </a:tc>
                <a:tc>
                  <a:txBody>
                    <a:bodyPr/>
                    <a:lstStyle/>
                    <a:p>
                      <a:r>
                        <a:rPr lang="en-US" sz="800" b="1" dirty="0"/>
                        <a:t>﻿Dhruv Piyush Parikh,</a:t>
                      </a:r>
                    </a:p>
                    <a:p>
                      <a:r>
                        <a:rPr lang="en-US" sz="800" b="1" dirty="0"/>
                        <a:t>Jugal Jain, </a:t>
                      </a:r>
                      <a:r>
                        <a:rPr lang="en-US" sz="800" b="1" dirty="0" err="1"/>
                        <a:t>Tanishq</a:t>
                      </a:r>
                      <a:r>
                        <a:rPr lang="en-US" sz="800" b="1" dirty="0"/>
                        <a:t> Gupta, </a:t>
                      </a:r>
                      <a:r>
                        <a:rPr lang="en-US" sz="800" b="1" dirty="0" err="1"/>
                        <a:t>Rishit</a:t>
                      </a:r>
                      <a:r>
                        <a:rPr lang="en-US" sz="800" b="1" dirty="0"/>
                        <a:t> Hemant </a:t>
                      </a:r>
                      <a:r>
                        <a:rPr lang="en-US" sz="800" b="1" dirty="0" err="1"/>
                        <a:t>Dabhade</a:t>
                      </a:r>
                      <a:endParaRPr lang="en-US" sz="800" b="1" dirty="0"/>
                    </a:p>
                    <a:p>
                      <a:endParaRPr lang="en-US" sz="800" dirty="0"/>
                    </a:p>
                    <a:p>
                      <a:r>
                        <a:rPr lang="en-US" sz="800" b="0" dirty="0"/>
                        <a:t>﻿Vellore Institute of Technology,</a:t>
                      </a:r>
                    </a:p>
                    <a:p>
                      <a:r>
                        <a:rPr lang="en-US" sz="800" b="0" dirty="0"/>
                        <a:t>VIT Chennai, India</a:t>
                      </a:r>
                    </a:p>
                  </a:txBody>
                  <a:tcPr/>
                </a:tc>
                <a:tc>
                  <a:txBody>
                    <a:bodyPr/>
                    <a:lstStyle/>
                    <a:p>
                      <a:pPr marL="0" indent="0" algn="just">
                        <a:buFont typeface="+mj-lt"/>
                        <a:buNone/>
                      </a:pPr>
                      <a:r>
                        <a:rPr lang="en-US" sz="800" dirty="0"/>
                        <a:t>﻿﻿The three most basic amenities required for the survival of a human being are food, shelter and clothing. In today’s tech-savvy generation, the latter two have witnessed a huge scientific boost. Unfortunately, even today, agriculture is considered as more of a man-power oriented field. Most of the farmers are untutored and have little to no scientific knowledge of farming. So, they have to rely on the hit and trial method to learn from experience which leads to wastage of time and resources. Our system focuses on building a predictive model to recommend the most suitable crops to grow in a particular farm based on various parameters. This can be helpful for the farmers to be more productive and competent without wasting any resources by farming the most competent crops.</a:t>
                      </a:r>
                    </a:p>
                  </a:txBody>
                  <a:tcPr/>
                </a:tc>
                <a:extLst>
                  <a:ext uri="{0D108BD9-81ED-4DB2-BD59-A6C34878D82A}">
                    <a16:rowId xmlns:a16="http://schemas.microsoft.com/office/drawing/2014/main" val="3841766982"/>
                  </a:ext>
                </a:extLst>
              </a:tr>
            </a:tbl>
          </a:graphicData>
        </a:graphic>
      </p:graphicFrame>
    </p:spTree>
    <p:extLst>
      <p:ext uri="{BB962C8B-B14F-4D97-AF65-F5344CB8AC3E}">
        <p14:creationId xmlns:p14="http://schemas.microsoft.com/office/powerpoint/2010/main" val="1799206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91302"/>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bg1">
                    <a:lumMod val="85000"/>
                  </a:schemeClr>
                </a:solidFill>
              </a:rPr>
              <a:t>Literature Survey  </a:t>
            </a:r>
            <a:endParaRPr dirty="0">
              <a:solidFill>
                <a:schemeClr val="bg1">
                  <a:lumMod val="85000"/>
                </a:schemeClr>
              </a:solidFill>
            </a:endParaRPr>
          </a:p>
        </p:txBody>
      </p:sp>
      <p:sp>
        <p:nvSpPr>
          <p:cNvPr id="79" name="Google Shape;79;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graphicFrame>
        <p:nvGraphicFramePr>
          <p:cNvPr id="2" name="Table 2">
            <a:extLst>
              <a:ext uri="{FF2B5EF4-FFF2-40B4-BE49-F238E27FC236}">
                <a16:creationId xmlns:a16="http://schemas.microsoft.com/office/drawing/2014/main" id="{0E9D314D-45F7-EE37-2FB0-E7032BD7E9DA}"/>
              </a:ext>
            </a:extLst>
          </p:cNvPr>
          <p:cNvGraphicFramePr>
            <a:graphicFrameLocks noGrp="1"/>
          </p:cNvGraphicFramePr>
          <p:nvPr>
            <p:extLst>
              <p:ext uri="{D42A27DB-BD31-4B8C-83A1-F6EECF244321}">
                <p14:modId xmlns:p14="http://schemas.microsoft.com/office/powerpoint/2010/main" val="2534283638"/>
              </p:ext>
            </p:extLst>
          </p:nvPr>
        </p:nvGraphicFramePr>
        <p:xfrm>
          <a:off x="311700" y="778603"/>
          <a:ext cx="8520600" cy="3713121"/>
        </p:xfrm>
        <a:graphic>
          <a:graphicData uri="http://schemas.openxmlformats.org/drawingml/2006/table">
            <a:tbl>
              <a:tblPr firstRow="1" bandRow="1">
                <a:tableStyleId>{EB9631B5-78F2-41C9-869B-9F39066F8104}</a:tableStyleId>
              </a:tblPr>
              <a:tblGrid>
                <a:gridCol w="1493452">
                  <a:extLst>
                    <a:ext uri="{9D8B030D-6E8A-4147-A177-3AD203B41FA5}">
                      <a16:colId xmlns:a16="http://schemas.microsoft.com/office/drawing/2014/main" val="797890310"/>
                    </a:ext>
                  </a:extLst>
                </a:gridCol>
                <a:gridCol w="859220">
                  <a:extLst>
                    <a:ext uri="{9D8B030D-6E8A-4147-A177-3AD203B41FA5}">
                      <a16:colId xmlns:a16="http://schemas.microsoft.com/office/drawing/2014/main" val="3248138815"/>
                    </a:ext>
                  </a:extLst>
                </a:gridCol>
                <a:gridCol w="1592318">
                  <a:extLst>
                    <a:ext uri="{9D8B030D-6E8A-4147-A177-3AD203B41FA5}">
                      <a16:colId xmlns:a16="http://schemas.microsoft.com/office/drawing/2014/main" val="207847755"/>
                    </a:ext>
                  </a:extLst>
                </a:gridCol>
                <a:gridCol w="4575610">
                  <a:extLst>
                    <a:ext uri="{9D8B030D-6E8A-4147-A177-3AD203B41FA5}">
                      <a16:colId xmlns:a16="http://schemas.microsoft.com/office/drawing/2014/main" val="3719653518"/>
                    </a:ext>
                  </a:extLst>
                </a:gridCol>
              </a:tblGrid>
              <a:tr h="354664">
                <a:tc>
                  <a:txBody>
                    <a:bodyPr/>
                    <a:lstStyle/>
                    <a:p>
                      <a:pPr algn="ctr"/>
                      <a:r>
                        <a:rPr lang="en-US" sz="800" dirty="0"/>
                        <a:t>Title of the research paper</a:t>
                      </a:r>
                    </a:p>
                  </a:txBody>
                  <a:tcPr/>
                </a:tc>
                <a:tc>
                  <a:txBody>
                    <a:bodyPr/>
                    <a:lstStyle/>
                    <a:p>
                      <a:pPr algn="ctr"/>
                      <a:r>
                        <a:rPr lang="en-US" sz="800" dirty="0"/>
                        <a:t>Year published</a:t>
                      </a:r>
                    </a:p>
                  </a:txBody>
                  <a:tcPr/>
                </a:tc>
                <a:tc>
                  <a:txBody>
                    <a:bodyPr/>
                    <a:lstStyle/>
                    <a:p>
                      <a:pPr algn="ctr"/>
                      <a:r>
                        <a:rPr lang="en-US" sz="800" dirty="0"/>
                        <a:t>Authors</a:t>
                      </a:r>
                    </a:p>
                  </a:txBody>
                  <a:tcPr/>
                </a:tc>
                <a:tc>
                  <a:txBody>
                    <a:bodyPr/>
                    <a:lstStyle/>
                    <a:p>
                      <a:pPr algn="ctr"/>
                      <a:r>
                        <a:rPr lang="en-US" sz="800" dirty="0"/>
                        <a:t>Abstract</a:t>
                      </a:r>
                    </a:p>
                  </a:txBody>
                  <a:tcPr/>
                </a:tc>
                <a:extLst>
                  <a:ext uri="{0D108BD9-81ED-4DB2-BD59-A6C34878D82A}">
                    <a16:rowId xmlns:a16="http://schemas.microsoft.com/office/drawing/2014/main" val="3928289715"/>
                  </a:ext>
                </a:extLst>
              </a:tr>
              <a:tr h="1460362">
                <a:tc>
                  <a:txBody>
                    <a:bodyPr/>
                    <a:lstStyle/>
                    <a:p>
                      <a:r>
                        <a:rPr lang="en-US" sz="800" dirty="0"/>
                        <a:t>﻿Machine Learning based Recommender Systems for Crop Selection: A</a:t>
                      </a:r>
                    </a:p>
                    <a:p>
                      <a:r>
                        <a:rPr lang="en-US" sz="800" dirty="0"/>
                        <a:t>Systematic Literature Review</a:t>
                      </a:r>
                    </a:p>
                    <a:p>
                      <a:endParaRPr lang="en-US" sz="800" dirty="0"/>
                    </a:p>
                    <a:p>
                      <a:r>
                        <a:rPr lang="en-US" sz="800" b="1" dirty="0"/>
                        <a:t>A Research Gate Preprint Online Publication</a:t>
                      </a:r>
                    </a:p>
                  </a:txBody>
                  <a:tcPr/>
                </a:tc>
                <a:tc>
                  <a:txBody>
                    <a:bodyPr/>
                    <a:lstStyle/>
                    <a:p>
                      <a:r>
                        <a:rPr lang="en-US" sz="800" dirty="0"/>
                        <a:t>2022</a:t>
                      </a:r>
                    </a:p>
                  </a:txBody>
                  <a:tcPr/>
                </a:tc>
                <a:tc>
                  <a:txBody>
                    <a:bodyPr/>
                    <a:lstStyle/>
                    <a:p>
                      <a:r>
                        <a:rPr lang="en-US" sz="800" b="0" dirty="0"/>
                        <a:t>﻿</a:t>
                      </a:r>
                      <a:r>
                        <a:rPr lang="en-US" sz="800" b="1" dirty="0"/>
                        <a:t>Younes OMMANE,</a:t>
                      </a:r>
                    </a:p>
                    <a:p>
                      <a:r>
                        <a:rPr lang="en-US" sz="800" b="1" dirty="0"/>
                        <a:t>Mohamed Amine RHANBOURI,</a:t>
                      </a:r>
                    </a:p>
                    <a:p>
                      <a:r>
                        <a:rPr lang="en-US" sz="800" b="1" dirty="0"/>
                        <a:t>Hicham CHOUIKH,</a:t>
                      </a:r>
                    </a:p>
                    <a:p>
                      <a:r>
                        <a:rPr lang="en-US" sz="800" b="1" dirty="0"/>
                        <a:t>Mourad JBENE,</a:t>
                      </a:r>
                    </a:p>
                    <a:p>
                      <a:r>
                        <a:rPr lang="en-US" sz="800" b="1" dirty="0"/>
                        <a:t>Ikram CHAIRI</a:t>
                      </a:r>
                    </a:p>
                    <a:p>
                      <a:endParaRPr lang="en-US" sz="800" b="1" dirty="0"/>
                    </a:p>
                    <a:p>
                      <a:r>
                        <a:rPr lang="en-US" sz="800" b="0" dirty="0"/>
                        <a:t>Université Mohammed VI Polytechnique</a:t>
                      </a:r>
                    </a:p>
                  </a:txBody>
                  <a:tcPr/>
                </a:tc>
                <a:tc>
                  <a:txBody>
                    <a:bodyPr/>
                    <a:lstStyle/>
                    <a:p>
                      <a:pPr algn="just"/>
                      <a:r>
                        <a:rPr lang="en-IN" sz="800" b="0" i="0" u="none" strike="noStrike" cap="none" dirty="0">
                          <a:solidFill>
                            <a:schemeClr val="dk1"/>
                          </a:solidFill>
                          <a:effectLst/>
                          <a:latin typeface="+mn-lt"/>
                          <a:ea typeface="+mn-ea"/>
                          <a:cs typeface="+mn-cs"/>
                          <a:sym typeface="Arial"/>
                        </a:rPr>
                        <a:t>Choosing an appropriate crop for a given farm is a difficult decision including a plethora of variables that influence the final yield. Experts are frequently consulted to assist farmers with CS; but, as this alternative is time consuming and expensive, it is not available to many farms. The use of recommender systems (RSs) in agricultural management has recently brought some captivating and promising results. We propose a systematic literature review (SLR) in this article to find and provide the most relevant and high-quality publications ad- dressing the crop recommendation (CR) question. The core concept of this SLR is inspired from the guidelines of PRISMA 2020.The different CR approaches are discussed, as well as all the most important input features for recommendation, which are determined and classified. We also identified some of the biggest hurdles to using CR in agriculture. Besides, we made an inventory of the most used techniques for CR. Further, we made an inventory of evaluation criteria and evaluation approaches.</a:t>
                      </a:r>
                      <a:endParaRPr lang="en-US" sz="300" dirty="0"/>
                    </a:p>
                  </a:txBody>
                  <a:tcPr/>
                </a:tc>
                <a:extLst>
                  <a:ext uri="{0D108BD9-81ED-4DB2-BD59-A6C34878D82A}">
                    <a16:rowId xmlns:a16="http://schemas.microsoft.com/office/drawing/2014/main" val="2925467"/>
                  </a:ext>
                </a:extLst>
              </a:tr>
              <a:tr h="1803977">
                <a:tc>
                  <a:txBody>
                    <a:bodyPr/>
                    <a:lstStyle/>
                    <a:p>
                      <a:r>
                        <a:rPr lang="en-US" sz="800" b="0" dirty="0"/>
                        <a:t>﻿Crop Recommendation System</a:t>
                      </a:r>
                    </a:p>
                    <a:p>
                      <a:endParaRPr lang="en-US" sz="800" b="1" dirty="0"/>
                    </a:p>
                    <a:p>
                      <a:r>
                        <a:rPr lang="en-US" sz="800" b="1" dirty="0"/>
                        <a:t>﻿International Journal of Computer Applications (0975 – 8887)</a:t>
                      </a:r>
                    </a:p>
                    <a:p>
                      <a:endParaRPr lang="en-US" sz="800" b="1" dirty="0"/>
                    </a:p>
                    <a:p>
                      <a:r>
                        <a:rPr lang="en-US" sz="800" b="1" dirty="0"/>
                        <a:t>Volume 175– No. 22, October 2020</a:t>
                      </a:r>
                    </a:p>
                  </a:txBody>
                  <a:tcPr/>
                </a:tc>
                <a:tc>
                  <a:txBody>
                    <a:bodyPr/>
                    <a:lstStyle/>
                    <a:p>
                      <a:r>
                        <a:rPr lang="en-US" sz="800" dirty="0"/>
                        <a:t>2020</a:t>
                      </a:r>
                    </a:p>
                  </a:txBody>
                  <a:tcPr/>
                </a:tc>
                <a:tc>
                  <a:txBody>
                    <a:bodyPr/>
                    <a:lstStyle/>
                    <a:p>
                      <a:r>
                        <a:rPr lang="en-US" sz="800" b="1" dirty="0"/>
                        <a:t>﻿</a:t>
                      </a:r>
                      <a:r>
                        <a:rPr lang="en-US" sz="800" b="1" dirty="0" err="1"/>
                        <a:t>Pradeepa</a:t>
                      </a:r>
                      <a:r>
                        <a:rPr lang="en-US" sz="800" b="1" dirty="0"/>
                        <a:t> Bandara,</a:t>
                      </a:r>
                    </a:p>
                    <a:p>
                      <a:r>
                        <a:rPr lang="en-US" sz="800" b="1" dirty="0" err="1"/>
                        <a:t>Thilini</a:t>
                      </a:r>
                      <a:r>
                        <a:rPr lang="en-US" sz="800" b="1" dirty="0"/>
                        <a:t> </a:t>
                      </a:r>
                      <a:r>
                        <a:rPr lang="en-US" sz="800" b="1" dirty="0" err="1"/>
                        <a:t>Weerasooriya</a:t>
                      </a:r>
                      <a:r>
                        <a:rPr lang="en-US" sz="800" b="1" dirty="0"/>
                        <a:t>,</a:t>
                      </a:r>
                    </a:p>
                    <a:p>
                      <a:r>
                        <a:rPr lang="en-US" sz="800" b="1" dirty="0" err="1"/>
                        <a:t>Ruchirawya</a:t>
                      </a:r>
                      <a:r>
                        <a:rPr lang="en-US" sz="800" b="1" dirty="0"/>
                        <a:t> T.H.,</a:t>
                      </a:r>
                    </a:p>
                    <a:p>
                      <a:r>
                        <a:rPr lang="en-US" sz="800" b="1" dirty="0"/>
                        <a:t>W.J.M. </a:t>
                      </a:r>
                      <a:r>
                        <a:rPr lang="en-US" sz="800" b="1" dirty="0" err="1"/>
                        <a:t>Nanayakkara</a:t>
                      </a:r>
                      <a:r>
                        <a:rPr lang="en-US" sz="800" b="1" dirty="0"/>
                        <a:t>,</a:t>
                      </a:r>
                    </a:p>
                    <a:p>
                      <a:r>
                        <a:rPr lang="en-US" sz="800" b="1" dirty="0" err="1"/>
                        <a:t>Dimantha</a:t>
                      </a:r>
                      <a:r>
                        <a:rPr lang="en-US" sz="800" b="1" dirty="0"/>
                        <a:t> M.A.C,</a:t>
                      </a:r>
                    </a:p>
                    <a:p>
                      <a:r>
                        <a:rPr lang="en-US" sz="800" b="1" dirty="0" err="1"/>
                        <a:t>Pabasara</a:t>
                      </a:r>
                      <a:r>
                        <a:rPr lang="en-US" sz="800" b="1" dirty="0"/>
                        <a:t> M.G.P.</a:t>
                      </a:r>
                    </a:p>
                    <a:p>
                      <a:endParaRPr lang="en-US" sz="800" dirty="0"/>
                    </a:p>
                    <a:p>
                      <a:r>
                        <a:rPr lang="en-US" sz="800" b="0" dirty="0"/>
                        <a:t>Sri Lanka Institute of Information Technology, Sri Lanka</a:t>
                      </a:r>
                    </a:p>
                  </a:txBody>
                  <a:tcPr/>
                </a:tc>
                <a:tc>
                  <a:txBody>
                    <a:bodyPr/>
                    <a:lstStyle/>
                    <a:p>
                      <a:pPr marL="0" indent="0" algn="just">
                        <a:buFont typeface="+mj-lt"/>
                        <a:buNone/>
                      </a:pPr>
                      <a:r>
                        <a:rPr lang="en-US" sz="800" dirty="0"/>
                        <a:t>﻿Recommendation system through integrated models of collecting environmental factors using Arduino microcontrollers, Machine learning techniques such as Naïve Bayes (Multinomial) and Support Vector Machine (SVM), Unsupervised machine learning algorithm such as K-Means Clustering and also Natural Language Processing (Sentiment Analysis) concerned with the Artificial Intelligence to recommend a crop for the selected land with site-specific parameters with high accuracy and efficiency. It has been a major problem to identify what to grow, any man has adequate space in the owner’s land. Not only domestic lands but also for farming lands. Why it has become a problem is that environmental factors such as temperature, water levels, and soil conditions are uncertain as they change from time to time. Due to these problems, this solution of crop recommendation system predicts the user, what crop type would be the most suitable for the selected area by collecting the environmental factors for plant growth and processing them with the trained sub-models of the main of the system.</a:t>
                      </a:r>
                    </a:p>
                  </a:txBody>
                  <a:tcPr/>
                </a:tc>
                <a:extLst>
                  <a:ext uri="{0D108BD9-81ED-4DB2-BD59-A6C34878D82A}">
                    <a16:rowId xmlns:a16="http://schemas.microsoft.com/office/drawing/2014/main" val="384176698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91302"/>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bg1">
                    <a:lumMod val="85000"/>
                  </a:schemeClr>
                </a:solidFill>
              </a:rPr>
              <a:t>Literature Survey  </a:t>
            </a:r>
            <a:endParaRPr dirty="0">
              <a:solidFill>
                <a:schemeClr val="bg1">
                  <a:lumMod val="85000"/>
                </a:schemeClr>
              </a:solidFill>
            </a:endParaRPr>
          </a:p>
        </p:txBody>
      </p:sp>
      <p:graphicFrame>
        <p:nvGraphicFramePr>
          <p:cNvPr id="2" name="Table 2">
            <a:extLst>
              <a:ext uri="{FF2B5EF4-FFF2-40B4-BE49-F238E27FC236}">
                <a16:creationId xmlns:a16="http://schemas.microsoft.com/office/drawing/2014/main" id="{0E9D314D-45F7-EE37-2FB0-E7032BD7E9DA}"/>
              </a:ext>
            </a:extLst>
          </p:cNvPr>
          <p:cNvGraphicFramePr>
            <a:graphicFrameLocks noGrp="1"/>
          </p:cNvGraphicFramePr>
          <p:nvPr>
            <p:extLst>
              <p:ext uri="{D42A27DB-BD31-4B8C-83A1-F6EECF244321}">
                <p14:modId xmlns:p14="http://schemas.microsoft.com/office/powerpoint/2010/main" val="3277278041"/>
              </p:ext>
            </p:extLst>
          </p:nvPr>
        </p:nvGraphicFramePr>
        <p:xfrm>
          <a:off x="311700" y="1624702"/>
          <a:ext cx="8520600" cy="2020924"/>
        </p:xfrm>
        <a:graphic>
          <a:graphicData uri="http://schemas.openxmlformats.org/drawingml/2006/table">
            <a:tbl>
              <a:tblPr firstRow="1" bandRow="1">
                <a:tableStyleId>{EB9631B5-78F2-41C9-869B-9F39066F8104}</a:tableStyleId>
              </a:tblPr>
              <a:tblGrid>
                <a:gridCol w="1493452">
                  <a:extLst>
                    <a:ext uri="{9D8B030D-6E8A-4147-A177-3AD203B41FA5}">
                      <a16:colId xmlns:a16="http://schemas.microsoft.com/office/drawing/2014/main" val="797890310"/>
                    </a:ext>
                  </a:extLst>
                </a:gridCol>
                <a:gridCol w="859220">
                  <a:extLst>
                    <a:ext uri="{9D8B030D-6E8A-4147-A177-3AD203B41FA5}">
                      <a16:colId xmlns:a16="http://schemas.microsoft.com/office/drawing/2014/main" val="3248138815"/>
                    </a:ext>
                  </a:extLst>
                </a:gridCol>
                <a:gridCol w="1592318">
                  <a:extLst>
                    <a:ext uri="{9D8B030D-6E8A-4147-A177-3AD203B41FA5}">
                      <a16:colId xmlns:a16="http://schemas.microsoft.com/office/drawing/2014/main" val="207847755"/>
                    </a:ext>
                  </a:extLst>
                </a:gridCol>
                <a:gridCol w="4575610">
                  <a:extLst>
                    <a:ext uri="{9D8B030D-6E8A-4147-A177-3AD203B41FA5}">
                      <a16:colId xmlns:a16="http://schemas.microsoft.com/office/drawing/2014/main" val="3719653518"/>
                    </a:ext>
                  </a:extLst>
                </a:gridCol>
              </a:tblGrid>
              <a:tr h="311335">
                <a:tc>
                  <a:txBody>
                    <a:bodyPr/>
                    <a:lstStyle/>
                    <a:p>
                      <a:pPr algn="ctr"/>
                      <a:r>
                        <a:rPr lang="en-US" sz="800" dirty="0"/>
                        <a:t>Title of the research paper</a:t>
                      </a:r>
                    </a:p>
                  </a:txBody>
                  <a:tcPr/>
                </a:tc>
                <a:tc>
                  <a:txBody>
                    <a:bodyPr/>
                    <a:lstStyle/>
                    <a:p>
                      <a:pPr algn="ctr"/>
                      <a:r>
                        <a:rPr lang="en-US" sz="800" dirty="0"/>
                        <a:t>Year published</a:t>
                      </a:r>
                    </a:p>
                  </a:txBody>
                  <a:tcPr/>
                </a:tc>
                <a:tc>
                  <a:txBody>
                    <a:bodyPr/>
                    <a:lstStyle/>
                    <a:p>
                      <a:pPr algn="ctr"/>
                      <a:r>
                        <a:rPr lang="en-US" sz="800" dirty="0"/>
                        <a:t>Authors</a:t>
                      </a:r>
                    </a:p>
                  </a:txBody>
                  <a:tcPr/>
                </a:tc>
                <a:tc>
                  <a:txBody>
                    <a:bodyPr/>
                    <a:lstStyle/>
                    <a:p>
                      <a:pPr algn="ctr"/>
                      <a:r>
                        <a:rPr lang="en-US" sz="800" dirty="0"/>
                        <a:t>Abstract</a:t>
                      </a:r>
                    </a:p>
                  </a:txBody>
                  <a:tcPr/>
                </a:tc>
                <a:extLst>
                  <a:ext uri="{0D108BD9-81ED-4DB2-BD59-A6C34878D82A}">
                    <a16:rowId xmlns:a16="http://schemas.microsoft.com/office/drawing/2014/main" val="3928289715"/>
                  </a:ext>
                </a:extLst>
              </a:tr>
              <a:tr h="1685644">
                <a:tc>
                  <a:txBody>
                    <a:bodyPr/>
                    <a:lstStyle/>
                    <a:p>
                      <a:r>
                        <a:rPr lang="en-US" sz="800" dirty="0"/>
                        <a:t>﻿Using Deep Learning for</a:t>
                      </a:r>
                    </a:p>
                    <a:p>
                      <a:r>
                        <a:rPr lang="en-US" sz="800" dirty="0"/>
                        <a:t>Image-Based Plant Disease</a:t>
                      </a:r>
                    </a:p>
                    <a:p>
                      <a:r>
                        <a:rPr lang="en-US" sz="800" dirty="0"/>
                        <a:t>Detection</a:t>
                      </a:r>
                    </a:p>
                    <a:p>
                      <a:endParaRPr lang="en-US" sz="800" dirty="0"/>
                    </a:p>
                    <a:p>
                      <a:r>
                        <a:rPr lang="en-US" sz="800" b="1" dirty="0"/>
                        <a:t>Frontiers in Plant Science Online Publication</a:t>
                      </a:r>
                    </a:p>
                  </a:txBody>
                  <a:tcPr/>
                </a:tc>
                <a:tc>
                  <a:txBody>
                    <a:bodyPr/>
                    <a:lstStyle/>
                    <a:p>
                      <a:r>
                        <a:rPr lang="en-US" sz="800" dirty="0"/>
                        <a:t>2019</a:t>
                      </a:r>
                    </a:p>
                  </a:txBody>
                  <a:tcPr/>
                </a:tc>
                <a:tc>
                  <a:txBody>
                    <a:bodyPr/>
                    <a:lstStyle/>
                    <a:p>
                      <a:r>
                        <a:rPr lang="en-US" sz="800" b="0" dirty="0"/>
                        <a:t>﻿</a:t>
                      </a:r>
                      <a:r>
                        <a:rPr lang="en-US" sz="800" b="1" dirty="0"/>
                        <a:t>﻿Sharada P. Mohanty, David P. Hughes, and Marcel </a:t>
                      </a:r>
                      <a:r>
                        <a:rPr lang="en-US" sz="800" b="1" dirty="0" err="1"/>
                        <a:t>Salathé</a:t>
                      </a:r>
                      <a:endParaRPr lang="en-US" sz="800" b="1" dirty="0"/>
                    </a:p>
                    <a:p>
                      <a:endParaRPr lang="en-US" sz="800" b="0" dirty="0"/>
                    </a:p>
                    <a:p>
                      <a:r>
                        <a:rPr lang="en-US" sz="800" b="0" dirty="0"/>
                        <a:t>﻿Digital Epidemiology Lab, EPFL, Geneva, Switzerland, School of Life Sciences, EPFL, Lausanne, Switzerland.</a:t>
                      </a:r>
                    </a:p>
                  </a:txBody>
                  <a:tcPr/>
                </a:tc>
                <a:tc>
                  <a:txBody>
                    <a:bodyPr/>
                    <a:lstStyle/>
                    <a:p>
                      <a:pPr algn="just"/>
                      <a:r>
                        <a:rPr lang="en-IN" sz="800" b="0" i="0" u="none" strike="noStrike" cap="none" dirty="0">
                          <a:solidFill>
                            <a:schemeClr val="dk1"/>
                          </a:solidFill>
                          <a:effectLst/>
                          <a:latin typeface="+mn-lt"/>
                          <a:ea typeface="+mn-ea"/>
                          <a:cs typeface="+mn-cs"/>
                          <a:sym typeface="Arial"/>
                        </a:rPr>
                        <a:t>﻿﻿Crop diseases are a major threat to food security, but their rapid identification</a:t>
                      </a:r>
                    </a:p>
                    <a:p>
                      <a:pPr algn="just"/>
                      <a:r>
                        <a:rPr lang="en-IN" sz="800" b="0" i="0" u="none" strike="noStrike" cap="none" dirty="0">
                          <a:solidFill>
                            <a:schemeClr val="dk1"/>
                          </a:solidFill>
                          <a:effectLst/>
                          <a:latin typeface="+mn-lt"/>
                          <a:ea typeface="+mn-ea"/>
                          <a:cs typeface="+mn-cs"/>
                          <a:sym typeface="Arial"/>
                        </a:rPr>
                        <a:t>remains difficult in many parts of the world due to the lack of the necessary</a:t>
                      </a:r>
                    </a:p>
                    <a:p>
                      <a:pPr algn="just"/>
                      <a:r>
                        <a:rPr lang="en-IN" sz="800" b="0" i="0" u="none" strike="noStrike" cap="none" dirty="0">
                          <a:solidFill>
                            <a:schemeClr val="dk1"/>
                          </a:solidFill>
                          <a:effectLst/>
                          <a:latin typeface="+mn-lt"/>
                          <a:ea typeface="+mn-ea"/>
                          <a:cs typeface="+mn-cs"/>
                          <a:sym typeface="Arial"/>
                        </a:rPr>
                        <a:t>infrastructure. The combination of increasing global smartphone penetration and recent</a:t>
                      </a:r>
                    </a:p>
                    <a:p>
                      <a:pPr algn="just"/>
                      <a:r>
                        <a:rPr lang="en-IN" sz="800" b="0" i="0" u="none" strike="noStrike" cap="none" dirty="0">
                          <a:solidFill>
                            <a:schemeClr val="dk1"/>
                          </a:solidFill>
                          <a:effectLst/>
                          <a:latin typeface="+mn-lt"/>
                          <a:ea typeface="+mn-ea"/>
                          <a:cs typeface="+mn-cs"/>
                          <a:sym typeface="Arial"/>
                        </a:rPr>
                        <a:t>advances in computer vision made possible by deep learning has paved the way for</a:t>
                      </a:r>
                    </a:p>
                    <a:p>
                      <a:pPr algn="just"/>
                      <a:r>
                        <a:rPr lang="en-IN" sz="800" b="0" i="0" u="none" strike="noStrike" cap="none" dirty="0">
                          <a:solidFill>
                            <a:schemeClr val="dk1"/>
                          </a:solidFill>
                          <a:effectLst/>
                          <a:latin typeface="+mn-lt"/>
                          <a:ea typeface="+mn-ea"/>
                          <a:cs typeface="+mn-cs"/>
                          <a:sym typeface="Arial"/>
                        </a:rPr>
                        <a:t>smartphone-assisted disease diagnosis. Using a public dataset of 54,306 images of</a:t>
                      </a:r>
                    </a:p>
                    <a:p>
                      <a:pPr algn="just"/>
                      <a:r>
                        <a:rPr lang="en-IN" sz="800" b="0" i="0" u="none" strike="noStrike" cap="none" dirty="0">
                          <a:solidFill>
                            <a:schemeClr val="dk1"/>
                          </a:solidFill>
                          <a:effectLst/>
                          <a:latin typeface="+mn-lt"/>
                          <a:ea typeface="+mn-ea"/>
                          <a:cs typeface="+mn-cs"/>
                          <a:sym typeface="Arial"/>
                        </a:rPr>
                        <a:t>diseased and healthy plant leaves collected under controlled conditions, we train a deep</a:t>
                      </a:r>
                    </a:p>
                    <a:p>
                      <a:pPr algn="just"/>
                      <a:r>
                        <a:rPr lang="en-IN" sz="800" b="0" i="0" u="none" strike="noStrike" cap="none" dirty="0">
                          <a:solidFill>
                            <a:schemeClr val="dk1"/>
                          </a:solidFill>
                          <a:effectLst/>
                          <a:latin typeface="+mn-lt"/>
                          <a:ea typeface="+mn-ea"/>
                          <a:cs typeface="+mn-cs"/>
                          <a:sym typeface="Arial"/>
                        </a:rPr>
                        <a:t>convolutional neural network to identify 14 crop species and 26 diseases (or absence</a:t>
                      </a:r>
                    </a:p>
                    <a:p>
                      <a:pPr algn="just"/>
                      <a:r>
                        <a:rPr lang="en-IN" sz="800" b="0" i="0" u="none" strike="noStrike" cap="none" dirty="0">
                          <a:solidFill>
                            <a:schemeClr val="dk1"/>
                          </a:solidFill>
                          <a:effectLst/>
                          <a:latin typeface="+mn-lt"/>
                          <a:ea typeface="+mn-ea"/>
                          <a:cs typeface="+mn-cs"/>
                          <a:sym typeface="Arial"/>
                        </a:rPr>
                        <a:t>thereof). The trained model achieves an accuracy of 99.35% on a held-out test set,</a:t>
                      </a:r>
                    </a:p>
                    <a:p>
                      <a:pPr algn="just"/>
                      <a:r>
                        <a:rPr lang="en-IN" sz="800" b="0" i="0" u="none" strike="noStrike" cap="none" dirty="0">
                          <a:solidFill>
                            <a:schemeClr val="dk1"/>
                          </a:solidFill>
                          <a:effectLst/>
                          <a:latin typeface="+mn-lt"/>
                          <a:ea typeface="+mn-ea"/>
                          <a:cs typeface="+mn-cs"/>
                          <a:sym typeface="Arial"/>
                        </a:rPr>
                        <a:t>demonstrating the feasibility of this approach. Overall, the approach of training deep</a:t>
                      </a:r>
                    </a:p>
                    <a:p>
                      <a:pPr algn="just"/>
                      <a:r>
                        <a:rPr lang="en-IN" sz="800" b="0" i="0" u="none" strike="noStrike" cap="none" dirty="0">
                          <a:solidFill>
                            <a:schemeClr val="dk1"/>
                          </a:solidFill>
                          <a:effectLst/>
                          <a:latin typeface="+mn-lt"/>
                          <a:ea typeface="+mn-ea"/>
                          <a:cs typeface="+mn-cs"/>
                          <a:sym typeface="Arial"/>
                        </a:rPr>
                        <a:t>learning models on increasingly large and publicly available image datasets presents</a:t>
                      </a:r>
                    </a:p>
                    <a:p>
                      <a:pPr algn="just"/>
                      <a:r>
                        <a:rPr lang="en-IN" sz="800" b="0" i="0" u="none" strike="noStrike" cap="none" dirty="0">
                          <a:solidFill>
                            <a:schemeClr val="dk1"/>
                          </a:solidFill>
                          <a:effectLst/>
                          <a:latin typeface="+mn-lt"/>
                          <a:ea typeface="+mn-ea"/>
                          <a:cs typeface="+mn-cs"/>
                          <a:sym typeface="Arial"/>
                        </a:rPr>
                        <a:t>a clear path toward smartphone-assisted crop disease diagnosis on a massive global</a:t>
                      </a:r>
                    </a:p>
                    <a:p>
                      <a:pPr algn="just"/>
                      <a:r>
                        <a:rPr lang="en-IN" sz="800" b="0" i="0" u="none" strike="noStrike" cap="none" dirty="0">
                          <a:solidFill>
                            <a:schemeClr val="dk1"/>
                          </a:solidFill>
                          <a:effectLst/>
                          <a:latin typeface="+mn-lt"/>
                          <a:ea typeface="+mn-ea"/>
                          <a:cs typeface="+mn-cs"/>
                          <a:sym typeface="Arial"/>
                        </a:rPr>
                        <a:t>scale.</a:t>
                      </a:r>
                      <a:endParaRPr lang="en-US" sz="300" dirty="0"/>
                    </a:p>
                  </a:txBody>
                  <a:tcPr/>
                </a:tc>
                <a:extLst>
                  <a:ext uri="{0D108BD9-81ED-4DB2-BD59-A6C34878D82A}">
                    <a16:rowId xmlns:a16="http://schemas.microsoft.com/office/drawing/2014/main" val="2925467"/>
                  </a:ext>
                </a:extLst>
              </a:tr>
            </a:tbl>
          </a:graphicData>
        </a:graphic>
      </p:graphicFrame>
    </p:spTree>
    <p:extLst>
      <p:ext uri="{BB962C8B-B14F-4D97-AF65-F5344CB8AC3E}">
        <p14:creationId xmlns:p14="http://schemas.microsoft.com/office/powerpoint/2010/main" val="826653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bg1">
                    <a:lumMod val="85000"/>
                  </a:schemeClr>
                </a:solidFill>
                <a:latin typeface="+mn-lt"/>
                <a:cs typeface="Times New Roman" panose="02020603050405020304" pitchFamily="18" charset="0"/>
              </a:rPr>
              <a:t>Objective</a:t>
            </a:r>
            <a:endParaRPr dirty="0">
              <a:solidFill>
                <a:schemeClr val="bg1">
                  <a:lumMod val="85000"/>
                </a:schemeClr>
              </a:solidFill>
              <a:latin typeface="+mn-lt"/>
              <a:cs typeface="Times New Roman" panose="02020603050405020304" pitchFamily="18" charset="0"/>
            </a:endParaRPr>
          </a:p>
        </p:txBody>
      </p:sp>
      <p:sp>
        <p:nvSpPr>
          <p:cNvPr id="63" name="Google Shape;63;p14"/>
          <p:cNvSpPr txBox="1">
            <a:spLocks noGrp="1"/>
          </p:cNvSpPr>
          <p:nvPr>
            <p:ph type="body" idx="1"/>
          </p:nvPr>
        </p:nvSpPr>
        <p:spPr>
          <a:xfrm>
            <a:off x="311700" y="1152475"/>
            <a:ext cx="8520600" cy="3324932"/>
          </a:xfrm>
          <a:prstGeom prst="rect">
            <a:avLst/>
          </a:prstGeom>
        </p:spPr>
        <p:txBody>
          <a:bodyPr spcFirstLastPara="1" wrap="square" lIns="91425" tIns="91425" rIns="91425" bIns="91425" anchor="t" anchorCtr="0">
            <a:noAutofit/>
          </a:bodyPr>
          <a:lstStyle/>
          <a:p>
            <a:pPr marL="342900" algn="just">
              <a:lnSpc>
                <a:spcPct val="150000"/>
              </a:lnSpc>
              <a:spcAft>
                <a:spcPts val="1200"/>
              </a:spcAft>
              <a:buFont typeface="+mj-lt"/>
              <a:buAutoNum type="arabicPeriod"/>
            </a:pPr>
            <a:r>
              <a:rPr lang="en-US" sz="1300" dirty="0">
                <a:solidFill>
                  <a:schemeClr val="bg1">
                    <a:lumMod val="85000"/>
                  </a:schemeClr>
                </a:solidFill>
                <a:latin typeface="+mn-lt"/>
                <a:cs typeface="Times New Roman" panose="02020603050405020304" pitchFamily="18" charset="0"/>
              </a:rPr>
              <a:t>﻿</a:t>
            </a:r>
            <a:r>
              <a:rPr lang="en-US" sz="1400" dirty="0">
                <a:solidFill>
                  <a:schemeClr val="bg1">
                    <a:lumMod val="85000"/>
                  </a:schemeClr>
                </a:solidFill>
                <a:latin typeface="+mn-lt"/>
                <a:cs typeface="Times New Roman" panose="02020603050405020304" pitchFamily="18" charset="0"/>
              </a:rPr>
              <a:t>To provide a single place to access help for crop related problems, the causes, and how to cure them, thus providing a solution-based approach.</a:t>
            </a:r>
          </a:p>
          <a:p>
            <a:pPr marL="342900" algn="just">
              <a:lnSpc>
                <a:spcPct val="150000"/>
              </a:lnSpc>
              <a:spcAft>
                <a:spcPts val="1200"/>
              </a:spcAft>
              <a:buFont typeface="+mj-lt"/>
              <a:buAutoNum type="arabicPeriod"/>
            </a:pPr>
            <a:r>
              <a:rPr lang="en-US" sz="1400" dirty="0">
                <a:solidFill>
                  <a:schemeClr val="bg1">
                    <a:lumMod val="85000"/>
                  </a:schemeClr>
                </a:solidFill>
                <a:latin typeface="+mn-lt"/>
                <a:cs typeface="Times New Roman" panose="02020603050405020304" pitchFamily="18" charset="0"/>
              </a:rPr>
              <a:t>To make these services available over the internet in order to maximize reach</a:t>
            </a:r>
          </a:p>
          <a:p>
            <a:pPr marL="342900" algn="just">
              <a:lnSpc>
                <a:spcPct val="150000"/>
              </a:lnSpc>
              <a:spcAft>
                <a:spcPts val="1200"/>
              </a:spcAft>
              <a:buFont typeface="+mj-lt"/>
              <a:buAutoNum type="arabicPeriod"/>
            </a:pPr>
            <a:r>
              <a:rPr lang="en-US" sz="1400" dirty="0">
                <a:solidFill>
                  <a:schemeClr val="bg1">
                    <a:lumMod val="85000"/>
                  </a:schemeClr>
                </a:solidFill>
                <a:latin typeface="+mn-lt"/>
                <a:cs typeface="Times New Roman" panose="02020603050405020304" pitchFamily="18" charset="0"/>
              </a:rPr>
              <a:t>To try to make the UI as simple as possible so that a naïve user, whose computer literacy is lower than average, too, can easily navigate</a:t>
            </a:r>
          </a:p>
        </p:txBody>
      </p:sp>
    </p:spTree>
    <p:extLst>
      <p:ext uri="{BB962C8B-B14F-4D97-AF65-F5344CB8AC3E}">
        <p14:creationId xmlns:p14="http://schemas.microsoft.com/office/powerpoint/2010/main" val="2498139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bg1">
                    <a:lumMod val="85000"/>
                  </a:schemeClr>
                </a:solidFill>
                <a:latin typeface="+mn-lt"/>
                <a:cs typeface="Times New Roman" panose="02020603050405020304" pitchFamily="18" charset="0"/>
              </a:rPr>
              <a:t>Scope</a:t>
            </a:r>
            <a:endParaRPr dirty="0">
              <a:solidFill>
                <a:schemeClr val="bg1">
                  <a:lumMod val="85000"/>
                </a:schemeClr>
              </a:solidFill>
              <a:latin typeface="+mn-lt"/>
              <a:cs typeface="Times New Roman" panose="02020603050405020304" pitchFamily="18" charset="0"/>
            </a:endParaRPr>
          </a:p>
        </p:txBody>
      </p:sp>
      <p:sp>
        <p:nvSpPr>
          <p:cNvPr id="72" name="Google Shape;72;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342900" algn="just">
              <a:lnSpc>
                <a:spcPct val="150000"/>
              </a:lnSpc>
              <a:spcAft>
                <a:spcPts val="1200"/>
              </a:spcAft>
              <a:buFont typeface="+mj-lt"/>
              <a:buAutoNum type="arabicPeriod"/>
            </a:pPr>
            <a:r>
              <a:rPr lang="en-US" sz="1400" dirty="0">
                <a:solidFill>
                  <a:schemeClr val="bg1">
                    <a:lumMod val="85000"/>
                  </a:schemeClr>
                </a:solidFill>
                <a:latin typeface="+mn-lt"/>
                <a:cs typeface="Times New Roman" panose="02020603050405020304" pitchFamily="18" charset="0"/>
              </a:rPr>
              <a:t>﻿This project has the potential to assist a farming enthusiast or an occupational farmer to make smarter decisions on his harvest strategy</a:t>
            </a:r>
          </a:p>
          <a:p>
            <a:pPr marL="342900" algn="just">
              <a:lnSpc>
                <a:spcPct val="150000"/>
              </a:lnSpc>
              <a:spcAft>
                <a:spcPts val="1200"/>
              </a:spcAft>
              <a:buFont typeface="+mj-lt"/>
              <a:buAutoNum type="arabicPeriod"/>
            </a:pPr>
            <a:r>
              <a:rPr lang="en-US" sz="1400" dirty="0">
                <a:solidFill>
                  <a:schemeClr val="bg1">
                    <a:lumMod val="85000"/>
                  </a:schemeClr>
                </a:solidFill>
                <a:latin typeface="+mn-lt"/>
                <a:cs typeface="Times New Roman" panose="02020603050405020304" pitchFamily="18" charset="0"/>
              </a:rPr>
              <a:t>It can provide necessary guidance related to cultivation and fertilizer ideas and curing crop diseases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2B019-341A-3BAF-43CA-1FA00A579AE7}"/>
              </a:ext>
            </a:extLst>
          </p:cNvPr>
          <p:cNvSpPr>
            <a:spLocks noGrp="1"/>
          </p:cNvSpPr>
          <p:nvPr>
            <p:ph type="title"/>
          </p:nvPr>
        </p:nvSpPr>
        <p:spPr/>
        <p:txBody>
          <a:bodyPr>
            <a:normAutofit/>
          </a:bodyPr>
          <a:lstStyle/>
          <a:p>
            <a:r>
              <a:rPr lang="en-US" sz="2500" i="0" u="none" strike="noStrike" baseline="0" dirty="0">
                <a:solidFill>
                  <a:schemeClr val="bg1">
                    <a:lumMod val="85000"/>
                  </a:schemeClr>
                </a:solidFill>
                <a:latin typeface="+mn-lt"/>
              </a:rPr>
              <a:t>Limitation of Existing system </a:t>
            </a:r>
            <a:endParaRPr lang="en-US" sz="2500" dirty="0">
              <a:solidFill>
                <a:schemeClr val="bg1">
                  <a:lumMod val="85000"/>
                </a:schemeClr>
              </a:solidFill>
              <a:latin typeface="+mn-lt"/>
            </a:endParaRPr>
          </a:p>
        </p:txBody>
      </p:sp>
      <p:sp>
        <p:nvSpPr>
          <p:cNvPr id="3" name="Text Placeholder 2">
            <a:extLst>
              <a:ext uri="{FF2B5EF4-FFF2-40B4-BE49-F238E27FC236}">
                <a16:creationId xmlns:a16="http://schemas.microsoft.com/office/drawing/2014/main" id="{3F85EDE7-8EDB-B6C3-F014-B722C91242ED}"/>
              </a:ext>
            </a:extLst>
          </p:cNvPr>
          <p:cNvSpPr>
            <a:spLocks noGrp="1"/>
          </p:cNvSpPr>
          <p:nvPr>
            <p:ph type="body" idx="1"/>
          </p:nvPr>
        </p:nvSpPr>
        <p:spPr/>
        <p:txBody>
          <a:bodyPr/>
          <a:lstStyle/>
          <a:p>
            <a:pPr marL="114300" indent="0">
              <a:buNone/>
            </a:pPr>
            <a:r>
              <a:rPr lang="en-US" sz="1400" b="0" i="0" u="none" strike="noStrike" baseline="0" dirty="0">
                <a:solidFill>
                  <a:schemeClr val="bg1">
                    <a:lumMod val="85000"/>
                  </a:schemeClr>
                </a:solidFill>
                <a:latin typeface="+mn-lt"/>
              </a:rPr>
              <a:t>After the study of all the aforementioned works, we found 3 key limitations</a:t>
            </a:r>
            <a:endParaRPr lang="en-US" sz="1400" dirty="0">
              <a:solidFill>
                <a:schemeClr val="bg1">
                  <a:lumMod val="85000"/>
                </a:schemeClr>
              </a:solidFill>
              <a:latin typeface="+mn-lt"/>
            </a:endParaRPr>
          </a:p>
          <a:p>
            <a:pPr marL="114300" indent="0" algn="l">
              <a:buNone/>
            </a:pPr>
            <a:endParaRPr lang="en-US" sz="1400" b="0" i="0" u="none" strike="noStrike" baseline="0" dirty="0">
              <a:solidFill>
                <a:schemeClr val="bg1">
                  <a:lumMod val="85000"/>
                </a:schemeClr>
              </a:solidFill>
              <a:latin typeface="+mn-lt"/>
            </a:endParaRPr>
          </a:p>
          <a:p>
            <a:pPr marL="114300" indent="0" algn="just">
              <a:buNone/>
            </a:pPr>
            <a:r>
              <a:rPr lang="en-US" sz="1400" b="0" i="0" u="none" strike="noStrike" baseline="0" dirty="0">
                <a:solidFill>
                  <a:schemeClr val="bg1">
                    <a:lumMod val="85000"/>
                  </a:schemeClr>
                </a:solidFill>
                <a:latin typeface="+mn-lt"/>
              </a:rPr>
              <a:t>1) Absence of a unified product/service to solve problem </a:t>
            </a:r>
          </a:p>
          <a:p>
            <a:pPr marL="114300" indent="0" algn="just">
              <a:buNone/>
            </a:pPr>
            <a:r>
              <a:rPr lang="en-US" sz="1400" b="0" i="0" u="none" strike="noStrike" baseline="0" dirty="0">
                <a:solidFill>
                  <a:schemeClr val="bg1">
                    <a:lumMod val="85000"/>
                  </a:schemeClr>
                </a:solidFill>
                <a:latin typeface="+mn-lt"/>
              </a:rPr>
              <a:t>2) Products/services demanding a high computer literacy rate to be used by farmers </a:t>
            </a:r>
          </a:p>
          <a:p>
            <a:pPr marL="114300" indent="0" algn="just">
              <a:buNone/>
            </a:pPr>
            <a:r>
              <a:rPr lang="en-US" sz="1400" b="0" i="0" u="none" strike="noStrike" baseline="0" dirty="0">
                <a:solidFill>
                  <a:schemeClr val="bg1">
                    <a:lumMod val="85000"/>
                  </a:schemeClr>
                </a:solidFill>
                <a:latin typeface="+mn-lt"/>
              </a:rPr>
              <a:t>3) Lack of solution based approach in products/services with a classification or an identification system </a:t>
            </a:r>
          </a:p>
          <a:p>
            <a:pPr algn="just"/>
            <a:endParaRPr lang="en-US" sz="1400" b="0" i="0" u="none" strike="noStrike" baseline="0" dirty="0">
              <a:solidFill>
                <a:schemeClr val="bg1">
                  <a:lumMod val="85000"/>
                </a:schemeClr>
              </a:solidFill>
              <a:latin typeface="Times New Roman" panose="02020603050405020304" pitchFamily="18" charset="0"/>
            </a:endParaRPr>
          </a:p>
        </p:txBody>
      </p:sp>
    </p:spTree>
    <p:extLst>
      <p:ext uri="{BB962C8B-B14F-4D97-AF65-F5344CB8AC3E}">
        <p14:creationId xmlns:p14="http://schemas.microsoft.com/office/powerpoint/2010/main" val="120249871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348</TotalTime>
  <Words>2119</Words>
  <Application>Microsoft Macintosh PowerPoint</Application>
  <PresentationFormat>On-screen Show (16:9)</PresentationFormat>
  <Paragraphs>138</Paragraphs>
  <Slides>18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Times New Roman</vt:lpstr>
      <vt:lpstr>Simple Light</vt:lpstr>
      <vt:lpstr>PowerPoint Presentation</vt:lpstr>
      <vt:lpstr>Introduction</vt:lpstr>
      <vt:lpstr>Problem Statement</vt:lpstr>
      <vt:lpstr>Literature Survey </vt:lpstr>
      <vt:lpstr>Literature Survey  </vt:lpstr>
      <vt:lpstr>Literature Survey  </vt:lpstr>
      <vt:lpstr>Objective</vt:lpstr>
      <vt:lpstr>Scope</vt:lpstr>
      <vt:lpstr>Limitation of Existing system </vt:lpstr>
      <vt:lpstr>Technology Stack</vt:lpstr>
      <vt:lpstr>ARCHITECTURE DIAGRAM</vt:lpstr>
      <vt:lpstr>DFD LEVEL 0</vt:lpstr>
      <vt:lpstr>DFD LEVEL 1</vt:lpstr>
      <vt:lpstr>USE CASE DIAGRAM</vt:lpstr>
      <vt:lpstr>SEQUENCE DIAGRAM</vt:lpstr>
      <vt:lpstr>ACTIVITY DIAGRAM</vt:lpstr>
      <vt:lpstr>GANTT CHART</vt:lpstr>
      <vt:lpstr>Expected Outcome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radha</dc:creator>
  <cp:lastModifiedBy>Riddhi Narkar</cp:lastModifiedBy>
  <cp:revision>30</cp:revision>
  <dcterms:modified xsi:type="dcterms:W3CDTF">2022-10-14T05:36:15Z</dcterms:modified>
</cp:coreProperties>
</file>