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E6CA7-825F-4507-9F83-3D23E2946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79C58C4-5AB2-4C62-8DB8-82A79002F8D1}">
      <dgm:prSet/>
      <dgm:spPr/>
      <dgm:t>
        <a:bodyPr/>
        <a:lstStyle/>
        <a:p>
          <a:r>
            <a:rPr lang="en-US" b="0" i="0" baseline="0"/>
            <a:t>If a dependent transaction is present, the victim's transaction won’t be mined.</a:t>
          </a:r>
          <a:endParaRPr lang="en-US"/>
        </a:p>
      </dgm:t>
    </dgm:pt>
    <dgm:pt modelId="{53885C70-7A3F-40DC-B942-F8971FA9F1C9}" type="parTrans" cxnId="{63E54325-8B29-4646-BA71-070D2B48F779}">
      <dgm:prSet/>
      <dgm:spPr/>
      <dgm:t>
        <a:bodyPr/>
        <a:lstStyle/>
        <a:p>
          <a:endParaRPr lang="en-US"/>
        </a:p>
      </dgm:t>
    </dgm:pt>
    <dgm:pt modelId="{5A0E3587-5720-4A88-AFF0-3A8CFD743794}" type="sibTrans" cxnId="{63E54325-8B29-4646-BA71-070D2B48F779}">
      <dgm:prSet/>
      <dgm:spPr/>
      <dgm:t>
        <a:bodyPr/>
        <a:lstStyle/>
        <a:p>
          <a:endParaRPr lang="en-US"/>
        </a:p>
      </dgm:t>
    </dgm:pt>
    <dgm:pt modelId="{874D1945-217D-45BC-AF03-63E4CA54621B}">
      <dgm:prSet/>
      <dgm:spPr/>
      <dgm:t>
        <a:bodyPr/>
        <a:lstStyle/>
        <a:p>
          <a:r>
            <a:rPr lang="en-US" b="0" i="0" baseline="0"/>
            <a:t>The chain and mempool show the attack's effect, simulating how a victim’s transaction remains trapped in the mempool due to an invalid dependent transaction. </a:t>
          </a:r>
          <a:endParaRPr lang="en-US"/>
        </a:p>
      </dgm:t>
    </dgm:pt>
    <dgm:pt modelId="{04134F77-E98F-4E12-9D50-C3EA5038607D}" type="parTrans" cxnId="{26DAEAEB-5ADF-49F8-B89C-83DFBA18D3A6}">
      <dgm:prSet/>
      <dgm:spPr/>
      <dgm:t>
        <a:bodyPr/>
        <a:lstStyle/>
        <a:p>
          <a:endParaRPr lang="en-US"/>
        </a:p>
      </dgm:t>
    </dgm:pt>
    <dgm:pt modelId="{215947A0-FDFA-4528-8923-93BD0BBF1546}" type="sibTrans" cxnId="{26DAEAEB-5ADF-49F8-B89C-83DFBA18D3A6}">
      <dgm:prSet/>
      <dgm:spPr/>
      <dgm:t>
        <a:bodyPr/>
        <a:lstStyle/>
        <a:p>
          <a:endParaRPr lang="en-US"/>
        </a:p>
      </dgm:t>
    </dgm:pt>
    <dgm:pt modelId="{1A029B25-EAE3-429C-ADE0-B254261CA0CF}" type="pres">
      <dgm:prSet presAssocID="{A8BE6CA7-825F-4507-9F83-3D23E29461D4}" presName="root" presStyleCnt="0">
        <dgm:presLayoutVars>
          <dgm:dir/>
          <dgm:resizeHandles val="exact"/>
        </dgm:presLayoutVars>
      </dgm:prSet>
      <dgm:spPr/>
    </dgm:pt>
    <dgm:pt modelId="{452A75E3-9A4D-4AC4-B285-CF2D2DA80D17}" type="pres">
      <dgm:prSet presAssocID="{B79C58C4-5AB2-4C62-8DB8-82A79002F8D1}" presName="compNode" presStyleCnt="0"/>
      <dgm:spPr/>
    </dgm:pt>
    <dgm:pt modelId="{705F0710-B265-4F24-9810-8365072F5C77}" type="pres">
      <dgm:prSet presAssocID="{B79C58C4-5AB2-4C62-8DB8-82A79002F8D1}" presName="bgRect" presStyleLbl="bgShp" presStyleIdx="0" presStyleCnt="2"/>
      <dgm:spPr/>
    </dgm:pt>
    <dgm:pt modelId="{89D19198-C6C7-43DF-ABC4-2C8C93DB0601}" type="pres">
      <dgm:prSet presAssocID="{B79C58C4-5AB2-4C62-8DB8-82A79002F8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616ADB16-27BD-4AB8-852D-BDB1C18E9B47}" type="pres">
      <dgm:prSet presAssocID="{B79C58C4-5AB2-4C62-8DB8-82A79002F8D1}" presName="spaceRect" presStyleCnt="0"/>
      <dgm:spPr/>
    </dgm:pt>
    <dgm:pt modelId="{B4DCCEEC-0ED6-4345-B6F5-3C87C5F1FD0C}" type="pres">
      <dgm:prSet presAssocID="{B79C58C4-5AB2-4C62-8DB8-82A79002F8D1}" presName="parTx" presStyleLbl="revTx" presStyleIdx="0" presStyleCnt="2">
        <dgm:presLayoutVars>
          <dgm:chMax val="0"/>
          <dgm:chPref val="0"/>
        </dgm:presLayoutVars>
      </dgm:prSet>
      <dgm:spPr/>
    </dgm:pt>
    <dgm:pt modelId="{9ED2C368-7936-4577-8D03-7E4F34D0F68E}" type="pres">
      <dgm:prSet presAssocID="{5A0E3587-5720-4A88-AFF0-3A8CFD743794}" presName="sibTrans" presStyleCnt="0"/>
      <dgm:spPr/>
    </dgm:pt>
    <dgm:pt modelId="{9E133A87-BAF3-45DE-9D76-B7A185A8A6F6}" type="pres">
      <dgm:prSet presAssocID="{874D1945-217D-45BC-AF03-63E4CA54621B}" presName="compNode" presStyleCnt="0"/>
      <dgm:spPr/>
    </dgm:pt>
    <dgm:pt modelId="{C7E1C05D-5E5A-4571-9F23-1D768FA32573}" type="pres">
      <dgm:prSet presAssocID="{874D1945-217D-45BC-AF03-63E4CA54621B}" presName="bgRect" presStyleLbl="bgShp" presStyleIdx="1" presStyleCnt="2"/>
      <dgm:spPr/>
    </dgm:pt>
    <dgm:pt modelId="{8497B721-758A-49E1-9699-714ED22DBF08}" type="pres">
      <dgm:prSet presAssocID="{874D1945-217D-45BC-AF03-63E4CA5462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E02E199-DB33-41DE-A19F-5053748B65B5}" type="pres">
      <dgm:prSet presAssocID="{874D1945-217D-45BC-AF03-63E4CA54621B}" presName="spaceRect" presStyleCnt="0"/>
      <dgm:spPr/>
    </dgm:pt>
    <dgm:pt modelId="{214F6D3B-3C6A-4A42-AEA3-86D13F022102}" type="pres">
      <dgm:prSet presAssocID="{874D1945-217D-45BC-AF03-63E4CA54621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23DAC19-E960-4712-A159-F2BB52A6B1C9}" type="presOf" srcId="{B79C58C4-5AB2-4C62-8DB8-82A79002F8D1}" destId="{B4DCCEEC-0ED6-4345-B6F5-3C87C5F1FD0C}" srcOrd="0" destOrd="0" presId="urn:microsoft.com/office/officeart/2018/2/layout/IconVerticalSolidList"/>
    <dgm:cxn modelId="{63E54325-8B29-4646-BA71-070D2B48F779}" srcId="{A8BE6CA7-825F-4507-9F83-3D23E29461D4}" destId="{B79C58C4-5AB2-4C62-8DB8-82A79002F8D1}" srcOrd="0" destOrd="0" parTransId="{53885C70-7A3F-40DC-B942-F8971FA9F1C9}" sibTransId="{5A0E3587-5720-4A88-AFF0-3A8CFD743794}"/>
    <dgm:cxn modelId="{DCE11A7E-E679-40AA-9353-AABC26B62ECE}" type="presOf" srcId="{874D1945-217D-45BC-AF03-63E4CA54621B}" destId="{214F6D3B-3C6A-4A42-AEA3-86D13F022102}" srcOrd="0" destOrd="0" presId="urn:microsoft.com/office/officeart/2018/2/layout/IconVerticalSolidList"/>
    <dgm:cxn modelId="{7ED4B29D-6DBC-43C2-9AE0-D0867DBACBF3}" type="presOf" srcId="{A8BE6CA7-825F-4507-9F83-3D23E29461D4}" destId="{1A029B25-EAE3-429C-ADE0-B254261CA0CF}" srcOrd="0" destOrd="0" presId="urn:microsoft.com/office/officeart/2018/2/layout/IconVerticalSolidList"/>
    <dgm:cxn modelId="{26DAEAEB-5ADF-49F8-B89C-83DFBA18D3A6}" srcId="{A8BE6CA7-825F-4507-9F83-3D23E29461D4}" destId="{874D1945-217D-45BC-AF03-63E4CA54621B}" srcOrd="1" destOrd="0" parTransId="{04134F77-E98F-4E12-9D50-C3EA5038607D}" sibTransId="{215947A0-FDFA-4528-8923-93BD0BBF1546}"/>
    <dgm:cxn modelId="{F694962F-0E29-441E-AF50-59C66A926196}" type="presParOf" srcId="{1A029B25-EAE3-429C-ADE0-B254261CA0CF}" destId="{452A75E3-9A4D-4AC4-B285-CF2D2DA80D17}" srcOrd="0" destOrd="0" presId="urn:microsoft.com/office/officeart/2018/2/layout/IconVerticalSolidList"/>
    <dgm:cxn modelId="{05E6D5AF-8B49-4D6D-8124-4580C4BB2806}" type="presParOf" srcId="{452A75E3-9A4D-4AC4-B285-CF2D2DA80D17}" destId="{705F0710-B265-4F24-9810-8365072F5C77}" srcOrd="0" destOrd="0" presId="urn:microsoft.com/office/officeart/2018/2/layout/IconVerticalSolidList"/>
    <dgm:cxn modelId="{D04AA846-B461-4974-932A-2CB1D397708B}" type="presParOf" srcId="{452A75E3-9A4D-4AC4-B285-CF2D2DA80D17}" destId="{89D19198-C6C7-43DF-ABC4-2C8C93DB0601}" srcOrd="1" destOrd="0" presId="urn:microsoft.com/office/officeart/2018/2/layout/IconVerticalSolidList"/>
    <dgm:cxn modelId="{7E4F0EBD-765A-40AF-B52C-091F7C3333C7}" type="presParOf" srcId="{452A75E3-9A4D-4AC4-B285-CF2D2DA80D17}" destId="{616ADB16-27BD-4AB8-852D-BDB1C18E9B47}" srcOrd="2" destOrd="0" presId="urn:microsoft.com/office/officeart/2018/2/layout/IconVerticalSolidList"/>
    <dgm:cxn modelId="{7205A94A-9D44-4D6B-A0FB-50F18CE8D265}" type="presParOf" srcId="{452A75E3-9A4D-4AC4-B285-CF2D2DA80D17}" destId="{B4DCCEEC-0ED6-4345-B6F5-3C87C5F1FD0C}" srcOrd="3" destOrd="0" presId="urn:microsoft.com/office/officeart/2018/2/layout/IconVerticalSolidList"/>
    <dgm:cxn modelId="{4E3E2EBC-683B-439D-9EB2-F1CDD152463B}" type="presParOf" srcId="{1A029B25-EAE3-429C-ADE0-B254261CA0CF}" destId="{9ED2C368-7936-4577-8D03-7E4F34D0F68E}" srcOrd="1" destOrd="0" presId="urn:microsoft.com/office/officeart/2018/2/layout/IconVerticalSolidList"/>
    <dgm:cxn modelId="{3658C795-3F2B-4525-BC61-A423EF6F977C}" type="presParOf" srcId="{1A029B25-EAE3-429C-ADE0-B254261CA0CF}" destId="{9E133A87-BAF3-45DE-9D76-B7A185A8A6F6}" srcOrd="2" destOrd="0" presId="urn:microsoft.com/office/officeart/2018/2/layout/IconVerticalSolidList"/>
    <dgm:cxn modelId="{07F98A4F-7BAB-4CA5-BE3C-54F13E54CEA4}" type="presParOf" srcId="{9E133A87-BAF3-45DE-9D76-B7A185A8A6F6}" destId="{C7E1C05D-5E5A-4571-9F23-1D768FA32573}" srcOrd="0" destOrd="0" presId="urn:microsoft.com/office/officeart/2018/2/layout/IconVerticalSolidList"/>
    <dgm:cxn modelId="{72EA6027-DAEE-4FF1-BB83-5EA34BE99A6F}" type="presParOf" srcId="{9E133A87-BAF3-45DE-9D76-B7A185A8A6F6}" destId="{8497B721-758A-49E1-9699-714ED22DBF08}" srcOrd="1" destOrd="0" presId="urn:microsoft.com/office/officeart/2018/2/layout/IconVerticalSolidList"/>
    <dgm:cxn modelId="{CE3004BA-F37D-4ABE-829A-29D5F886F454}" type="presParOf" srcId="{9E133A87-BAF3-45DE-9D76-B7A185A8A6F6}" destId="{5E02E199-DB33-41DE-A19F-5053748B65B5}" srcOrd="2" destOrd="0" presId="urn:microsoft.com/office/officeart/2018/2/layout/IconVerticalSolidList"/>
    <dgm:cxn modelId="{DEC67F93-9010-4B4B-8FD5-79BB12C3A1B8}" type="presParOf" srcId="{9E133A87-BAF3-45DE-9D76-B7A185A8A6F6}" destId="{214F6D3B-3C6A-4A42-AEA3-86D13F0221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F0710-B265-4F24-9810-8365072F5C77}">
      <dsp:nvSpPr>
        <dsp:cNvPr id="0" name=""/>
        <dsp:cNvSpPr/>
      </dsp:nvSpPr>
      <dsp:spPr>
        <a:xfrm>
          <a:off x="0" y="879017"/>
          <a:ext cx="6188689" cy="16228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19198-C6C7-43DF-ABC4-2C8C93DB0601}">
      <dsp:nvSpPr>
        <dsp:cNvPr id="0" name=""/>
        <dsp:cNvSpPr/>
      </dsp:nvSpPr>
      <dsp:spPr>
        <a:xfrm>
          <a:off x="490897" y="1244147"/>
          <a:ext cx="892540" cy="8925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CCEEC-0ED6-4345-B6F5-3C87C5F1FD0C}">
      <dsp:nvSpPr>
        <dsp:cNvPr id="0" name=""/>
        <dsp:cNvSpPr/>
      </dsp:nvSpPr>
      <dsp:spPr>
        <a:xfrm>
          <a:off x="1874334" y="879017"/>
          <a:ext cx="4314354" cy="162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46" tIns="171746" rIns="171746" bIns="17174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If a dependent transaction is present, the victim's transaction won’t be mined.</a:t>
          </a:r>
          <a:endParaRPr lang="en-US" sz="1800" kern="1200"/>
        </a:p>
      </dsp:txBody>
      <dsp:txXfrm>
        <a:off x="1874334" y="879017"/>
        <a:ext cx="4314354" cy="1622800"/>
      </dsp:txXfrm>
    </dsp:sp>
    <dsp:sp modelId="{C7E1C05D-5E5A-4571-9F23-1D768FA32573}">
      <dsp:nvSpPr>
        <dsp:cNvPr id="0" name=""/>
        <dsp:cNvSpPr/>
      </dsp:nvSpPr>
      <dsp:spPr>
        <a:xfrm>
          <a:off x="0" y="2907518"/>
          <a:ext cx="6188689" cy="16228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7B721-758A-49E1-9699-714ED22DBF08}">
      <dsp:nvSpPr>
        <dsp:cNvPr id="0" name=""/>
        <dsp:cNvSpPr/>
      </dsp:nvSpPr>
      <dsp:spPr>
        <a:xfrm>
          <a:off x="490897" y="3272648"/>
          <a:ext cx="892540" cy="8925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F6D3B-3C6A-4A42-AEA3-86D13F022102}">
      <dsp:nvSpPr>
        <dsp:cNvPr id="0" name=""/>
        <dsp:cNvSpPr/>
      </dsp:nvSpPr>
      <dsp:spPr>
        <a:xfrm>
          <a:off x="1874334" y="2907518"/>
          <a:ext cx="4314354" cy="162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46" tIns="171746" rIns="171746" bIns="17174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The chain and mempool show the attack's effect, simulating how a victim’s transaction remains trapped in the mempool due to an invalid dependent transaction. </a:t>
          </a:r>
          <a:endParaRPr lang="en-US" sz="1800" kern="1200"/>
        </a:p>
      </dsp:txBody>
      <dsp:txXfrm>
        <a:off x="1874334" y="2907518"/>
        <a:ext cx="4314354" cy="162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09717-7B17-43C1-A6BF-9100EF7A07EB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3970F-1803-4679-ABAF-864FD77A8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0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3970F-1803-4679-ABAF-864FD77A8BF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65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November 23,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3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November 23,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4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November 23,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7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November 23,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4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November 23,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1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November 23,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November 23,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6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November 23,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5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November 23,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1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November 23,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November 23,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1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November 23,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76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CEB5B4-CDED-47E6-9A79-D8983C3D4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0332B2-2BC3-434F-B11C-851A29882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F54EC60-509D-4A90-A637-580B5967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078284 w 12192000"/>
              <a:gd name="connsiteY1" fmla="*/ 0 h 6858000"/>
              <a:gd name="connsiteX2" fmla="*/ 10117114 w 12192000"/>
              <a:gd name="connsiteY2" fmla="*/ 31950 h 6858000"/>
              <a:gd name="connsiteX3" fmla="*/ 12038791 w 12192000"/>
              <a:gd name="connsiteY3" fmla="*/ 2405191 h 6858000"/>
              <a:gd name="connsiteX4" fmla="*/ 12192000 w 12192000"/>
              <a:gd name="connsiteY4" fmla="*/ 2745399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078284" y="0"/>
                </a:lnTo>
                <a:lnTo>
                  <a:pt x="10117114" y="31950"/>
                </a:lnTo>
                <a:cubicBezTo>
                  <a:pt x="10983782" y="763968"/>
                  <a:pt x="11616084" y="1548856"/>
                  <a:pt x="12038791" y="2405191"/>
                </a:cubicBezTo>
                <a:lnTo>
                  <a:pt x="12192000" y="274539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9FA8B-6AE9-E969-C901-0BC5CB8B8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619199"/>
            <a:ext cx="8831988" cy="576000"/>
          </a:xfrm>
        </p:spPr>
        <p:txBody>
          <a:bodyPr wrap="square" anchor="t">
            <a:normAutofit/>
          </a:bodyPr>
          <a:lstStyle/>
          <a:p>
            <a:pPr algn="l"/>
            <a:r>
              <a:rPr lang="en-IN" sz="3200"/>
              <a:t>Blockchain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2AE20-1614-1A2F-2EDF-BDD4D8CEC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265256"/>
            <a:ext cx="8831989" cy="709746"/>
          </a:xfrm>
        </p:spPr>
        <p:txBody>
          <a:bodyPr wrap="square">
            <a:normAutofit/>
          </a:bodyPr>
          <a:lstStyle/>
          <a:p>
            <a:pPr algn="l"/>
            <a:r>
              <a:rPr lang="en-IN" sz="2000"/>
              <a:t>Assignment 3 </a:t>
            </a:r>
          </a:p>
          <a:p>
            <a:pPr algn="l"/>
            <a:endParaRPr lang="en-IN" sz="2000"/>
          </a:p>
        </p:txBody>
      </p:sp>
      <p:pic>
        <p:nvPicPr>
          <p:cNvPr id="4" name="Picture 3" descr="A group of chains connected to each other&#10;&#10;Description automatically generated">
            <a:extLst>
              <a:ext uri="{FF2B5EF4-FFF2-40B4-BE49-F238E27FC236}">
                <a16:creationId xmlns:a16="http://schemas.microsoft.com/office/drawing/2014/main" id="{B47C07C1-B6C3-CACC-A9D2-03E09FEE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850" b="26096"/>
          <a:stretch/>
        </p:blipFill>
        <p:spPr>
          <a:xfrm>
            <a:off x="20" y="2540448"/>
            <a:ext cx="12191980" cy="4317552"/>
          </a:xfrm>
          <a:custGeom>
            <a:avLst/>
            <a:gdLst/>
            <a:ahLst/>
            <a:cxnLst/>
            <a:rect l="l" t="t" r="r" b="b"/>
            <a:pathLst>
              <a:path w="12192000" h="4317552">
                <a:moveTo>
                  <a:pt x="7327165" y="60"/>
                </a:moveTo>
                <a:cubicBezTo>
                  <a:pt x="8798454" y="-2521"/>
                  <a:pt x="11554118" y="80070"/>
                  <a:pt x="11933882" y="80070"/>
                </a:cubicBezTo>
                <a:cubicBezTo>
                  <a:pt x="11994255" y="80070"/>
                  <a:pt x="12047081" y="80070"/>
                  <a:pt x="12093304" y="80070"/>
                </a:cubicBezTo>
                <a:lnTo>
                  <a:pt x="12192000" y="80070"/>
                </a:lnTo>
                <a:lnTo>
                  <a:pt x="12192000" y="4317552"/>
                </a:lnTo>
                <a:lnTo>
                  <a:pt x="0" y="4317552"/>
                </a:lnTo>
                <a:lnTo>
                  <a:pt x="0" y="70061"/>
                </a:lnTo>
                <a:lnTo>
                  <a:pt x="272019" y="75122"/>
                </a:lnTo>
                <a:cubicBezTo>
                  <a:pt x="866922" y="88867"/>
                  <a:pt x="1578979" y="113302"/>
                  <a:pt x="1822418" y="64432"/>
                </a:cubicBezTo>
                <a:cubicBezTo>
                  <a:pt x="2211920" y="1878"/>
                  <a:pt x="5717437" y="64432"/>
                  <a:pt x="6558758" y="17516"/>
                </a:cubicBezTo>
                <a:cubicBezTo>
                  <a:pt x="6716507" y="5787"/>
                  <a:pt x="6987636" y="656"/>
                  <a:pt x="7327165" y="6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C4408D-5823-4186-97B4-25D12A9F9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1608" y="671426"/>
            <a:ext cx="2180393" cy="2972339"/>
          </a:xfrm>
          <a:custGeom>
            <a:avLst/>
            <a:gdLst>
              <a:gd name="connsiteX0" fmla="*/ 1400088 w 2180393"/>
              <a:gd name="connsiteY0" fmla="*/ 850 h 2972339"/>
              <a:gd name="connsiteX1" fmla="*/ 1564820 w 2180393"/>
              <a:gd name="connsiteY1" fmla="*/ 140951 h 2972339"/>
              <a:gd name="connsiteX2" fmla="*/ 1610980 w 2180393"/>
              <a:gd name="connsiteY2" fmla="*/ 245364 h 2972339"/>
              <a:gd name="connsiteX3" fmla="*/ 1686609 w 2180393"/>
              <a:gd name="connsiteY3" fmla="*/ 552617 h 2972339"/>
              <a:gd name="connsiteX4" fmla="*/ 1734955 w 2180393"/>
              <a:gd name="connsiteY4" fmla="*/ 864590 h 2972339"/>
              <a:gd name="connsiteX5" fmla="*/ 2125123 w 2180393"/>
              <a:gd name="connsiteY5" fmla="*/ 639922 h 2972339"/>
              <a:gd name="connsiteX6" fmla="*/ 2180393 w 2180393"/>
              <a:gd name="connsiteY6" fmla="*/ 608096 h 2972339"/>
              <a:gd name="connsiteX7" fmla="*/ 2180393 w 2180393"/>
              <a:gd name="connsiteY7" fmla="*/ 1353285 h 2972339"/>
              <a:gd name="connsiteX8" fmla="*/ 2151774 w 2180393"/>
              <a:gd name="connsiteY8" fmla="*/ 1371544 h 2972339"/>
              <a:gd name="connsiteX9" fmla="*/ 2007201 w 2180393"/>
              <a:gd name="connsiteY9" fmla="*/ 1463785 h 2972339"/>
              <a:gd name="connsiteX10" fmla="*/ 2114902 w 2180393"/>
              <a:gd name="connsiteY10" fmla="*/ 1491649 h 2972339"/>
              <a:gd name="connsiteX11" fmla="*/ 2180393 w 2180393"/>
              <a:gd name="connsiteY11" fmla="*/ 1508592 h 2972339"/>
              <a:gd name="connsiteX12" fmla="*/ 2180393 w 2180393"/>
              <a:gd name="connsiteY12" fmla="*/ 2169111 h 2972339"/>
              <a:gd name="connsiteX13" fmla="*/ 2074192 w 2180393"/>
              <a:gd name="connsiteY13" fmla="*/ 2143448 h 2972339"/>
              <a:gd name="connsiteX14" fmla="*/ 1764757 w 2180393"/>
              <a:gd name="connsiteY14" fmla="*/ 2011520 h 2972339"/>
              <a:gd name="connsiteX15" fmla="*/ 1788238 w 2180393"/>
              <a:gd name="connsiteY15" fmla="*/ 2277215 h 2972339"/>
              <a:gd name="connsiteX16" fmla="*/ 1790306 w 2180393"/>
              <a:gd name="connsiteY16" fmla="*/ 2614053 h 2972339"/>
              <a:gd name="connsiteX17" fmla="*/ 1729637 w 2180393"/>
              <a:gd name="connsiteY17" fmla="*/ 2815626 h 2972339"/>
              <a:gd name="connsiteX18" fmla="*/ 1622806 w 2180393"/>
              <a:gd name="connsiteY18" fmla="*/ 2912786 h 2972339"/>
              <a:gd name="connsiteX19" fmla="*/ 1424688 w 2180393"/>
              <a:gd name="connsiteY19" fmla="*/ 2969538 h 2972339"/>
              <a:gd name="connsiteX20" fmla="*/ 1130679 w 2180393"/>
              <a:gd name="connsiteY20" fmla="*/ 2829322 h 2972339"/>
              <a:gd name="connsiteX21" fmla="*/ 1082217 w 2180393"/>
              <a:gd name="connsiteY21" fmla="*/ 2646628 h 2972339"/>
              <a:gd name="connsiteX22" fmla="*/ 1096958 w 2180393"/>
              <a:gd name="connsiteY22" fmla="*/ 2082085 h 2972339"/>
              <a:gd name="connsiteX23" fmla="*/ 801449 w 2180393"/>
              <a:gd name="connsiteY23" fmla="*/ 2290564 h 2972339"/>
              <a:gd name="connsiteX24" fmla="*/ 724319 w 2180393"/>
              <a:gd name="connsiteY24" fmla="*/ 2332006 h 2972339"/>
              <a:gd name="connsiteX25" fmla="*/ 674473 w 2180393"/>
              <a:gd name="connsiteY25" fmla="*/ 2368729 h 2972339"/>
              <a:gd name="connsiteX26" fmla="*/ 409932 w 2180393"/>
              <a:gd name="connsiteY26" fmla="*/ 2431353 h 2972339"/>
              <a:gd name="connsiteX27" fmla="*/ 260626 w 2180393"/>
              <a:gd name="connsiteY27" fmla="*/ 2282964 h 2972339"/>
              <a:gd name="connsiteX28" fmla="*/ 210896 w 2180393"/>
              <a:gd name="connsiteY28" fmla="*/ 2190408 h 2972339"/>
              <a:gd name="connsiteX29" fmla="*/ 186148 w 2180393"/>
              <a:gd name="connsiteY29" fmla="*/ 2014851 h 2972339"/>
              <a:gd name="connsiteX30" fmla="*/ 309671 w 2180393"/>
              <a:gd name="connsiteY30" fmla="*/ 1819265 h 2972339"/>
              <a:gd name="connsiteX31" fmla="*/ 751151 w 2180393"/>
              <a:gd name="connsiteY31" fmla="*/ 1512475 h 2972339"/>
              <a:gd name="connsiteX32" fmla="*/ 486727 w 2180393"/>
              <a:gd name="connsiteY32" fmla="*/ 1445820 h 2972339"/>
              <a:gd name="connsiteX33" fmla="*/ 157147 w 2180393"/>
              <a:gd name="connsiteY33" fmla="*/ 1294897 h 2972339"/>
              <a:gd name="connsiteX34" fmla="*/ 27986 w 2180393"/>
              <a:gd name="connsiteY34" fmla="*/ 1165503 h 2972339"/>
              <a:gd name="connsiteX35" fmla="*/ 40076 w 2180393"/>
              <a:gd name="connsiteY35" fmla="*/ 910514 h 2972339"/>
              <a:gd name="connsiteX36" fmla="*/ 237161 w 2180393"/>
              <a:gd name="connsiteY36" fmla="*/ 685343 h 2972339"/>
              <a:gd name="connsiteX37" fmla="*/ 397290 w 2180393"/>
              <a:gd name="connsiteY37" fmla="*/ 668881 h 2972339"/>
              <a:gd name="connsiteX38" fmla="*/ 1077863 w 2180393"/>
              <a:gd name="connsiteY38" fmla="*/ 899583 h 2972339"/>
              <a:gd name="connsiteX39" fmla="*/ 991644 w 2180393"/>
              <a:gd name="connsiteY39" fmla="*/ 498623 h 2972339"/>
              <a:gd name="connsiteX40" fmla="*/ 975301 w 2180393"/>
              <a:gd name="connsiteY40" fmla="*/ 209214 h 2972339"/>
              <a:gd name="connsiteX41" fmla="*/ 1147404 w 2180393"/>
              <a:gd name="connsiteY41" fmla="*/ 67043 h 2972339"/>
              <a:gd name="connsiteX42" fmla="*/ 1400088 w 2180393"/>
              <a:gd name="connsiteY42" fmla="*/ 850 h 297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180393" h="2972339">
                <a:moveTo>
                  <a:pt x="1400088" y="850"/>
                </a:moveTo>
                <a:cubicBezTo>
                  <a:pt x="1462942" y="6837"/>
                  <a:pt x="1515090" y="48395"/>
                  <a:pt x="1564820" y="140951"/>
                </a:cubicBezTo>
                <a:cubicBezTo>
                  <a:pt x="1589684" y="187229"/>
                  <a:pt x="1606261" y="218081"/>
                  <a:pt x="1610980" y="245364"/>
                </a:cubicBezTo>
                <a:cubicBezTo>
                  <a:pt x="1632277" y="303499"/>
                  <a:pt x="1652422" y="322494"/>
                  <a:pt x="1686609" y="552617"/>
                </a:cubicBezTo>
                <a:cubicBezTo>
                  <a:pt x="1729085" y="798166"/>
                  <a:pt x="1731503" y="747168"/>
                  <a:pt x="1734955" y="864590"/>
                </a:cubicBezTo>
                <a:cubicBezTo>
                  <a:pt x="1928527" y="753127"/>
                  <a:pt x="2049509" y="683462"/>
                  <a:pt x="2125123" y="639922"/>
                </a:cubicBezTo>
                <a:lnTo>
                  <a:pt x="2180393" y="608096"/>
                </a:lnTo>
                <a:lnTo>
                  <a:pt x="2180393" y="1353285"/>
                </a:lnTo>
                <a:lnTo>
                  <a:pt x="2151774" y="1371544"/>
                </a:lnTo>
                <a:cubicBezTo>
                  <a:pt x="2007201" y="1463785"/>
                  <a:pt x="2007201" y="1463785"/>
                  <a:pt x="2007201" y="1463785"/>
                </a:cubicBezTo>
                <a:cubicBezTo>
                  <a:pt x="2045442" y="1473678"/>
                  <a:pt x="2081292" y="1482953"/>
                  <a:pt x="2114902" y="1491649"/>
                </a:cubicBezTo>
                <a:lnTo>
                  <a:pt x="2180393" y="1508592"/>
                </a:lnTo>
                <a:lnTo>
                  <a:pt x="2180393" y="2169111"/>
                </a:lnTo>
                <a:lnTo>
                  <a:pt x="2074192" y="2143448"/>
                </a:lnTo>
                <a:cubicBezTo>
                  <a:pt x="1928338" y="2112480"/>
                  <a:pt x="1776614" y="2015089"/>
                  <a:pt x="1764757" y="2011520"/>
                </a:cubicBezTo>
                <a:cubicBezTo>
                  <a:pt x="1765908" y="2050661"/>
                  <a:pt x="1777648" y="2183508"/>
                  <a:pt x="1788238" y="2277215"/>
                </a:cubicBezTo>
                <a:cubicBezTo>
                  <a:pt x="1777531" y="2312786"/>
                  <a:pt x="1801129" y="2449203"/>
                  <a:pt x="1790306" y="2614053"/>
                </a:cubicBezTo>
                <a:cubicBezTo>
                  <a:pt x="1783052" y="2767046"/>
                  <a:pt x="1758187" y="2720768"/>
                  <a:pt x="1729637" y="2815626"/>
                </a:cubicBezTo>
                <a:cubicBezTo>
                  <a:pt x="1718930" y="2851197"/>
                  <a:pt x="1684510" y="2879632"/>
                  <a:pt x="1622806" y="2912786"/>
                </a:cubicBezTo>
                <a:cubicBezTo>
                  <a:pt x="1557534" y="2957797"/>
                  <a:pt x="1491111" y="2963668"/>
                  <a:pt x="1424688" y="2969538"/>
                </a:cubicBezTo>
                <a:cubicBezTo>
                  <a:pt x="1303699" y="2984849"/>
                  <a:pt x="1188697" y="2937304"/>
                  <a:pt x="1130679" y="2829322"/>
                </a:cubicBezTo>
                <a:cubicBezTo>
                  <a:pt x="1105814" y="2783044"/>
                  <a:pt x="1096375" y="2728478"/>
                  <a:pt x="1082217" y="2646628"/>
                </a:cubicBezTo>
                <a:cubicBezTo>
                  <a:pt x="1124008" y="2335922"/>
                  <a:pt x="1108582" y="2344211"/>
                  <a:pt x="1096958" y="2082085"/>
                </a:cubicBezTo>
                <a:cubicBezTo>
                  <a:pt x="801449" y="2290564"/>
                  <a:pt x="801449" y="2290564"/>
                  <a:pt x="801449" y="2290564"/>
                </a:cubicBezTo>
                <a:cubicBezTo>
                  <a:pt x="774166" y="2295284"/>
                  <a:pt x="743314" y="2311861"/>
                  <a:pt x="724319" y="2332006"/>
                </a:cubicBezTo>
                <a:cubicBezTo>
                  <a:pt x="708893" y="2340295"/>
                  <a:pt x="689899" y="2360441"/>
                  <a:pt x="674473" y="2368729"/>
                </a:cubicBezTo>
                <a:cubicBezTo>
                  <a:pt x="551066" y="2435037"/>
                  <a:pt x="469217" y="2449196"/>
                  <a:pt x="409932" y="2431353"/>
                </a:cubicBezTo>
                <a:cubicBezTo>
                  <a:pt x="354215" y="2401652"/>
                  <a:pt x="302067" y="2360094"/>
                  <a:pt x="260626" y="2282964"/>
                </a:cubicBezTo>
                <a:cubicBezTo>
                  <a:pt x="264195" y="2271106"/>
                  <a:pt x="244049" y="2252112"/>
                  <a:pt x="210896" y="2190408"/>
                </a:cubicBezTo>
                <a:cubicBezTo>
                  <a:pt x="186031" y="2144130"/>
                  <a:pt x="176592" y="2089563"/>
                  <a:pt x="186148" y="2014851"/>
                </a:cubicBezTo>
                <a:cubicBezTo>
                  <a:pt x="195703" y="1940139"/>
                  <a:pt x="240830" y="1876133"/>
                  <a:pt x="309671" y="1819265"/>
                </a:cubicBezTo>
                <a:cubicBezTo>
                  <a:pt x="751151" y="1512475"/>
                  <a:pt x="751151" y="1512475"/>
                  <a:pt x="751151" y="1512475"/>
                </a:cubicBezTo>
                <a:cubicBezTo>
                  <a:pt x="629012" y="1488645"/>
                  <a:pt x="640869" y="1492213"/>
                  <a:pt x="486727" y="1445820"/>
                </a:cubicBezTo>
                <a:cubicBezTo>
                  <a:pt x="324296" y="1384000"/>
                  <a:pt x="209294" y="1336455"/>
                  <a:pt x="157147" y="1294897"/>
                </a:cubicBezTo>
                <a:cubicBezTo>
                  <a:pt x="93142" y="1249770"/>
                  <a:pt x="52851" y="1211781"/>
                  <a:pt x="27986" y="1165503"/>
                </a:cubicBezTo>
                <a:cubicBezTo>
                  <a:pt x="-17024" y="1100230"/>
                  <a:pt x="-3900" y="1013661"/>
                  <a:pt x="40076" y="910514"/>
                </a:cubicBezTo>
                <a:cubicBezTo>
                  <a:pt x="87621" y="795511"/>
                  <a:pt x="160031" y="726785"/>
                  <a:pt x="237161" y="685343"/>
                </a:cubicBezTo>
                <a:cubicBezTo>
                  <a:pt x="298864" y="652189"/>
                  <a:pt x="338004" y="651038"/>
                  <a:pt x="397290" y="668881"/>
                </a:cubicBezTo>
                <a:cubicBezTo>
                  <a:pt x="1077863" y="899583"/>
                  <a:pt x="1077863" y="899583"/>
                  <a:pt x="1077863" y="899583"/>
                </a:cubicBezTo>
                <a:cubicBezTo>
                  <a:pt x="991644" y="498623"/>
                  <a:pt x="991644" y="498623"/>
                  <a:pt x="991644" y="498623"/>
                </a:cubicBezTo>
                <a:cubicBezTo>
                  <a:pt x="940764" y="366927"/>
                  <a:pt x="942031" y="276789"/>
                  <a:pt x="975301" y="209214"/>
                </a:cubicBezTo>
                <a:cubicBezTo>
                  <a:pt x="1008571" y="141639"/>
                  <a:pt x="1073843" y="96628"/>
                  <a:pt x="1147404" y="67043"/>
                </a:cubicBezTo>
                <a:cubicBezTo>
                  <a:pt x="1251816" y="20880"/>
                  <a:pt x="1337234" y="-5136"/>
                  <a:pt x="1400088" y="85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BBC3A-06A1-AF4D-9FA4-C9D79573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IN" dirty="0"/>
              <a:t>Results</a:t>
            </a: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8D6DB6F-5112-FDCF-8ED9-74CA4A23C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685089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19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EC341-99C8-3180-BDEE-10DD5328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Thank You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101FC7A-2EFD-8680-622B-1416D4960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4525" y="917269"/>
            <a:ext cx="5014800" cy="501480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185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7A60-C9CE-FBFD-F5C9-EB8AFFF0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638" y="2690336"/>
            <a:ext cx="8335510" cy="1477328"/>
          </a:xfrm>
        </p:spPr>
        <p:txBody>
          <a:bodyPr/>
          <a:lstStyle/>
          <a:p>
            <a:r>
              <a:rPr lang="en-IN" dirty="0"/>
              <a:t>Simulation of Transaction Pinning Attack</a:t>
            </a:r>
          </a:p>
        </p:txBody>
      </p:sp>
    </p:spTree>
    <p:extLst>
      <p:ext uri="{BB962C8B-B14F-4D97-AF65-F5344CB8AC3E}">
        <p14:creationId xmlns:p14="http://schemas.microsoft.com/office/powerpoint/2010/main" val="25950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F88D-F00C-0A02-A866-15EB9D4D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08155"/>
          </a:xfrm>
        </p:spPr>
        <p:txBody>
          <a:bodyPr/>
          <a:lstStyle/>
          <a:p>
            <a:r>
              <a:rPr lang="en-IN" dirty="0"/>
              <a:t>What it means?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29CF0-6D07-4378-BC18-5A6B23F3E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3087330"/>
            <a:ext cx="10728325" cy="22614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pinning attack occurs when a malicious participant (usually a miner or a node) deliberately withholds or delays the broadcasting of a transaction to manipulate the system. This tactic is commonly used in decentralized applications (</a:t>
            </a:r>
            <a:r>
              <a:rPr lang="en-US" dirty="0" err="1"/>
              <a:t>dApps</a:t>
            </a:r>
            <a:r>
              <a:rPr lang="en-US" dirty="0"/>
              <a:t>) or systems that depend on time-sensitive transactions.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82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50CB-76D0-15F5-0A72-0619DE6A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F7DFF-33AE-A0A0-0010-CC7A72229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55174"/>
            <a:ext cx="10728325" cy="5132439"/>
          </a:xfrm>
        </p:spPr>
        <p:txBody>
          <a:bodyPr>
            <a:normAutofit/>
          </a:bodyPr>
          <a:lstStyle/>
          <a:p>
            <a:r>
              <a:rPr lang="en-US" dirty="0"/>
              <a:t>A user (victim) creates a transaction (e.g., paying for a service or transferring tokens) and submits it to the blockchain network. Malicious Node/ Miner Spots the Transaction:</a:t>
            </a:r>
          </a:p>
          <a:p>
            <a:r>
              <a:rPr lang="en-US" dirty="0"/>
              <a:t>A malicious actor (node or miner) notices this transaction in the </a:t>
            </a:r>
            <a:r>
              <a:rPr lang="en-US" dirty="0" err="1"/>
              <a:t>mempool</a:t>
            </a:r>
            <a:r>
              <a:rPr lang="en-US" dirty="0"/>
              <a:t> (pending transactions waiting to be confirmed).Pinning the Transaction:</a:t>
            </a:r>
          </a:p>
          <a:p>
            <a:r>
              <a:rPr lang="en-US" dirty="0"/>
              <a:t>The attacker pins this transaction by broadcasting their own dependent transaction (e.g., a high-priority, but invalid one), ensuring that the victim's transaction cannot be processed until their dependent transaction is confirmed. This essentially locks the victim's transaction in the </a:t>
            </a:r>
            <a:r>
              <a:rPr lang="en-US" dirty="0" err="1"/>
              <a:t>mempool</a:t>
            </a:r>
            <a:r>
              <a:rPr lang="en-US" dirty="0"/>
              <a:t> for a prolonged period. Delayed Confirmation:</a:t>
            </a:r>
          </a:p>
          <a:p>
            <a:r>
              <a:rPr lang="en-US" dirty="0"/>
              <a:t>The victim’s transaction remains unconfirmed for a longer time, potentially causing issues for time-sensitive activities (e.g., auctions, flash loans, or contract executions).Exploiting the Delay: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55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E7E5-804B-BD5B-733C-6854B5EE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 </a:t>
            </a:r>
          </a:p>
        </p:txBody>
      </p:sp>
    </p:spTree>
    <p:extLst>
      <p:ext uri="{BB962C8B-B14F-4D97-AF65-F5344CB8AC3E}">
        <p14:creationId xmlns:p14="http://schemas.microsoft.com/office/powerpoint/2010/main" val="287101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7D60A-9A37-0D47-D6DE-E4E3F1AE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3200" spc="-100"/>
              <a:t>Step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C4BD5-88B8-1FAA-460C-AC91A1924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568" y="1265256"/>
            <a:ext cx="9492866" cy="340414"/>
          </a:xfrm>
        </p:spPr>
        <p:txBody>
          <a:bodyPr vert="horz" wrap="square" lIns="0" tIns="0" rIns="0" bIns="0" rtlCol="0"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90000"/>
                  </a:schemeClr>
                </a:solidFill>
              </a:rPr>
              <a:t>We start off by selecting the option to simulate the attack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98FEEEA-D8C9-FEF7-9141-45C30C8F1F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r="42112"/>
          <a:stretch/>
        </p:blipFill>
        <p:spPr>
          <a:xfrm>
            <a:off x="1661891" y="2636839"/>
            <a:ext cx="8844542" cy="3132136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0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A914-A713-6556-5E49-50815F37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3200" spc="-100"/>
              <a:t>Step 2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6ADF9-7B86-F25C-0752-4F37786C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568" y="1265256"/>
            <a:ext cx="9492866" cy="340414"/>
          </a:xfrm>
        </p:spPr>
        <p:txBody>
          <a:bodyPr vert="horz" wrap="square" lIns="0" tIns="0" rIns="0" bIns="0" rtlCol="0"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90000"/>
                  </a:schemeClr>
                </a:solidFill>
              </a:rPr>
              <a:t>We fill the details and view the current mempool.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8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3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132BFC3-8C43-6777-0D09-C6666D812B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646" r="4646"/>
          <a:stretch/>
        </p:blipFill>
        <p:spPr>
          <a:xfrm>
            <a:off x="783772" y="2636839"/>
            <a:ext cx="9405258" cy="3132136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0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D4F28-BF71-7923-6221-E63D4ACA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3200" spc="-100"/>
              <a:t>Step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6FDB9-5AA7-4AA6-1838-35BDC5602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568" y="1265256"/>
            <a:ext cx="9492866" cy="340414"/>
          </a:xfrm>
        </p:spPr>
        <p:txBody>
          <a:bodyPr vert="horz" wrap="square" lIns="0" tIns="0" rIns="0" bIns="0" rtlCol="0">
            <a:normAutofit/>
          </a:bodyPr>
          <a:lstStyle/>
          <a:p>
            <a:pPr algn="ctr"/>
            <a:r>
              <a:rPr lang="en-US"/>
              <a:t>We check if the block has been added to the blockchain or not.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8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3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AC6B092-EFB6-7EB4-4F9A-74D8073B25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870" b="13870"/>
          <a:stretch/>
        </p:blipFill>
        <p:spPr>
          <a:xfrm>
            <a:off x="20" y="2124079"/>
            <a:ext cx="12191980" cy="4008527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74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A3D29-C039-5925-51C2-50ED28B3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3200" spc="-100"/>
              <a:t>Step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8BE32-E760-264D-2791-00BF5B0C2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568" y="1265256"/>
            <a:ext cx="9492866" cy="340414"/>
          </a:xfrm>
        </p:spPr>
        <p:txBody>
          <a:bodyPr vert="horz" wrap="square" lIns="0" tIns="0" rIns="0" bIns="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700" dirty="0"/>
              <a:t>We try to mine the pending transaction in hopes the victim’s transaction will be added.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8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3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B5FC7E7-F3BC-FFAC-8768-D6714A3271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922"/>
          <a:stretch/>
        </p:blipFill>
        <p:spPr>
          <a:xfrm>
            <a:off x="20" y="2332952"/>
            <a:ext cx="12191980" cy="4008527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20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lob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323</Words>
  <Application>Microsoft Office PowerPoint</Application>
  <PresentationFormat>Widescreen</PresentationFormat>
  <Paragraphs>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Avenir Next LT Pro</vt:lpstr>
      <vt:lpstr>Rockwell Nova Light</vt:lpstr>
      <vt:lpstr>The Hand Extrablack</vt:lpstr>
      <vt:lpstr>BlobVTI</vt:lpstr>
      <vt:lpstr>Blockchain Technology</vt:lpstr>
      <vt:lpstr>Simulation of Transaction Pinning Attack</vt:lpstr>
      <vt:lpstr>What it means?</vt:lpstr>
      <vt:lpstr>How it works?</vt:lpstr>
      <vt:lpstr>Demonstration </vt:lpstr>
      <vt:lpstr>Step 1</vt:lpstr>
      <vt:lpstr>Step 2 </vt:lpstr>
      <vt:lpstr>Step 3</vt:lpstr>
      <vt:lpstr>Step 4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Nandan Kumar Santosh</dc:creator>
  <cp:lastModifiedBy>Nandan Kumar Santosh</cp:lastModifiedBy>
  <cp:revision>1</cp:revision>
  <dcterms:created xsi:type="dcterms:W3CDTF">2024-11-23T14:47:57Z</dcterms:created>
  <dcterms:modified xsi:type="dcterms:W3CDTF">2024-11-23T15:05:19Z</dcterms:modified>
</cp:coreProperties>
</file>