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gERntyHyHNmu8y4mYDhqgrjL3C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167935-114C-4966-BFD5-F784FCE8A74F}">
  <a:tblStyle styleId="{9E167935-114C-4966-BFD5-F784FCE8A7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ldStandardTT-bold.fntdata"/><Relationship Id="rId12" Type="http://schemas.openxmlformats.org/officeDocument/2006/relationships/slide" Target="slides/slide6.xml"/><Relationship Id="rId34" Type="http://schemas.openxmlformats.org/officeDocument/2006/relationships/font" Target="fonts/OldStandardTT-regular.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OldStandardT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ce060a54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ce060a54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ce060a5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ce060a5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ce060a54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ce060a5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ce060a54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ce060a54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ce060a5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ce060a5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ce060a54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ce060a54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ce060a54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ce060a54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ce060a54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ce060a54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ce060a54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ce060a54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ce060a54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1ce060a54d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ce060a54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ce060a54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ce060a54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ce060a54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ce060a54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ce060a54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ce060a5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ce060a5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ce060a54d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ce060a54d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ce060a54d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ce060a54d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ce060a5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ce060a5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ce060a5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1ce060a54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ce060a54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ce060a54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4"/>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3"/>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1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1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7"/>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0"/>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21"/>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c/favorita-grocery-sales-forecasting/data"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512700" y="1893300"/>
            <a:ext cx="7922400" cy="552900"/>
          </a:xfrm>
          <a:prstGeom prst="rect">
            <a:avLst/>
          </a:prstGeom>
          <a:noFill/>
          <a:ln>
            <a:noFill/>
          </a:ln>
        </p:spPr>
        <p:txBody>
          <a:bodyPr anchorCtr="0" anchor="t" bIns="91425" lIns="91425" spcFirstLastPara="1" rIns="91425" wrap="square" tIns="91425">
            <a:normAutofit/>
          </a:bodyPr>
          <a:lstStyle/>
          <a:p>
            <a:pPr indent="0" lvl="0" marL="2286000" rtl="0" algn="l">
              <a:lnSpc>
                <a:spcPct val="100000"/>
              </a:lnSpc>
              <a:spcBef>
                <a:spcPts val="0"/>
              </a:spcBef>
              <a:spcAft>
                <a:spcPts val="0"/>
              </a:spcAft>
              <a:buSzPts val="4200"/>
              <a:buNone/>
            </a:pPr>
            <a:r>
              <a:rPr b="1" lang="en" sz="2000" u="sng">
                <a:solidFill>
                  <a:schemeClr val="dk2"/>
                </a:solidFill>
              </a:rPr>
              <a:t>Guided by</a:t>
            </a:r>
            <a:r>
              <a:rPr lang="en" sz="2000">
                <a:solidFill>
                  <a:schemeClr val="dk2"/>
                </a:solidFill>
              </a:rPr>
              <a:t> - Prof. Eduardo Chan</a:t>
            </a:r>
            <a:endParaRPr sz="2000">
              <a:solidFill>
                <a:schemeClr val="dk2"/>
              </a:solidFill>
            </a:endParaRPr>
          </a:p>
        </p:txBody>
      </p:sp>
      <p:sp>
        <p:nvSpPr>
          <p:cNvPr id="60" name="Google Shape;60;p1"/>
          <p:cNvSpPr txBox="1"/>
          <p:nvPr>
            <p:ph idx="1" type="subTitle"/>
          </p:nvPr>
        </p:nvSpPr>
        <p:spPr>
          <a:xfrm>
            <a:off x="684525" y="792639"/>
            <a:ext cx="8118600" cy="787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SzPct val="100313"/>
              <a:buNone/>
            </a:pPr>
            <a:r>
              <a:rPr b="1" lang="en" sz="4350">
                <a:solidFill>
                  <a:schemeClr val="lt1"/>
                </a:solidFill>
              </a:rPr>
              <a:t>Grocery Sales Forecasting</a:t>
            </a:r>
            <a:endParaRPr b="1" sz="4350">
              <a:solidFill>
                <a:schemeClr val="lt1"/>
              </a:solidFill>
            </a:endParaRPr>
          </a:p>
          <a:p>
            <a:pPr indent="0" lvl="0" marL="0" rtl="0" algn="l">
              <a:lnSpc>
                <a:spcPct val="100000"/>
              </a:lnSpc>
              <a:spcBef>
                <a:spcPts val="0"/>
              </a:spcBef>
              <a:spcAft>
                <a:spcPts val="0"/>
              </a:spcAft>
              <a:buSzPct val="100313"/>
              <a:buNone/>
            </a:pPr>
            <a:r>
              <a:t/>
            </a:r>
            <a:endParaRPr b="1" sz="4350">
              <a:solidFill>
                <a:schemeClr val="lt1"/>
              </a:solidFill>
            </a:endParaRPr>
          </a:p>
        </p:txBody>
      </p:sp>
      <p:sp>
        <p:nvSpPr>
          <p:cNvPr id="61" name="Google Shape;61;p1"/>
          <p:cNvSpPr txBox="1"/>
          <p:nvPr/>
        </p:nvSpPr>
        <p:spPr>
          <a:xfrm>
            <a:off x="1587750" y="239750"/>
            <a:ext cx="5968500" cy="55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Old Standard TT"/>
                <a:ea typeface="Old Standard TT"/>
                <a:cs typeface="Old Standard TT"/>
                <a:sym typeface="Old Standard TT"/>
              </a:rPr>
              <a:t>DATA 240 Project</a:t>
            </a:r>
            <a:endParaRPr b="1" i="0" sz="2000" u="none" cap="none" strike="noStrike">
              <a:solidFill>
                <a:schemeClr val="lt1"/>
              </a:solidFill>
              <a:latin typeface="Old Standard TT"/>
              <a:ea typeface="Old Standard TT"/>
              <a:cs typeface="Old Standard TT"/>
              <a:sym typeface="Old Standard TT"/>
            </a:endParaRPr>
          </a:p>
        </p:txBody>
      </p:sp>
      <p:sp>
        <p:nvSpPr>
          <p:cNvPr id="62" name="Google Shape;62;p1"/>
          <p:cNvSpPr txBox="1"/>
          <p:nvPr/>
        </p:nvSpPr>
        <p:spPr>
          <a:xfrm>
            <a:off x="1313025" y="2759350"/>
            <a:ext cx="6861600" cy="17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sng" cap="none" strike="noStrike">
                <a:solidFill>
                  <a:schemeClr val="dk2"/>
                </a:solidFill>
                <a:latin typeface="Old Standard TT"/>
                <a:ea typeface="Old Standard TT"/>
                <a:cs typeface="Old Standard TT"/>
                <a:sym typeface="Old Standard TT"/>
              </a:rPr>
              <a:t>Team Members</a:t>
            </a:r>
            <a:endParaRPr b="1" i="0" sz="2000" u="sng" cap="none" strike="noStrike">
              <a:solidFill>
                <a:schemeClr val="dk2"/>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chemeClr val="dk2"/>
                </a:solidFill>
                <a:latin typeface="Old Standard TT"/>
                <a:ea typeface="Old Standard TT"/>
                <a:cs typeface="Old Standard TT"/>
                <a:sym typeface="Old Standard TT"/>
              </a:rPr>
              <a:t>                       </a:t>
            </a:r>
            <a:endParaRPr b="0" i="0" sz="2000" u="none" cap="none" strike="noStrike">
              <a:solidFill>
                <a:schemeClr val="dk2"/>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0" i="0" lang="en" sz="2000" u="none" cap="none" strike="noStrike">
                <a:solidFill>
                  <a:schemeClr val="dk2"/>
                </a:solidFill>
                <a:latin typeface="Old Standard TT"/>
                <a:ea typeface="Old Standard TT"/>
                <a:cs typeface="Old Standard TT"/>
                <a:sym typeface="Old Standard TT"/>
              </a:rPr>
              <a:t>Harshal Shah 017404166 </a:t>
            </a:r>
            <a:endParaRPr b="0" i="0" sz="2000" u="none" cap="none" strike="noStrike">
              <a:solidFill>
                <a:schemeClr val="dk2"/>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chemeClr val="dk1"/>
              </a:buClr>
              <a:buSzPts val="1100"/>
              <a:buFont typeface="Arial"/>
              <a:buNone/>
            </a:pPr>
            <a:r>
              <a:rPr b="0" i="0" lang="en" sz="2000" u="none" cap="none" strike="noStrike">
                <a:solidFill>
                  <a:schemeClr val="dk2"/>
                </a:solidFill>
                <a:latin typeface="Old Standard TT"/>
                <a:ea typeface="Old Standard TT"/>
                <a:cs typeface="Old Standard TT"/>
                <a:sym typeface="Old Standard TT"/>
              </a:rPr>
              <a:t>Soujanya Sankathala 016878134 </a:t>
            </a:r>
            <a:endParaRPr b="0" i="0" sz="2000" u="none" cap="none" strike="noStrike">
              <a:solidFill>
                <a:schemeClr val="dk2"/>
              </a:solidFill>
              <a:latin typeface="Old Standard TT"/>
              <a:ea typeface="Old Standard TT"/>
              <a:cs typeface="Old Standard TT"/>
              <a:sym typeface="Old Standard TT"/>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2"/>
                </a:solidFill>
                <a:latin typeface="Old Standard TT"/>
                <a:ea typeface="Old Standard TT"/>
                <a:cs typeface="Old Standard TT"/>
                <a:sym typeface="Old Standard TT"/>
              </a:rPr>
              <a:t>Riddhi Vyas 016801928</a:t>
            </a:r>
            <a:endParaRPr b="0" i="0" sz="2000" u="none" cap="none" strike="noStrike">
              <a:solidFill>
                <a:schemeClr val="dk2"/>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1ce060a54d_0_50"/>
          <p:cNvSpPr txBox="1"/>
          <p:nvPr>
            <p:ph type="title"/>
          </p:nvPr>
        </p:nvSpPr>
        <p:spPr>
          <a:xfrm>
            <a:off x="429525" y="4026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The plot shows the average unit sales across product families. Frozen Foods and Produce have the highest average sales, suggesting they are the most popular categories, while Cleaning and Deli have the lowest, indicating lower customer demand in these categories.</a:t>
            </a:r>
            <a:endParaRPr sz="1400"/>
          </a:p>
        </p:txBody>
      </p:sp>
      <p:sp>
        <p:nvSpPr>
          <p:cNvPr id="119" name="Google Shape;119;g31ce060a54d_0_50"/>
          <p:cNvSpPr txBox="1"/>
          <p:nvPr>
            <p:ph type="title"/>
          </p:nvPr>
        </p:nvSpPr>
        <p:spPr>
          <a:xfrm>
            <a:off x="311700" y="618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EDA - Distribution of unit_sales over product family</a:t>
            </a:r>
            <a:endParaRPr/>
          </a:p>
        </p:txBody>
      </p:sp>
      <p:pic>
        <p:nvPicPr>
          <p:cNvPr id="120" name="Google Shape;120;g31ce060a54d_0_50"/>
          <p:cNvPicPr preferRelativeResize="0"/>
          <p:nvPr/>
        </p:nvPicPr>
        <p:blipFill>
          <a:blip r:embed="rId3">
            <a:alphaModFix/>
          </a:blip>
          <a:stretch>
            <a:fillRect/>
          </a:stretch>
        </p:blipFill>
        <p:spPr>
          <a:xfrm>
            <a:off x="1864875" y="675025"/>
            <a:ext cx="5649903" cy="3350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1ce060a54d_0_58"/>
          <p:cNvSpPr txBox="1"/>
          <p:nvPr>
            <p:ph type="title"/>
          </p:nvPr>
        </p:nvSpPr>
        <p:spPr>
          <a:xfrm>
            <a:off x="429525" y="4026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 plot shows the average unit sales across different store types. Store Type A has significantly higher average sales compared to other store types, indicating it likely serves a larger customer base or operates in high-demand areas. Store Type C has the lowest average sales, suggesting smaller customer reach or lower demand.</a:t>
            </a:r>
            <a:endParaRPr sz="1400"/>
          </a:p>
          <a:p>
            <a:pPr indent="0" lvl="0" marL="0" rtl="0" algn="l">
              <a:spcBef>
                <a:spcPts val="0"/>
              </a:spcBef>
              <a:spcAft>
                <a:spcPts val="0"/>
              </a:spcAft>
              <a:buSzPts val="990"/>
              <a:buNone/>
            </a:pPr>
            <a:r>
              <a:t/>
            </a:r>
            <a:endParaRPr sz="1400"/>
          </a:p>
        </p:txBody>
      </p:sp>
      <p:sp>
        <p:nvSpPr>
          <p:cNvPr id="126" name="Google Shape;126;g31ce060a54d_0_58"/>
          <p:cNvSpPr txBox="1"/>
          <p:nvPr>
            <p:ph type="title"/>
          </p:nvPr>
        </p:nvSpPr>
        <p:spPr>
          <a:xfrm>
            <a:off x="311700" y="618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EDA - Distribution of unit_sales over Store Type</a:t>
            </a:r>
            <a:endParaRPr/>
          </a:p>
        </p:txBody>
      </p:sp>
      <p:pic>
        <p:nvPicPr>
          <p:cNvPr id="127" name="Google Shape;127;g31ce060a54d_0_58"/>
          <p:cNvPicPr preferRelativeResize="0"/>
          <p:nvPr/>
        </p:nvPicPr>
        <p:blipFill>
          <a:blip r:embed="rId3">
            <a:alphaModFix/>
          </a:blip>
          <a:stretch>
            <a:fillRect/>
          </a:stretch>
        </p:blipFill>
        <p:spPr>
          <a:xfrm>
            <a:off x="2484945" y="748125"/>
            <a:ext cx="4118629" cy="3277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1ce060a54d_0_66"/>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EDA - Holiday Distribution</a:t>
            </a:r>
            <a:endParaRPr/>
          </a:p>
        </p:txBody>
      </p:sp>
      <p:pic>
        <p:nvPicPr>
          <p:cNvPr id="133" name="Google Shape;133;g31ce060a54d_0_66"/>
          <p:cNvPicPr preferRelativeResize="0"/>
          <p:nvPr/>
        </p:nvPicPr>
        <p:blipFill>
          <a:blip r:embed="rId3">
            <a:alphaModFix/>
          </a:blip>
          <a:stretch>
            <a:fillRect/>
          </a:stretch>
        </p:blipFill>
        <p:spPr>
          <a:xfrm>
            <a:off x="1434925" y="561300"/>
            <a:ext cx="6519825" cy="4307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1ce060a54d_0_73"/>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EDA - </a:t>
            </a:r>
            <a:r>
              <a:rPr lang="en"/>
              <a:t>Promotion Impact on Sales</a:t>
            </a:r>
            <a:endParaRPr/>
          </a:p>
        </p:txBody>
      </p:sp>
      <p:pic>
        <p:nvPicPr>
          <p:cNvPr id="139" name="Google Shape;139;g31ce060a54d_0_73"/>
          <p:cNvPicPr preferRelativeResize="0"/>
          <p:nvPr/>
        </p:nvPicPr>
        <p:blipFill>
          <a:blip r:embed="rId3">
            <a:alphaModFix/>
          </a:blip>
          <a:stretch>
            <a:fillRect/>
          </a:stretch>
        </p:blipFill>
        <p:spPr>
          <a:xfrm>
            <a:off x="4505925" y="613200"/>
            <a:ext cx="4120736" cy="4225500"/>
          </a:xfrm>
          <a:prstGeom prst="rect">
            <a:avLst/>
          </a:prstGeom>
          <a:noFill/>
          <a:ln cap="flat" cmpd="sng" w="9525">
            <a:solidFill>
              <a:schemeClr val="dk2"/>
            </a:solidFill>
            <a:prstDash val="solid"/>
            <a:round/>
            <a:headEnd len="sm" w="sm" type="none"/>
            <a:tailEnd len="sm" w="sm" type="none"/>
          </a:ln>
        </p:spPr>
      </p:pic>
      <p:sp>
        <p:nvSpPr>
          <p:cNvPr id="140" name="Google Shape;140;g31ce060a54d_0_73"/>
          <p:cNvSpPr txBox="1"/>
          <p:nvPr/>
        </p:nvSpPr>
        <p:spPr>
          <a:xfrm>
            <a:off x="311700" y="885325"/>
            <a:ext cx="3771300" cy="3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plot shows that products on promotion have significantly higher average sales compared to those not on promotion.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This highlights the strong impact of promotions in driving customer purchases and boosting sales.</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1ce060a54d_0_87"/>
          <p:cNvSpPr txBox="1"/>
          <p:nvPr>
            <p:ph type="title"/>
          </p:nvPr>
        </p:nvSpPr>
        <p:spPr>
          <a:xfrm>
            <a:off x="311700" y="15587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EDA - Store Distribution</a:t>
            </a:r>
            <a:endParaRPr/>
          </a:p>
        </p:txBody>
      </p:sp>
      <p:sp>
        <p:nvSpPr>
          <p:cNvPr id="146" name="Google Shape;146;g31ce060a54d_0_87"/>
          <p:cNvSpPr txBox="1"/>
          <p:nvPr/>
        </p:nvSpPr>
        <p:spPr>
          <a:xfrm>
            <a:off x="311700" y="845700"/>
            <a:ext cx="2489700" cy="25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plot shows that products on promotion have significantly higher average sales compared to those not on promotion.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This highlights the strong impact of promotions in driving customer purchases and boosting sales.</a:t>
            </a:r>
            <a:endParaRPr>
              <a:solidFill>
                <a:schemeClr val="dk1"/>
              </a:solidFill>
              <a:latin typeface="Old Standard TT"/>
              <a:ea typeface="Old Standard TT"/>
              <a:cs typeface="Old Standard TT"/>
              <a:sym typeface="Old Standard TT"/>
            </a:endParaRPr>
          </a:p>
        </p:txBody>
      </p:sp>
      <p:pic>
        <p:nvPicPr>
          <p:cNvPr id="147" name="Google Shape;147;g31ce060a54d_0_87"/>
          <p:cNvPicPr preferRelativeResize="0"/>
          <p:nvPr/>
        </p:nvPicPr>
        <p:blipFill>
          <a:blip r:embed="rId3">
            <a:alphaModFix/>
          </a:blip>
          <a:stretch>
            <a:fillRect/>
          </a:stretch>
        </p:blipFill>
        <p:spPr>
          <a:xfrm>
            <a:off x="3350275" y="769075"/>
            <a:ext cx="5315300" cy="4215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1ce060a54d_0_94"/>
          <p:cNvSpPr txBox="1"/>
          <p:nvPr>
            <p:ph type="title"/>
          </p:nvPr>
        </p:nvSpPr>
        <p:spPr>
          <a:xfrm>
            <a:off x="271050" y="1084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Correlation Analysis</a:t>
            </a:r>
            <a:endParaRPr/>
          </a:p>
        </p:txBody>
      </p:sp>
      <p:sp>
        <p:nvSpPr>
          <p:cNvPr id="153" name="Google Shape;153;g31ce060a54d_0_94"/>
          <p:cNvSpPr txBox="1"/>
          <p:nvPr/>
        </p:nvSpPr>
        <p:spPr>
          <a:xfrm>
            <a:off x="311700" y="845700"/>
            <a:ext cx="2642100" cy="3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heatmap shows that transferred days are more like normal days than holidays, as they have a weak connection with holidays (-0.24).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However, promotions (0.32) often happen on transferred days, helping keep sales steady.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key takeaway is that while transferred days don't behave like real holidays, smart use of promotions during these times can still boost sales.</a:t>
            </a:r>
            <a:endParaRPr>
              <a:solidFill>
                <a:schemeClr val="dk1"/>
              </a:solidFill>
              <a:latin typeface="Old Standard TT"/>
              <a:ea typeface="Old Standard TT"/>
              <a:cs typeface="Old Standard TT"/>
              <a:sym typeface="Old Standard TT"/>
            </a:endParaRPr>
          </a:p>
        </p:txBody>
      </p:sp>
      <p:pic>
        <p:nvPicPr>
          <p:cNvPr id="154" name="Google Shape;154;g31ce060a54d_0_94"/>
          <p:cNvPicPr preferRelativeResize="0"/>
          <p:nvPr/>
        </p:nvPicPr>
        <p:blipFill>
          <a:blip r:embed="rId3">
            <a:alphaModFix/>
          </a:blip>
          <a:stretch>
            <a:fillRect/>
          </a:stretch>
        </p:blipFill>
        <p:spPr>
          <a:xfrm>
            <a:off x="2953800" y="765600"/>
            <a:ext cx="6034049" cy="4225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311700" y="2535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Mining Techniques </a:t>
            </a:r>
            <a:endParaRPr/>
          </a:p>
        </p:txBody>
      </p:sp>
      <p:sp>
        <p:nvSpPr>
          <p:cNvPr id="160" name="Google Shape;160;p9"/>
          <p:cNvSpPr txBox="1"/>
          <p:nvPr>
            <p:ph idx="1" type="body"/>
          </p:nvPr>
        </p:nvSpPr>
        <p:spPr>
          <a:xfrm>
            <a:off x="357300" y="707275"/>
            <a:ext cx="8429400" cy="3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E0E0E"/>
                </a:solidFill>
              </a:rPr>
              <a:t>Clustering:</a:t>
            </a:r>
            <a:r>
              <a:rPr lang="en" sz="1400">
                <a:solidFill>
                  <a:srgbClr val="0E0E0E"/>
                </a:solidFill>
              </a:rPr>
              <a:t> Hierarchical Clustering and GMM were applied to the cleaned dataset to uncover patterns in store performance. This analysis identifies groups of stores with similar sales behaviors, promotional activities, and sensitivity to external factors, allowing for targeted business strategies.</a:t>
            </a:r>
            <a:endParaRPr sz="2000"/>
          </a:p>
        </p:txBody>
      </p:sp>
      <p:sp>
        <p:nvSpPr>
          <p:cNvPr id="161" name="Google Shape;161;p9"/>
          <p:cNvSpPr txBox="1"/>
          <p:nvPr/>
        </p:nvSpPr>
        <p:spPr>
          <a:xfrm>
            <a:off x="311700" y="385750"/>
            <a:ext cx="5516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2000"/>
              <a:buFont typeface="Arial"/>
              <a:buNone/>
            </a:pPr>
            <a:r>
              <a:t/>
            </a:r>
            <a:endParaRPr b="0" i="0" sz="2000" u="sng" cap="none" strike="noStrike">
              <a:solidFill>
                <a:srgbClr val="000000"/>
              </a:solidFill>
              <a:latin typeface="Old Standard TT"/>
              <a:ea typeface="Old Standard TT"/>
              <a:cs typeface="Old Standard TT"/>
              <a:sym typeface="Old Standard TT"/>
            </a:endParaRPr>
          </a:p>
        </p:txBody>
      </p:sp>
      <p:pic>
        <p:nvPicPr>
          <p:cNvPr id="162" name="Google Shape;162;p9"/>
          <p:cNvPicPr preferRelativeResize="0"/>
          <p:nvPr/>
        </p:nvPicPr>
        <p:blipFill>
          <a:blip r:embed="rId3">
            <a:alphaModFix/>
          </a:blip>
          <a:stretch>
            <a:fillRect/>
          </a:stretch>
        </p:blipFill>
        <p:spPr>
          <a:xfrm>
            <a:off x="505576" y="1837725"/>
            <a:ext cx="3541676" cy="2489650"/>
          </a:xfrm>
          <a:prstGeom prst="rect">
            <a:avLst/>
          </a:prstGeom>
          <a:noFill/>
          <a:ln>
            <a:noFill/>
          </a:ln>
        </p:spPr>
      </p:pic>
      <p:sp>
        <p:nvSpPr>
          <p:cNvPr id="163" name="Google Shape;163;p9"/>
          <p:cNvSpPr txBox="1"/>
          <p:nvPr/>
        </p:nvSpPr>
        <p:spPr>
          <a:xfrm>
            <a:off x="4389225" y="1726250"/>
            <a:ext cx="45249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E0E0E"/>
              </a:buClr>
              <a:buSzPts val="1400"/>
              <a:buFont typeface="Old Standard TT"/>
              <a:buChar char="●"/>
            </a:pPr>
            <a:r>
              <a:rPr lang="en">
                <a:solidFill>
                  <a:srgbClr val="0E0E0E"/>
                </a:solidFill>
                <a:latin typeface="Old Standard TT"/>
                <a:ea typeface="Old Standard TT"/>
                <a:cs typeface="Old Standard TT"/>
                <a:sym typeface="Old Standard TT"/>
              </a:rPr>
              <a:t>Hierarchical clustering grouped stores based on operational and sales metrics like unit sales, transactions, promotions, and oil price sensitivity.</a:t>
            </a:r>
            <a:endParaRPr>
              <a:solidFill>
                <a:srgbClr val="0E0E0E"/>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rgbClr val="0E0E0E"/>
              </a:buClr>
              <a:buSzPts val="1400"/>
              <a:buFont typeface="Old Standard TT"/>
              <a:buChar char="●"/>
            </a:pPr>
            <a:r>
              <a:rPr lang="en">
                <a:solidFill>
                  <a:srgbClr val="0E0E0E"/>
                </a:solidFill>
                <a:latin typeface="Old Standard TT"/>
                <a:ea typeface="Old Standard TT"/>
                <a:cs typeface="Old Standard TT"/>
                <a:sym typeface="Old Standard TT"/>
              </a:rPr>
              <a:t>The resulting clusters provided a detailed view of store performance patterns, highlighting similarities and differences in their behaviors.</a:t>
            </a:r>
            <a:endParaRPr>
              <a:solidFill>
                <a:srgbClr val="0E0E0E"/>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rgbClr val="0E0E0E"/>
              </a:buClr>
              <a:buSzPts val="1400"/>
              <a:buFont typeface="Old Standard TT"/>
              <a:buChar char="●"/>
            </a:pPr>
            <a:r>
              <a:rPr lang="en">
                <a:solidFill>
                  <a:srgbClr val="0E0E0E"/>
                </a:solidFill>
                <a:latin typeface="Old Standard TT"/>
                <a:ea typeface="Old Standard TT"/>
                <a:cs typeface="Old Standard TT"/>
                <a:sym typeface="Old Standard TT"/>
              </a:rPr>
              <a:t>The Orange Cluster, representing the majority of stores, shows typical sales and transaction patterns, making them suitable for standardized strategies.</a:t>
            </a:r>
            <a:endParaRPr>
              <a:solidFill>
                <a:srgbClr val="0E0E0E"/>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1ce060a54d_1_3"/>
          <p:cNvSpPr txBox="1"/>
          <p:nvPr>
            <p:ph type="title"/>
          </p:nvPr>
        </p:nvSpPr>
        <p:spPr>
          <a:xfrm>
            <a:off x="311700" y="158425"/>
            <a:ext cx="8520600" cy="613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700">
                <a:solidFill>
                  <a:srgbClr val="0E0E0E"/>
                </a:solidFill>
              </a:rPr>
              <a:t>Gaussian Mixture Model </a:t>
            </a:r>
            <a:endParaRPr sz="2700"/>
          </a:p>
        </p:txBody>
      </p:sp>
      <p:sp>
        <p:nvSpPr>
          <p:cNvPr id="169" name="Google Shape;169;g31ce060a54d_1_3"/>
          <p:cNvSpPr txBox="1"/>
          <p:nvPr>
            <p:ph idx="1" type="body"/>
          </p:nvPr>
        </p:nvSpPr>
        <p:spPr>
          <a:xfrm>
            <a:off x="4415100" y="698700"/>
            <a:ext cx="4588200" cy="40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Gaussian Mixture Model (GMM) categorizes stores and items into distinct clusters based on their purchasing patterns using total unit sales and total transactions. </a:t>
            </a:r>
            <a:endParaRPr sz="1200"/>
          </a:p>
          <a:p>
            <a:pPr indent="0" lvl="0" marL="0" rtl="0" algn="l">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SzPts val="1200"/>
              <a:buFont typeface="Old Standard TT"/>
              <a:buChar char="●"/>
            </a:pPr>
            <a:r>
              <a:rPr lang="en" sz="1200"/>
              <a:t>Cluster 1 Represents items with low unit sales but high transaction frequency, indicating frequent small purchases.</a:t>
            </a:r>
            <a:endParaRPr sz="1200"/>
          </a:p>
          <a:p>
            <a:pPr indent="-304800" lvl="0" marL="457200" rtl="0" algn="l">
              <a:spcBef>
                <a:spcPts val="0"/>
              </a:spcBef>
              <a:spcAft>
                <a:spcPts val="0"/>
              </a:spcAft>
              <a:buSzPts val="1200"/>
              <a:buFont typeface="Old Standard TT"/>
              <a:buChar char="●"/>
            </a:pPr>
            <a:r>
              <a:rPr lang="en" sz="1200"/>
              <a:t>Cluster 2 : Represents a group of items with medium unit sales and medium transaction frequency. These items are typically bought in moderate quantities with average transaction counts.</a:t>
            </a:r>
            <a:endParaRPr sz="1200"/>
          </a:p>
          <a:p>
            <a:pPr indent="-304800" lvl="0" marL="457200" rtl="0" algn="l">
              <a:spcBef>
                <a:spcPts val="0"/>
              </a:spcBef>
              <a:spcAft>
                <a:spcPts val="0"/>
              </a:spcAft>
              <a:buSzPts val="1200"/>
              <a:buFont typeface="Arial"/>
              <a:buChar char="●"/>
            </a:pPr>
            <a:r>
              <a:rPr lang="en" sz="1200"/>
              <a:t>Cluster 3 : Represents items with higher unit sales and moderate transaction frequency, indicating products that are purchased in larger quantities, but with fewer overall transactions.</a:t>
            </a:r>
            <a:endParaRPr sz="1200"/>
          </a:p>
          <a:p>
            <a:pPr indent="-304800" lvl="0" marL="457200" rtl="0" algn="l">
              <a:spcBef>
                <a:spcPts val="0"/>
              </a:spcBef>
              <a:spcAft>
                <a:spcPts val="0"/>
              </a:spcAft>
              <a:buSzPts val="1200"/>
              <a:buFont typeface="Old Standard TT"/>
              <a:buChar char="●"/>
            </a:pPr>
            <a:r>
              <a:rPr lang="en" sz="1200"/>
              <a:t>Cluster 4 shows items with high unit sales but low transaction frequency, suggesting bulk purchases with fewer transactions.</a:t>
            </a:r>
            <a:endParaRPr sz="1200"/>
          </a:p>
          <a:p>
            <a:pPr indent="0" lvl="0" marL="457200" rtl="0" algn="l">
              <a:spcBef>
                <a:spcPts val="0"/>
              </a:spcBef>
              <a:spcAft>
                <a:spcPts val="0"/>
              </a:spcAft>
              <a:buNone/>
            </a:pPr>
            <a:r>
              <a:t/>
            </a:r>
            <a:endParaRPr/>
          </a:p>
        </p:txBody>
      </p:sp>
      <p:pic>
        <p:nvPicPr>
          <p:cNvPr id="170" name="Google Shape;170;g31ce060a54d_1_3"/>
          <p:cNvPicPr preferRelativeResize="0"/>
          <p:nvPr/>
        </p:nvPicPr>
        <p:blipFill>
          <a:blip r:embed="rId3">
            <a:alphaModFix/>
          </a:blip>
          <a:stretch>
            <a:fillRect/>
          </a:stretch>
        </p:blipFill>
        <p:spPr>
          <a:xfrm>
            <a:off x="120575" y="1172275"/>
            <a:ext cx="4120700" cy="316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ce060a54d_1_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Pattern Mining</a:t>
            </a:r>
            <a:r>
              <a:rPr lang="en" sz="1800">
                <a:solidFill>
                  <a:srgbClr val="0E0E0E"/>
                </a:solidFill>
              </a:rPr>
              <a:t> </a:t>
            </a:r>
            <a:endParaRPr sz="1800">
              <a:solidFill>
                <a:srgbClr val="0E0E0E"/>
              </a:solidFill>
            </a:endParaRPr>
          </a:p>
          <a:p>
            <a:pPr indent="0" lvl="0" marL="0" rtl="0" algn="l">
              <a:spcBef>
                <a:spcPts val="0"/>
              </a:spcBef>
              <a:spcAft>
                <a:spcPts val="0"/>
              </a:spcAft>
              <a:buNone/>
            </a:pPr>
            <a:r>
              <a:t/>
            </a:r>
            <a:endParaRPr sz="1000">
              <a:solidFill>
                <a:srgbClr val="0E0E0E"/>
              </a:solidFill>
              <a:latin typeface="Arial"/>
              <a:ea typeface="Arial"/>
              <a:cs typeface="Arial"/>
              <a:sym typeface="Arial"/>
            </a:endParaRPr>
          </a:p>
          <a:p>
            <a:pPr indent="0" lvl="0" marL="0" rtl="0" algn="l">
              <a:spcBef>
                <a:spcPts val="0"/>
              </a:spcBef>
              <a:spcAft>
                <a:spcPts val="0"/>
              </a:spcAft>
              <a:buNone/>
            </a:pPr>
            <a:r>
              <a:rPr lang="en" sz="1400">
                <a:solidFill>
                  <a:srgbClr val="0E0E0E"/>
                </a:solidFill>
              </a:rPr>
              <a:t>Identifying high-performing products during promotions, </a:t>
            </a:r>
            <a:r>
              <a:rPr lang="en" sz="1400">
                <a:solidFill>
                  <a:srgbClr val="0E0E0E"/>
                </a:solidFill>
              </a:rPr>
              <a:t>with a focus on understanding the sales patterns and their correlation to promotional strategies.</a:t>
            </a:r>
            <a:endParaRPr sz="1400">
              <a:solidFill>
                <a:srgbClr val="0E0E0E"/>
              </a:solidFill>
            </a:endParaRPr>
          </a:p>
          <a:p>
            <a:pPr indent="0" lvl="0" marL="0" rtl="0" algn="l">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15000"/>
              </a:lnSpc>
              <a:spcBef>
                <a:spcPts val="0"/>
              </a:spcBef>
              <a:spcAft>
                <a:spcPts val="0"/>
              </a:spcAft>
              <a:buNone/>
            </a:pPr>
            <a:r>
              <a:t/>
            </a:r>
            <a:endParaRPr b="1" sz="1400"/>
          </a:p>
        </p:txBody>
      </p:sp>
      <p:sp>
        <p:nvSpPr>
          <p:cNvPr id="176" name="Google Shape;176;g31ce060a54d_1_9"/>
          <p:cNvSpPr txBox="1"/>
          <p:nvPr>
            <p:ph idx="1" type="body"/>
          </p:nvPr>
        </p:nvSpPr>
        <p:spPr>
          <a:xfrm>
            <a:off x="4728725" y="1656300"/>
            <a:ext cx="4236900" cy="363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E0E0E"/>
              </a:buClr>
              <a:buSzPts val="1400"/>
              <a:buChar char="●"/>
            </a:pPr>
            <a:r>
              <a:rPr lang="en" sz="1400">
                <a:solidFill>
                  <a:srgbClr val="0E0E0E"/>
                </a:solidFill>
              </a:rPr>
              <a:t>The top 10 items sold during promotions indicates that specific items consistently dominate in terms of total unit sales. Item numbers such as 1463860 and 1146786 emerge as particularly strong performers, with sales reaching well over 2000 units.</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The top-selling items demonstrate clear patterns, suggesting that certain products are more attractive to customers when discounts or promotional offers are applied. </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Focusing promotional efforts on these top-performing items can drive higher sales and profitability.</a:t>
            </a:r>
            <a:endParaRPr sz="1400">
              <a:solidFill>
                <a:srgbClr val="0E0E0E"/>
              </a:solidFill>
            </a:endParaRPr>
          </a:p>
          <a:p>
            <a:pPr indent="0" lvl="0" marL="0" rtl="0" algn="l">
              <a:spcBef>
                <a:spcPts val="0"/>
              </a:spcBef>
              <a:spcAft>
                <a:spcPts val="0"/>
              </a:spcAft>
              <a:buClr>
                <a:schemeClr val="dk1"/>
              </a:buClr>
              <a:buSzPts val="1100"/>
              <a:buFont typeface="Arial"/>
              <a:buNone/>
            </a:pPr>
            <a:r>
              <a:t/>
            </a:r>
            <a:endParaRPr b="1" sz="1400">
              <a:solidFill>
                <a:srgbClr val="0E0E0E"/>
              </a:solidFill>
            </a:endParaRPr>
          </a:p>
          <a:p>
            <a:pPr indent="0" lvl="0" marL="0" rtl="0" algn="l">
              <a:spcBef>
                <a:spcPts val="0"/>
              </a:spcBef>
              <a:spcAft>
                <a:spcPts val="0"/>
              </a:spcAft>
              <a:buNone/>
            </a:pPr>
            <a:r>
              <a:t/>
            </a:r>
            <a:endParaRPr sz="1400"/>
          </a:p>
        </p:txBody>
      </p:sp>
      <p:pic>
        <p:nvPicPr>
          <p:cNvPr id="177" name="Google Shape;177;g31ce060a54d_1_9"/>
          <p:cNvPicPr preferRelativeResize="0"/>
          <p:nvPr/>
        </p:nvPicPr>
        <p:blipFill>
          <a:blip r:embed="rId3">
            <a:alphaModFix/>
          </a:blip>
          <a:stretch>
            <a:fillRect/>
          </a:stretch>
        </p:blipFill>
        <p:spPr>
          <a:xfrm>
            <a:off x="162000" y="1716175"/>
            <a:ext cx="4275901" cy="254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1ce060a54d_1_23"/>
          <p:cNvSpPr txBox="1"/>
          <p:nvPr>
            <p:ph idx="1" type="body"/>
          </p:nvPr>
        </p:nvSpPr>
        <p:spPr>
          <a:xfrm>
            <a:off x="4814250" y="214000"/>
            <a:ext cx="4208400" cy="46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E0E0E"/>
                </a:solidFill>
              </a:rPr>
              <a:t>Pattern mining here identifies which store types perform best in terms of sales during both promotions and non-promotions. The analysis highlights that promotion effectiveness varies by location and store type.</a:t>
            </a:r>
            <a:endParaRPr sz="1200">
              <a:solidFill>
                <a:srgbClr val="0E0E0E"/>
              </a:solidFill>
            </a:endParaRPr>
          </a:p>
          <a:p>
            <a:pPr indent="0" lvl="0" marL="457200" rtl="0" algn="l">
              <a:spcBef>
                <a:spcPts val="0"/>
              </a:spcBef>
              <a:spcAft>
                <a:spcPts val="0"/>
              </a:spcAft>
              <a:buNone/>
            </a:pPr>
            <a:r>
              <a:t/>
            </a:r>
            <a:endParaRPr b="1" sz="1200">
              <a:solidFill>
                <a:srgbClr val="0E0E0E"/>
              </a:solidFill>
            </a:endParaRPr>
          </a:p>
          <a:p>
            <a:pPr indent="-304800" lvl="0" marL="457200" rtl="0" algn="l">
              <a:spcBef>
                <a:spcPts val="0"/>
              </a:spcBef>
              <a:spcAft>
                <a:spcPts val="0"/>
              </a:spcAft>
              <a:buClr>
                <a:srgbClr val="0E0E0E"/>
              </a:buClr>
              <a:buSzPts val="1200"/>
              <a:buAutoNum type="arabicPeriod"/>
            </a:pPr>
            <a:r>
              <a:rPr b="1" lang="en" sz="1200">
                <a:solidFill>
                  <a:srgbClr val="0E0E0E"/>
                </a:solidFill>
              </a:rPr>
              <a:t>Sales During Promotions</a:t>
            </a:r>
            <a:r>
              <a:rPr lang="en" sz="1200">
                <a:solidFill>
                  <a:srgbClr val="0E0E0E"/>
                </a:solidFill>
              </a:rPr>
              <a:t> : Quito stands out with the highest total unit sales during promotional periods and Store Type A dominates sales during promotions, suggesting its strong performance across locations.</a:t>
            </a:r>
            <a:endParaRPr sz="1200">
              <a:solidFill>
                <a:srgbClr val="0E0E0E"/>
              </a:solidFill>
            </a:endParaRPr>
          </a:p>
          <a:p>
            <a:pPr indent="0" lvl="0" marL="0" rtl="0" algn="l">
              <a:spcBef>
                <a:spcPts val="0"/>
              </a:spcBef>
              <a:spcAft>
                <a:spcPts val="0"/>
              </a:spcAft>
              <a:buNone/>
            </a:pPr>
            <a:r>
              <a:t/>
            </a:r>
            <a:endParaRPr sz="1200">
              <a:solidFill>
                <a:srgbClr val="0E0E0E"/>
              </a:solidFill>
            </a:endParaRPr>
          </a:p>
          <a:p>
            <a:pPr indent="-304800" lvl="0" marL="457200" rtl="0" algn="l">
              <a:spcBef>
                <a:spcPts val="0"/>
              </a:spcBef>
              <a:spcAft>
                <a:spcPts val="0"/>
              </a:spcAft>
              <a:buClr>
                <a:srgbClr val="0E0E0E"/>
              </a:buClr>
              <a:buSzPts val="1200"/>
              <a:buAutoNum type="arabicPeriod"/>
            </a:pPr>
            <a:r>
              <a:rPr b="1" lang="en" sz="1200">
                <a:solidFill>
                  <a:srgbClr val="0E0E0E"/>
                </a:solidFill>
              </a:rPr>
              <a:t>Sales During Non-Promotions : </a:t>
            </a:r>
            <a:r>
              <a:rPr lang="en" sz="1200">
                <a:solidFill>
                  <a:srgbClr val="0E0E0E"/>
                </a:solidFill>
              </a:rPr>
              <a:t>Non-promotion sales are much higher overall, with Quito and Guayaquil again leading by a significant margin.</a:t>
            </a:r>
            <a:endParaRPr sz="1200">
              <a:solidFill>
                <a:srgbClr val="0E0E0E"/>
              </a:solidFill>
            </a:endParaRPr>
          </a:p>
          <a:p>
            <a:pPr indent="0" lvl="0" marL="0" rtl="0" algn="l">
              <a:spcBef>
                <a:spcPts val="0"/>
              </a:spcBef>
              <a:spcAft>
                <a:spcPts val="0"/>
              </a:spcAft>
              <a:buNone/>
            </a:pPr>
            <a:r>
              <a:t/>
            </a:r>
            <a:endParaRPr sz="1200">
              <a:solidFill>
                <a:srgbClr val="0E0E0E"/>
              </a:solidFill>
            </a:endParaRPr>
          </a:p>
          <a:p>
            <a:pPr indent="0" lvl="0" marL="0" rtl="0" algn="l">
              <a:spcBef>
                <a:spcPts val="0"/>
              </a:spcBef>
              <a:spcAft>
                <a:spcPts val="0"/>
              </a:spcAft>
              <a:buNone/>
            </a:pPr>
            <a:r>
              <a:t/>
            </a:r>
            <a:endParaRPr sz="1200">
              <a:solidFill>
                <a:srgbClr val="0E0E0E"/>
              </a:solidFill>
            </a:endParaRPr>
          </a:p>
          <a:p>
            <a:pPr indent="-304800" lvl="0" marL="457200" rtl="0" algn="l">
              <a:spcBef>
                <a:spcPts val="0"/>
              </a:spcBef>
              <a:spcAft>
                <a:spcPts val="0"/>
              </a:spcAft>
              <a:buClr>
                <a:srgbClr val="0E0E0E"/>
              </a:buClr>
              <a:buSzPts val="1200"/>
              <a:buChar char="●"/>
            </a:pPr>
            <a:r>
              <a:rPr lang="en" sz="1200">
                <a:solidFill>
                  <a:srgbClr val="0E0E0E"/>
                </a:solidFill>
              </a:rPr>
              <a:t>Quito and Guayaquil drive the majority of sales, regardless of promotions.</a:t>
            </a:r>
            <a:endParaRPr sz="1200">
              <a:solidFill>
                <a:srgbClr val="0E0E0E"/>
              </a:solidFill>
            </a:endParaRPr>
          </a:p>
          <a:p>
            <a:pPr indent="-304800" lvl="0" marL="457200" rtl="0" algn="l">
              <a:spcBef>
                <a:spcPts val="0"/>
              </a:spcBef>
              <a:spcAft>
                <a:spcPts val="0"/>
              </a:spcAft>
              <a:buClr>
                <a:srgbClr val="0E0E0E"/>
              </a:buClr>
              <a:buSzPts val="1200"/>
              <a:buChar char="●"/>
            </a:pPr>
            <a:r>
              <a:rPr lang="en" sz="1200">
                <a:solidFill>
                  <a:srgbClr val="0E0E0E"/>
                </a:solidFill>
              </a:rPr>
              <a:t>Promotions significantly boost sales but are concentrated in fewer locations and store types, especially Store Type A.</a:t>
            </a:r>
            <a:endParaRPr sz="1200">
              <a:solidFill>
                <a:srgbClr val="0E0E0E"/>
              </a:solidFill>
            </a:endParaRPr>
          </a:p>
          <a:p>
            <a:pPr indent="-304800" lvl="0" marL="457200" rtl="0" algn="l">
              <a:spcBef>
                <a:spcPts val="0"/>
              </a:spcBef>
              <a:spcAft>
                <a:spcPts val="0"/>
              </a:spcAft>
              <a:buClr>
                <a:srgbClr val="0E0E0E"/>
              </a:buClr>
              <a:buSzPts val="1200"/>
              <a:buChar char="●"/>
            </a:pPr>
            <a:r>
              <a:rPr lang="en" sz="1200">
                <a:solidFill>
                  <a:srgbClr val="0E0E0E"/>
                </a:solidFill>
              </a:rPr>
              <a:t>Non-promotion sales contribute more overall, showing a steady demand outside promotional periods.</a:t>
            </a:r>
            <a:endParaRPr sz="1200">
              <a:solidFill>
                <a:srgbClr val="0E0E0E"/>
              </a:solidFill>
            </a:endParaRPr>
          </a:p>
          <a:p>
            <a:pPr indent="0" lvl="0" marL="0" rtl="0" algn="l">
              <a:spcBef>
                <a:spcPts val="0"/>
              </a:spcBef>
              <a:spcAft>
                <a:spcPts val="0"/>
              </a:spcAft>
              <a:buNone/>
            </a:pPr>
            <a:r>
              <a:t/>
            </a:r>
            <a:endParaRPr sz="1200">
              <a:solidFill>
                <a:srgbClr val="0E0E0E"/>
              </a:solidFill>
            </a:endParaRPr>
          </a:p>
          <a:p>
            <a:pPr indent="0" lvl="0" marL="0" rtl="0" algn="l">
              <a:spcBef>
                <a:spcPts val="0"/>
              </a:spcBef>
              <a:spcAft>
                <a:spcPts val="0"/>
              </a:spcAft>
              <a:buNone/>
            </a:pPr>
            <a:r>
              <a:t/>
            </a:r>
            <a:endParaRPr sz="1200">
              <a:solidFill>
                <a:srgbClr val="0E0E0E"/>
              </a:solidFill>
            </a:endParaRPr>
          </a:p>
          <a:p>
            <a:pPr indent="0" lvl="0" marL="0" rtl="0" algn="l">
              <a:spcBef>
                <a:spcPts val="0"/>
              </a:spcBef>
              <a:spcAft>
                <a:spcPts val="0"/>
              </a:spcAft>
              <a:buNone/>
            </a:pPr>
            <a:r>
              <a:t/>
            </a:r>
            <a:endParaRPr sz="1200"/>
          </a:p>
        </p:txBody>
      </p:sp>
      <p:pic>
        <p:nvPicPr>
          <p:cNvPr id="183" name="Google Shape;183;g31ce060a54d_1_23"/>
          <p:cNvPicPr preferRelativeResize="0"/>
          <p:nvPr/>
        </p:nvPicPr>
        <p:blipFill>
          <a:blip r:embed="rId3">
            <a:alphaModFix/>
          </a:blip>
          <a:stretch>
            <a:fillRect/>
          </a:stretch>
        </p:blipFill>
        <p:spPr>
          <a:xfrm>
            <a:off x="161149" y="166475"/>
            <a:ext cx="4528451" cy="4532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12260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Project Background</a:t>
            </a:r>
            <a:endParaRPr/>
          </a:p>
          <a:p>
            <a:pPr indent="0" lvl="0" marL="0" rtl="0" algn="l">
              <a:lnSpc>
                <a:spcPct val="100000"/>
              </a:lnSpc>
              <a:spcBef>
                <a:spcPts val="0"/>
              </a:spcBef>
              <a:spcAft>
                <a:spcPts val="0"/>
              </a:spcAft>
              <a:buSzPct val="111111"/>
              <a:buNone/>
            </a:pPr>
            <a:r>
              <a:t/>
            </a:r>
            <a:endParaRPr/>
          </a:p>
        </p:txBody>
      </p:sp>
      <p:sp>
        <p:nvSpPr>
          <p:cNvPr id="68" name="Google Shape;68;p3"/>
          <p:cNvSpPr txBox="1"/>
          <p:nvPr>
            <p:ph idx="1" type="body"/>
          </p:nvPr>
        </p:nvSpPr>
        <p:spPr>
          <a:xfrm>
            <a:off x="311700" y="651475"/>
            <a:ext cx="8520600" cy="4157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E0E0E"/>
              </a:buClr>
              <a:buSzPts val="1300"/>
              <a:buChar char="➢"/>
            </a:pPr>
            <a:r>
              <a:rPr lang="en" sz="1300" u="sng">
                <a:solidFill>
                  <a:srgbClr val="0E0E0E"/>
                </a:solidFill>
              </a:rPr>
              <a:t>Motivation</a:t>
            </a:r>
            <a:endParaRPr sz="1300" u="sng">
              <a:solidFill>
                <a:srgbClr val="0E0E0E"/>
              </a:solidFill>
            </a:endParaRPr>
          </a:p>
          <a:p>
            <a:pPr indent="-311150" lvl="0" marL="457200" rtl="0" algn="l">
              <a:lnSpc>
                <a:spcPct val="150000"/>
              </a:lnSpc>
              <a:spcBef>
                <a:spcPts val="0"/>
              </a:spcBef>
              <a:spcAft>
                <a:spcPts val="0"/>
              </a:spcAft>
              <a:buClr>
                <a:srgbClr val="0E0E0E"/>
              </a:buClr>
              <a:buSzPts val="1300"/>
              <a:buChar char="➢"/>
            </a:pPr>
            <a:r>
              <a:rPr lang="en" sz="1300">
                <a:solidFill>
                  <a:srgbClr val="0E0E0E"/>
                </a:solidFill>
              </a:rPr>
              <a:t>The retail industry faces significant challenges in inventory management and sales forecasting, due to constantly changing market conditions and customer behavior. The project is driven by the strong need to tackle these issues using strategies based on data driven analysis.</a:t>
            </a:r>
            <a:endParaRPr sz="1300">
              <a:solidFill>
                <a:srgbClr val="0E0E0E"/>
              </a:solidFill>
            </a:endParaRPr>
          </a:p>
          <a:p>
            <a:pPr indent="-311150" lvl="0" marL="457200" rtl="0" algn="l">
              <a:lnSpc>
                <a:spcPct val="150000"/>
              </a:lnSpc>
              <a:spcBef>
                <a:spcPts val="0"/>
              </a:spcBef>
              <a:spcAft>
                <a:spcPts val="0"/>
              </a:spcAft>
              <a:buClr>
                <a:srgbClr val="0E0E0E"/>
              </a:buClr>
              <a:buSzPts val="1300"/>
              <a:buChar char="➢"/>
            </a:pPr>
            <a:r>
              <a:rPr lang="en" sz="1300">
                <a:solidFill>
                  <a:srgbClr val="0E0E0E"/>
                </a:solidFill>
              </a:rPr>
              <a:t>For Corporación Favorita, an inability to predict sales accurately results in either surplus inventory that ties up capital or </a:t>
            </a:r>
            <a:r>
              <a:rPr lang="en" sz="1300">
                <a:solidFill>
                  <a:srgbClr val="0E0E0E"/>
                </a:solidFill>
              </a:rPr>
              <a:t>stock outs</a:t>
            </a:r>
            <a:r>
              <a:rPr lang="en" sz="1300">
                <a:solidFill>
                  <a:srgbClr val="0E0E0E"/>
                </a:solidFill>
              </a:rPr>
              <a:t> that lead to missed sales opportunities and customer dissatisfaction. Optimizing this balance through improved forecasting can significantly enhance profitability and customer service.</a:t>
            </a:r>
            <a:endParaRPr sz="1300">
              <a:solidFill>
                <a:srgbClr val="0E0E0E"/>
              </a:solidFill>
            </a:endParaRPr>
          </a:p>
          <a:p>
            <a:pPr indent="-311150" lvl="0" marL="457200" rtl="0" algn="l">
              <a:lnSpc>
                <a:spcPct val="150000"/>
              </a:lnSpc>
              <a:spcBef>
                <a:spcPts val="0"/>
              </a:spcBef>
              <a:spcAft>
                <a:spcPts val="0"/>
              </a:spcAft>
              <a:buClr>
                <a:srgbClr val="0E0E0E"/>
              </a:buClr>
              <a:buSzPts val="1300"/>
              <a:buChar char="➢"/>
            </a:pPr>
            <a:r>
              <a:rPr lang="en" sz="1300" u="sng">
                <a:solidFill>
                  <a:srgbClr val="0E0E0E"/>
                </a:solidFill>
              </a:rPr>
              <a:t>Needs</a:t>
            </a:r>
            <a:endParaRPr sz="1300" u="sng">
              <a:solidFill>
                <a:srgbClr val="0E0E0E"/>
              </a:solidFill>
            </a:endParaRPr>
          </a:p>
          <a:p>
            <a:pPr indent="-311150" lvl="0" marL="457200" rtl="0" algn="l">
              <a:lnSpc>
                <a:spcPct val="150000"/>
              </a:lnSpc>
              <a:spcBef>
                <a:spcPts val="0"/>
              </a:spcBef>
              <a:spcAft>
                <a:spcPts val="0"/>
              </a:spcAft>
              <a:buClr>
                <a:srgbClr val="0E0E0E"/>
              </a:buClr>
              <a:buSzPts val="1300"/>
              <a:buChar char="➢"/>
            </a:pPr>
            <a:r>
              <a:rPr lang="en" sz="1300">
                <a:solidFill>
                  <a:srgbClr val="0E0E0E"/>
                </a:solidFill>
              </a:rPr>
              <a:t>Reliable daily sales forecasts to optimize inventory, reduce waste, and improve customer satisfaction.</a:t>
            </a:r>
            <a:endParaRPr sz="1300">
              <a:solidFill>
                <a:srgbClr val="0E0E0E"/>
              </a:solidFill>
            </a:endParaRPr>
          </a:p>
          <a:p>
            <a:pPr indent="-311150" lvl="0" marL="457200" rtl="0" algn="l">
              <a:lnSpc>
                <a:spcPct val="150000"/>
              </a:lnSpc>
              <a:spcBef>
                <a:spcPts val="0"/>
              </a:spcBef>
              <a:spcAft>
                <a:spcPts val="0"/>
              </a:spcAft>
              <a:buClr>
                <a:srgbClr val="0E0E0E"/>
              </a:buClr>
              <a:buSzPts val="1300"/>
              <a:buChar char="➢"/>
            </a:pPr>
            <a:r>
              <a:rPr lang="en" sz="1300">
                <a:solidFill>
                  <a:srgbClr val="0E0E0E"/>
                </a:solidFill>
              </a:rPr>
              <a:t>Integration of diverse datasets (sales, promotions, holidays, oil prices) to capture external and seasonal influences on sales.</a:t>
            </a:r>
            <a:endParaRPr sz="1300">
              <a:solidFill>
                <a:srgbClr val="0E0E0E"/>
              </a:solidFill>
            </a:endParaRPr>
          </a:p>
          <a:p>
            <a:pPr indent="-311150" lvl="0" marL="457200" rtl="0" algn="l">
              <a:lnSpc>
                <a:spcPct val="150000"/>
              </a:lnSpc>
              <a:spcBef>
                <a:spcPts val="0"/>
              </a:spcBef>
              <a:spcAft>
                <a:spcPts val="0"/>
              </a:spcAft>
              <a:buClr>
                <a:srgbClr val="0E0E0E"/>
              </a:buClr>
              <a:buSzPts val="1300"/>
              <a:buChar char="➢"/>
            </a:pPr>
            <a:r>
              <a:rPr lang="en" sz="1300">
                <a:solidFill>
                  <a:srgbClr val="0E0E0E"/>
                </a:solidFill>
              </a:rPr>
              <a:t>Advanced analytics and visualization tools to provide actionable insights for decision-making and strategic planning.</a:t>
            </a:r>
            <a:endParaRPr sz="1300">
              <a:solidFill>
                <a:srgbClr val="0E0E0E"/>
              </a:solidFill>
            </a:endParaRPr>
          </a:p>
          <a:p>
            <a:pPr indent="0" lvl="0" marL="914400" rtl="0" algn="l">
              <a:spcBef>
                <a:spcPts val="1200"/>
              </a:spcBef>
              <a:spcAft>
                <a:spcPts val="1200"/>
              </a:spcAft>
              <a:buNone/>
            </a:pPr>
            <a:r>
              <a:rPr lang="en" sz="1300">
                <a:solidFill>
                  <a:srgbClr val="980000"/>
                </a:solidFill>
              </a:rPr>
              <a:t> </a:t>
            </a:r>
            <a:endParaRPr sz="1300">
              <a:solidFill>
                <a:srgbClr val="98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1ce060a54d_0_123"/>
          <p:cNvSpPr txBox="1"/>
          <p:nvPr>
            <p:ph type="title"/>
          </p:nvPr>
        </p:nvSpPr>
        <p:spPr>
          <a:xfrm>
            <a:off x="311700" y="2535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Predictive Modeling (Classification case) </a:t>
            </a:r>
            <a:endParaRPr/>
          </a:p>
        </p:txBody>
      </p:sp>
      <p:sp>
        <p:nvSpPr>
          <p:cNvPr id="189" name="Google Shape;189;g31ce060a54d_0_123"/>
          <p:cNvSpPr txBox="1"/>
          <p:nvPr>
            <p:ph idx="1" type="body"/>
          </p:nvPr>
        </p:nvSpPr>
        <p:spPr>
          <a:xfrm>
            <a:off x="357300" y="548725"/>
            <a:ext cx="84294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E0E0E"/>
                </a:solidFill>
              </a:rPr>
              <a:t>Classification:</a:t>
            </a:r>
            <a:r>
              <a:rPr lang="en" sz="1400">
                <a:solidFill>
                  <a:srgbClr val="0E0E0E"/>
                </a:solidFill>
              </a:rPr>
              <a:t> Classify items into sales buckets to analyze demand patterns during promotions and holidays. Sales buckets </a:t>
            </a:r>
            <a:r>
              <a:rPr b="1" lang="en" sz="1400">
                <a:solidFill>
                  <a:srgbClr val="0E0E0E"/>
                </a:solidFill>
              </a:rPr>
              <a:t>(6 classes) </a:t>
            </a:r>
            <a:r>
              <a:rPr lang="en" sz="1400">
                <a:solidFill>
                  <a:srgbClr val="0E0E0E"/>
                </a:solidFill>
              </a:rPr>
              <a:t>: (0-4), (5-9), (10-19), (20-29), (30-39), (40+)</a:t>
            </a:r>
            <a:endParaRPr sz="1400">
              <a:solidFill>
                <a:srgbClr val="0E0E0E"/>
              </a:solidFill>
            </a:endParaRPr>
          </a:p>
          <a:p>
            <a:pPr indent="0" lvl="0" marL="0" rtl="0" algn="l">
              <a:spcBef>
                <a:spcPts val="0"/>
              </a:spcBef>
              <a:spcAft>
                <a:spcPts val="0"/>
              </a:spcAft>
              <a:buNone/>
            </a:pPr>
            <a:r>
              <a:t/>
            </a:r>
            <a:endParaRPr sz="1400">
              <a:solidFill>
                <a:srgbClr val="0E0E0E"/>
              </a:solidFill>
            </a:endParaRPr>
          </a:p>
        </p:txBody>
      </p:sp>
      <p:pic>
        <p:nvPicPr>
          <p:cNvPr id="190" name="Google Shape;190;g31ce060a54d_0_123"/>
          <p:cNvPicPr preferRelativeResize="0"/>
          <p:nvPr/>
        </p:nvPicPr>
        <p:blipFill>
          <a:blip r:embed="rId3">
            <a:alphaModFix/>
          </a:blip>
          <a:stretch>
            <a:fillRect/>
          </a:stretch>
        </p:blipFill>
        <p:spPr>
          <a:xfrm>
            <a:off x="423350" y="1257075"/>
            <a:ext cx="3575325" cy="1922300"/>
          </a:xfrm>
          <a:prstGeom prst="rect">
            <a:avLst/>
          </a:prstGeom>
          <a:noFill/>
          <a:ln>
            <a:noFill/>
          </a:ln>
        </p:spPr>
      </p:pic>
      <p:pic>
        <p:nvPicPr>
          <p:cNvPr id="191" name="Google Shape;191;g31ce060a54d_0_123"/>
          <p:cNvPicPr preferRelativeResize="0"/>
          <p:nvPr/>
        </p:nvPicPr>
        <p:blipFill>
          <a:blip r:embed="rId4">
            <a:alphaModFix/>
          </a:blip>
          <a:stretch>
            <a:fillRect/>
          </a:stretch>
        </p:blipFill>
        <p:spPr>
          <a:xfrm>
            <a:off x="5256975" y="1257075"/>
            <a:ext cx="3575325" cy="1922298"/>
          </a:xfrm>
          <a:prstGeom prst="rect">
            <a:avLst/>
          </a:prstGeom>
          <a:noFill/>
          <a:ln>
            <a:noFill/>
          </a:ln>
        </p:spPr>
      </p:pic>
      <p:pic>
        <p:nvPicPr>
          <p:cNvPr id="192" name="Google Shape;192;g31ce060a54d_0_123"/>
          <p:cNvPicPr preferRelativeResize="0"/>
          <p:nvPr/>
        </p:nvPicPr>
        <p:blipFill>
          <a:blip r:embed="rId5">
            <a:alphaModFix/>
          </a:blip>
          <a:stretch>
            <a:fillRect/>
          </a:stretch>
        </p:blipFill>
        <p:spPr>
          <a:xfrm>
            <a:off x="3252550" y="3274523"/>
            <a:ext cx="3086219" cy="16593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1ce060a54d_0_139"/>
          <p:cNvSpPr txBox="1"/>
          <p:nvPr>
            <p:ph type="title"/>
          </p:nvPr>
        </p:nvSpPr>
        <p:spPr>
          <a:xfrm>
            <a:off x="377775"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Feature Importances</a:t>
            </a:r>
            <a:endParaRPr/>
          </a:p>
        </p:txBody>
      </p:sp>
      <p:pic>
        <p:nvPicPr>
          <p:cNvPr id="198" name="Google Shape;198;g31ce060a54d_0_139"/>
          <p:cNvPicPr preferRelativeResize="0"/>
          <p:nvPr/>
        </p:nvPicPr>
        <p:blipFill>
          <a:blip r:embed="rId3">
            <a:alphaModFix/>
          </a:blip>
          <a:stretch>
            <a:fillRect/>
          </a:stretch>
        </p:blipFill>
        <p:spPr>
          <a:xfrm>
            <a:off x="63225" y="613200"/>
            <a:ext cx="6391375" cy="4223076"/>
          </a:xfrm>
          <a:prstGeom prst="rect">
            <a:avLst/>
          </a:prstGeom>
          <a:noFill/>
          <a:ln>
            <a:noFill/>
          </a:ln>
        </p:spPr>
      </p:pic>
      <p:sp>
        <p:nvSpPr>
          <p:cNvPr id="199" name="Google Shape;199;g31ce060a54d_0_139"/>
          <p:cNvSpPr txBox="1"/>
          <p:nvPr/>
        </p:nvSpPr>
        <p:spPr>
          <a:xfrm>
            <a:off x="6810675" y="766400"/>
            <a:ext cx="2087700" cy="3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feature importance plot shows that item number, transactions, and oil price lag features are the most important for predicting sales, while temporal and holiday-related features have relatively less influence. This highlights the significance of product-specific and economic factors in driving sales patterns.</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1ce060a54d_0_149"/>
          <p:cNvSpPr txBox="1"/>
          <p:nvPr>
            <p:ph type="title"/>
          </p:nvPr>
        </p:nvSpPr>
        <p:spPr>
          <a:xfrm>
            <a:off x="377775"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Feature Importances</a:t>
            </a:r>
            <a:endParaRPr/>
          </a:p>
        </p:txBody>
      </p:sp>
      <p:sp>
        <p:nvSpPr>
          <p:cNvPr id="205" name="Google Shape;205;g31ce060a54d_0_149"/>
          <p:cNvSpPr txBox="1"/>
          <p:nvPr/>
        </p:nvSpPr>
        <p:spPr>
          <a:xfrm>
            <a:off x="6810675" y="766400"/>
            <a:ext cx="2087700" cy="39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feature importance plot shows that recent sales (unit_sales_lag_1) and promotions (onpromotion) are the strongest predictors of future sales, followed by transactions and product family. An impressive insight is that promotions significantly impact sales, highlighting their role in driving demand more effectively than even long-term historical trends or economic indicators like oil prices.</a:t>
            </a:r>
            <a:endParaRPr>
              <a:solidFill>
                <a:schemeClr val="dk1"/>
              </a:solidFill>
              <a:latin typeface="Old Standard TT"/>
              <a:ea typeface="Old Standard TT"/>
              <a:cs typeface="Old Standard TT"/>
              <a:sym typeface="Old Standard TT"/>
            </a:endParaRPr>
          </a:p>
        </p:txBody>
      </p:sp>
      <p:pic>
        <p:nvPicPr>
          <p:cNvPr id="206" name="Google Shape;206;g31ce060a54d_0_149"/>
          <p:cNvPicPr preferRelativeResize="0"/>
          <p:nvPr/>
        </p:nvPicPr>
        <p:blipFill>
          <a:blip r:embed="rId3">
            <a:alphaModFix/>
          </a:blip>
          <a:stretch>
            <a:fillRect/>
          </a:stretch>
        </p:blipFill>
        <p:spPr>
          <a:xfrm>
            <a:off x="152400" y="765600"/>
            <a:ext cx="6395060" cy="4225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ce060a54d_0_159"/>
          <p:cNvSpPr txBox="1"/>
          <p:nvPr>
            <p:ph type="title"/>
          </p:nvPr>
        </p:nvSpPr>
        <p:spPr>
          <a:xfrm>
            <a:off x="311700" y="0"/>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AutoGluon for Sales Classification (Model </a:t>
            </a:r>
            <a:r>
              <a:rPr lang="en" sz="2200"/>
              <a:t>Tuning</a:t>
            </a:r>
            <a:r>
              <a:rPr lang="en" sz="2200"/>
              <a:t> and Eval)</a:t>
            </a:r>
            <a:endParaRPr sz="2200"/>
          </a:p>
        </p:txBody>
      </p:sp>
      <p:sp>
        <p:nvSpPr>
          <p:cNvPr id="212" name="Google Shape;212;g31ce060a54d_0_159"/>
          <p:cNvSpPr txBox="1"/>
          <p:nvPr>
            <p:ph idx="1" type="body"/>
          </p:nvPr>
        </p:nvSpPr>
        <p:spPr>
          <a:xfrm>
            <a:off x="311700" y="515350"/>
            <a:ext cx="8620800" cy="4426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Enhance classification performance by leveraging AutoGluon framework, an automated machine learning library, on top of traditional models for hyper </a:t>
            </a:r>
            <a:r>
              <a:rPr lang="en" sz="1400"/>
              <a:t>parameter</a:t>
            </a:r>
            <a:r>
              <a:rPr lang="en" sz="1400"/>
              <a:t> tuning and experimenting various model configurations. </a:t>
            </a:r>
            <a:endParaRPr sz="1400"/>
          </a:p>
          <a:p>
            <a:pPr indent="0" lvl="0" marL="0" rtl="0" algn="l">
              <a:spcBef>
                <a:spcPts val="0"/>
              </a:spcBef>
              <a:spcAft>
                <a:spcPts val="0"/>
              </a:spcAft>
              <a:buNone/>
            </a:pPr>
            <a:r>
              <a:t/>
            </a:r>
            <a:endParaRPr b="1" sz="1400"/>
          </a:p>
          <a:p>
            <a:pPr indent="0" lvl="0" marL="0" rtl="0" algn="l">
              <a:spcBef>
                <a:spcPts val="0"/>
              </a:spcBef>
              <a:spcAft>
                <a:spcPts val="0"/>
              </a:spcAft>
              <a:buClr>
                <a:schemeClr val="dk1"/>
              </a:buClr>
              <a:buSzPct val="78571"/>
              <a:buFont typeface="Arial"/>
              <a:buNone/>
            </a:pPr>
            <a:r>
              <a:rPr b="1" lang="en" sz="1400"/>
              <a:t>Results Comparison:</a:t>
            </a:r>
            <a:endParaRPr sz="1400"/>
          </a:p>
          <a:p>
            <a:pPr indent="-304165" lvl="0" marL="457200" rtl="0" algn="l">
              <a:spcBef>
                <a:spcPts val="0"/>
              </a:spcBef>
              <a:spcAft>
                <a:spcPts val="0"/>
              </a:spcAft>
              <a:buSzPct val="100000"/>
              <a:buAutoNum type="arabicPeriod"/>
            </a:pPr>
            <a:r>
              <a:rPr lang="en" sz="1400"/>
              <a:t>Traditional Models (Manual Implementation): Best Accuracy: 58.23%, F1: 0.76 (XGBoost Classifier)</a:t>
            </a:r>
            <a:endParaRPr sz="1400"/>
          </a:p>
          <a:p>
            <a:pPr indent="-304165" lvl="0" marL="457200" rtl="0" algn="l">
              <a:spcBef>
                <a:spcPts val="0"/>
              </a:spcBef>
              <a:spcAft>
                <a:spcPts val="0"/>
              </a:spcAft>
              <a:buSzPct val="100000"/>
              <a:buAutoNum type="arabicPeriod"/>
            </a:pPr>
            <a:r>
              <a:rPr lang="en" sz="1400"/>
              <a:t>AutoGluon (Automated): Best Accuracy: 60.09%, F1: 0.8 (NeuralNetFastAI with Ensemble)</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Model Overview:</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Name: </a:t>
            </a:r>
            <a:r>
              <a:rPr b="1" lang="en" sz="1400"/>
              <a:t>NeuralNetFastAI_BAG_L2</a:t>
            </a:r>
            <a:endParaRPr b="1" sz="1400"/>
          </a:p>
          <a:p>
            <a:pPr indent="0" lvl="0" marL="0" rtl="0" algn="l">
              <a:spcBef>
                <a:spcPts val="0"/>
              </a:spcBef>
              <a:spcAft>
                <a:spcPts val="0"/>
              </a:spcAft>
              <a:buNone/>
            </a:pPr>
            <a:r>
              <a:rPr lang="en" sz="1400"/>
              <a:t>Description: A deep learning-based model trained with FastAI, optimized for classification tasks with bagging for enhanced performance.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Hyperpar</a:t>
            </a:r>
            <a:r>
              <a:rPr b="1" lang="en" sz="1400"/>
              <a:t>ameters:</a:t>
            </a:r>
            <a:endParaRPr b="1" sz="1400"/>
          </a:p>
          <a:p>
            <a:pPr indent="0" lvl="0" marL="0" rtl="0" algn="l">
              <a:spcBef>
                <a:spcPts val="0"/>
              </a:spcBef>
              <a:spcAft>
                <a:spcPts val="0"/>
              </a:spcAft>
              <a:buClr>
                <a:schemeClr val="dk1"/>
              </a:buClr>
              <a:buSzPct val="78571"/>
              <a:buFont typeface="Arial"/>
              <a:buNone/>
            </a:pPr>
            <a:r>
              <a:rPr lang="en" sz="1400"/>
              <a:t>Learning Rate: 0.01</a:t>
            </a:r>
            <a:endParaRPr sz="1400"/>
          </a:p>
          <a:p>
            <a:pPr indent="0" lvl="0" marL="0" rtl="0" algn="l">
              <a:spcBef>
                <a:spcPts val="0"/>
              </a:spcBef>
              <a:spcAft>
                <a:spcPts val="0"/>
              </a:spcAft>
              <a:buClr>
                <a:schemeClr val="dk1"/>
              </a:buClr>
              <a:buSzPct val="78571"/>
              <a:buFont typeface="Arial"/>
              <a:buNone/>
            </a:pPr>
            <a:r>
              <a:rPr lang="en" sz="1400"/>
              <a:t>Dropout: 0.1</a:t>
            </a:r>
            <a:endParaRPr sz="1400"/>
          </a:p>
          <a:p>
            <a:pPr indent="0" lvl="0" marL="0" rtl="0" algn="l">
              <a:spcBef>
                <a:spcPts val="0"/>
              </a:spcBef>
              <a:spcAft>
                <a:spcPts val="0"/>
              </a:spcAft>
              <a:buClr>
                <a:schemeClr val="dk1"/>
              </a:buClr>
              <a:buSzPct val="78571"/>
              <a:buFont typeface="Arial"/>
              <a:buNone/>
            </a:pPr>
            <a:r>
              <a:rPr lang="en" sz="1400"/>
              <a:t>Early Stopping: Patience of 20 epochs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Bagging</a:t>
            </a:r>
            <a:r>
              <a:rPr lang="en" sz="1400"/>
              <a:t>: Combines multiple NeuralNetFastAI models to reduce overfitting and improve generalization.</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ct val="78571"/>
              <a:buFont typeface="Arial"/>
              <a:buNone/>
            </a:pPr>
            <a:r>
              <a:rPr b="1" lang="en" sz="1400"/>
              <a:t>Feature Importance: </a:t>
            </a:r>
            <a:r>
              <a:rPr lang="en" sz="1400"/>
              <a:t>unit_sales_lag (recent sales trends), onpromotion (impact of promotions), transactions (customer activity), family (product categories)</a:t>
            </a:r>
            <a:endParaRPr sz="1400"/>
          </a:p>
          <a:p>
            <a:pPr indent="0" lvl="0" marL="0" rtl="0" algn="l">
              <a:spcBef>
                <a:spcPts val="0"/>
              </a:spcBef>
              <a:spcAft>
                <a:spcPts val="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346975" y="0"/>
            <a:ext cx="8520600" cy="53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333"/>
              <a:buNone/>
            </a:pPr>
            <a:r>
              <a:rPr lang="en" sz="1800"/>
              <a:t>Predictive Modeling (Regression Case)</a:t>
            </a:r>
            <a:endParaRPr sz="1800"/>
          </a:p>
          <a:p>
            <a:pPr indent="0" lvl="0" marL="0" rtl="0" algn="ctr">
              <a:lnSpc>
                <a:spcPct val="100000"/>
              </a:lnSpc>
              <a:spcBef>
                <a:spcPts val="0"/>
              </a:spcBef>
              <a:spcAft>
                <a:spcPts val="0"/>
              </a:spcAft>
              <a:buSzPts val="3333"/>
              <a:buNone/>
            </a:pPr>
            <a:r>
              <a:rPr lang="en" sz="1800"/>
              <a:t>Model Development, and Eval</a:t>
            </a:r>
            <a:endParaRPr sz="1800"/>
          </a:p>
          <a:p>
            <a:pPr indent="0" lvl="0" marL="0" rtl="0" algn="ctr">
              <a:lnSpc>
                <a:spcPct val="100000"/>
              </a:lnSpc>
              <a:spcBef>
                <a:spcPts val="0"/>
              </a:spcBef>
              <a:spcAft>
                <a:spcPts val="0"/>
              </a:spcAft>
              <a:buSzPts val="3333"/>
              <a:buNone/>
            </a:pPr>
            <a:r>
              <a:t/>
            </a:r>
            <a:endParaRPr sz="1800"/>
          </a:p>
        </p:txBody>
      </p:sp>
      <p:sp>
        <p:nvSpPr>
          <p:cNvPr id="218" name="Google Shape;218;p10"/>
          <p:cNvSpPr txBox="1"/>
          <p:nvPr/>
        </p:nvSpPr>
        <p:spPr>
          <a:xfrm>
            <a:off x="346975" y="534300"/>
            <a:ext cx="82257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The overall dataset was for ~1 year, we split the test set to keep the last two months, and also ensuring all items and stores in the test set are represented in the training set for unit sales forecasting.</a:t>
            </a:r>
            <a:endParaRPr>
              <a:solidFill>
                <a:schemeClr val="dk1"/>
              </a:solidFill>
              <a:latin typeface="Old Standard TT"/>
              <a:ea typeface="Old Standard TT"/>
              <a:cs typeface="Old Standard TT"/>
              <a:sym typeface="Old Standard TT"/>
            </a:endParaRPr>
          </a:p>
        </p:txBody>
      </p:sp>
      <p:graphicFrame>
        <p:nvGraphicFramePr>
          <p:cNvPr id="219" name="Google Shape;219;p10"/>
          <p:cNvGraphicFramePr/>
          <p:nvPr/>
        </p:nvGraphicFramePr>
        <p:xfrm>
          <a:off x="274950" y="1308200"/>
          <a:ext cx="3000000" cy="3000000"/>
        </p:xfrm>
        <a:graphic>
          <a:graphicData uri="http://schemas.openxmlformats.org/drawingml/2006/table">
            <a:tbl>
              <a:tblPr>
                <a:noFill/>
                <a:tableStyleId>{9E167935-114C-4966-BFD5-F784FCE8A74F}</a:tableStyleId>
              </a:tblPr>
              <a:tblGrid>
                <a:gridCol w="1769025"/>
                <a:gridCol w="1714875"/>
                <a:gridCol w="1714875"/>
                <a:gridCol w="1769025"/>
                <a:gridCol w="1696825"/>
              </a:tblGrid>
              <a:tr h="354175">
                <a:tc>
                  <a:txBody>
                    <a:bodyPr/>
                    <a:lstStyle/>
                    <a:p>
                      <a:pPr indent="0" lvl="0" marL="0" rtl="0" algn="l">
                        <a:spcBef>
                          <a:spcPts val="0"/>
                        </a:spcBef>
                        <a:spcAft>
                          <a:spcPts val="0"/>
                        </a:spcAft>
                        <a:buNone/>
                      </a:pPr>
                      <a:r>
                        <a:rPr lang="en"/>
                        <a:t>Model</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Test MSE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Test MAE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Pearson Correlation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R²</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4175">
                <a:tc>
                  <a:txBody>
                    <a:bodyPr/>
                    <a:lstStyle/>
                    <a:p>
                      <a:pPr indent="0" lvl="0" marL="0" rtl="0" algn="l">
                        <a:spcBef>
                          <a:spcPts val="0"/>
                        </a:spcBef>
                        <a:spcAft>
                          <a:spcPts val="0"/>
                        </a:spcAft>
                        <a:buNone/>
                      </a:pPr>
                      <a:r>
                        <a:rPr b="1" lang="en"/>
                        <a:t>Random Forest</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102.03</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4.2589</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0.72</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0.52</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4175">
                <a:tc>
                  <a:txBody>
                    <a:bodyPr/>
                    <a:lstStyle/>
                    <a:p>
                      <a:pPr indent="0" lvl="0" marL="0" rtl="0" algn="l">
                        <a:spcBef>
                          <a:spcPts val="0"/>
                        </a:spcBef>
                        <a:spcAft>
                          <a:spcPts val="0"/>
                        </a:spcAft>
                        <a:buNone/>
                      </a:pPr>
                      <a:r>
                        <a:rPr lang="en"/>
                        <a:t>LightGBM</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116.48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4.2534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0.69</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0.47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4175">
                <a:tc>
                  <a:txBody>
                    <a:bodyPr/>
                    <a:lstStyle/>
                    <a:p>
                      <a:pPr indent="0" lvl="0" marL="0" rtl="0" algn="l">
                        <a:spcBef>
                          <a:spcPts val="0"/>
                        </a:spcBef>
                        <a:spcAft>
                          <a:spcPts val="0"/>
                        </a:spcAft>
                        <a:buNone/>
                      </a:pPr>
                      <a:r>
                        <a:rPr lang="en"/>
                        <a:t>XGBoost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121.78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4.27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0.65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0.42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4175">
                <a:tc>
                  <a:txBody>
                    <a:bodyPr/>
                    <a:lstStyle/>
                    <a:p>
                      <a:pPr indent="0" lvl="0" marL="0" rtl="0" algn="l">
                        <a:spcBef>
                          <a:spcPts val="0"/>
                        </a:spcBef>
                        <a:spcAft>
                          <a:spcPts val="0"/>
                        </a:spcAft>
                        <a:buNone/>
                      </a:pPr>
                      <a:r>
                        <a:rPr lang="en"/>
                        <a:t>KNN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178.39</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5.30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0.30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0.09</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20" name="Google Shape;220;p10"/>
          <p:cNvSpPr txBox="1"/>
          <p:nvPr/>
        </p:nvSpPr>
        <p:spPr>
          <a:xfrm>
            <a:off x="403800" y="3446125"/>
            <a:ext cx="82257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Test sample : 8.5k, Train samples: ~92k. Random Forest showcase the best </a:t>
            </a:r>
            <a:r>
              <a:rPr lang="en">
                <a:solidFill>
                  <a:schemeClr val="dk1"/>
                </a:solidFill>
                <a:latin typeface="Old Standard TT"/>
                <a:ea typeface="Old Standard TT"/>
                <a:cs typeface="Old Standard TT"/>
                <a:sym typeface="Old Standard TT"/>
              </a:rPr>
              <a:t>performance.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b="1" lang="en">
                <a:solidFill>
                  <a:schemeClr val="dk1"/>
                </a:solidFill>
                <a:latin typeface="Old Standard TT"/>
                <a:ea typeface="Old Standard TT"/>
                <a:cs typeface="Old Standard TT"/>
                <a:sym typeface="Old Standard TT"/>
              </a:rPr>
              <a:t>Results Remarks:</a:t>
            </a:r>
            <a:endParaRPr b="1">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It is important to note that the units sales range from 0-500, thus the high MSE but the Pearson correlation with prediction and target shows the model is positively correlated with the sales prediction. </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1ce060a54d_0_118"/>
          <p:cNvSpPr txBox="1"/>
          <p:nvPr>
            <p:ph type="title"/>
          </p:nvPr>
        </p:nvSpPr>
        <p:spPr>
          <a:xfrm>
            <a:off x="346975" y="0"/>
            <a:ext cx="8520600" cy="53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333"/>
              <a:buFont typeface="Arial"/>
              <a:buNone/>
            </a:pPr>
            <a:r>
              <a:rPr lang="en" sz="1800"/>
              <a:t>Predictive Modeling (Regression Case)</a:t>
            </a:r>
            <a:endParaRPr sz="1800"/>
          </a:p>
          <a:p>
            <a:pPr indent="0" lvl="0" marL="0" rtl="0" algn="ctr">
              <a:spcBef>
                <a:spcPts val="0"/>
              </a:spcBef>
              <a:spcAft>
                <a:spcPts val="0"/>
              </a:spcAft>
              <a:buClr>
                <a:schemeClr val="dk1"/>
              </a:buClr>
              <a:buSzPts val="3333"/>
              <a:buFont typeface="Arial"/>
              <a:buNone/>
            </a:pPr>
            <a:r>
              <a:rPr lang="en" sz="1800"/>
              <a:t>Model Development, and Eval</a:t>
            </a:r>
            <a:endParaRPr sz="1800"/>
          </a:p>
          <a:p>
            <a:pPr indent="0" lvl="0" marL="0" rtl="0" algn="ctr">
              <a:spcBef>
                <a:spcPts val="0"/>
              </a:spcBef>
              <a:spcAft>
                <a:spcPts val="0"/>
              </a:spcAft>
              <a:buClr>
                <a:schemeClr val="dk1"/>
              </a:buClr>
              <a:buSzPts val="3333"/>
              <a:buFont typeface="Arial"/>
              <a:buNone/>
            </a:pPr>
            <a:r>
              <a:t/>
            </a:r>
            <a:endParaRPr sz="1800"/>
          </a:p>
          <a:p>
            <a:pPr indent="0" lvl="0" marL="0" rtl="0" algn="ctr">
              <a:lnSpc>
                <a:spcPct val="100000"/>
              </a:lnSpc>
              <a:spcBef>
                <a:spcPts val="0"/>
              </a:spcBef>
              <a:spcAft>
                <a:spcPts val="0"/>
              </a:spcAft>
              <a:buSzPts val="3333"/>
              <a:buNone/>
            </a:pPr>
            <a:r>
              <a:t/>
            </a:r>
            <a:endParaRPr sz="1800"/>
          </a:p>
        </p:txBody>
      </p:sp>
      <p:sp>
        <p:nvSpPr>
          <p:cNvPr id="226" name="Google Shape;226;g31ce060a54d_0_118"/>
          <p:cNvSpPr txBox="1"/>
          <p:nvPr/>
        </p:nvSpPr>
        <p:spPr>
          <a:xfrm>
            <a:off x="356975" y="1030700"/>
            <a:ext cx="6254700" cy="3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227" name="Google Shape;227;g31ce060a54d_0_118"/>
          <p:cNvPicPr preferRelativeResize="0"/>
          <p:nvPr/>
        </p:nvPicPr>
        <p:blipFill>
          <a:blip r:embed="rId3">
            <a:alphaModFix/>
          </a:blip>
          <a:stretch>
            <a:fillRect/>
          </a:stretch>
        </p:blipFill>
        <p:spPr>
          <a:xfrm>
            <a:off x="1881225" y="899975"/>
            <a:ext cx="5691851" cy="3393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ce060a54d_6_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Conclusion</a:t>
            </a:r>
            <a:endParaRPr/>
          </a:p>
        </p:txBody>
      </p:sp>
      <p:sp>
        <p:nvSpPr>
          <p:cNvPr id="233" name="Google Shape;233;g31ce060a54d_6_2"/>
          <p:cNvSpPr txBox="1"/>
          <p:nvPr/>
        </p:nvSpPr>
        <p:spPr>
          <a:xfrm>
            <a:off x="441175" y="1058225"/>
            <a:ext cx="8194500" cy="365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We have successfully build both predictive and classification models to effectively </a:t>
            </a:r>
            <a:r>
              <a:rPr lang="en">
                <a:solidFill>
                  <a:schemeClr val="dk1"/>
                </a:solidFill>
                <a:latin typeface="Old Standard TT"/>
                <a:ea typeface="Old Standard TT"/>
                <a:cs typeface="Old Standard TT"/>
                <a:sym typeface="Old Standard TT"/>
              </a:rPr>
              <a:t>forecast</a:t>
            </a:r>
            <a:r>
              <a:rPr lang="en">
                <a:solidFill>
                  <a:schemeClr val="dk1"/>
                </a:solidFill>
                <a:latin typeface="Old Standard TT"/>
                <a:ea typeface="Old Standard TT"/>
                <a:cs typeface="Old Standard TT"/>
                <a:sym typeface="Old Standard TT"/>
              </a:rPr>
              <a:t> the unit sales per store and item level.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Our results demonstrates promising directions </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Best Predictive model shows : 4.25 MAE and 0.72 </a:t>
            </a:r>
            <a:r>
              <a:rPr lang="en">
                <a:solidFill>
                  <a:schemeClr val="dk1"/>
                </a:solidFill>
                <a:latin typeface="Old Standard TT"/>
                <a:ea typeface="Old Standard TT"/>
                <a:cs typeface="Old Standard TT"/>
                <a:sym typeface="Old Standard TT"/>
              </a:rPr>
              <a:t>Pearson</a:t>
            </a:r>
            <a:r>
              <a:rPr lang="en">
                <a:solidFill>
                  <a:schemeClr val="dk1"/>
                </a:solidFill>
                <a:latin typeface="Old Standard TT"/>
                <a:ea typeface="Old Standard TT"/>
                <a:cs typeface="Old Standard TT"/>
                <a:sym typeface="Old Standard TT"/>
              </a:rPr>
              <a:t> correlation with unit sales </a:t>
            </a:r>
            <a:endParaRPr>
              <a:solidFill>
                <a:schemeClr val="dk1"/>
              </a:solidFill>
              <a:latin typeface="Old Standard TT"/>
              <a:ea typeface="Old Standard TT"/>
              <a:cs typeface="Old Standard TT"/>
              <a:sym typeface="Old Standard TT"/>
            </a:endParaRPr>
          </a:p>
          <a:p>
            <a:pPr indent="-317500" lvl="1" marL="9144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Best Classification model shows 60% accuracy and 0.80 F1 (baseline accuracy 16%)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The integration of economic indicators, seasonal factors, and promotional effects enhances the predictive capabilities, providing actionable insights that align with business objectives. Furthermore, the development of an interactive dashboard ensures that stakeholders have access to real-time forecasts and trends, improving decision-making efficiency.</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Overall, this project not only demonstrates the potential of data-driven forecasting to reduce costs and improve operational efficiency but also lays the groundwork for future enhancements in predictive analytics for retail.</a:t>
            </a:r>
            <a:endParaRPr>
              <a:solidFill>
                <a:schemeClr val="dk1"/>
              </a:solidFill>
              <a:latin typeface="Old Standard TT"/>
              <a:ea typeface="Old Standard TT"/>
              <a:cs typeface="Old Standard TT"/>
              <a:sym typeface="Old Standard TT"/>
            </a:endParaRPr>
          </a:p>
          <a:p>
            <a:pPr indent="0" lvl="0" marL="457200" rtl="0" algn="l">
              <a:spcBef>
                <a:spcPts val="1200"/>
              </a:spcBef>
              <a:spcAft>
                <a:spcPts val="0"/>
              </a:spcAft>
              <a:buNone/>
            </a:pPr>
            <a:r>
              <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243250" y="182500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1ce060a54d_6_7"/>
          <p:cNvSpPr txBox="1"/>
          <p:nvPr>
            <p:ph type="title"/>
          </p:nvPr>
        </p:nvSpPr>
        <p:spPr>
          <a:xfrm>
            <a:off x="311700" y="2349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Problem &amp; Deliverables</a:t>
            </a:r>
            <a:endParaRPr/>
          </a:p>
        </p:txBody>
      </p:sp>
      <p:sp>
        <p:nvSpPr>
          <p:cNvPr id="74" name="Google Shape;74;g31ce060a54d_6_7"/>
          <p:cNvSpPr txBox="1"/>
          <p:nvPr>
            <p:ph idx="1" type="body"/>
          </p:nvPr>
        </p:nvSpPr>
        <p:spPr>
          <a:xfrm>
            <a:off x="257475" y="1063175"/>
            <a:ext cx="8520600" cy="33972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1200"/>
              </a:spcBef>
              <a:spcAft>
                <a:spcPts val="0"/>
              </a:spcAft>
              <a:buClr>
                <a:srgbClr val="0E0E0E"/>
              </a:buClr>
              <a:buSzPts val="1800"/>
              <a:buChar char="➢"/>
            </a:pPr>
            <a:r>
              <a:rPr lang="en" u="sng">
                <a:solidFill>
                  <a:srgbClr val="0E0E0E"/>
                </a:solidFill>
              </a:rPr>
              <a:t>Target Problem &amp; Objectives</a:t>
            </a:r>
            <a:endParaRPr u="sng">
              <a:solidFill>
                <a:srgbClr val="0E0E0E"/>
              </a:solidFill>
            </a:endParaRPr>
          </a:p>
          <a:p>
            <a:pPr indent="-304800" lvl="0" marL="457200" rtl="0" algn="just">
              <a:lnSpc>
                <a:spcPct val="150000"/>
              </a:lnSpc>
              <a:spcBef>
                <a:spcPts val="0"/>
              </a:spcBef>
              <a:spcAft>
                <a:spcPts val="0"/>
              </a:spcAft>
              <a:buClr>
                <a:srgbClr val="0E0E0E"/>
              </a:buClr>
              <a:buSzPts val="1200"/>
              <a:buChar char="➢"/>
            </a:pPr>
            <a:r>
              <a:rPr lang="en" sz="1200">
                <a:solidFill>
                  <a:srgbClr val="0E0E0E"/>
                </a:solidFill>
              </a:rPr>
              <a:t>Build a reliable sales forecasting system designed for Favorita’s range of products.</a:t>
            </a:r>
            <a:endParaRPr sz="1200">
              <a:solidFill>
                <a:srgbClr val="0E0E0E"/>
              </a:solidFill>
            </a:endParaRPr>
          </a:p>
          <a:p>
            <a:pPr indent="-304800" lvl="0" marL="457200" rtl="0" algn="just">
              <a:lnSpc>
                <a:spcPct val="150000"/>
              </a:lnSpc>
              <a:spcBef>
                <a:spcPts val="0"/>
              </a:spcBef>
              <a:spcAft>
                <a:spcPts val="0"/>
              </a:spcAft>
              <a:buClr>
                <a:srgbClr val="0E0E0E"/>
              </a:buClr>
              <a:buSzPts val="1200"/>
              <a:buChar char="➢"/>
            </a:pPr>
            <a:r>
              <a:rPr lang="en" sz="1200">
                <a:solidFill>
                  <a:srgbClr val="0E0E0E"/>
                </a:solidFill>
              </a:rPr>
              <a:t>Include economic and seasonal factors to improve prediction accuracy.</a:t>
            </a:r>
            <a:endParaRPr sz="1200">
              <a:solidFill>
                <a:srgbClr val="0E0E0E"/>
              </a:solidFill>
            </a:endParaRPr>
          </a:p>
          <a:p>
            <a:pPr indent="-304800" lvl="0" marL="457200" rtl="0" algn="just">
              <a:lnSpc>
                <a:spcPct val="150000"/>
              </a:lnSpc>
              <a:spcBef>
                <a:spcPts val="0"/>
              </a:spcBef>
              <a:spcAft>
                <a:spcPts val="0"/>
              </a:spcAft>
              <a:buClr>
                <a:srgbClr val="0E0E0E"/>
              </a:buClr>
              <a:buSzPts val="1200"/>
              <a:buChar char="➢"/>
            </a:pPr>
            <a:r>
              <a:rPr lang="en" sz="1200">
                <a:solidFill>
                  <a:srgbClr val="0E0E0E"/>
                </a:solidFill>
              </a:rPr>
              <a:t>Offer useful insights for managing inventory and planning promotions.</a:t>
            </a:r>
            <a:endParaRPr sz="1200">
              <a:solidFill>
                <a:srgbClr val="0E0E0E"/>
              </a:solidFill>
            </a:endParaRPr>
          </a:p>
          <a:p>
            <a:pPr indent="0" lvl="0" marL="457200" rtl="0" algn="just">
              <a:lnSpc>
                <a:spcPct val="100000"/>
              </a:lnSpc>
              <a:spcBef>
                <a:spcPts val="1200"/>
              </a:spcBef>
              <a:spcAft>
                <a:spcPts val="0"/>
              </a:spcAft>
              <a:buNone/>
            </a:pPr>
            <a:r>
              <a:t/>
            </a:r>
            <a:endParaRPr sz="1200">
              <a:solidFill>
                <a:srgbClr val="0E0E0E"/>
              </a:solidFill>
            </a:endParaRPr>
          </a:p>
          <a:p>
            <a:pPr indent="-342900" lvl="0" marL="457200" rtl="0" algn="just">
              <a:lnSpc>
                <a:spcPct val="150000"/>
              </a:lnSpc>
              <a:spcBef>
                <a:spcPts val="1200"/>
              </a:spcBef>
              <a:spcAft>
                <a:spcPts val="0"/>
              </a:spcAft>
              <a:buClr>
                <a:srgbClr val="0E0E0E"/>
              </a:buClr>
              <a:buSzPts val="1800"/>
              <a:buChar char="➢"/>
            </a:pPr>
            <a:r>
              <a:rPr lang="en" u="sng">
                <a:solidFill>
                  <a:srgbClr val="0E0E0E"/>
                </a:solidFill>
              </a:rPr>
              <a:t>Deliverables</a:t>
            </a:r>
            <a:endParaRPr u="sng">
              <a:solidFill>
                <a:srgbClr val="0E0E0E"/>
              </a:solidFill>
            </a:endParaRPr>
          </a:p>
          <a:p>
            <a:pPr indent="-304800" lvl="0" marL="457200" rtl="0" algn="just">
              <a:lnSpc>
                <a:spcPct val="115000"/>
              </a:lnSpc>
              <a:spcBef>
                <a:spcPts val="0"/>
              </a:spcBef>
              <a:spcAft>
                <a:spcPts val="0"/>
              </a:spcAft>
              <a:buClr>
                <a:srgbClr val="0E0E0E"/>
              </a:buClr>
              <a:buSzPts val="1200"/>
              <a:buChar char="➢"/>
            </a:pPr>
            <a:r>
              <a:rPr lang="en" sz="1200">
                <a:solidFill>
                  <a:srgbClr val="0E0E0E"/>
                </a:solidFill>
              </a:rPr>
              <a:t>Improved sales forecasting accuracy with  optimized predictive models with performance evaluations using metrics like RMSE and MAE.</a:t>
            </a:r>
            <a:endParaRPr sz="1200">
              <a:solidFill>
                <a:srgbClr val="0E0E0E"/>
              </a:solidFill>
            </a:endParaRPr>
          </a:p>
          <a:p>
            <a:pPr indent="-304800" lvl="0" marL="457200" rtl="0" algn="just">
              <a:lnSpc>
                <a:spcPct val="115000"/>
              </a:lnSpc>
              <a:spcBef>
                <a:spcPts val="0"/>
              </a:spcBef>
              <a:spcAft>
                <a:spcPts val="0"/>
              </a:spcAft>
              <a:buClr>
                <a:srgbClr val="0E0E0E"/>
              </a:buClr>
              <a:buSzPts val="1200"/>
              <a:buChar char="➢"/>
            </a:pPr>
            <a:r>
              <a:rPr lang="en" sz="1200">
                <a:solidFill>
                  <a:srgbClr val="0E0E0E"/>
                </a:solidFill>
              </a:rPr>
              <a:t>A comprehensive project report &amp; presentation slides detailing the methodology, findings, and recommendations for implementation</a:t>
            </a:r>
            <a:endParaRPr sz="1200">
              <a:solidFill>
                <a:srgbClr val="0E0E0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221475" y="11637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Data Collection &amp; Engineering - Data Source</a:t>
            </a:r>
            <a:endParaRPr/>
          </a:p>
          <a:p>
            <a:pPr indent="0" lvl="0" marL="0" rtl="0" algn="l">
              <a:lnSpc>
                <a:spcPct val="100000"/>
              </a:lnSpc>
              <a:spcBef>
                <a:spcPts val="0"/>
              </a:spcBef>
              <a:spcAft>
                <a:spcPts val="0"/>
              </a:spcAft>
              <a:buClr>
                <a:schemeClr val="dk1"/>
              </a:buClr>
              <a:buSzPct val="36666"/>
              <a:buFont typeface="Arial"/>
              <a:buNone/>
            </a:pPr>
            <a:r>
              <a:t/>
            </a:r>
            <a:endParaRPr/>
          </a:p>
          <a:p>
            <a:pPr indent="0" lvl="0" marL="0" rtl="0" algn="l">
              <a:lnSpc>
                <a:spcPct val="100000"/>
              </a:lnSpc>
              <a:spcBef>
                <a:spcPts val="0"/>
              </a:spcBef>
              <a:spcAft>
                <a:spcPts val="0"/>
              </a:spcAft>
              <a:buSzPct val="111111"/>
              <a:buNone/>
            </a:pPr>
            <a:r>
              <a:t/>
            </a:r>
            <a:endParaRPr/>
          </a:p>
        </p:txBody>
      </p:sp>
      <p:sp>
        <p:nvSpPr>
          <p:cNvPr id="80" name="Google Shape;80;p5"/>
          <p:cNvSpPr txBox="1"/>
          <p:nvPr>
            <p:ph idx="1" type="body"/>
          </p:nvPr>
        </p:nvSpPr>
        <p:spPr>
          <a:xfrm>
            <a:off x="311700" y="729575"/>
            <a:ext cx="8634000" cy="28911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en" sz="1400"/>
              <a:t>The dataset is provided by Corporación Favorita on Kaggle.</a:t>
            </a:r>
            <a:endParaRPr sz="1400"/>
          </a:p>
          <a:p>
            <a:pPr indent="0" lvl="0" marL="0" rtl="0" algn="l">
              <a:lnSpc>
                <a:spcPct val="105000"/>
              </a:lnSpc>
              <a:spcBef>
                <a:spcPts val="0"/>
              </a:spcBef>
              <a:spcAft>
                <a:spcPts val="0"/>
              </a:spcAft>
              <a:buSzPts val="1800"/>
              <a:buNone/>
            </a:pPr>
            <a:r>
              <a:rPr lang="en" sz="1400"/>
              <a:t>Dataset Link - </a:t>
            </a:r>
            <a:r>
              <a:rPr lang="en" sz="1400" u="sng">
                <a:solidFill>
                  <a:srgbClr val="0000FF"/>
                </a:solidFill>
                <a:hlinkClick r:id="rId3">
                  <a:extLst>
                    <a:ext uri="{A12FA001-AC4F-418D-AE19-62706E023703}">
                      <ahyp:hlinkClr val="tx"/>
                    </a:ext>
                  </a:extLst>
                </a:hlinkClick>
              </a:rPr>
              <a:t>https://www.kaggle.com/c/favorita-grocery-sales-forecasting/data</a:t>
            </a:r>
            <a:endParaRPr sz="1400">
              <a:solidFill>
                <a:srgbClr val="0000FF"/>
              </a:solidFill>
            </a:endParaRPr>
          </a:p>
          <a:p>
            <a:pPr indent="0" lvl="0" marL="0" rtl="0" algn="l">
              <a:lnSpc>
                <a:spcPct val="105000"/>
              </a:lnSpc>
              <a:spcBef>
                <a:spcPts val="1200"/>
              </a:spcBef>
              <a:spcAft>
                <a:spcPts val="0"/>
              </a:spcAft>
              <a:buClr>
                <a:schemeClr val="dk1"/>
              </a:buClr>
              <a:buSzPts val="1100"/>
              <a:buFont typeface="Arial"/>
              <a:buNone/>
            </a:pPr>
            <a:r>
              <a:rPr lang="en" sz="1400"/>
              <a:t>○ train.csv: Sales data by date, store, and item, with promotion details.</a:t>
            </a:r>
            <a:endParaRPr sz="1400"/>
          </a:p>
          <a:p>
            <a:pPr indent="0" lvl="0" marL="0" rtl="0" algn="l">
              <a:lnSpc>
                <a:spcPct val="105000"/>
              </a:lnSpc>
              <a:spcBef>
                <a:spcPts val="1200"/>
              </a:spcBef>
              <a:spcAft>
                <a:spcPts val="0"/>
              </a:spcAft>
              <a:buClr>
                <a:schemeClr val="dk1"/>
              </a:buClr>
              <a:buSzPts val="1100"/>
              <a:buFont typeface="Arial"/>
              <a:buNone/>
            </a:pPr>
            <a:r>
              <a:rPr lang="en" sz="1400"/>
              <a:t>○ stores.csv, items.csv: Metadata for stores and items.</a:t>
            </a:r>
            <a:endParaRPr sz="1400"/>
          </a:p>
          <a:p>
            <a:pPr indent="0" lvl="0" marL="0" rtl="0" algn="l">
              <a:lnSpc>
                <a:spcPct val="105000"/>
              </a:lnSpc>
              <a:spcBef>
                <a:spcPts val="1200"/>
              </a:spcBef>
              <a:spcAft>
                <a:spcPts val="0"/>
              </a:spcAft>
              <a:buClr>
                <a:schemeClr val="dk1"/>
              </a:buClr>
              <a:buSzPts val="1100"/>
              <a:buFont typeface="Arial"/>
              <a:buNone/>
            </a:pPr>
            <a:r>
              <a:rPr lang="en" sz="1400"/>
              <a:t>○ transactions.csv: Daily transaction counts per store.</a:t>
            </a:r>
            <a:endParaRPr sz="1400"/>
          </a:p>
          <a:p>
            <a:pPr indent="0" lvl="0" marL="0" rtl="0" algn="l">
              <a:lnSpc>
                <a:spcPct val="105000"/>
              </a:lnSpc>
              <a:spcBef>
                <a:spcPts val="1200"/>
              </a:spcBef>
              <a:spcAft>
                <a:spcPts val="0"/>
              </a:spcAft>
              <a:buClr>
                <a:schemeClr val="dk1"/>
              </a:buClr>
              <a:buSzPts val="1100"/>
              <a:buFont typeface="Arial"/>
              <a:buNone/>
            </a:pPr>
            <a:r>
              <a:rPr lang="en" sz="1400"/>
              <a:t>○ oil.csv: Daily oil price information, as Ecuador’s economy heavily relies on oil.</a:t>
            </a:r>
            <a:endParaRPr sz="1400"/>
          </a:p>
          <a:p>
            <a:pPr indent="0" lvl="0" marL="0" rtl="0" algn="l">
              <a:lnSpc>
                <a:spcPct val="105000"/>
              </a:lnSpc>
              <a:spcBef>
                <a:spcPts val="1200"/>
              </a:spcBef>
              <a:spcAft>
                <a:spcPts val="0"/>
              </a:spcAft>
              <a:buSzPts val="1100"/>
              <a:buNone/>
            </a:pPr>
            <a:r>
              <a:rPr lang="en" sz="1400"/>
              <a:t>○ holidays_events.csv: National holidays and events that may affect sales.</a:t>
            </a:r>
            <a:endParaRPr sz="1400"/>
          </a:p>
          <a:p>
            <a:pPr indent="0" lvl="0" marL="0" rtl="0" algn="l">
              <a:lnSpc>
                <a:spcPct val="105000"/>
              </a:lnSpc>
              <a:spcBef>
                <a:spcPts val="1200"/>
              </a:spcBef>
              <a:spcAft>
                <a:spcPts val="0"/>
              </a:spcAft>
              <a:buSzPts val="1100"/>
              <a:buNone/>
            </a:pPr>
            <a:r>
              <a:rPr lang="en" sz="1400"/>
              <a:t>○ preprocessed_data.csv: Combined data from all files.</a:t>
            </a:r>
            <a:endParaRPr sz="1400"/>
          </a:p>
          <a:p>
            <a:pPr indent="0" lvl="0" marL="0" rtl="0" algn="l">
              <a:lnSpc>
                <a:spcPct val="105000"/>
              </a:lnSpc>
              <a:spcBef>
                <a:spcPts val="1200"/>
              </a:spcBef>
              <a:spcAft>
                <a:spcPts val="0"/>
              </a:spcAft>
              <a:buClr>
                <a:schemeClr val="dk1"/>
              </a:buClr>
              <a:buSzPts val="1100"/>
              <a:buFont typeface="Arial"/>
              <a:buNone/>
            </a:pPr>
            <a:r>
              <a:t/>
            </a:r>
            <a:endParaRPr sz="1400"/>
          </a:p>
          <a:p>
            <a:pPr indent="0" lvl="0" marL="0" rtl="0" algn="l">
              <a:lnSpc>
                <a:spcPct val="105000"/>
              </a:lnSpc>
              <a:spcBef>
                <a:spcPts val="1200"/>
              </a:spcBef>
              <a:spcAft>
                <a:spcPts val="0"/>
              </a:spcAft>
              <a:buSzPts val="1800"/>
              <a:buNone/>
            </a:pPr>
            <a:r>
              <a:rPr lang="en" sz="1400"/>
              <a:t>             </a:t>
            </a:r>
            <a:r>
              <a:rPr lang="en" sz="1400"/>
              <a:t>t</a:t>
            </a:r>
            <a:r>
              <a:rPr lang="en" sz="1400"/>
              <a:t>rain.csv:</a:t>
            </a:r>
            <a:endParaRPr sz="1400"/>
          </a:p>
          <a:p>
            <a:pPr indent="0" lvl="0" marL="0" rtl="0" algn="l">
              <a:lnSpc>
                <a:spcPct val="105000"/>
              </a:lnSpc>
              <a:spcBef>
                <a:spcPts val="1200"/>
              </a:spcBef>
              <a:spcAft>
                <a:spcPts val="1200"/>
              </a:spcAft>
              <a:buSzPts val="1800"/>
              <a:buNone/>
            </a:pPr>
            <a:r>
              <a:rPr lang="en" sz="1400"/>
              <a:t>     (12.5 million records)</a:t>
            </a:r>
            <a:endParaRPr sz="1400"/>
          </a:p>
        </p:txBody>
      </p:sp>
      <p:pic>
        <p:nvPicPr>
          <p:cNvPr id="81" name="Google Shape;81;p5"/>
          <p:cNvPicPr preferRelativeResize="0"/>
          <p:nvPr/>
        </p:nvPicPr>
        <p:blipFill>
          <a:blip r:embed="rId4">
            <a:alphaModFix/>
          </a:blip>
          <a:stretch>
            <a:fillRect/>
          </a:stretch>
        </p:blipFill>
        <p:spPr>
          <a:xfrm>
            <a:off x="2761700" y="3680300"/>
            <a:ext cx="6184001" cy="129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237850" y="7927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Cleaning, Preprocessing &amp; Transformation</a:t>
            </a:r>
            <a:endParaRPr/>
          </a:p>
          <a:p>
            <a:pPr indent="0" lvl="0" marL="0" rtl="0" algn="l">
              <a:spcBef>
                <a:spcPts val="0"/>
              </a:spcBef>
              <a:spcAft>
                <a:spcPts val="0"/>
              </a:spcAft>
              <a:buClr>
                <a:schemeClr val="dk1"/>
              </a:buClr>
              <a:buSzPct val="36666"/>
              <a:buFont typeface="Arial"/>
              <a:buNone/>
            </a:pPr>
            <a:r>
              <a:t/>
            </a:r>
            <a:endParaRPr/>
          </a:p>
          <a:p>
            <a:pPr indent="0" lvl="0" marL="0" rtl="0" algn="l">
              <a:lnSpc>
                <a:spcPct val="100000"/>
              </a:lnSpc>
              <a:spcBef>
                <a:spcPts val="0"/>
              </a:spcBef>
              <a:spcAft>
                <a:spcPts val="0"/>
              </a:spcAft>
              <a:buSzPct val="111111"/>
              <a:buNone/>
            </a:pPr>
            <a:r>
              <a:t/>
            </a:r>
            <a:endParaRPr/>
          </a:p>
        </p:txBody>
      </p:sp>
      <p:sp>
        <p:nvSpPr>
          <p:cNvPr id="87" name="Google Shape;87;p6"/>
          <p:cNvSpPr txBox="1"/>
          <p:nvPr/>
        </p:nvSpPr>
        <p:spPr>
          <a:xfrm>
            <a:off x="237850" y="792825"/>
            <a:ext cx="8747700" cy="4162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From train.csv file, we'll use specific date range(1 year): start_date = '2016-08-15', end_date = '2017-08-15'</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This file contains contains 3.7 million records.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From holidays_events.csv, we extracted records as per the date range we are using in train.csv and then we translated holiday_description column from spanish to english.</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From items.csv, we have chosen 10 common grocery related product families: </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None/>
            </a:pPr>
            <a:r>
              <a:rPr lang="en">
                <a:solidFill>
                  <a:schemeClr val="dk1"/>
                </a:solidFill>
                <a:latin typeface="Old Standard TT"/>
                <a:ea typeface="Old Standard TT"/>
                <a:cs typeface="Old Standard TT"/>
                <a:sym typeface="Old Standard TT"/>
              </a:rPr>
              <a:t>    "GROCERY I",</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"BEVERAGES",</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"CLEANING",</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"PRODUCE",</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"DAIRY",</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"BREAD/BAKERY",</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"LIQUOR,WINE,BEER",</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"FROZEN FOODS",</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"PREPARED FOODS",</a:t>
            </a:r>
            <a:endParaRPr>
              <a:solidFill>
                <a:schemeClr val="dk1"/>
              </a:solidFill>
              <a:latin typeface="Old Standard TT"/>
              <a:ea typeface="Old Standard TT"/>
              <a:cs typeface="Old Standard TT"/>
              <a:sym typeface="Old Standard TT"/>
            </a:endParaRPr>
          </a:p>
          <a:p>
            <a:pPr indent="0" lvl="0" marL="3200400" rtl="0" algn="l">
              <a:spcBef>
                <a:spcPts val="0"/>
              </a:spcBef>
              <a:spcAft>
                <a:spcPts val="0"/>
              </a:spcAft>
              <a:buNone/>
            </a:pPr>
            <a:r>
              <a:rPr lang="en">
                <a:solidFill>
                  <a:schemeClr val="dk1"/>
                </a:solidFill>
                <a:latin typeface="Old Standard TT"/>
                <a:ea typeface="Old Standard TT"/>
                <a:cs typeface="Old Standard TT"/>
                <a:sym typeface="Old Standard TT"/>
              </a:rPr>
              <a:t>    "DELI".</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31ce060a54d_0_26"/>
          <p:cNvPicPr preferRelativeResize="0"/>
          <p:nvPr/>
        </p:nvPicPr>
        <p:blipFill>
          <a:blip r:embed="rId3">
            <a:alphaModFix/>
          </a:blip>
          <a:stretch>
            <a:fillRect/>
          </a:stretch>
        </p:blipFill>
        <p:spPr>
          <a:xfrm>
            <a:off x="3865475" y="192025"/>
            <a:ext cx="4895850" cy="4562475"/>
          </a:xfrm>
          <a:prstGeom prst="rect">
            <a:avLst/>
          </a:prstGeom>
          <a:noFill/>
          <a:ln>
            <a:noFill/>
          </a:ln>
        </p:spPr>
      </p:pic>
      <p:sp>
        <p:nvSpPr>
          <p:cNvPr id="93" name="Google Shape;93;g31ce060a54d_0_26"/>
          <p:cNvSpPr txBox="1"/>
          <p:nvPr/>
        </p:nvSpPr>
        <p:spPr>
          <a:xfrm>
            <a:off x="66050" y="192025"/>
            <a:ext cx="3620700" cy="44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Then, we dropped missing features from all csvs and merged all into one.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b="1" lang="en" sz="1800">
                <a:solidFill>
                  <a:schemeClr val="dk1"/>
                </a:solidFill>
                <a:latin typeface="Old Standard TT"/>
                <a:ea typeface="Old Standard TT"/>
                <a:cs typeface="Old Standard TT"/>
                <a:sym typeface="Old Standard TT"/>
              </a:rPr>
              <a:t>Stratified Sampling by Family:</a:t>
            </a:r>
            <a:r>
              <a:rPr lang="en" sz="1800">
                <a:solidFill>
                  <a:schemeClr val="dk1"/>
                </a:solidFill>
                <a:latin typeface="Old Standard TT"/>
                <a:ea typeface="Old Standard TT"/>
                <a:cs typeface="Old Standard TT"/>
                <a:sym typeface="Old Standard TT"/>
              </a:rPr>
              <a:t> A 100,000-record subset was created using stratified sampling on the product family column to ensure proportional representation of product categories, preserving diversity for robust trend analysis and initial modeling.</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1ce060a54d_0_21"/>
          <p:cNvSpPr txBox="1"/>
          <p:nvPr>
            <p:ph type="title"/>
          </p:nvPr>
        </p:nvSpPr>
        <p:spPr>
          <a:xfrm>
            <a:off x="237850" y="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Engineering</a:t>
            </a:r>
            <a:endParaRPr/>
          </a:p>
        </p:txBody>
      </p:sp>
      <p:sp>
        <p:nvSpPr>
          <p:cNvPr id="99" name="Google Shape;99;g31ce060a54d_0_21"/>
          <p:cNvSpPr txBox="1"/>
          <p:nvPr/>
        </p:nvSpPr>
        <p:spPr>
          <a:xfrm>
            <a:off x="237850" y="613200"/>
            <a:ext cx="8747700" cy="4341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Font typeface="Old Standard TT"/>
              <a:buAutoNum type="arabicPeriod"/>
            </a:pPr>
            <a:r>
              <a:rPr b="1" lang="en">
                <a:solidFill>
                  <a:schemeClr val="dk1"/>
                </a:solidFill>
                <a:latin typeface="Old Standard TT"/>
                <a:ea typeface="Old Standard TT"/>
                <a:cs typeface="Old Standard TT"/>
                <a:sym typeface="Old Standard TT"/>
              </a:rPr>
              <a:t>Temporal Features:</a:t>
            </a:r>
            <a:endParaRPr b="1">
              <a:solidFill>
                <a:schemeClr val="dk1"/>
              </a:solidFill>
              <a:latin typeface="Old Standard TT"/>
              <a:ea typeface="Old Standard TT"/>
              <a:cs typeface="Old Standard TT"/>
              <a:sym typeface="Old Standard TT"/>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Old Standard TT"/>
                <a:ea typeface="Old Standard TT"/>
                <a:cs typeface="Old Standard TT"/>
                <a:sym typeface="Old Standard TT"/>
              </a:rPr>
              <a:t>Extracted </a:t>
            </a:r>
            <a:r>
              <a:rPr b="1" lang="en">
                <a:solidFill>
                  <a:schemeClr val="dk1"/>
                </a:solidFill>
                <a:latin typeface="Old Standard TT"/>
                <a:ea typeface="Old Standard TT"/>
                <a:cs typeface="Old Standard TT"/>
                <a:sym typeface="Old Standard TT"/>
              </a:rPr>
              <a:t>year</a:t>
            </a:r>
            <a:r>
              <a:rPr lang="en">
                <a:solidFill>
                  <a:schemeClr val="dk1"/>
                </a:solidFill>
                <a:latin typeface="Old Standard TT"/>
                <a:ea typeface="Old Standard TT"/>
                <a:cs typeface="Old Standard TT"/>
                <a:sym typeface="Old Standard TT"/>
              </a:rPr>
              <a:t>, </a:t>
            </a:r>
            <a:r>
              <a:rPr b="1" lang="en">
                <a:solidFill>
                  <a:schemeClr val="dk1"/>
                </a:solidFill>
                <a:latin typeface="Old Standard TT"/>
                <a:ea typeface="Old Standard TT"/>
                <a:cs typeface="Old Standard TT"/>
                <a:sym typeface="Old Standard TT"/>
              </a:rPr>
              <a:t>month</a:t>
            </a:r>
            <a:r>
              <a:rPr lang="en">
                <a:solidFill>
                  <a:schemeClr val="dk1"/>
                </a:solidFill>
                <a:latin typeface="Old Standard TT"/>
                <a:ea typeface="Old Standard TT"/>
                <a:cs typeface="Old Standard TT"/>
                <a:sym typeface="Old Standard TT"/>
              </a:rPr>
              <a:t>, </a:t>
            </a:r>
            <a:r>
              <a:rPr b="1" lang="en">
                <a:solidFill>
                  <a:schemeClr val="dk1"/>
                </a:solidFill>
                <a:latin typeface="Old Standard TT"/>
                <a:ea typeface="Old Standard TT"/>
                <a:cs typeface="Old Standard TT"/>
                <a:sym typeface="Old Standard TT"/>
              </a:rPr>
              <a:t>day of the week</a:t>
            </a:r>
            <a:r>
              <a:rPr lang="en">
                <a:solidFill>
                  <a:schemeClr val="dk1"/>
                </a:solidFill>
                <a:latin typeface="Old Standard TT"/>
                <a:ea typeface="Old Standard TT"/>
                <a:cs typeface="Old Standard TT"/>
                <a:sym typeface="Old Standard TT"/>
              </a:rPr>
              <a:t>, </a:t>
            </a:r>
            <a:r>
              <a:rPr b="1" lang="en">
                <a:solidFill>
                  <a:schemeClr val="dk1"/>
                </a:solidFill>
                <a:latin typeface="Old Standard TT"/>
                <a:ea typeface="Old Standard TT"/>
                <a:cs typeface="Old Standard TT"/>
                <a:sym typeface="Old Standard TT"/>
              </a:rPr>
              <a:t>week of the year</a:t>
            </a:r>
            <a:r>
              <a:rPr lang="en">
                <a:solidFill>
                  <a:schemeClr val="dk1"/>
                </a:solidFill>
                <a:latin typeface="Old Standard TT"/>
                <a:ea typeface="Old Standard TT"/>
                <a:cs typeface="Old Standard TT"/>
                <a:sym typeface="Old Standard TT"/>
              </a:rPr>
              <a:t>, and </a:t>
            </a:r>
            <a:r>
              <a:rPr b="1" lang="en">
                <a:solidFill>
                  <a:schemeClr val="dk1"/>
                </a:solidFill>
                <a:latin typeface="Old Standard TT"/>
                <a:ea typeface="Old Standard TT"/>
                <a:cs typeface="Old Standard TT"/>
                <a:sym typeface="Old Standard TT"/>
              </a:rPr>
              <a:t>is_weekend</a:t>
            </a:r>
            <a:r>
              <a:rPr lang="en">
                <a:solidFill>
                  <a:schemeClr val="dk1"/>
                </a:solidFill>
                <a:latin typeface="Old Standard TT"/>
                <a:ea typeface="Old Standard TT"/>
                <a:cs typeface="Old Standard TT"/>
                <a:sym typeface="Old Standard TT"/>
              </a:rPr>
              <a:t> to capture seasonal trends, weekly patterns, and holiday effects.</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AutoNum type="arabicPeriod"/>
            </a:pPr>
            <a:r>
              <a:rPr b="1" lang="en">
                <a:solidFill>
                  <a:schemeClr val="dk1"/>
                </a:solidFill>
                <a:latin typeface="Old Standard TT"/>
                <a:ea typeface="Old Standard TT"/>
                <a:cs typeface="Old Standard TT"/>
                <a:sym typeface="Old Standard TT"/>
              </a:rPr>
              <a:t>Lag Features:</a:t>
            </a:r>
            <a:endParaRPr b="1">
              <a:solidFill>
                <a:schemeClr val="dk1"/>
              </a:solidFill>
              <a:latin typeface="Old Standard TT"/>
              <a:ea typeface="Old Standard TT"/>
              <a:cs typeface="Old Standard TT"/>
              <a:sym typeface="Old Standard TT"/>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Old Standard TT"/>
                <a:ea typeface="Old Standard TT"/>
                <a:cs typeface="Old Standard TT"/>
                <a:sym typeface="Old Standard TT"/>
              </a:rPr>
              <a:t>Created lag variables for </a:t>
            </a:r>
            <a:r>
              <a:rPr b="1" lang="en">
                <a:solidFill>
                  <a:schemeClr val="dk1"/>
                </a:solidFill>
                <a:latin typeface="Old Standard TT"/>
                <a:ea typeface="Old Standard TT"/>
                <a:cs typeface="Old Standard TT"/>
                <a:sym typeface="Old Standard TT"/>
              </a:rPr>
              <a:t>unit sales</a:t>
            </a:r>
            <a:r>
              <a:rPr lang="en">
                <a:solidFill>
                  <a:schemeClr val="dk1"/>
                </a:solidFill>
                <a:latin typeface="Old Standard TT"/>
                <a:ea typeface="Old Standard TT"/>
                <a:cs typeface="Old Standard TT"/>
                <a:sym typeface="Old Standard TT"/>
              </a:rPr>
              <a:t> and </a:t>
            </a:r>
            <a:r>
              <a:rPr b="1" lang="en">
                <a:solidFill>
                  <a:schemeClr val="dk1"/>
                </a:solidFill>
                <a:latin typeface="Old Standard TT"/>
                <a:ea typeface="Old Standard TT"/>
                <a:cs typeface="Old Standard TT"/>
                <a:sym typeface="Old Standard TT"/>
              </a:rPr>
              <a:t>oil prices</a:t>
            </a:r>
            <a:r>
              <a:rPr lang="en">
                <a:solidFill>
                  <a:schemeClr val="dk1"/>
                </a:solidFill>
                <a:latin typeface="Old Standard TT"/>
                <a:ea typeface="Old Standard TT"/>
                <a:cs typeface="Old Standard TT"/>
                <a:sym typeface="Old Standard TT"/>
              </a:rPr>
              <a:t> over the past 7 days:</a:t>
            </a:r>
            <a:endParaRPr>
              <a:solidFill>
                <a:schemeClr val="dk1"/>
              </a:solidFill>
              <a:latin typeface="Old Standard TT"/>
              <a:ea typeface="Old Standard TT"/>
              <a:cs typeface="Old Standard TT"/>
              <a:sym typeface="Old Standard TT"/>
            </a:endParaRPr>
          </a:p>
          <a:p>
            <a:pPr indent="-317500" lvl="2" marL="1371600" rtl="0" algn="l">
              <a:lnSpc>
                <a:spcPct val="115000"/>
              </a:lnSpc>
              <a:spcBef>
                <a:spcPts val="0"/>
              </a:spcBef>
              <a:spcAft>
                <a:spcPts val="0"/>
              </a:spcAft>
              <a:buClr>
                <a:schemeClr val="dk1"/>
              </a:buClr>
              <a:buSzPts val="1400"/>
              <a:buChar char="■"/>
            </a:pPr>
            <a:r>
              <a:rPr b="1" lang="en">
                <a:solidFill>
                  <a:srgbClr val="188038"/>
                </a:solidFill>
                <a:latin typeface="Old Standard TT"/>
                <a:ea typeface="Old Standard TT"/>
                <a:cs typeface="Old Standard TT"/>
                <a:sym typeface="Old Standard TT"/>
              </a:rPr>
              <a:t>unit_sales_lag_N</a:t>
            </a:r>
            <a:r>
              <a:rPr lang="en">
                <a:solidFill>
                  <a:schemeClr val="dk1"/>
                </a:solidFill>
                <a:latin typeface="Old Standard TT"/>
                <a:ea typeface="Old Standard TT"/>
                <a:cs typeface="Old Standard TT"/>
                <a:sym typeface="Old Standard TT"/>
              </a:rPr>
              <a:t>: Tracks sales patterns over recent days.</a:t>
            </a:r>
            <a:endParaRPr>
              <a:solidFill>
                <a:schemeClr val="dk1"/>
              </a:solidFill>
              <a:latin typeface="Old Standard TT"/>
              <a:ea typeface="Old Standard TT"/>
              <a:cs typeface="Old Standard TT"/>
              <a:sym typeface="Old Standard TT"/>
            </a:endParaRPr>
          </a:p>
          <a:p>
            <a:pPr indent="-317500" lvl="2" marL="1371600" rtl="0" algn="l">
              <a:lnSpc>
                <a:spcPct val="115000"/>
              </a:lnSpc>
              <a:spcBef>
                <a:spcPts val="0"/>
              </a:spcBef>
              <a:spcAft>
                <a:spcPts val="0"/>
              </a:spcAft>
              <a:buClr>
                <a:schemeClr val="dk1"/>
              </a:buClr>
              <a:buSzPts val="1400"/>
              <a:buChar char="■"/>
            </a:pPr>
            <a:r>
              <a:rPr b="1" lang="en">
                <a:solidFill>
                  <a:srgbClr val="188038"/>
                </a:solidFill>
                <a:latin typeface="Old Standard TT"/>
                <a:ea typeface="Old Standard TT"/>
                <a:cs typeface="Old Standard TT"/>
                <a:sym typeface="Old Standard TT"/>
              </a:rPr>
              <a:t>oil_price_lag_N</a:t>
            </a:r>
            <a:r>
              <a:rPr lang="en">
                <a:solidFill>
                  <a:schemeClr val="dk1"/>
                </a:solidFill>
                <a:latin typeface="Old Standard TT"/>
                <a:ea typeface="Old Standard TT"/>
                <a:cs typeface="Old Standard TT"/>
                <a:sym typeface="Old Standard TT"/>
              </a:rPr>
              <a:t>: Accounts for oil price trends, forward/backward filled for consistency.</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AutoNum type="arabicPeriod"/>
            </a:pPr>
            <a:r>
              <a:rPr b="1" lang="en">
                <a:solidFill>
                  <a:schemeClr val="dk1"/>
                </a:solidFill>
                <a:latin typeface="Old Standard TT"/>
                <a:ea typeface="Old Standard TT"/>
                <a:cs typeface="Old Standard TT"/>
                <a:sym typeface="Old Standard TT"/>
              </a:rPr>
              <a:t>Rolling Statistics:</a:t>
            </a:r>
            <a:endParaRPr b="1">
              <a:solidFill>
                <a:schemeClr val="dk1"/>
              </a:solidFill>
              <a:latin typeface="Old Standard TT"/>
              <a:ea typeface="Old Standard TT"/>
              <a:cs typeface="Old Standard TT"/>
              <a:sym typeface="Old Standard TT"/>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Old Standard TT"/>
                <a:ea typeface="Old Standard TT"/>
                <a:cs typeface="Old Standard TT"/>
                <a:sym typeface="Old Standard TT"/>
              </a:rPr>
              <a:t>Calculated </a:t>
            </a:r>
            <a:r>
              <a:rPr b="1" lang="en">
                <a:solidFill>
                  <a:schemeClr val="dk1"/>
                </a:solidFill>
                <a:latin typeface="Old Standard TT"/>
                <a:ea typeface="Old Standard TT"/>
                <a:cs typeface="Old Standard TT"/>
                <a:sym typeface="Old Standard TT"/>
              </a:rPr>
              <a:t>mean</a:t>
            </a:r>
            <a:r>
              <a:rPr lang="en">
                <a:solidFill>
                  <a:schemeClr val="dk1"/>
                </a:solidFill>
                <a:latin typeface="Old Standard TT"/>
                <a:ea typeface="Old Standard TT"/>
                <a:cs typeface="Old Standard TT"/>
                <a:sym typeface="Old Standard TT"/>
              </a:rPr>
              <a:t> and </a:t>
            </a:r>
            <a:r>
              <a:rPr b="1" lang="en">
                <a:solidFill>
                  <a:schemeClr val="dk1"/>
                </a:solidFill>
                <a:latin typeface="Old Standard TT"/>
                <a:ea typeface="Old Standard TT"/>
                <a:cs typeface="Old Standard TT"/>
                <a:sym typeface="Old Standard TT"/>
              </a:rPr>
              <a:t>standard deviation</a:t>
            </a:r>
            <a:r>
              <a:rPr lang="en">
                <a:solidFill>
                  <a:schemeClr val="dk1"/>
                </a:solidFill>
                <a:latin typeface="Old Standard TT"/>
                <a:ea typeface="Old Standard TT"/>
                <a:cs typeface="Old Standard TT"/>
                <a:sym typeface="Old Standard TT"/>
              </a:rPr>
              <a:t> of unit sales for the past 7 days:</a:t>
            </a:r>
            <a:endParaRPr>
              <a:solidFill>
                <a:schemeClr val="dk1"/>
              </a:solidFill>
              <a:latin typeface="Old Standard TT"/>
              <a:ea typeface="Old Standard TT"/>
              <a:cs typeface="Old Standard TT"/>
              <a:sym typeface="Old Standard TT"/>
            </a:endParaRPr>
          </a:p>
          <a:p>
            <a:pPr indent="-317500" lvl="2" marL="1371600" rtl="0" algn="l">
              <a:lnSpc>
                <a:spcPct val="115000"/>
              </a:lnSpc>
              <a:spcBef>
                <a:spcPts val="0"/>
              </a:spcBef>
              <a:spcAft>
                <a:spcPts val="0"/>
              </a:spcAft>
              <a:buClr>
                <a:schemeClr val="dk1"/>
              </a:buClr>
              <a:buSzPts val="1400"/>
              <a:buChar char="■"/>
            </a:pPr>
            <a:r>
              <a:rPr b="1" lang="en">
                <a:solidFill>
                  <a:srgbClr val="188038"/>
                </a:solidFill>
                <a:latin typeface="Old Standard TT"/>
                <a:ea typeface="Old Standard TT"/>
                <a:cs typeface="Old Standard TT"/>
                <a:sym typeface="Old Standard TT"/>
              </a:rPr>
              <a:t>rolling_sales_mean</a:t>
            </a:r>
            <a:r>
              <a:rPr lang="en">
                <a:solidFill>
                  <a:schemeClr val="dk1"/>
                </a:solidFill>
                <a:latin typeface="Old Standard TT"/>
                <a:ea typeface="Old Standard TT"/>
                <a:cs typeface="Old Standard TT"/>
                <a:sym typeface="Old Standard TT"/>
              </a:rPr>
              <a:t>: Helps capture average sales trends.</a:t>
            </a:r>
            <a:endParaRPr>
              <a:solidFill>
                <a:schemeClr val="dk1"/>
              </a:solidFill>
              <a:latin typeface="Old Standard TT"/>
              <a:ea typeface="Old Standard TT"/>
              <a:cs typeface="Old Standard TT"/>
              <a:sym typeface="Old Standard TT"/>
            </a:endParaRPr>
          </a:p>
          <a:p>
            <a:pPr indent="-317500" lvl="2" marL="1371600" rtl="0" algn="l">
              <a:lnSpc>
                <a:spcPct val="115000"/>
              </a:lnSpc>
              <a:spcBef>
                <a:spcPts val="0"/>
              </a:spcBef>
              <a:spcAft>
                <a:spcPts val="0"/>
              </a:spcAft>
              <a:buClr>
                <a:schemeClr val="dk1"/>
              </a:buClr>
              <a:buSzPts val="1400"/>
              <a:buChar char="■"/>
            </a:pPr>
            <a:r>
              <a:rPr b="1" lang="en">
                <a:solidFill>
                  <a:srgbClr val="188038"/>
                </a:solidFill>
                <a:latin typeface="Old Standard TT"/>
                <a:ea typeface="Old Standard TT"/>
                <a:cs typeface="Old Standard TT"/>
                <a:sym typeface="Old Standard TT"/>
              </a:rPr>
              <a:t>rolling_sales_std</a:t>
            </a:r>
            <a:r>
              <a:rPr lang="en">
                <a:solidFill>
                  <a:schemeClr val="dk1"/>
                </a:solidFill>
                <a:latin typeface="Old Standard TT"/>
                <a:ea typeface="Old Standard TT"/>
                <a:cs typeface="Old Standard TT"/>
                <a:sym typeface="Old Standard TT"/>
              </a:rPr>
              <a:t>: Captures fluctuations in sales for demand variability.</a:t>
            </a:r>
            <a:endParaRPr>
              <a:solidFill>
                <a:schemeClr val="dk1"/>
              </a:solidFill>
              <a:latin typeface="Old Standard TT"/>
              <a:ea typeface="Old Standard TT"/>
              <a:cs typeface="Old Standard TT"/>
              <a:sym typeface="Old Standard TT"/>
            </a:endParaRPr>
          </a:p>
          <a:p>
            <a:pPr indent="-317500" lvl="0" marL="457200" rtl="0" algn="l">
              <a:lnSpc>
                <a:spcPct val="115000"/>
              </a:lnSpc>
              <a:spcBef>
                <a:spcPts val="0"/>
              </a:spcBef>
              <a:spcAft>
                <a:spcPts val="0"/>
              </a:spcAft>
              <a:buClr>
                <a:schemeClr val="dk1"/>
              </a:buClr>
              <a:buSzPts val="1400"/>
              <a:buFont typeface="Old Standard TT"/>
              <a:buAutoNum type="arabicPeriod"/>
            </a:pPr>
            <a:r>
              <a:rPr b="1" lang="en">
                <a:solidFill>
                  <a:schemeClr val="dk1"/>
                </a:solidFill>
                <a:latin typeface="Old Standard TT"/>
                <a:ea typeface="Old Standard TT"/>
                <a:cs typeface="Old Standard TT"/>
                <a:sym typeface="Old Standard TT"/>
              </a:rPr>
              <a:t>String Encoding:</a:t>
            </a:r>
            <a:endParaRPr b="1">
              <a:solidFill>
                <a:schemeClr val="dk1"/>
              </a:solidFill>
              <a:latin typeface="Old Standard TT"/>
              <a:ea typeface="Old Standard TT"/>
              <a:cs typeface="Old Standard TT"/>
              <a:sym typeface="Old Standard TT"/>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Old Standard TT"/>
                <a:ea typeface="Old Standard TT"/>
                <a:cs typeface="Old Standard TT"/>
                <a:sym typeface="Old Standard TT"/>
              </a:rPr>
              <a:t>Converted string columns (e.g., product categories) into numeric values using </a:t>
            </a:r>
            <a:r>
              <a:rPr b="1" lang="en">
                <a:solidFill>
                  <a:schemeClr val="dk1"/>
                </a:solidFill>
                <a:latin typeface="Old Standard TT"/>
                <a:ea typeface="Old Standard TT"/>
                <a:cs typeface="Old Standard TT"/>
                <a:sym typeface="Old Standard TT"/>
              </a:rPr>
              <a:t>Label Encoding</a:t>
            </a:r>
            <a:r>
              <a:rPr lang="en">
                <a:solidFill>
                  <a:schemeClr val="dk1"/>
                </a:solidFill>
                <a:latin typeface="Old Standard TT"/>
                <a:ea typeface="Old Standard TT"/>
                <a:cs typeface="Old Standard TT"/>
                <a:sym typeface="Old Standard TT"/>
              </a:rPr>
              <a:t> for model compatibility.</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618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Exploratory Data Analysis (EDA)</a:t>
            </a:r>
            <a:endParaRPr/>
          </a:p>
        </p:txBody>
      </p:sp>
      <p:sp>
        <p:nvSpPr>
          <p:cNvPr id="105" name="Google Shape;105;p8"/>
          <p:cNvSpPr txBox="1"/>
          <p:nvPr/>
        </p:nvSpPr>
        <p:spPr>
          <a:xfrm>
            <a:off x="118950" y="4149125"/>
            <a:ext cx="8906100" cy="8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Most items are sold in small quantities, usually less than 25 units, and the number of sales drops quickly as the quantity increases.</a:t>
            </a:r>
            <a:endParaRPr sz="1800">
              <a:solidFill>
                <a:schemeClr val="dk1"/>
              </a:solidFill>
              <a:latin typeface="Old Standard TT"/>
              <a:ea typeface="Old Standard TT"/>
              <a:cs typeface="Old Standard TT"/>
              <a:sym typeface="Old Standard TT"/>
            </a:endParaRPr>
          </a:p>
        </p:txBody>
      </p:sp>
      <p:pic>
        <p:nvPicPr>
          <p:cNvPr id="106" name="Google Shape;106;p8"/>
          <p:cNvPicPr preferRelativeResize="0"/>
          <p:nvPr/>
        </p:nvPicPr>
        <p:blipFill>
          <a:blip r:embed="rId3">
            <a:alphaModFix/>
          </a:blip>
          <a:stretch>
            <a:fillRect/>
          </a:stretch>
        </p:blipFill>
        <p:spPr>
          <a:xfrm>
            <a:off x="1865437" y="780725"/>
            <a:ext cx="5307326" cy="3262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1ce060a54d_0_42"/>
          <p:cNvSpPr txBox="1"/>
          <p:nvPr>
            <p:ph type="title"/>
          </p:nvPr>
        </p:nvSpPr>
        <p:spPr>
          <a:xfrm>
            <a:off x="429525" y="40260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The plot shows total unit sales over time, with a noticeable spike around January 2017, likely due to a special event or holiday. Sales fluctuate throughout the year, indicating seasonal trends or promotions affecting purchasing patterns.</a:t>
            </a:r>
            <a:endParaRPr sz="1400"/>
          </a:p>
        </p:txBody>
      </p:sp>
      <p:pic>
        <p:nvPicPr>
          <p:cNvPr id="112" name="Google Shape;112;g31ce060a54d_0_42"/>
          <p:cNvPicPr preferRelativeResize="0"/>
          <p:nvPr/>
        </p:nvPicPr>
        <p:blipFill>
          <a:blip r:embed="rId3">
            <a:alphaModFix/>
          </a:blip>
          <a:stretch>
            <a:fillRect/>
          </a:stretch>
        </p:blipFill>
        <p:spPr>
          <a:xfrm>
            <a:off x="1222725" y="801000"/>
            <a:ext cx="6934200" cy="2905125"/>
          </a:xfrm>
          <a:prstGeom prst="rect">
            <a:avLst/>
          </a:prstGeom>
          <a:noFill/>
          <a:ln cap="flat" cmpd="sng" w="9525">
            <a:solidFill>
              <a:schemeClr val="dk2"/>
            </a:solidFill>
            <a:prstDash val="solid"/>
            <a:round/>
            <a:headEnd len="sm" w="sm" type="none"/>
            <a:tailEnd len="sm" w="sm" type="none"/>
          </a:ln>
        </p:spPr>
      </p:pic>
      <p:sp>
        <p:nvSpPr>
          <p:cNvPr id="113" name="Google Shape;113;g31ce060a54d_0_42"/>
          <p:cNvSpPr txBox="1"/>
          <p:nvPr>
            <p:ph type="title"/>
          </p:nvPr>
        </p:nvSpPr>
        <p:spPr>
          <a:xfrm>
            <a:off x="311700" y="618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6666"/>
              <a:buFont typeface="Arial"/>
              <a:buNone/>
            </a:pPr>
            <a:r>
              <a:rPr lang="en"/>
              <a:t>EDA - Distribution of unit_sales over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