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C6018B-A961-49A2-BDCB-535FCC53FBF4}">
          <p14:sldIdLst>
            <p14:sldId id="256"/>
            <p14:sldId id="257"/>
          </p14:sldIdLst>
        </p14:section>
        <p14:section name="Untitled Section" id="{276633E3-9406-4600-AB78-3F4047B6944D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3163"/>
    <a:srgbClr val="4D1434"/>
    <a:srgbClr val="ED50A9"/>
    <a:srgbClr val="969FA7"/>
    <a:srgbClr val="F494CA"/>
    <a:srgbClr val="BE29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C088A73-9D37-4124-97B7-DB89B7C5EF8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50567E4-CBE3-4BA8-8D9C-14DFC2FD7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7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8A73-9D37-4124-97B7-DB89B7C5EF8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67E4-CBE3-4BA8-8D9C-14DFC2FD7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C088A73-9D37-4124-97B7-DB89B7C5EF8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50567E4-CBE3-4BA8-8D9C-14DFC2FD7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3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8A73-9D37-4124-97B7-DB89B7C5EF8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50567E4-CBE3-4BA8-8D9C-14DFC2FD7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7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C088A73-9D37-4124-97B7-DB89B7C5EF8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50567E4-CBE3-4BA8-8D9C-14DFC2FD7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8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8A73-9D37-4124-97B7-DB89B7C5EF8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67E4-CBE3-4BA8-8D9C-14DFC2FD7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6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8A73-9D37-4124-97B7-DB89B7C5EF8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67E4-CBE3-4BA8-8D9C-14DFC2FD7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41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8A73-9D37-4124-97B7-DB89B7C5EF8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67E4-CBE3-4BA8-8D9C-14DFC2FD7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7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8A73-9D37-4124-97B7-DB89B7C5EF8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67E4-CBE3-4BA8-8D9C-14DFC2FD7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C088A73-9D37-4124-97B7-DB89B7C5EF8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50567E4-CBE3-4BA8-8D9C-14DFC2FD7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5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8A73-9D37-4124-97B7-DB89B7C5EF8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67E4-CBE3-4BA8-8D9C-14DFC2FD7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0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C088A73-9D37-4124-97B7-DB89B7C5EF8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50567E4-CBE3-4BA8-8D9C-14DFC2FD7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009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AAAC-3FF5-F853-2C59-F765CC8F9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1979994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n-US" sz="8900" dirty="0">
                <a:ln w="0"/>
                <a:solidFill>
                  <a:srgbClr val="90316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 WORK</a:t>
            </a:r>
            <a:br>
              <a:rPr lang="en-US" sz="6000" b="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71413-88B2-1911-BEAB-2AD7F5180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1728" y="3279410"/>
            <a:ext cx="10439400" cy="1646303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BY </a:t>
            </a:r>
            <a:r>
              <a:rPr lang="en-US" sz="3600" b="1" dirty="0">
                <a:solidFill>
                  <a:schemeClr val="bg1"/>
                </a:solidFill>
              </a:rPr>
              <a:t>Riddhi Trivedi</a:t>
            </a:r>
            <a:endParaRPr lang="en-US" sz="36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932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9EE7C3-56A1-BE5B-C91F-55FAC33A565B}"/>
              </a:ext>
              <a:ext uri="{2F46C217-95B8-4DA3-990C-D4797B5C90C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0AEFFA1-1098-43B4-94F6-93ED6386E504}"/>
              </a:ext>
            </a:extLst>
          </p:cNvPr>
          <p:cNvSpPr txBox="1"/>
          <p:nvPr/>
        </p:nvSpPr>
        <p:spPr>
          <a:xfrm>
            <a:off x="3233057" y="1004739"/>
            <a:ext cx="6030686" cy="527067"/>
          </a:xfrm>
          <a:prstGeom prst="rect">
            <a:avLst/>
          </a:prstGeom>
          <a:solidFill>
            <a:srgbClr val="903163"/>
          </a:solidFill>
          <a:ln>
            <a:noFill/>
          </a:ln>
        </p:spPr>
        <p:txBody>
          <a:bodyPr vert="horz" wrap="square" lIns="95250" tIns="47625" rIns="95250" bIns="47625" rtlCol="0" anchor="ctr">
            <a:spAutoFit/>
          </a:bodyPr>
          <a:lstStyle/>
          <a:p>
            <a:pPr>
              <a:defRPr lang="en-US" sz="1500" dirty="0"/>
            </a:pPr>
            <a:r>
              <a:rPr lang="en-US" sz="2800" b="1" dirty="0">
                <a:solidFill>
                  <a:schemeClr val="bg1"/>
                </a:solidFill>
                <a:latin typeface="Raleway-medium"/>
              </a:rPr>
              <a:t>  </a:t>
            </a:r>
            <a:r>
              <a:rPr lang="en-US" sz="2800" b="1" dirty="0">
                <a:solidFill>
                  <a:schemeClr val="bg1"/>
                </a:solidFill>
                <a:latin typeface="Raleway-demi_bold"/>
              </a:rPr>
              <a:t>Positive Roles in a Team Setting</a:t>
            </a:r>
            <a:endParaRPr lang="en-US" sz="2800" b="1" dirty="0">
              <a:solidFill>
                <a:schemeClr val="bg1"/>
              </a:solidFill>
              <a:latin typeface="Raleway-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192751-0970-0C3E-8149-3CE22DDCEC07}"/>
              </a:ext>
            </a:extLst>
          </p:cNvPr>
          <p:cNvSpPr txBox="1"/>
          <p:nvPr/>
        </p:nvSpPr>
        <p:spPr>
          <a:xfrm>
            <a:off x="1240971" y="2033511"/>
            <a:ext cx="6096000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2600" dirty="0">
                <a:latin typeface="Raleway-medium"/>
              </a:rPr>
              <a:t>Defining issues</a:t>
            </a:r>
          </a:p>
          <a:p>
            <a:pPr marL="0" indent="0" algn="l">
              <a:buClr>
                <a:schemeClr val="accent1"/>
              </a:buClr>
              <a:buNone/>
              <a:defRPr lang="en-US" sz="1400" dirty="0"/>
            </a:pPr>
            <a:endParaRPr lang="en-US" sz="2600" dirty="0">
              <a:latin typeface="Raleway-medium"/>
            </a:endParaRP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2600" dirty="0">
                <a:latin typeface="Raleway-medium"/>
              </a:rPr>
              <a:t>Proposing tasks</a:t>
            </a:r>
          </a:p>
          <a:p>
            <a:pPr marL="0" indent="0" algn="l">
              <a:buClr>
                <a:schemeClr val="accent1"/>
              </a:buClr>
              <a:buNone/>
              <a:defRPr lang="en-US" sz="1400" dirty="0"/>
            </a:pPr>
            <a:endParaRPr lang="en-US" sz="2600" dirty="0">
              <a:latin typeface="Raleway-medium"/>
            </a:endParaRP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2600" dirty="0">
                <a:latin typeface="Raleway-medium"/>
              </a:rPr>
              <a:t>Seeking information and opinions</a:t>
            </a:r>
          </a:p>
          <a:p>
            <a:pPr marL="0" indent="0" algn="l">
              <a:buClr>
                <a:schemeClr val="accent1"/>
              </a:buClr>
              <a:buNone/>
              <a:defRPr lang="en-US" sz="1400" dirty="0"/>
            </a:pPr>
            <a:endParaRPr lang="en-US" sz="2600" dirty="0">
              <a:latin typeface="Raleway-medium"/>
            </a:endParaRP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2600" dirty="0">
                <a:latin typeface="Raleway-medium"/>
              </a:rPr>
              <a:t>Clarifying</a:t>
            </a:r>
          </a:p>
          <a:p>
            <a:pPr marL="0" indent="0" algn="l">
              <a:buClr>
                <a:schemeClr val="accent1"/>
              </a:buClr>
              <a:buNone/>
              <a:defRPr lang="en-US" sz="1400" dirty="0"/>
            </a:pPr>
            <a:endParaRPr lang="en-US" sz="2600" dirty="0">
              <a:latin typeface="Raleway-medium"/>
            </a:endParaRP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2600" dirty="0">
                <a:latin typeface="Raleway-medium"/>
              </a:rPr>
              <a:t>Summarizing</a:t>
            </a:r>
          </a:p>
          <a:p>
            <a:pPr marL="0" indent="0" algn="l">
              <a:buClr>
                <a:schemeClr val="accent1"/>
              </a:buClr>
              <a:buNone/>
              <a:defRPr lang="en-US" sz="1400" dirty="0"/>
            </a:pPr>
            <a:endParaRPr lang="en-US" sz="2600" dirty="0">
              <a:latin typeface="Raleway-medium"/>
            </a:endParaRP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2600" dirty="0">
                <a:latin typeface="Raleway-medium"/>
              </a:rPr>
              <a:t>Compromising; Consensus building</a:t>
            </a:r>
          </a:p>
        </p:txBody>
      </p:sp>
    </p:spTree>
    <p:extLst>
      <p:ext uri="{BB962C8B-B14F-4D97-AF65-F5344CB8AC3E}">
        <p14:creationId xmlns:p14="http://schemas.microsoft.com/office/powerpoint/2010/main" val="905507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EBAA35-225D-6A4F-9CEB-E4AFDF7EA18B}"/>
              </a:ext>
              <a:ext uri="{81927ECE-AA42-4029-8C6C-367671370D7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0B4A025-FD06-4A16-9B7D-A3576E204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870" y="938893"/>
            <a:ext cx="6558260" cy="57275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6199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B56F53-4ECE-0BFA-6063-6B1BEA2EB642}"/>
              </a:ext>
              <a:ext uri="{2F46C217-95B8-4DA3-990C-D4797B5C90C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0AEFFA1-1098-43B4-94F6-93ED6386E504}"/>
              </a:ext>
            </a:extLst>
          </p:cNvPr>
          <p:cNvSpPr txBox="1"/>
          <p:nvPr/>
        </p:nvSpPr>
        <p:spPr>
          <a:xfrm>
            <a:off x="3058885" y="972081"/>
            <a:ext cx="6074230" cy="527067"/>
          </a:xfrm>
          <a:prstGeom prst="rect">
            <a:avLst/>
          </a:prstGeom>
          <a:solidFill>
            <a:srgbClr val="903163"/>
          </a:solidFill>
          <a:ln>
            <a:noFill/>
          </a:ln>
        </p:spPr>
        <p:txBody>
          <a:bodyPr vert="horz" wrap="square" lIns="95250" tIns="47625" rIns="95250" bIns="47625" rtlCol="0" anchor="ctr">
            <a:spAutoFit/>
          </a:bodyPr>
          <a:lstStyle/>
          <a:p>
            <a:pPr>
              <a:defRPr lang="en-US" sz="1500" dirty="0"/>
            </a:pPr>
            <a:r>
              <a:rPr lang="en-US" sz="2800" b="1">
                <a:solidFill>
                  <a:schemeClr val="bg1"/>
                </a:solidFill>
                <a:latin typeface="Raleway-medium"/>
              </a:rPr>
              <a:t> </a:t>
            </a:r>
            <a:r>
              <a:rPr lang="en-US" sz="2800" b="1">
                <a:solidFill>
                  <a:schemeClr val="bg1"/>
                </a:solidFill>
                <a:latin typeface="Raleway-demi_bold"/>
              </a:rPr>
              <a:t>Negative Roles In a Team Setting</a:t>
            </a:r>
            <a:endParaRPr lang="en-US" sz="2800" b="1" dirty="0">
              <a:solidFill>
                <a:schemeClr val="bg1"/>
              </a:solidFill>
              <a:latin typeface="Raleway-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CAE85B-2620-4574-F8A9-0D15EC7D6DC9}"/>
              </a:ext>
            </a:extLst>
          </p:cNvPr>
          <p:cNvSpPr txBox="1"/>
          <p:nvPr/>
        </p:nvSpPr>
        <p:spPr>
          <a:xfrm>
            <a:off x="1132113" y="2136339"/>
            <a:ext cx="743494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2800" dirty="0"/>
              <a:t>Dominating: asserting superiority</a:t>
            </a:r>
          </a:p>
          <a:p>
            <a:pPr marL="0" indent="0" algn="l">
              <a:buClr>
                <a:schemeClr val="accent1"/>
              </a:buClr>
              <a:buNone/>
              <a:defRPr lang="en-US" sz="1400" dirty="0"/>
            </a:pPr>
            <a:endParaRPr lang="en-US" sz="2800" dirty="0"/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2800" dirty="0"/>
              <a:t>Withdrawing: not talking; sulking</a:t>
            </a: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endParaRPr lang="en-US" sz="2800" dirty="0"/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2800" dirty="0"/>
              <a:t>Avoiding: skipping meetings</a:t>
            </a: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endParaRPr lang="en-US" sz="2800" dirty="0"/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2800" dirty="0"/>
              <a:t>Degrading: putting down other's ideas</a:t>
            </a: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endParaRPr lang="en-US" sz="2800" dirty="0"/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2800" dirty="0"/>
              <a:t>Being uncooperative: side conversations</a:t>
            </a:r>
          </a:p>
        </p:txBody>
      </p:sp>
    </p:spTree>
    <p:extLst>
      <p:ext uri="{BB962C8B-B14F-4D97-AF65-F5344CB8AC3E}">
        <p14:creationId xmlns:p14="http://schemas.microsoft.com/office/powerpoint/2010/main" val="3142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8CC21B4-742A-7EA1-E0A6-6A8F36BECD9D}"/>
              </a:ext>
              <a:ext uri="{2F46C217-95B8-4DA3-990C-D4797B5C90C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0AEFFA1-1098-43B4-94F6-93ED6386E504}"/>
              </a:ext>
            </a:extLst>
          </p:cNvPr>
          <p:cNvSpPr txBox="1"/>
          <p:nvPr/>
        </p:nvSpPr>
        <p:spPr>
          <a:xfrm>
            <a:off x="3004457" y="950310"/>
            <a:ext cx="6183086" cy="527067"/>
          </a:xfrm>
          <a:prstGeom prst="rect">
            <a:avLst/>
          </a:prstGeom>
          <a:solidFill>
            <a:srgbClr val="903163"/>
          </a:solidFill>
          <a:ln>
            <a:noFill/>
          </a:ln>
        </p:spPr>
        <p:txBody>
          <a:bodyPr vert="horz" wrap="square" lIns="95250" tIns="47625" rIns="95250" bIns="47625" rtlCol="0" anchor="ctr">
            <a:spAutoFit/>
          </a:bodyPr>
          <a:lstStyle/>
          <a:p>
            <a:pPr>
              <a:defRPr lang="en-US" sz="1500" dirty="0"/>
            </a:pPr>
            <a:r>
              <a:rPr lang="en-US" sz="2800" b="1" dirty="0">
                <a:solidFill>
                  <a:schemeClr val="bg1"/>
                </a:solidFill>
                <a:latin typeface="Raleway-medium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Raleway-demi_bold"/>
              </a:rPr>
              <a:t>How to be a good team member ?</a:t>
            </a:r>
            <a:endParaRPr lang="en-US" sz="2800" b="1" dirty="0">
              <a:solidFill>
                <a:schemeClr val="bg1"/>
              </a:solidFill>
              <a:latin typeface="Raleway-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895488-828C-9A6C-4B0F-953919B15F31}"/>
              </a:ext>
            </a:extLst>
          </p:cNvPr>
          <p:cNvSpPr txBox="1"/>
          <p:nvPr/>
        </p:nvSpPr>
        <p:spPr>
          <a:xfrm>
            <a:off x="1143000" y="1794026"/>
            <a:ext cx="6096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2800" dirty="0">
                <a:latin typeface="Raleway-medium"/>
              </a:rPr>
              <a:t>Be a good listener</a:t>
            </a: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endParaRPr lang="en-US" sz="2800" dirty="0">
              <a:latin typeface="Raleway-medium"/>
            </a:endParaRP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2800" dirty="0">
                <a:latin typeface="Raleway-medium"/>
              </a:rPr>
              <a:t>Be honest and open</a:t>
            </a: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endParaRPr lang="en-US" sz="2800" dirty="0">
              <a:latin typeface="Raleway-medium"/>
            </a:endParaRP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2800" dirty="0">
                <a:latin typeface="Raleway-medium"/>
              </a:rPr>
              <a:t>Accept other people's needs</a:t>
            </a: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endParaRPr lang="en-US" sz="2800" dirty="0">
              <a:latin typeface="Raleway-medium"/>
            </a:endParaRP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2800" dirty="0">
                <a:latin typeface="Raleway-medium"/>
              </a:rPr>
              <a:t>Don't be negative</a:t>
            </a: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endParaRPr lang="en-US" sz="2800" dirty="0">
              <a:latin typeface="Raleway-medium"/>
            </a:endParaRP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2800" dirty="0">
                <a:latin typeface="Raleway-medium"/>
              </a:rPr>
              <a:t>Don't be defensive</a:t>
            </a: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endParaRPr lang="en-US" sz="2800" dirty="0">
              <a:latin typeface="Raleway-medium"/>
            </a:endParaRP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2800" dirty="0">
                <a:latin typeface="Raleway-medium"/>
              </a:rPr>
              <a:t>Learn to take the initiative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2078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FCFB15-D955-5474-B692-FE832097E6BB}"/>
              </a:ext>
            </a:extLst>
          </p:cNvPr>
          <p:cNvSpPr txBox="1"/>
          <p:nvPr/>
        </p:nvSpPr>
        <p:spPr>
          <a:xfrm>
            <a:off x="2960913" y="2610339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</a:rPr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4075943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>
            <a:extLst>
              <a:ext uri="{FF2B5EF4-FFF2-40B4-BE49-F238E27FC236}">
                <a16:creationId xmlns:a16="http://schemas.microsoft.com/office/drawing/2014/main" id="{914CACBC-4E44-8F2B-6656-8CEF39244A31}"/>
              </a:ext>
              <a:ext uri="{D2A2049E-8E64-4DC5-9409-4F4334409BA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0DD72DE-CC20-433B-8034-7A937DA41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462" y="1960573"/>
            <a:ext cx="7299075" cy="4853884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C26594-326E-CF0C-88E5-7228F9541C53}"/>
              </a:ext>
              <a:ext uri="{2F46C217-95B8-4DA3-990C-D4797B5C90C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0AEFFA1-1098-43B4-94F6-93ED6386E504}"/>
              </a:ext>
            </a:extLst>
          </p:cNvPr>
          <p:cNvSpPr txBox="1"/>
          <p:nvPr/>
        </p:nvSpPr>
        <p:spPr>
          <a:xfrm>
            <a:off x="4212770" y="981926"/>
            <a:ext cx="3766457" cy="527067"/>
          </a:xfrm>
          <a:prstGeom prst="rect">
            <a:avLst/>
          </a:prstGeom>
          <a:solidFill>
            <a:srgbClr val="903163"/>
          </a:solidFill>
          <a:ln>
            <a:noFill/>
          </a:ln>
        </p:spPr>
        <p:txBody>
          <a:bodyPr vert="horz" wrap="square" lIns="95250" tIns="47625" rIns="95250" bIns="47625" rtlCol="0" anchor="ctr">
            <a:spAutoFit/>
          </a:bodyPr>
          <a:lstStyle/>
          <a:p>
            <a:pPr>
              <a:defRPr lang="en-US" sz="1500" dirty="0"/>
            </a:pPr>
            <a:r>
              <a:rPr lang="en-US" sz="2800" b="1" dirty="0">
                <a:solidFill>
                  <a:schemeClr val="bg1"/>
                </a:solidFill>
                <a:latin typeface="Raleway-medium"/>
              </a:rPr>
              <a:t>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4A2FAB-5E06-C75F-61F6-2D9A4F161A04}"/>
              </a:ext>
            </a:extLst>
          </p:cNvPr>
          <p:cNvSpPr txBox="1"/>
          <p:nvPr/>
        </p:nvSpPr>
        <p:spPr>
          <a:xfrm>
            <a:off x="4659085" y="92229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 WORK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405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AE85B8-1890-F4FA-0A2F-8F59CE5587A1}"/>
              </a:ext>
            </a:extLst>
          </p:cNvPr>
          <p:cNvSpPr txBox="1"/>
          <p:nvPr/>
        </p:nvSpPr>
        <p:spPr>
          <a:xfrm>
            <a:off x="1197429" y="1905505"/>
            <a:ext cx="870857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2400" dirty="0">
                <a:latin typeface="Raleway-medium"/>
              </a:rPr>
              <a:t>A team is small number of </a:t>
            </a:r>
            <a:r>
              <a:rPr lang="en-US" sz="2400" dirty="0" err="1">
                <a:latin typeface="Raleway-medium"/>
              </a:rPr>
              <a:t>pepole</a:t>
            </a:r>
            <a:r>
              <a:rPr lang="en-US" sz="2400" dirty="0">
                <a:latin typeface="Raleway-medium"/>
              </a:rPr>
              <a:t> with  Complementary skills who are committed to a common </a:t>
            </a:r>
            <a:r>
              <a:rPr lang="en-US" sz="2400" dirty="0" err="1">
                <a:latin typeface="Raleway-medium"/>
              </a:rPr>
              <a:t>purpose,performance</a:t>
            </a:r>
            <a:r>
              <a:rPr lang="en-US" sz="2400" dirty="0">
                <a:latin typeface="Raleway-medium"/>
              </a:rPr>
              <a:t> </a:t>
            </a:r>
            <a:r>
              <a:rPr lang="en-US" sz="2400" dirty="0" err="1">
                <a:latin typeface="Raleway-medium"/>
              </a:rPr>
              <a:t>goals,and</a:t>
            </a:r>
            <a:r>
              <a:rPr lang="en-US" sz="2400" dirty="0">
                <a:latin typeface="Raleway-medium"/>
              </a:rPr>
              <a:t> approach accountable</a:t>
            </a: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2400" dirty="0">
                <a:latin typeface="Raleway-medium"/>
              </a:rPr>
              <a:t>Small Number </a:t>
            </a: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2400" dirty="0">
                <a:latin typeface="Raleway-medium"/>
              </a:rPr>
              <a:t>Complementary Skills</a:t>
            </a: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2400" dirty="0">
                <a:latin typeface="Raleway-medium"/>
              </a:rPr>
              <a:t>Common Purpose &amp; </a:t>
            </a:r>
            <a:r>
              <a:rPr lang="en-US" sz="2400" dirty="0" err="1">
                <a:latin typeface="Raleway-medium"/>
              </a:rPr>
              <a:t>Perfomance</a:t>
            </a:r>
            <a:r>
              <a:rPr lang="en-US" sz="2400" dirty="0">
                <a:latin typeface="Raleway-medium"/>
              </a:rPr>
              <a:t> Goals</a:t>
            </a: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2400" dirty="0">
                <a:latin typeface="Raleway-medium"/>
              </a:rPr>
              <a:t>Common </a:t>
            </a:r>
            <a:r>
              <a:rPr lang="en-US" sz="2400" dirty="0" err="1">
                <a:latin typeface="Raleway-medium"/>
              </a:rPr>
              <a:t>Approch</a:t>
            </a:r>
            <a:endParaRPr lang="en-US" sz="2400" dirty="0">
              <a:latin typeface="Raleway-medium"/>
            </a:endParaRP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2400" dirty="0">
                <a:latin typeface="Raleway-medium"/>
              </a:rPr>
              <a:t>Mutual Accountability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BC0468-ADE9-312D-E15B-5CC1D65867BD}"/>
              </a:ext>
              <a:ext uri="{2F46C217-95B8-4DA3-990C-D4797B5C90C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0AEFFA1-1098-43B4-94F6-93ED6386E504}"/>
              </a:ext>
            </a:extLst>
          </p:cNvPr>
          <p:cNvSpPr txBox="1"/>
          <p:nvPr/>
        </p:nvSpPr>
        <p:spPr>
          <a:xfrm>
            <a:off x="3951513" y="1014738"/>
            <a:ext cx="4332515" cy="527067"/>
          </a:xfrm>
          <a:prstGeom prst="rect">
            <a:avLst/>
          </a:prstGeom>
          <a:solidFill>
            <a:srgbClr val="903163"/>
          </a:solidFill>
          <a:ln>
            <a:noFill/>
          </a:ln>
        </p:spPr>
        <p:txBody>
          <a:bodyPr vert="horz" wrap="square" lIns="95250" tIns="47625" rIns="95250" bIns="47625" rtlCol="0" anchor="ctr">
            <a:spAutoFit/>
          </a:bodyPr>
          <a:lstStyle/>
          <a:p>
            <a:pPr>
              <a:defRPr lang="en-US" sz="1500" dirty="0"/>
            </a:pPr>
            <a:r>
              <a:rPr lang="en-US" sz="2800" b="1" dirty="0">
                <a:solidFill>
                  <a:schemeClr val="bg1"/>
                </a:solidFill>
                <a:latin typeface="Raleway-medium"/>
              </a:rPr>
              <a:t>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F33F5-6EFF-34FC-2EBC-A4F45FDF9BD4}"/>
              </a:ext>
            </a:extLst>
          </p:cNvPr>
          <p:cNvSpPr txBox="1"/>
          <p:nvPr/>
        </p:nvSpPr>
        <p:spPr>
          <a:xfrm>
            <a:off x="4386943" y="101666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en-US" sz="1500" dirty="0"/>
            </a:pPr>
            <a:r>
              <a:rPr lang="en-US" sz="2800" dirty="0">
                <a:solidFill>
                  <a:schemeClr val="bg1"/>
                </a:solidFill>
              </a:rPr>
              <a:t>What Is Team Work ?</a:t>
            </a:r>
          </a:p>
        </p:txBody>
      </p:sp>
    </p:spTree>
    <p:extLst>
      <p:ext uri="{BB962C8B-B14F-4D97-AF65-F5344CB8AC3E}">
        <p14:creationId xmlns:p14="http://schemas.microsoft.com/office/powerpoint/2010/main" val="1775271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E00680-0B89-FCE8-C30D-3758493C6F7F}"/>
              </a:ext>
            </a:extLst>
          </p:cNvPr>
          <p:cNvSpPr txBox="1"/>
          <p:nvPr/>
        </p:nvSpPr>
        <p:spPr>
          <a:xfrm>
            <a:off x="1200151" y="2193314"/>
            <a:ext cx="79873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2400" dirty="0">
                <a:latin typeface="Raleway-medium"/>
              </a:rPr>
              <a:t>Most Of today's  business assignments are addressed by multidisciplinary teams.</a:t>
            </a: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2400" dirty="0">
                <a:latin typeface="Raleway-medium"/>
              </a:rPr>
              <a:t>Team building is an important part of the modern     workforce.</a:t>
            </a: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2400" dirty="0">
                <a:latin typeface="Raleway-medium"/>
              </a:rPr>
              <a:t>Team building is an important part of your preparation for  </a:t>
            </a:r>
            <a:r>
              <a:rPr lang="en-US" sz="2400" dirty="0" err="1">
                <a:latin typeface="Raleway-medium"/>
              </a:rPr>
              <a:t>enginnering</a:t>
            </a:r>
            <a:r>
              <a:rPr lang="en-US" sz="2400" dirty="0">
                <a:latin typeface="Raleway-medium"/>
              </a:rPr>
              <a:t> </a:t>
            </a:r>
            <a:r>
              <a:rPr lang="en-US" sz="2400" dirty="0" err="1">
                <a:latin typeface="Raleway-medium"/>
              </a:rPr>
              <a:t>practicea</a:t>
            </a:r>
            <a:endParaRPr lang="en-US" sz="2400" dirty="0">
              <a:latin typeface="Raleway-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E997F-455B-02BF-ABDC-954175B18290}"/>
              </a:ext>
              <a:ext uri="{2F46C217-95B8-4DA3-990C-D4797B5C90C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0AEFFA1-1098-43B4-94F6-93ED6386E504}"/>
              </a:ext>
            </a:extLst>
          </p:cNvPr>
          <p:cNvSpPr txBox="1"/>
          <p:nvPr/>
        </p:nvSpPr>
        <p:spPr>
          <a:xfrm>
            <a:off x="4245429" y="949068"/>
            <a:ext cx="3766457" cy="527067"/>
          </a:xfrm>
          <a:prstGeom prst="rect">
            <a:avLst/>
          </a:prstGeom>
          <a:solidFill>
            <a:srgbClr val="903163"/>
          </a:solidFill>
          <a:ln>
            <a:noFill/>
          </a:ln>
        </p:spPr>
        <p:txBody>
          <a:bodyPr vert="horz" wrap="square" lIns="95250" tIns="47625" rIns="95250" bIns="47625" rtlCol="0" anchor="ctr">
            <a:spAutoFit/>
          </a:bodyPr>
          <a:lstStyle/>
          <a:p>
            <a:pPr>
              <a:defRPr lang="en-US" sz="1500" dirty="0"/>
            </a:pPr>
            <a:r>
              <a:rPr lang="en-US" sz="2800" b="1" dirty="0">
                <a:solidFill>
                  <a:schemeClr val="bg1"/>
                </a:solidFill>
                <a:latin typeface="Raleway-medium"/>
              </a:rPr>
              <a:t>    Why Use Teams ?</a:t>
            </a:r>
          </a:p>
        </p:txBody>
      </p:sp>
    </p:spTree>
    <p:extLst>
      <p:ext uri="{BB962C8B-B14F-4D97-AF65-F5344CB8AC3E}">
        <p14:creationId xmlns:p14="http://schemas.microsoft.com/office/powerpoint/2010/main" val="3523010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530304-8923-0A59-6017-D12DDA96A617}"/>
              </a:ext>
              <a:ext uri="{2447876E-8DBC-49DE-8D0A-04FE5731318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106A714-E5E1-4737-B9FF-145A9A0A4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42" y="877636"/>
            <a:ext cx="5802085" cy="58020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516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5B2344-1BEB-87DF-ACBD-1E4636A77B4B}"/>
              </a:ext>
              <a:ext uri="{2F46C217-95B8-4DA3-990C-D4797B5C90C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0AEFFA1-1098-43B4-94F6-93ED6386E504}"/>
              </a:ext>
            </a:extLst>
          </p:cNvPr>
          <p:cNvSpPr txBox="1"/>
          <p:nvPr/>
        </p:nvSpPr>
        <p:spPr>
          <a:xfrm>
            <a:off x="3962400" y="975366"/>
            <a:ext cx="4267200" cy="527067"/>
          </a:xfrm>
          <a:prstGeom prst="rect">
            <a:avLst/>
          </a:prstGeom>
          <a:solidFill>
            <a:srgbClr val="903163"/>
          </a:solidFill>
          <a:ln>
            <a:noFill/>
          </a:ln>
        </p:spPr>
        <p:txBody>
          <a:bodyPr vert="horz" wrap="square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sz="2800" dirty="0">
                <a:solidFill>
                  <a:schemeClr val="bg1"/>
                </a:solidFill>
              </a:rPr>
              <a:t>Advantages and Challenges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2391E-23D0-8829-4EEA-71050D1F463D}"/>
              </a:ext>
            </a:extLst>
          </p:cNvPr>
          <p:cNvSpPr txBox="1"/>
          <p:nvPr/>
        </p:nvSpPr>
        <p:spPr>
          <a:xfrm>
            <a:off x="1322614" y="2343204"/>
            <a:ext cx="976448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2800" dirty="0">
                <a:latin typeface="Raleway-medium"/>
              </a:rPr>
              <a:t>Advantage: When the group works </a:t>
            </a:r>
            <a:r>
              <a:rPr lang="en-US" sz="2800" dirty="0" err="1">
                <a:latin typeface="Raleway-medium"/>
              </a:rPr>
              <a:t>together,the</a:t>
            </a:r>
            <a:r>
              <a:rPr lang="en-US" sz="2800" dirty="0">
                <a:latin typeface="Raleway-medium"/>
              </a:rPr>
              <a:t> accomplishments will surpass any results associated with any one individual. </a:t>
            </a: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endParaRPr lang="en-US" sz="2800" dirty="0">
              <a:latin typeface="Raleway-medium"/>
            </a:endParaRP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2800" dirty="0">
                <a:solidFill>
                  <a:srgbClr val="FF0000"/>
                </a:solidFill>
                <a:latin typeface="Raleway-medium"/>
              </a:rPr>
              <a:t>Challenge: Any team member functioning independently of other team members or competing with them will REDUCE the performance of the team - EVERYONE's outcome.</a:t>
            </a:r>
          </a:p>
        </p:txBody>
      </p:sp>
    </p:spTree>
    <p:extLst>
      <p:ext uri="{BB962C8B-B14F-4D97-AF65-F5344CB8AC3E}">
        <p14:creationId xmlns:p14="http://schemas.microsoft.com/office/powerpoint/2010/main" val="3987003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AAAD72-1503-0CAF-8A7B-DEEAC30D99A1}"/>
              </a:ext>
              <a:ext uri="{2F46C217-95B8-4DA3-990C-D4797B5C90C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0AEFFA1-1098-43B4-94F6-93ED6386E504}"/>
              </a:ext>
            </a:extLst>
          </p:cNvPr>
          <p:cNvSpPr txBox="1"/>
          <p:nvPr/>
        </p:nvSpPr>
        <p:spPr>
          <a:xfrm>
            <a:off x="3962400" y="975366"/>
            <a:ext cx="4267200" cy="527067"/>
          </a:xfrm>
          <a:prstGeom prst="rect">
            <a:avLst/>
          </a:prstGeom>
          <a:solidFill>
            <a:srgbClr val="903163"/>
          </a:solidFill>
          <a:ln>
            <a:noFill/>
          </a:ln>
        </p:spPr>
        <p:txBody>
          <a:bodyPr vert="horz" wrap="square" lIns="95250" tIns="47625" rIns="95250" bIns="47625" rtlCol="0" anchor="ctr">
            <a:spAutoFit/>
          </a:bodyPr>
          <a:lstStyle/>
          <a:p>
            <a:pPr algn="ctr">
              <a:defRPr lang="en-US" sz="1400" dirty="0"/>
            </a:pPr>
            <a:r>
              <a:rPr lang="en-US" sz="2800">
                <a:solidFill>
                  <a:schemeClr val="bg1"/>
                </a:solidFill>
              </a:rPr>
              <a:t>Advantages and Challenges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924A9F-E5E0-E746-2080-8F37D0DFF353}"/>
              </a:ext>
            </a:extLst>
          </p:cNvPr>
          <p:cNvSpPr txBox="1"/>
          <p:nvPr/>
        </p:nvSpPr>
        <p:spPr>
          <a:xfrm>
            <a:off x="1480457" y="2432094"/>
            <a:ext cx="865414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3200" dirty="0">
                <a:latin typeface="Raleway-medium"/>
              </a:rPr>
              <a:t>Advantage: Every person can contribute in some way.</a:t>
            </a: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endParaRPr lang="en-US" sz="3200" dirty="0">
              <a:solidFill>
                <a:srgbClr val="FF0000"/>
              </a:solidFill>
              <a:latin typeface="Raleway-medium"/>
            </a:endParaRP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3200" dirty="0">
                <a:solidFill>
                  <a:srgbClr val="FF0000"/>
                </a:solidFill>
                <a:latin typeface="Raleway-medium"/>
              </a:rPr>
              <a:t>Challenge: No member's contributions should even be automatically disregarded.</a:t>
            </a:r>
          </a:p>
        </p:txBody>
      </p:sp>
    </p:spTree>
    <p:extLst>
      <p:ext uri="{BB962C8B-B14F-4D97-AF65-F5344CB8AC3E}">
        <p14:creationId xmlns:p14="http://schemas.microsoft.com/office/powerpoint/2010/main" val="372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CCDAB4-1FBF-828F-CECD-03D98B167C4A}"/>
              </a:ext>
              <a:ext uri="{45C5FFD9-567A-46CB-BB8F-E9AA6C85534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A8192A9-B2A2-4A7F-82DF-9C6077E0F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667" y="976397"/>
            <a:ext cx="7409503" cy="57238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0706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3E9545-0049-DE8F-788F-CCD6116E2093}"/>
              </a:ext>
              <a:ext uri="{2F46C217-95B8-4DA3-990C-D4797B5C90C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0AEFFA1-1098-43B4-94F6-93ED6386E504}"/>
              </a:ext>
            </a:extLst>
          </p:cNvPr>
          <p:cNvSpPr txBox="1"/>
          <p:nvPr/>
        </p:nvSpPr>
        <p:spPr>
          <a:xfrm>
            <a:off x="3744685" y="939424"/>
            <a:ext cx="4299858" cy="527067"/>
          </a:xfrm>
          <a:prstGeom prst="rect">
            <a:avLst/>
          </a:prstGeom>
          <a:solidFill>
            <a:srgbClr val="903163"/>
          </a:solidFill>
          <a:ln>
            <a:noFill/>
          </a:ln>
        </p:spPr>
        <p:txBody>
          <a:bodyPr vert="horz" wrap="square" lIns="95250" tIns="47625" rIns="95250" bIns="47625" rtlCol="0" anchor="ctr">
            <a:spAutoFit/>
          </a:bodyPr>
          <a:lstStyle/>
          <a:p>
            <a:pPr>
              <a:defRPr lang="en-US" sz="1500" dirty="0"/>
            </a:pPr>
            <a:r>
              <a:rPr lang="en-US" sz="2800" b="1" dirty="0">
                <a:solidFill>
                  <a:schemeClr val="bg1"/>
                </a:solidFill>
              </a:rPr>
              <a:t>          REMEMBER</a:t>
            </a:r>
            <a:endParaRPr lang="en-US" sz="2800" b="1" dirty="0">
              <a:solidFill>
                <a:schemeClr val="bg1"/>
              </a:solidFill>
              <a:latin typeface="Raleway-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16AF31-ED3C-D5FB-C0FC-EB02D5A6DFA0}"/>
              </a:ext>
            </a:extLst>
          </p:cNvPr>
          <p:cNvSpPr txBox="1"/>
          <p:nvPr/>
        </p:nvSpPr>
        <p:spPr>
          <a:xfrm>
            <a:off x="1273628" y="1937381"/>
            <a:ext cx="894805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3600" b="1" dirty="0">
                <a:latin typeface="+mj-lt"/>
              </a:rPr>
              <a:t>T</a:t>
            </a:r>
            <a:r>
              <a:rPr lang="en-US" sz="3600" b="0" dirty="0">
                <a:latin typeface="+mj-lt"/>
              </a:rPr>
              <a:t>ogether</a:t>
            </a: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3600" b="1" dirty="0">
                <a:latin typeface="+mj-lt"/>
              </a:rPr>
              <a:t>E</a:t>
            </a:r>
            <a:r>
              <a:rPr lang="en-US" sz="3600" b="0" dirty="0">
                <a:latin typeface="+mj-lt"/>
              </a:rPr>
              <a:t>veryone</a:t>
            </a: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3600" b="1" dirty="0">
                <a:latin typeface="+mj-lt"/>
              </a:rPr>
              <a:t>A</a:t>
            </a:r>
            <a:r>
              <a:rPr lang="en-US" sz="3600" b="0" dirty="0">
                <a:latin typeface="+mj-lt"/>
              </a:rPr>
              <a:t>ccomplishes</a:t>
            </a: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3600" b="1" dirty="0">
                <a:latin typeface="+mj-lt"/>
              </a:rPr>
              <a:t>M</a:t>
            </a:r>
            <a:r>
              <a:rPr lang="en-US" sz="3600" b="0" dirty="0">
                <a:latin typeface="+mj-lt"/>
              </a:rPr>
              <a:t>ore</a:t>
            </a: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3600" b="1" dirty="0">
                <a:latin typeface="+mj-lt"/>
              </a:rPr>
              <a:t>W</a:t>
            </a:r>
            <a:r>
              <a:rPr lang="en-US" sz="3600" b="0" dirty="0">
                <a:latin typeface="+mj-lt"/>
              </a:rPr>
              <a:t>ith</a:t>
            </a: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3600" b="1" dirty="0">
                <a:latin typeface="+mj-lt"/>
              </a:rPr>
              <a:t>O</a:t>
            </a:r>
            <a:r>
              <a:rPr lang="en-US" sz="3600" b="0" dirty="0">
                <a:latin typeface="+mj-lt"/>
              </a:rPr>
              <a:t>rganization</a:t>
            </a: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3600" b="1" dirty="0">
                <a:latin typeface="+mj-lt"/>
              </a:rPr>
              <a:t>R</a:t>
            </a:r>
            <a:r>
              <a:rPr lang="en-US" sz="3600" b="0" dirty="0">
                <a:latin typeface="+mj-lt"/>
              </a:rPr>
              <a:t>esponsibility</a:t>
            </a:r>
          </a:p>
          <a:p>
            <a:pPr marL="342900" indent="-342900" algn="l">
              <a:buClr>
                <a:schemeClr val="accent1"/>
              </a:buClr>
              <a:buChar char="•"/>
              <a:defRPr lang="en-US" sz="1400" dirty="0"/>
            </a:pPr>
            <a:r>
              <a:rPr lang="en-US" sz="3600" b="1" dirty="0">
                <a:latin typeface="+mj-lt"/>
              </a:rPr>
              <a:t>K</a:t>
            </a:r>
            <a:r>
              <a:rPr lang="en-US" sz="3600" b="0" dirty="0">
                <a:latin typeface="+mj-lt"/>
              </a:rPr>
              <a:t>nowledge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266151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53</TotalTime>
  <Words>261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Gill Sans MT</vt:lpstr>
      <vt:lpstr>Raleway-demi_bold</vt:lpstr>
      <vt:lpstr>Raleway-medium</vt:lpstr>
      <vt:lpstr>Wingdings 2</vt:lpstr>
      <vt:lpstr>Dividend</vt:lpstr>
      <vt:lpstr>TEAM  WORK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riddhi trivedi</dc:creator>
  <cp:lastModifiedBy>riddhi trivedi</cp:lastModifiedBy>
  <cp:revision>2</cp:revision>
  <dcterms:created xsi:type="dcterms:W3CDTF">2024-12-04T06:24:03Z</dcterms:created>
  <dcterms:modified xsi:type="dcterms:W3CDTF">2024-12-04T07:17:26Z</dcterms:modified>
</cp:coreProperties>
</file>