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FA3A678-785E-1346-B841-04BBA3C47671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  <p14:section name="Untitled Section" id="{69C02312-58B0-C742-A6ED-4656D2EE5141}">
          <p14:sldIdLst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86"/>
    <p:restoredTop sz="94467"/>
  </p:normalViewPr>
  <p:slideViewPr>
    <p:cSldViewPr snapToGrid="0" snapToObjects="1">
      <p:cViewPr varScale="1">
        <p:scale>
          <a:sx n="81" d="100"/>
          <a:sy n="81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6FC32-85D6-BE41-A8BB-32DAE439FF97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661A0-D552-A846-8F01-AD5ED8DC4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88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6FC32-85D6-BE41-A8BB-32DAE439FF97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661A0-D552-A846-8F01-AD5ED8DC4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977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6FC32-85D6-BE41-A8BB-32DAE439FF97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661A0-D552-A846-8F01-AD5ED8DC4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37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6FC32-85D6-BE41-A8BB-32DAE439FF97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661A0-D552-A846-8F01-AD5ED8DC453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7658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6FC32-85D6-BE41-A8BB-32DAE439FF97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661A0-D552-A846-8F01-AD5ED8DC4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342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6FC32-85D6-BE41-A8BB-32DAE439FF97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661A0-D552-A846-8F01-AD5ED8DC4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84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6FC32-85D6-BE41-A8BB-32DAE439FF97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661A0-D552-A846-8F01-AD5ED8DC4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03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6FC32-85D6-BE41-A8BB-32DAE439FF97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661A0-D552-A846-8F01-AD5ED8DC4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8398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6FC32-85D6-BE41-A8BB-32DAE439FF97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661A0-D552-A846-8F01-AD5ED8DC4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34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6FC32-85D6-BE41-A8BB-32DAE439FF97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661A0-D552-A846-8F01-AD5ED8DC4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62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6FC32-85D6-BE41-A8BB-32DAE439FF97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661A0-D552-A846-8F01-AD5ED8DC4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548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6FC32-85D6-BE41-A8BB-32DAE439FF97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661A0-D552-A846-8F01-AD5ED8DC4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30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6FC32-85D6-BE41-A8BB-32DAE439FF97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661A0-D552-A846-8F01-AD5ED8DC4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0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6FC32-85D6-BE41-A8BB-32DAE439FF97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661A0-D552-A846-8F01-AD5ED8DC4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1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6FC32-85D6-BE41-A8BB-32DAE439FF97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661A0-D552-A846-8F01-AD5ED8DC4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26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6FC32-85D6-BE41-A8BB-32DAE439FF97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661A0-D552-A846-8F01-AD5ED8DC4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76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6FC32-85D6-BE41-A8BB-32DAE439FF97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661A0-D552-A846-8F01-AD5ED8DC4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54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1E6FC32-85D6-BE41-A8BB-32DAE439FF97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F0661A0-D552-A846-8F01-AD5ED8DC4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80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  <p:sldLayoutId id="214748382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introduction-of-dbms-database-management-system-set-1/" TargetMode="External"/><Relationship Id="rId2" Type="http://schemas.openxmlformats.org/officeDocument/2006/relationships/hyperlink" Target="https://www.guru99.com/what-is-dbm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utorialspoint.com/dbms/index.htm" TargetMode="External"/><Relationship Id="rId4" Type="http://schemas.openxmlformats.org/officeDocument/2006/relationships/hyperlink" Target="https://www.w3schools.com/sql/sql_intro.as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619037" y="329938"/>
            <a:ext cx="8689976" cy="1915211"/>
          </a:xfrm>
        </p:spPr>
        <p:txBody>
          <a:bodyPr/>
          <a:lstStyle/>
          <a:p>
            <a:r>
              <a:rPr lang="en-US" b="1" i="1" dirty="0"/>
              <a:t>RESTAURANT DATABASE MANAGEMENT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524000" y="3083563"/>
            <a:ext cx="9144000" cy="2316625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BY :-    HITESHREE PANCHAL      	27</a:t>
            </a:r>
            <a:endParaRPr lang="en-US" sz="3600" b="0" dirty="0">
              <a:solidFill>
                <a:schemeClr val="tx1"/>
              </a:solidFill>
              <a:effectLst/>
            </a:endParaRPr>
          </a:p>
          <a:p>
            <a:pPr algn="l"/>
            <a:r>
              <a:rPr lang="en-US" sz="3600" dirty="0">
                <a:solidFill>
                  <a:schemeClr val="tx1"/>
                </a:solidFill>
              </a:rPr>
              <a:t>     	       		RIDDHI PANDYA          	 28</a:t>
            </a:r>
            <a:endParaRPr lang="en-US" sz="3600" b="0" dirty="0">
              <a:solidFill>
                <a:schemeClr val="tx1"/>
              </a:solidFill>
              <a:effectLst/>
            </a:endParaRPr>
          </a:p>
          <a:p>
            <a:r>
              <a:rPr lang="en-US" sz="3600" dirty="0">
                <a:solidFill>
                  <a:schemeClr val="tx1"/>
                </a:solidFill>
              </a:rPr>
              <a:t>  		NEHA PAREPALLI        	30</a:t>
            </a:r>
            <a:endParaRPr lang="en-US" sz="3600" b="0" dirty="0">
              <a:solidFill>
                <a:schemeClr val="tx1"/>
              </a:solidFill>
              <a:effectLst/>
            </a:endParaRPr>
          </a:p>
          <a:p>
            <a:r>
              <a:rPr lang="en-US" sz="3600" dirty="0">
                <a:solidFill>
                  <a:schemeClr val="tx1"/>
                </a:solidFill>
              </a:rPr>
              <a:t>           	ANUJA PATEL              	31</a:t>
            </a:r>
            <a:endParaRPr lang="en-US" sz="3600" b="0" dirty="0">
              <a:solidFill>
                <a:schemeClr val="tx1"/>
              </a:solidFill>
              <a:effectLst/>
            </a:endParaRPr>
          </a:p>
          <a:p>
            <a:br>
              <a:rPr lang="en-US" sz="3600" dirty="0">
                <a:solidFill>
                  <a:schemeClr val="tx1"/>
                </a:solidFill>
              </a:rPr>
            </a:b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56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80406"/>
              </p:ext>
            </p:extLst>
          </p:nvPr>
        </p:nvGraphicFramePr>
        <p:xfrm>
          <a:off x="266008" y="299258"/>
          <a:ext cx="11538066" cy="616804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846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60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60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68044">
                <a:tc>
                  <a:txBody>
                    <a:bodyPr/>
                    <a:lstStyle/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 into employee values (5980172, '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Rachit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5453372364, '2019/10/20', 'cashier', 'null');</a:t>
                      </a:r>
                      <a:endParaRPr lang="en-US" b="0" dirty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 into employee values (7156878, '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Anuja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6345414720, '2020/03/01', 'manager', 7156878);</a:t>
                      </a:r>
                      <a:endParaRPr lang="en-US" b="0" dirty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 into employee values (6704120, 'Neha', 2011340305, '2019/06/25', 'waiter', 'null');</a:t>
                      </a:r>
                      <a:endParaRPr lang="en-US" b="0" dirty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 into employee values (5762513, 'Rishi', 6273820597, '2019/12/23', 'employee', 'null');</a:t>
                      </a:r>
                      <a:endParaRPr lang="en-US" b="0" dirty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 into employee values (5846757, 'Vikrant', 2449117256, '2019/04/05', 'chef', 'null');</a:t>
                      </a:r>
                      <a:endParaRPr lang="en-US" b="0" dirty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 into employee values (6404075, '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Riddhi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8559449516, '2019/10/18', 'cashier', 'null');</a:t>
                      </a:r>
                      <a:endParaRPr lang="en-US" b="0" dirty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 into employee values (7150565, '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Atharva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3996501490, '2019/04/02', 'manager', 7150565);</a:t>
                      </a:r>
                      <a:endParaRPr lang="en-US" b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 into employee values (6474086, '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Dhairya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4464939775, '2019/08/29', 'waiter', 'null');</a:t>
                      </a:r>
                      <a:endParaRPr lang="en-US" b="0" dirty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 into employee values (5683223, '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Hiteshree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2233514132, '2019/08/08', 'employee', 'null');</a:t>
                      </a:r>
                      <a:endParaRPr lang="en-US" b="0" dirty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 into employee values (6604861, '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Diksha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5849987454, '2020/02/20', 'chef', 'null');</a:t>
                      </a:r>
                      <a:endParaRPr lang="en-US" b="0" dirty="0">
                        <a:effectLst/>
                      </a:endParaRPr>
                    </a:p>
                    <a:p>
                      <a:pPr rtl="0"/>
                      <a:br>
                        <a:rPr lang="en-US" b="0" dirty="0">
                          <a:effectLst/>
                        </a:rPr>
                      </a:b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 into inventory values (4, 35, 'Potato', '2020/03/08');</a:t>
                      </a:r>
                      <a:endParaRPr lang="en-US" b="0" dirty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 into inventory values (26, 17, 'Bread', '2020/02/06');</a:t>
                      </a:r>
                      <a:endParaRPr lang="en-US" b="0" dirty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 into inventory values (5, 6, 'Onion', '2020/02/11');</a:t>
                      </a:r>
                      <a:endParaRPr lang="en-US" b="0" dirty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 into inventory values (10, 7, 'Spinach', '2020/03/06');</a:t>
                      </a:r>
                      <a:endParaRPr lang="en-US" b="0" dirty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 into inventory values (27, 4, 'Tomato', '2020/02/15');</a:t>
                      </a:r>
                      <a:endParaRPr lang="en-US" b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 into inventory values (60, 34, 'Cheese', '2020/02/29');</a:t>
                      </a:r>
                      <a:endParaRPr lang="en-US" b="0" dirty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 into inventory values (11, 24, 'Butter', '2020/01/15');</a:t>
                      </a:r>
                      <a:endParaRPr lang="en-US" b="0" dirty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 into inventory values (17, 20, '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Baby_Corn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'2020/03/14');</a:t>
                      </a:r>
                      <a:endParaRPr lang="en-US" b="0" dirty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 into inventory values (14, 15, 'Carrot', '2020/03/18');</a:t>
                      </a:r>
                      <a:endParaRPr lang="en-US" b="0" dirty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 into inventory values (30, 40, 'Capsicum', '2020/03/18');</a:t>
                      </a:r>
                      <a:endParaRPr lang="en-US" b="0" dirty="0">
                        <a:effectLst/>
                      </a:endParaRPr>
                    </a:p>
                    <a:p>
                      <a:pPr rtl="0"/>
                      <a:br>
                        <a:rPr lang="en-US" b="0" dirty="0">
                          <a:effectLst/>
                        </a:rPr>
                      </a:b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 into menu values (8, '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Dum_Aloo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809.49, 2);</a:t>
                      </a:r>
                      <a:endParaRPr lang="en-US" b="0" dirty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 into menu values (19, 'Pizza', 160.95, 5);</a:t>
                      </a:r>
                      <a:endParaRPr lang="en-US" b="0" dirty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 into menu values (34, 'Pasta', 415.9, 8);</a:t>
                      </a:r>
                      <a:endParaRPr lang="en-US" b="0" dirty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 into menu values (36, 'Sandwich', 240.27, 1);</a:t>
                      </a:r>
                      <a:endParaRPr lang="en-US" b="0" dirty="0">
                        <a:effectLst/>
                      </a:endParaRPr>
                    </a:p>
                    <a:p>
                      <a:pPr rtl="0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7123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342641"/>
              </p:ext>
            </p:extLst>
          </p:nvPr>
        </p:nvGraphicFramePr>
        <p:xfrm>
          <a:off x="315883" y="415636"/>
          <a:ext cx="11288685" cy="62179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762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2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2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17920">
                <a:tc>
                  <a:txBody>
                    <a:bodyPr/>
                    <a:lstStyle/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 into menu values (15, 'Sizzler', 542.79, 4);</a:t>
                      </a:r>
                      <a:endParaRPr lang="en-US" b="0" dirty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 into menu values (3, 'Manchurian', 863.21, 3);</a:t>
                      </a:r>
                      <a:endParaRPr lang="en-US" b="0" dirty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 into menu values (9, '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Fried_Rice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848.65, 4);</a:t>
                      </a:r>
                      <a:endParaRPr lang="en-US" b="0" dirty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 into menu values (40, '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Shahi_Paneer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343.28, 2);</a:t>
                      </a:r>
                      <a:endParaRPr lang="en-US" b="0" dirty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 into menu values (17, 'Burger', 490.06, 3);</a:t>
                      </a:r>
                      <a:endParaRPr lang="en-US" b="0" dirty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 into menu values (20, '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French_Fries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844.09, 9);</a:t>
                      </a:r>
                      <a:endParaRPr lang="en-US" b="0" dirty="0">
                        <a:effectLst/>
                      </a:endParaRPr>
                    </a:p>
                    <a:p>
                      <a:pPr rtl="0"/>
                      <a:br>
                        <a:rPr lang="en-US" b="0" dirty="0">
                          <a:effectLst/>
                        </a:rPr>
                      </a:b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 into orders values (8, 6160390);</a:t>
                      </a:r>
                      <a:endParaRPr lang="en-US" b="0" dirty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 into orders values (19, 6734826);</a:t>
                      </a:r>
                      <a:endParaRPr lang="en-US" b="0" dirty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 into orders values (34, 7238390);</a:t>
                      </a:r>
                      <a:endParaRPr lang="en-US" b="0" dirty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 into orders values (36, 6003358);</a:t>
                      </a:r>
                      <a:endParaRPr lang="en-US" b="0" dirty="0">
                        <a:effectLst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 into orders values (15, 5816967);</a:t>
                      </a:r>
                      <a:endParaRPr lang="en-US" b="0" dirty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 into orders values (3, 5989537);</a:t>
                      </a:r>
                      <a:endParaRPr lang="en-US" b="0" dirty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 into orders values (9, 6615632);</a:t>
                      </a:r>
                      <a:endParaRPr lang="en-US" b="0" dirty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 into orders values (40, 6500977);</a:t>
                      </a:r>
                      <a:endParaRPr lang="en-US" b="0" dirty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 into orders values (17, 6645127);</a:t>
                      </a:r>
                      <a:endParaRPr lang="en-US" b="0" dirty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 into orders values (20, 6310256);</a:t>
                      </a:r>
                      <a:endParaRPr lang="en-US" b="0" dirty="0">
                        <a:effectLst/>
                      </a:endParaRPr>
                    </a:p>
                    <a:p>
                      <a:pPr rtl="0"/>
                      <a:br>
                        <a:rPr lang="en-US" b="0" dirty="0">
                          <a:effectLst/>
                        </a:rPr>
                      </a:b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 into supply values (8, 4);</a:t>
                      </a:r>
                      <a:endParaRPr lang="en-US" b="0" dirty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 into supply values (19, 26);</a:t>
                      </a:r>
                      <a:endParaRPr lang="en-US" b="0" dirty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 into supply values (34, 5);</a:t>
                      </a:r>
                      <a:endParaRPr lang="en-US" b="0" dirty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 into supply values (36, 10);</a:t>
                      </a:r>
                      <a:endParaRPr lang="en-US" b="0" dirty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 into supply values (15, 27);</a:t>
                      </a:r>
                      <a:endParaRPr lang="en-US" b="0" dirty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 into supply values (3, 60);</a:t>
                      </a:r>
                      <a:endParaRPr lang="en-US" b="0" dirty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 into supply values (9, 11);</a:t>
                      </a:r>
                      <a:endParaRPr lang="en-US" b="0" dirty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 into supply values (40, 17);</a:t>
                      </a:r>
                      <a:endParaRPr lang="en-US" b="0" dirty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 into supply values (17, 14);</a:t>
                      </a:r>
                      <a:endParaRPr lang="en-US" b="0" dirty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 into supply values (20, 30);</a:t>
                      </a:r>
                      <a:endParaRPr lang="en-US" b="0" dirty="0">
                        <a:effectLst/>
                      </a:endParaRPr>
                    </a:p>
                    <a:p>
                      <a:pPr rtl="0"/>
                      <a:br>
                        <a:rPr lang="en-US" b="0" dirty="0">
                          <a:effectLst/>
                        </a:rPr>
                      </a:b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commit;</a:t>
                      </a:r>
                      <a:endParaRPr lang="en-US" b="0" dirty="0">
                        <a:effectLst/>
                      </a:endParaRPr>
                    </a:p>
                    <a:p>
                      <a:br>
                        <a:rPr lang="en-US" dirty="0"/>
                      </a:br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990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182880"/>
            <a:ext cx="10364451" cy="1031558"/>
          </a:xfrm>
        </p:spPr>
        <p:txBody>
          <a:bodyPr>
            <a:normAutofit/>
          </a:bodyPr>
          <a:lstStyle/>
          <a:p>
            <a:pPr algn="ctr"/>
            <a:r>
              <a:rPr lang="en-US" sz="5400" b="1" i="1" u="sng" dirty="0"/>
              <a:t>Tables</a:t>
            </a:r>
          </a:p>
        </p:txBody>
      </p:sp>
      <p:pic>
        <p:nvPicPr>
          <p:cNvPr id="2052" name="Picture 4" descr="https://lh5.googleusercontent.com/fvZ5Op3x5nRTSVgRKfsjPlgNfJMHMnri7W_DbC-6znYHHeyzeXZHtFsrASJ3jYwTUwSISgDgeYqe-_yTlaNoH0bCEL-fNcpPVU-mVh8H481adOl1ezIiuk5Y5OYMo9LtEiuzlhQXTVaTi1e2k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4438"/>
            <a:ext cx="7153275" cy="4868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lh6.googleusercontent.com/Wa33ZQO-OdDsgyYzisuL21g45T2ot4nvMCwe9SM0VtZmB7bLOP6JfBfckUAzogat-2QU88ZyHL9UhrVYomHnUA9Vln02pD8DU-CojMatZeKqhU3pICFNHXR4tLCpVy7-r3THfOo9vVhEqS9Yg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450" y="2495550"/>
            <a:ext cx="5543550" cy="436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400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lh4.googleusercontent.com/VOpba3qNq7k35hfx5Dx2R1E0jI0gKy9xMoLJ1lcmr3EO47JXumgLm3Q0jU-G7cP6zjpmVV4CiYYeMtEINTZXZI7CLiFOjIoDp-AStvQE19cZM-cL3ZqEvM5NHNA0PSAc5SXRWBMiUHF1mKeaj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295322" cy="473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lh6.googleusercontent.com/q9Drz-X71-_6xSUr9WGfTkCn3lyOFGIPQNv3NV2y5pyCBhCulmFgT1chpuYncIVcpSOO7j2aWCOabVR3qZwStt189t0XPzRDh2vK1uH6Nxr0ltaYD6N7e0MbSYhSOu3t0G-jwLedyq83sWjKO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6660" y="2087217"/>
            <a:ext cx="5115339" cy="477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090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lh4.googleusercontent.com/Zk1twDWi4hY2-IdPAsWkCfRI2oYHgrK6KL-xp0NtlqCm3YHgQMoJGyh7WD39tJUeZvjNPoDQNp_scYahro1sFSUpDWzuYTuJtP8fKnoYIqGU5zNkXD5r2lmPOpS7-brc2r3rcSGPufyHgohZK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5609"/>
            <a:ext cx="6867525" cy="5168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lh5.googleusercontent.com/hHc88j1LGs6_PZ1wrkGAnuOk-AZVKZjyRmxuvVcCGeChWkGgtauNyjQe31L4krvn4R2viuRP-yjMsTXhWrRpOuxG9KFa05g74ugN9DPT4vp4uYgeeWZL2NS78tmoagMgoI7o_WsiZ31xMgzxK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075" y="810706"/>
            <a:ext cx="4733925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78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lh6.googleusercontent.com/MWi-wel4JmpP98JMT_-bVWBecWx4F2lYl3M8ILzXHcdlWPZ84gn4Tz7MvSNDjOvRqqy8yfKhz9IK6F-kMpFvjMwDRjEs7kg9R6Dq8NvpOaFGMnnypM01edmOtp-w5Y7rHsxpi9eJPfO5b5uwd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809" y="735495"/>
            <a:ext cx="7017026" cy="500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90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43" y="22701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i="1" u="sng" dirty="0"/>
              <a:t>SQL Queries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1690689"/>
            <a:ext cx="99987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1) </a:t>
            </a:r>
            <a:r>
              <a:rPr lang="en-US" sz="2400" b="1" dirty="0"/>
              <a:t>Show the bill details of the customers who has their amount greater than Rs.300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01409" y="3597965"/>
            <a:ext cx="3160643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1026" name="Picture 2" descr="https://lh4.googleusercontent.com/rmYSZhB_DkIyi5diZagW0TdWXUStqTcUQgRnBlZpnZWSa1tXkjzqeylhNxRCBW3MKGqaHf9kLRxQTiS7tqoNpQ3da7tKRXsBXd1VfhrJTj7gkM6UXFGFArDzDXdyhdbfjojalmKoAGBuepwgo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018" y="2793102"/>
            <a:ext cx="5734050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13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6106" y="329414"/>
            <a:ext cx="93601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819" marR="2987040">
              <a:spcBef>
                <a:spcPts val="32040"/>
              </a:spcBef>
            </a:pPr>
            <a:r>
              <a:rPr lang="en-US" sz="2400" b="1" dirty="0">
                <a:solidFill>
                  <a:srgbClr val="000000"/>
                </a:solidFill>
                <a:latin typeface="Arial" charset="0"/>
              </a:rPr>
              <a:t>2)  Change the price  of Pizza to Rs 200. </a:t>
            </a:r>
            <a:endParaRPr lang="en-US" sz="2400" b="1" dirty="0"/>
          </a:p>
          <a:p>
            <a:br>
              <a:rPr lang="en-US" dirty="0"/>
            </a:br>
            <a:endParaRPr lang="en-US" dirty="0"/>
          </a:p>
        </p:txBody>
      </p:sp>
      <p:pic>
        <p:nvPicPr>
          <p:cNvPr id="2050" name="Picture 2" descr="https://lh6.googleusercontent.com/UZVvIhnfTUtVbtQ-sldNP3DDsUBRl8pa0pyp8-eY0DyYQfRCu4pV01k0b1O-tpISK3nJCJP7wIf6KyorCerEdCdy3uQuRTwO6unmVq_UA3MoEqQFVW9m2pmw7CoEG7XMJA327uVSMPzaq5Aq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15664"/>
            <a:ext cx="5734050" cy="195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5.googleusercontent.com/LasECTkiQodfv0__YYOAuDKNWQ8NRB-yS03IsPmVxDdExhSYdyE9Ue1kb0TtQln4DlhdT2_HYesaoQAqJZGGrotCa2N-oYivDw3pv6_OuMX_G1SW2rLF_ak6rGstQzooR_8WMjAwkGeb7VKD9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050" y="3667125"/>
            <a:ext cx="5695950" cy="319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lh6.googleusercontent.com/uNLo_td5TxQjMQqM3OaDBVWWxS4KqUXlH59jVsnP-7n9Bos92O0SUiXdlbpJJcbNwEM5MuDkGnQPThMEQMc3nP-68u32-mg3qzR0mbXw1vC2K7tyYwy_YsmgIAsjLq08FL3f2ZX_tZtwUctij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52900"/>
            <a:ext cx="573405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6117" y="3323061"/>
            <a:ext cx="1962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BEFORE</a:t>
            </a:r>
          </a:p>
        </p:txBody>
      </p:sp>
      <p:sp>
        <p:nvSpPr>
          <p:cNvPr id="6" name="Rectangle 5"/>
          <p:cNvSpPr/>
          <p:nvPr/>
        </p:nvSpPr>
        <p:spPr>
          <a:xfrm>
            <a:off x="5977054" y="2966224"/>
            <a:ext cx="2319453" cy="7009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AFTER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268953-72DB-4751-A76D-4AB7656367E4}"/>
              </a:ext>
            </a:extLst>
          </p:cNvPr>
          <p:cNvSpPr/>
          <p:nvPr/>
        </p:nvSpPr>
        <p:spPr>
          <a:xfrm>
            <a:off x="68019" y="3221745"/>
            <a:ext cx="2319453" cy="7009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BEFORE</a:t>
            </a:r>
          </a:p>
        </p:txBody>
      </p:sp>
    </p:spTree>
    <p:extLst>
      <p:ext uri="{BB962C8B-B14F-4D97-AF65-F5344CB8AC3E}">
        <p14:creationId xmlns:p14="http://schemas.microsoft.com/office/powerpoint/2010/main" val="492582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01099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819" marR="2410968">
              <a:spcBef>
                <a:spcPts val="34584"/>
              </a:spcBef>
            </a:pPr>
            <a:r>
              <a:rPr lang="en-US" sz="2000" b="1" dirty="0">
                <a:solidFill>
                  <a:srgbClr val="000000"/>
                </a:solidFill>
                <a:latin typeface="Arial" charset="0"/>
              </a:rPr>
              <a:t>3)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Arial" charset="0"/>
              </a:rPr>
              <a:t>Delete the records of Onion from restaurant</a:t>
            </a:r>
            <a:r>
              <a:rPr lang="en-US" b="1" dirty="0">
                <a:solidFill>
                  <a:srgbClr val="000000"/>
                </a:solidFill>
                <a:latin typeface="Arial" charset="0"/>
              </a:rPr>
              <a:t>. </a:t>
            </a:r>
            <a:endParaRPr lang="en-US" b="1" dirty="0"/>
          </a:p>
          <a:p>
            <a:br>
              <a:rPr lang="en-US" dirty="0"/>
            </a:br>
            <a:endParaRPr lang="en-US" dirty="0"/>
          </a:p>
        </p:txBody>
      </p:sp>
      <p:pic>
        <p:nvPicPr>
          <p:cNvPr id="3074" name="Picture 2" descr="https://lh6.googleusercontent.com/8t8oftmZ117kGq7Zqg3v0o2E77cSVjX83nc_eIsYf8UT4BfBstmZcAniPpfFaNOWSf1dzZEIJx2KSbY_zABFQSuRpvUICz9sZKpFrbCshu8zmFqr-kVKbkYybTe4rY1KzdGB-RkdbX3yjwJqI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46818"/>
            <a:ext cx="5734050" cy="2676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lh3.googleusercontent.com/TAbhmDHdCPXcXG_hoFnjqeJCRx5DnfalN_eDCKIl_Tiy-dbLeVRjCYJRZvlU6K81aNudej5MiA3l2hSQf7rRS0ncNM4iUcYYkq7-UOEZ4wlSyWLHPtcvB7_vkru2H5KkcYombICtmLnMjVgxM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5854" y="379141"/>
            <a:ext cx="4386146" cy="3958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lh3.googleusercontent.com/Q8xpOADkFAL-RBEmykeGk-RJn9YTcCOPhY8nX2hXQIeRuSQc0pFWWAF2nlhm1u-lRC4T8oMzsIBobJuxbxMzzNBZLXvTVgEThn6ALjQoY0vWBi8Yd92tTuJwTB-dldtFRskdVJj5-hSuxC3zu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724507"/>
            <a:ext cx="6757639" cy="3133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65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3316" y="400110"/>
            <a:ext cx="96427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Arial" charset="0"/>
              </a:rPr>
              <a:t>4) Show all the customers names who has “a” letter in their name. </a:t>
            </a:r>
            <a:endParaRPr lang="en-US" sz="2000" b="1" dirty="0"/>
          </a:p>
        </p:txBody>
      </p:sp>
      <p:pic>
        <p:nvPicPr>
          <p:cNvPr id="4098" name="Picture 2" descr="https://lh5.googleusercontent.com/zXKeOloXs9JBh98FVetP3Otlcg7u-4GGLHHLkX_SnqCWAc0LbcXuJ5GdUPZpSkEvx2fRx6_UmtHrPuAj4hOY1as7rel-6r38wW_uD5azd6PrfD_2El2DYn13lbQfrww5YAbAksVQVaUNGvQR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7192" y="1156854"/>
            <a:ext cx="573405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541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62757"/>
            <a:ext cx="10364451" cy="711519"/>
          </a:xfrm>
        </p:spPr>
        <p:txBody>
          <a:bodyPr>
            <a:normAutofit fontScale="90000"/>
          </a:bodyPr>
          <a:lstStyle/>
          <a:p>
            <a:pPr algn="ctr"/>
            <a:br>
              <a:rPr lang="en-US" b="1" i="1" u="sng" dirty="0"/>
            </a:br>
            <a:br>
              <a:rPr lang="en-US" b="1" i="1" u="sng" dirty="0"/>
            </a:br>
            <a:r>
              <a:rPr lang="en-US" b="1" i="1" u="sng" dirty="0"/>
              <a:t>DESCRIPTION</a:t>
            </a:r>
            <a:br>
              <a:rPr lang="en-US" b="1" i="1" u="sng" dirty="0">
                <a:effectLst/>
              </a:rPr>
            </a:br>
            <a:br>
              <a:rPr lang="en-US" b="1" i="1" u="sng" dirty="0"/>
            </a:br>
            <a:endParaRPr lang="en-US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30778" y="1123675"/>
            <a:ext cx="10323022" cy="5394960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/>
              <a:t> This restaurant management system is for a small-scale restaurant with only one location. </a:t>
            </a:r>
            <a:endParaRPr lang="en-US" sz="2000" b="0" dirty="0">
              <a:effectLst/>
            </a:endParaRPr>
          </a:p>
          <a:p>
            <a:r>
              <a:rPr lang="en-US" sz="2000" dirty="0"/>
              <a:t>The restaurant has the record of each employee working in the restaurant: </a:t>
            </a:r>
            <a:endParaRPr lang="en-US" sz="2000" b="0" dirty="0">
              <a:effectLst/>
            </a:endParaRPr>
          </a:p>
          <a:p>
            <a:r>
              <a:rPr lang="en-US" sz="2000" dirty="0"/>
              <a:t>The employees have different role such as manager, waiter, chef and employee.  Employee’s hire-date is also mentioned.</a:t>
            </a:r>
            <a:endParaRPr lang="en-US" sz="2000" b="0" dirty="0">
              <a:effectLst/>
            </a:endParaRPr>
          </a:p>
          <a:p>
            <a:r>
              <a:rPr lang="en-US" sz="2000" dirty="0"/>
              <a:t>The database must keep track of the menu used by the restaurant: </a:t>
            </a:r>
            <a:endParaRPr lang="en-US" sz="2000" b="0" dirty="0">
              <a:effectLst/>
            </a:endParaRPr>
          </a:p>
          <a:p>
            <a:r>
              <a:rPr lang="en-US" sz="2000" dirty="0"/>
              <a:t> Each item has an item-no. , name, price of the items ,The amount of quantity ordered by each customer. </a:t>
            </a:r>
            <a:endParaRPr lang="en-US" sz="2000" b="0" dirty="0">
              <a:effectLst/>
            </a:endParaRPr>
          </a:p>
          <a:p>
            <a:r>
              <a:rPr lang="en-US" sz="2000" dirty="0"/>
              <a:t> The restaurant to keep a record of its customers: </a:t>
            </a:r>
            <a:endParaRPr lang="en-US" sz="2000" b="0" dirty="0">
              <a:effectLst/>
            </a:endParaRPr>
          </a:p>
          <a:p>
            <a:r>
              <a:rPr lang="en-US" sz="2000" dirty="0"/>
              <a:t>Every customer has an ID, Name, Address, phone number.  We keep track of the customer’s order. </a:t>
            </a:r>
            <a:endParaRPr lang="en-US" sz="2000" b="0" dirty="0">
              <a:effectLst/>
            </a:endParaRPr>
          </a:p>
          <a:p>
            <a:r>
              <a:rPr lang="en-US" sz="2000" dirty="0"/>
              <a:t>The restaurant has an inventory which oversees the all requirement raw materials: </a:t>
            </a:r>
            <a:endParaRPr lang="en-US" sz="2000" b="0" dirty="0">
              <a:effectLst/>
            </a:endParaRPr>
          </a:p>
          <a:p>
            <a:r>
              <a:rPr lang="en-US" sz="2000" dirty="0"/>
              <a:t> We keep track of the ID, name and quantity-left and last-date-of-entry of each raw  materials available in the inventory. </a:t>
            </a:r>
            <a:endParaRPr lang="en-US" sz="2000" b="0" dirty="0">
              <a:effectLst/>
            </a:endParaRPr>
          </a:p>
          <a:p>
            <a:r>
              <a:rPr lang="en-US" sz="2000" dirty="0"/>
              <a:t> The restaurant needs to keep a record of all the bills: Every customer must pay bills after his/her meal. Each customer is given an option to pay the bill with different methods.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390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i="1" u="sng" dirty="0"/>
              <a:t>attainments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779184"/>
          </a:xfrm>
        </p:spPr>
        <p:txBody>
          <a:bodyPr/>
          <a:lstStyle/>
          <a:p>
            <a:r>
              <a:rPr lang="en-US" sz="2600" cap="none" dirty="0"/>
              <a:t>DBMS provides insulation between programs and data abstraction.</a:t>
            </a:r>
          </a:p>
          <a:p>
            <a:r>
              <a:rPr lang="en-US" sz="2600" cap="none" dirty="0"/>
              <a:t>It supports multi-user environment that allows users to access and manipulate data in parallel.</a:t>
            </a:r>
          </a:p>
          <a:p>
            <a:r>
              <a:rPr lang="en-US" sz="2600" cap="none" dirty="0"/>
              <a:t>It can be used in various sectors such as banking, airlines, universities, </a:t>
            </a:r>
            <a:r>
              <a:rPr lang="en-US" sz="2600" cap="none" dirty="0" err="1"/>
              <a:t>telecommunication,etc</a:t>
            </a:r>
            <a:r>
              <a:rPr lang="en-US" sz="2600" cap="none" dirty="0"/>
              <a:t>.</a:t>
            </a:r>
          </a:p>
          <a:p>
            <a:r>
              <a:rPr lang="en-US" sz="2600" cap="none" dirty="0"/>
              <a:t>It uses various powerful functions to store and retrieve data efficiently.</a:t>
            </a:r>
          </a:p>
          <a:p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03271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6F3B2-81F7-4E2C-96D4-6BBBD3AF2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u="sng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84B10-F5E2-421B-8292-668FBEBA36E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IN" sz="2400" cap="none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https://www.guru99.com/what-is-dbms.html</a:t>
            </a:r>
            <a:endParaRPr lang="en-IN" sz="2400" cap="none" dirty="0">
              <a:solidFill>
                <a:srgbClr val="002060"/>
              </a:solidFill>
            </a:endParaRPr>
          </a:p>
          <a:p>
            <a:r>
              <a:rPr lang="en-IN" sz="2400" cap="none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https://www.geeksforgeeks.org/introduction-of-dbms-database-management-system-set-1/</a:t>
            </a:r>
            <a:endParaRPr lang="en-IN" sz="2400" cap="none" dirty="0">
              <a:solidFill>
                <a:srgbClr val="002060"/>
              </a:solidFill>
            </a:endParaRPr>
          </a:p>
          <a:p>
            <a:r>
              <a:rPr lang="en-IN" sz="2400" cap="none" dirty="0">
                <a:solidFill>
                  <a:srgbClr val="00206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https://www.w3schools.com/sql/sql_intro.asp</a:t>
            </a:r>
            <a:endParaRPr lang="en-IN" sz="2400" cap="none" dirty="0">
              <a:solidFill>
                <a:srgbClr val="002060"/>
              </a:solidFill>
            </a:endParaRPr>
          </a:p>
          <a:p>
            <a:r>
              <a:rPr lang="en-IN" sz="2400" cap="none" dirty="0">
                <a:solidFill>
                  <a:srgbClr val="00206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https://www.tutorialspoint.com/dbms/index.htm</a:t>
            </a:r>
            <a:r>
              <a:rPr lang="en-IN" sz="2400" u="sng" cap="none" dirty="0">
                <a:solidFill>
                  <a:srgbClr val="002060"/>
                </a:solidFill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3945259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b="1" i="1" u="sng" dirty="0"/>
            </a:br>
            <a:r>
              <a:rPr lang="en-US" sz="6000" b="1" i="1" u="sng" dirty="0"/>
              <a:t>Entity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fontAlgn="base"/>
            <a:r>
              <a:rPr lang="en-US" dirty="0"/>
              <a:t>employee (</a:t>
            </a:r>
            <a:r>
              <a:rPr lang="en-US" u="sng" dirty="0" err="1"/>
              <a:t>emp</a:t>
            </a:r>
            <a:r>
              <a:rPr lang="en-US" u="sng" dirty="0"/>
              <a:t>-id </a:t>
            </a:r>
            <a:r>
              <a:rPr lang="en-US" dirty="0"/>
              <a:t>, name ,phone-no ,role, hire-date)</a:t>
            </a:r>
          </a:p>
          <a:p>
            <a:pPr fontAlgn="base"/>
            <a:r>
              <a:rPr lang="en-US" dirty="0"/>
              <a:t>bill (</a:t>
            </a:r>
            <a:r>
              <a:rPr lang="en-US" u="sng" dirty="0"/>
              <a:t>bill-no , </a:t>
            </a:r>
            <a:r>
              <a:rPr lang="en-US" dirty="0"/>
              <a:t>amount , method-of-payment)</a:t>
            </a:r>
          </a:p>
          <a:p>
            <a:pPr fontAlgn="base"/>
            <a:r>
              <a:rPr lang="en-US" dirty="0"/>
              <a:t>customer (</a:t>
            </a:r>
            <a:r>
              <a:rPr lang="en-US" u="sng" dirty="0"/>
              <a:t>customer-id </a:t>
            </a:r>
            <a:r>
              <a:rPr lang="en-US" dirty="0"/>
              <a:t>, name ,</a:t>
            </a:r>
            <a:r>
              <a:rPr lang="en-US" u="sng" dirty="0"/>
              <a:t> </a:t>
            </a:r>
            <a:r>
              <a:rPr lang="en-US" dirty="0" err="1"/>
              <a:t>phn</a:t>
            </a:r>
            <a:r>
              <a:rPr lang="en-US" dirty="0"/>
              <a:t>-no , address</a:t>
            </a:r>
            <a:r>
              <a:rPr lang="en-US" u="sng" dirty="0"/>
              <a:t>)</a:t>
            </a:r>
            <a:endParaRPr lang="en-US" dirty="0"/>
          </a:p>
          <a:p>
            <a:pPr fontAlgn="base"/>
            <a:r>
              <a:rPr lang="en-US" dirty="0"/>
              <a:t>menu </a:t>
            </a:r>
            <a:r>
              <a:rPr lang="en-US" u="sng" dirty="0"/>
              <a:t>(item-no, </a:t>
            </a:r>
            <a:r>
              <a:rPr lang="en-US" dirty="0"/>
              <a:t>name , </a:t>
            </a:r>
            <a:r>
              <a:rPr lang="en-US" dirty="0" err="1"/>
              <a:t>price,quantity</a:t>
            </a:r>
            <a:r>
              <a:rPr lang="en-US" dirty="0"/>
              <a:t> )</a:t>
            </a:r>
          </a:p>
          <a:p>
            <a:pPr fontAlgn="base"/>
            <a:r>
              <a:rPr lang="en-US" dirty="0"/>
              <a:t>inventory (</a:t>
            </a:r>
            <a:r>
              <a:rPr lang="en-US" u="sng" dirty="0" err="1"/>
              <a:t>inv</a:t>
            </a:r>
            <a:r>
              <a:rPr lang="en-US" u="sng" dirty="0"/>
              <a:t>-no</a:t>
            </a:r>
            <a:r>
              <a:rPr lang="en-US" dirty="0"/>
              <a:t> , quantity-left , </a:t>
            </a:r>
            <a:r>
              <a:rPr lang="en-US" dirty="0" err="1"/>
              <a:t>inv</a:t>
            </a:r>
            <a:r>
              <a:rPr lang="en-US" dirty="0"/>
              <a:t>-item-name , last-date-of-entry)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03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b="1" i="1" u="sng" dirty="0"/>
            </a:br>
            <a:r>
              <a:rPr lang="en-US" sz="6000" b="1" i="1" u="sng" dirty="0"/>
              <a:t>Relations 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manages :- 1:N manger with employee ; both partial</a:t>
            </a:r>
            <a:endParaRPr lang="en-US" b="0" dirty="0">
              <a:effectLst/>
            </a:endParaRPr>
          </a:p>
          <a:p>
            <a:pPr fontAlgn="base"/>
            <a:r>
              <a:rPr lang="en-US" dirty="0"/>
              <a:t>service :- 1:N customer with employee; customer total, </a:t>
            </a:r>
            <a:r>
              <a:rPr lang="en-US"/>
              <a:t>employee         partial                 </a:t>
            </a:r>
            <a:endParaRPr lang="en-US" b="0" dirty="0">
              <a:effectLst/>
            </a:endParaRPr>
          </a:p>
          <a:p>
            <a:pPr fontAlgn="base"/>
            <a:r>
              <a:rPr lang="en-US" dirty="0"/>
              <a:t>payment :- 1:1 customer with bill ; bill total ,customer partial</a:t>
            </a:r>
            <a:endParaRPr lang="en-US" b="0" dirty="0">
              <a:effectLst/>
            </a:endParaRPr>
          </a:p>
          <a:p>
            <a:pPr fontAlgn="base"/>
            <a:r>
              <a:rPr lang="en-US" dirty="0"/>
              <a:t>orders :-  M:N menu with customer ;menu partial, customer total</a:t>
            </a:r>
            <a:endParaRPr lang="en-US" b="0" dirty="0">
              <a:effectLst/>
            </a:endParaRPr>
          </a:p>
          <a:p>
            <a:pPr fontAlgn="base"/>
            <a:r>
              <a:rPr lang="en-US" dirty="0"/>
              <a:t>supply :- M:N menu with inventory ;both partial</a:t>
            </a:r>
            <a:endParaRPr lang="en-US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23535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349" y="199195"/>
            <a:ext cx="10364451" cy="1596177"/>
          </a:xfrm>
        </p:spPr>
        <p:txBody>
          <a:bodyPr>
            <a:normAutofit/>
          </a:bodyPr>
          <a:lstStyle/>
          <a:p>
            <a:pPr algn="ctr"/>
            <a:r>
              <a:rPr lang="en-US" sz="5400" b="1" i="1" u="sng" dirty="0"/>
              <a:t>ER Diagram</a:t>
            </a:r>
          </a:p>
        </p:txBody>
      </p:sp>
      <p:pic>
        <p:nvPicPr>
          <p:cNvPr id="1026" name="Picture 2" descr="https://lh5.googleusercontent.com/SN2ReyTIvQHD1yny7Pz8tGcrJ2mUzrpAi9VgQ5uG2lHymqVIn8lz2fkUosHaemA9eBObjH_bvhYZR8dTH4W239PEWdjC-GD7T5UWXxKzaeuQhM6EcVSxT-glIFDDS3AfaYSmbIeNLrA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9835342" cy="499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592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b="1" i="1" u="sng" dirty="0"/>
            </a:br>
            <a:r>
              <a:rPr lang="en-US" sz="6000" b="1" i="1" u="sng" dirty="0"/>
              <a:t>Relational Model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pl-PL" dirty="0"/>
              <a:t>employee (</a:t>
            </a:r>
            <a:r>
              <a:rPr lang="pl-PL" u="sng" dirty="0" err="1"/>
              <a:t>emp</a:t>
            </a:r>
            <a:r>
              <a:rPr lang="pl-PL" u="sng" dirty="0"/>
              <a:t>-id </a:t>
            </a:r>
            <a:r>
              <a:rPr lang="pl-PL" dirty="0"/>
              <a:t>, name ,phone-no ,role, hire- </a:t>
            </a:r>
            <a:r>
              <a:rPr lang="pl-PL" dirty="0" err="1"/>
              <a:t>date,manager</a:t>
            </a:r>
            <a:r>
              <a:rPr lang="pl-PL" dirty="0"/>
              <a:t>-id*)</a:t>
            </a:r>
          </a:p>
          <a:p>
            <a:pPr fontAlgn="base"/>
            <a:r>
              <a:rPr lang="pl-PL" dirty="0"/>
              <a:t>bill (</a:t>
            </a:r>
            <a:r>
              <a:rPr lang="pl-PL" u="sng" dirty="0"/>
              <a:t>bill-no , </a:t>
            </a:r>
            <a:r>
              <a:rPr lang="pl-PL" dirty="0"/>
              <a:t>amount , </a:t>
            </a:r>
            <a:r>
              <a:rPr lang="pl-PL" dirty="0" err="1"/>
              <a:t>method</a:t>
            </a:r>
            <a:r>
              <a:rPr lang="pl-PL" dirty="0"/>
              <a:t>-of-</a:t>
            </a:r>
            <a:r>
              <a:rPr lang="pl-PL" dirty="0" err="1"/>
              <a:t>payment</a:t>
            </a:r>
            <a:r>
              <a:rPr lang="pl-PL" dirty="0"/>
              <a:t> ,  customer-id*)</a:t>
            </a:r>
            <a:endParaRPr lang="pl-PL" b="0" dirty="0">
              <a:effectLst/>
            </a:endParaRPr>
          </a:p>
          <a:p>
            <a:pPr fontAlgn="base"/>
            <a:r>
              <a:rPr lang="pl-PL" dirty="0"/>
              <a:t>customer (</a:t>
            </a:r>
            <a:r>
              <a:rPr lang="pl-PL" u="sng" dirty="0"/>
              <a:t>customer-id </a:t>
            </a:r>
            <a:r>
              <a:rPr lang="pl-PL" dirty="0"/>
              <a:t>, name ,</a:t>
            </a:r>
            <a:r>
              <a:rPr lang="pl-PL" u="sng" dirty="0"/>
              <a:t> </a:t>
            </a:r>
            <a:r>
              <a:rPr lang="pl-PL" dirty="0"/>
              <a:t>phn-no , address , </a:t>
            </a:r>
            <a:r>
              <a:rPr lang="pl-PL" dirty="0" err="1"/>
              <a:t>emp</a:t>
            </a:r>
            <a:r>
              <a:rPr lang="pl-PL" dirty="0"/>
              <a:t>-id*</a:t>
            </a:r>
            <a:r>
              <a:rPr lang="pl-PL" u="sng" dirty="0"/>
              <a:t>)</a:t>
            </a:r>
            <a:endParaRPr lang="pl-PL" b="0" dirty="0">
              <a:effectLst/>
            </a:endParaRPr>
          </a:p>
          <a:p>
            <a:pPr fontAlgn="base"/>
            <a:r>
              <a:rPr lang="pl-PL" dirty="0"/>
              <a:t>menu </a:t>
            </a:r>
            <a:r>
              <a:rPr lang="pl-PL" u="sng" dirty="0"/>
              <a:t>(item-no, </a:t>
            </a:r>
            <a:r>
              <a:rPr lang="pl-PL" dirty="0"/>
              <a:t>name , amount ,</a:t>
            </a:r>
            <a:r>
              <a:rPr lang="pl-PL" dirty="0" err="1"/>
              <a:t>quantity</a:t>
            </a:r>
            <a:r>
              <a:rPr lang="pl-PL" dirty="0"/>
              <a:t> )</a:t>
            </a:r>
          </a:p>
          <a:p>
            <a:pPr fontAlgn="base"/>
            <a:r>
              <a:rPr lang="pl-PL" dirty="0"/>
              <a:t>inventory (</a:t>
            </a:r>
            <a:r>
              <a:rPr lang="pl-PL" u="sng" dirty="0"/>
              <a:t>inv-no</a:t>
            </a:r>
            <a:r>
              <a:rPr lang="pl-PL" dirty="0"/>
              <a:t> , quantity-left , inv-item-name , </a:t>
            </a:r>
            <a:r>
              <a:rPr lang="pl-PL" dirty="0" err="1"/>
              <a:t>last</a:t>
            </a:r>
            <a:r>
              <a:rPr lang="pl-PL" dirty="0"/>
              <a:t>-</a:t>
            </a:r>
            <a:r>
              <a:rPr lang="pl-PL" dirty="0" err="1"/>
              <a:t>date</a:t>
            </a:r>
            <a:r>
              <a:rPr lang="pl-PL" dirty="0"/>
              <a:t>-of-</a:t>
            </a:r>
            <a:r>
              <a:rPr lang="pl-PL" dirty="0" err="1"/>
              <a:t>entry</a:t>
            </a:r>
            <a:r>
              <a:rPr lang="pl-PL" dirty="0"/>
              <a:t>)</a:t>
            </a:r>
            <a:endParaRPr lang="pl-PL" b="0" dirty="0">
              <a:effectLst/>
            </a:endParaRPr>
          </a:p>
          <a:p>
            <a:pPr fontAlgn="base"/>
            <a:r>
              <a:rPr lang="pl-PL" dirty="0"/>
              <a:t>orders ( i</a:t>
            </a:r>
            <a:r>
              <a:rPr lang="pl-PL" u="sng" dirty="0"/>
              <a:t>tem-no*</a:t>
            </a:r>
            <a:r>
              <a:rPr lang="pl-PL" dirty="0"/>
              <a:t> , </a:t>
            </a:r>
            <a:r>
              <a:rPr lang="pl-PL" u="sng" dirty="0" err="1"/>
              <a:t>cust</a:t>
            </a:r>
            <a:r>
              <a:rPr lang="pl-PL" u="sng" dirty="0"/>
              <a:t>-id*</a:t>
            </a:r>
            <a:r>
              <a:rPr lang="pl-PL" dirty="0"/>
              <a:t>)</a:t>
            </a:r>
          </a:p>
          <a:p>
            <a:pPr fontAlgn="base"/>
            <a:r>
              <a:rPr lang="pl-PL" dirty="0"/>
              <a:t>supply (</a:t>
            </a:r>
            <a:r>
              <a:rPr lang="pl-PL" u="sng" dirty="0"/>
              <a:t> item-no*</a:t>
            </a:r>
            <a:r>
              <a:rPr lang="pl-PL" dirty="0"/>
              <a:t> , i</a:t>
            </a:r>
            <a:r>
              <a:rPr lang="pl-PL" u="sng" dirty="0"/>
              <a:t>nv-no*</a:t>
            </a:r>
            <a:r>
              <a:rPr lang="pl-PL" dirty="0"/>
              <a:t>)</a:t>
            </a:r>
            <a:br>
              <a:rPr lang="pl-PL" b="0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327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326286"/>
            <a:ext cx="10364451" cy="1596177"/>
          </a:xfrm>
        </p:spPr>
        <p:txBody>
          <a:bodyPr>
            <a:normAutofit/>
          </a:bodyPr>
          <a:lstStyle/>
          <a:p>
            <a:pPr algn="ctr"/>
            <a:r>
              <a:rPr lang="en-US" sz="5400" b="1" i="1" u="sng" dirty="0"/>
              <a:t>Code DDL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999385608"/>
              </p:ext>
            </p:extLst>
          </p:nvPr>
        </p:nvGraphicFramePr>
        <p:xfrm>
          <a:off x="838200" y="1825624"/>
          <a:ext cx="9918468" cy="462505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306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6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6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25051">
                <a:tc>
                  <a:txBody>
                    <a:bodyPr/>
                    <a:lstStyle/>
                    <a:p>
                      <a:pPr rtl="0"/>
                      <a:r>
                        <a:rPr lang="en-US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drop table employee;</a:t>
                      </a:r>
                      <a:endParaRPr lang="en-US" sz="2400" b="0" dirty="0">
                        <a:effectLst/>
                      </a:endParaRPr>
                    </a:p>
                    <a:p>
                      <a:pPr rtl="0"/>
                      <a:r>
                        <a:rPr lang="en-US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drop table bill;</a:t>
                      </a:r>
                      <a:endParaRPr lang="en-US" sz="2400" b="0" dirty="0">
                        <a:effectLst/>
                      </a:endParaRPr>
                    </a:p>
                    <a:p>
                      <a:pPr rtl="0"/>
                      <a:r>
                        <a:rPr lang="en-US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drop table customer;</a:t>
                      </a:r>
                      <a:endParaRPr lang="en-US" sz="2400" b="0" dirty="0">
                        <a:effectLst/>
                      </a:endParaRPr>
                    </a:p>
                    <a:p>
                      <a:pPr rtl="0"/>
                      <a:r>
                        <a:rPr lang="en-US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drop table menu;</a:t>
                      </a:r>
                      <a:endParaRPr lang="en-US" sz="2400" b="0" dirty="0">
                        <a:effectLst/>
                      </a:endParaRPr>
                    </a:p>
                    <a:p>
                      <a:pPr rtl="0"/>
                      <a:r>
                        <a:rPr lang="en-US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drop table inventory;</a:t>
                      </a:r>
                      <a:endParaRPr lang="en-US" sz="2400" b="0" dirty="0">
                        <a:effectLst/>
                      </a:endParaRPr>
                    </a:p>
                    <a:p>
                      <a:pPr rtl="0"/>
                      <a:r>
                        <a:rPr lang="en-US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drop table orders;</a:t>
                      </a:r>
                      <a:endParaRPr lang="en-US" sz="2400" b="0" dirty="0">
                        <a:effectLst/>
                      </a:endParaRPr>
                    </a:p>
                    <a:p>
                      <a:pPr rtl="0"/>
                      <a:r>
                        <a:rPr lang="en-US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drop table supply;</a:t>
                      </a:r>
                      <a:endParaRPr lang="en-US" sz="2400" b="0" dirty="0">
                        <a:effectLst/>
                      </a:endParaRPr>
                    </a:p>
                    <a:p>
                      <a:br>
                        <a:rPr lang="en-US" b="0" dirty="0">
                          <a:effectLst/>
                        </a:rPr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table employee(</a:t>
                      </a:r>
                      <a:endParaRPr lang="en-US" sz="2000" b="0" dirty="0">
                        <a:effectLst/>
                      </a:endParaRPr>
                    </a:p>
                    <a:p>
                      <a:pPr rtl="0"/>
                      <a:r>
                        <a:rPr lang="en-US" sz="20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emp_id</a:t>
                      </a:r>
                      <a:r>
                        <a:rPr lang="en-US" sz="2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numeric(20) primary key,</a:t>
                      </a:r>
                      <a:endParaRPr lang="en-US" sz="2000" b="0" dirty="0">
                        <a:effectLst/>
                      </a:endParaRPr>
                    </a:p>
                    <a:p>
                      <a:pPr rtl="0"/>
                      <a:r>
                        <a:rPr lang="en-US" sz="20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emp_name</a:t>
                      </a:r>
                      <a:r>
                        <a:rPr lang="en-US" sz="2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varchar(50) not null,</a:t>
                      </a:r>
                      <a:endParaRPr lang="en-US" sz="2000" b="0" dirty="0">
                        <a:effectLst/>
                      </a:endParaRPr>
                    </a:p>
                    <a:p>
                      <a:pPr rtl="0"/>
                      <a:r>
                        <a:rPr lang="en-US" sz="20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phn_no</a:t>
                      </a:r>
                      <a:r>
                        <a:rPr lang="en-US" sz="2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numeric(20),</a:t>
                      </a:r>
                      <a:endParaRPr lang="en-US" sz="2000" b="0" dirty="0">
                        <a:effectLst/>
                      </a:endParaRPr>
                    </a:p>
                    <a:p>
                      <a:pPr rtl="0"/>
                      <a:r>
                        <a:rPr lang="en-US" sz="20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hire_date</a:t>
                      </a:r>
                      <a:r>
                        <a:rPr lang="en-US" sz="2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date not null,</a:t>
                      </a:r>
                      <a:endParaRPr lang="en-US" sz="2000" b="0" dirty="0">
                        <a:effectLst/>
                      </a:endParaRPr>
                    </a:p>
                    <a:p>
                      <a:pPr rtl="0"/>
                      <a:r>
                        <a:rPr lang="en-US" sz="2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role varchar(50) not null,</a:t>
                      </a:r>
                      <a:endParaRPr lang="en-US" sz="2000" b="0" dirty="0">
                        <a:effectLst/>
                      </a:endParaRPr>
                    </a:p>
                    <a:p>
                      <a:pPr rtl="0"/>
                      <a:r>
                        <a:rPr lang="en-US" sz="20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manager_id</a:t>
                      </a:r>
                      <a:r>
                        <a:rPr lang="en-US" sz="2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nvarchar</a:t>
                      </a:r>
                      <a:r>
                        <a:rPr lang="en-US" sz="2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(20),</a:t>
                      </a:r>
                      <a:endParaRPr lang="en-US" sz="2000" b="0" dirty="0">
                        <a:effectLst/>
                      </a:endParaRPr>
                    </a:p>
                    <a:p>
                      <a:pPr rtl="0"/>
                      <a:r>
                        <a:rPr lang="en-US" sz="2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index(</a:t>
                      </a:r>
                      <a:r>
                        <a:rPr lang="en-US" sz="20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emp_id</a:t>
                      </a:r>
                      <a:r>
                        <a:rPr lang="en-US" sz="2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</a:t>
                      </a:r>
                      <a:endParaRPr lang="en-US" sz="2000" b="0" dirty="0">
                        <a:effectLst/>
                      </a:endParaRPr>
                    </a:p>
                    <a:p>
                      <a:pPr rtl="0"/>
                      <a:r>
                        <a:rPr lang="en-US" sz="2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constraint </a:t>
                      </a:r>
                      <a:r>
                        <a:rPr lang="en-US" sz="20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fk_man_id</a:t>
                      </a:r>
                      <a:r>
                        <a:rPr lang="en-US" sz="2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foreign key(</a:t>
                      </a:r>
                      <a:r>
                        <a:rPr lang="en-US" sz="20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emp_id</a:t>
                      </a:r>
                      <a:r>
                        <a:rPr lang="en-US" sz="2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references employee(</a:t>
                      </a:r>
                      <a:r>
                        <a:rPr lang="en-US" sz="20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emp_id</a:t>
                      </a:r>
                      <a:r>
                        <a:rPr lang="en-US" sz="2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));</a:t>
                      </a:r>
                      <a:endParaRPr lang="en-US" sz="2000" b="0" dirty="0">
                        <a:effectLst/>
                      </a:endParaRPr>
                    </a:p>
                    <a:p>
                      <a:br>
                        <a:rPr lang="en-US" dirty="0"/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table bill(</a:t>
                      </a:r>
                      <a:endParaRPr lang="en-US" sz="2000" b="0" dirty="0">
                        <a:effectLst/>
                      </a:endParaRPr>
                    </a:p>
                    <a:p>
                      <a:pPr rtl="0"/>
                      <a:r>
                        <a:rPr lang="en-US" sz="20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bill_no</a:t>
                      </a:r>
                      <a:r>
                        <a:rPr lang="en-US" sz="2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numeric(20) primary key,</a:t>
                      </a:r>
                      <a:endParaRPr lang="en-US" sz="2000" b="0" dirty="0">
                        <a:effectLst/>
                      </a:endParaRPr>
                    </a:p>
                    <a:p>
                      <a:pPr rtl="0"/>
                      <a:r>
                        <a:rPr lang="en-US" sz="2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amount numeric(50),</a:t>
                      </a:r>
                      <a:endParaRPr lang="en-US" sz="2000" b="0" dirty="0">
                        <a:effectLst/>
                      </a:endParaRPr>
                    </a:p>
                    <a:p>
                      <a:pPr rtl="0"/>
                      <a:r>
                        <a:rPr lang="en-US" sz="20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method_of_payment</a:t>
                      </a:r>
                      <a:r>
                        <a:rPr lang="en-US" sz="2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varchar(30) not null,</a:t>
                      </a:r>
                      <a:endParaRPr lang="en-US" sz="2000" b="0" dirty="0">
                        <a:effectLst/>
                      </a:endParaRPr>
                    </a:p>
                    <a:p>
                      <a:pPr rtl="0"/>
                      <a:r>
                        <a:rPr lang="en-US" sz="20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customer_id</a:t>
                      </a:r>
                      <a:r>
                        <a:rPr lang="en-US" sz="2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numeric(20),</a:t>
                      </a:r>
                      <a:endParaRPr lang="en-US" sz="2000" b="0" dirty="0">
                        <a:effectLst/>
                      </a:endParaRPr>
                    </a:p>
                    <a:p>
                      <a:pPr rtl="0"/>
                      <a:r>
                        <a:rPr lang="en-US" sz="2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index(</a:t>
                      </a:r>
                      <a:r>
                        <a:rPr lang="en-US" sz="20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customer_id</a:t>
                      </a:r>
                      <a:r>
                        <a:rPr lang="en-US" sz="2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</a:t>
                      </a:r>
                      <a:endParaRPr lang="en-US" sz="2000" b="0" dirty="0">
                        <a:effectLst/>
                      </a:endParaRPr>
                    </a:p>
                    <a:p>
                      <a:pPr rtl="0"/>
                      <a:r>
                        <a:rPr lang="en-US" sz="2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constraint </a:t>
                      </a:r>
                      <a:r>
                        <a:rPr lang="en-US" sz="20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fk_custom_id</a:t>
                      </a:r>
                      <a:r>
                        <a:rPr lang="en-US" sz="2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foreign key(</a:t>
                      </a:r>
                      <a:r>
                        <a:rPr lang="en-US" sz="20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customer_id</a:t>
                      </a:r>
                      <a:r>
                        <a:rPr lang="en-US" sz="2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references customer(</a:t>
                      </a:r>
                      <a:r>
                        <a:rPr lang="en-US" sz="20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customer_id</a:t>
                      </a:r>
                      <a:r>
                        <a:rPr lang="en-US" sz="2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));</a:t>
                      </a:r>
                      <a:endParaRPr lang="en-US" sz="2000" b="0" dirty="0">
                        <a:effectLst/>
                      </a:endParaRPr>
                    </a:p>
                    <a:p>
                      <a:br>
                        <a:rPr lang="en-US" sz="2000" dirty="0"/>
                      </a:b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1825625"/>
            <a:ext cx="2589415" cy="4351338"/>
          </a:xfrm>
        </p:spPr>
        <p:txBody>
          <a:bodyPr numCol="4">
            <a:normAutofit/>
          </a:bodyPr>
          <a:lstStyle/>
          <a:p>
            <a:pPr marL="0" indent="0">
              <a:buNone/>
            </a:pPr>
            <a:r>
              <a:rPr lang="en-US" sz="1800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51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416022"/>
              </p:ext>
            </p:extLst>
          </p:nvPr>
        </p:nvGraphicFramePr>
        <p:xfrm>
          <a:off x="631768" y="719665"/>
          <a:ext cx="10989426" cy="58521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63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31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631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14385">
                <a:tc>
                  <a:txBody>
                    <a:bodyPr/>
                    <a:lstStyle/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table customer(</a:t>
                      </a:r>
                      <a:endParaRPr lang="en-US" b="0" dirty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customer_id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numeric(20) primary key,</a:t>
                      </a:r>
                      <a:endParaRPr lang="en-US" b="0" dirty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customer_name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varchar(50) not null,</a:t>
                      </a:r>
                      <a:endParaRPr lang="en-US" b="0" dirty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phn_no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numeric(20),</a:t>
                      </a:r>
                      <a:endParaRPr lang="en-US" b="0" dirty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 varchar(80) not null,</a:t>
                      </a:r>
                      <a:endParaRPr lang="en-US" b="0" dirty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emp_id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numeric(20),</a:t>
                      </a:r>
                      <a:endParaRPr lang="en-US" b="0" dirty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index(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emp_id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</a:t>
                      </a:r>
                      <a:endParaRPr lang="en-US" b="0" dirty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constraint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fk_employ_id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foreign key(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emp_id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references employee(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emp_id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));</a:t>
                      </a:r>
                      <a:endParaRPr lang="en-US" b="0" dirty="0">
                        <a:effectLst/>
                      </a:endParaRPr>
                    </a:p>
                    <a:p>
                      <a:pPr rtl="0"/>
                      <a:br>
                        <a:rPr lang="en-US" b="0" dirty="0">
                          <a:effectLst/>
                        </a:rPr>
                      </a:b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table menu(</a:t>
                      </a:r>
                      <a:endParaRPr lang="en-US" b="0" dirty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item_no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numeric(30) primary key,</a:t>
                      </a:r>
                      <a:endParaRPr lang="en-US" b="0" dirty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item_name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varchar(50) not null,</a:t>
                      </a:r>
                      <a:endParaRPr lang="en-US" b="0" dirty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amount numeric(50,2) not null,</a:t>
                      </a:r>
                      <a:endParaRPr lang="en-US" b="0" dirty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quantity numeric(50));</a:t>
                      </a:r>
                      <a:endParaRPr lang="en-US" b="0" dirty="0">
                        <a:effectLst/>
                      </a:endParaRPr>
                    </a:p>
                    <a:p>
                      <a:pPr rtl="0"/>
                      <a:br>
                        <a:rPr lang="en-US" b="0" dirty="0">
                          <a:effectLst/>
                        </a:rPr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table inventory(</a:t>
                      </a:r>
                      <a:endParaRPr lang="en-US" b="0" dirty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inv_no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numeric(50) primary key,</a:t>
                      </a:r>
                      <a:endParaRPr lang="en-US" b="0" dirty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quantity_left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numeric(50) not null,</a:t>
                      </a:r>
                      <a:endParaRPr lang="en-US" b="0" dirty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inv_item_name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varchar(50) not null,</a:t>
                      </a:r>
                      <a:endParaRPr lang="en-US" b="0" dirty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last_date_of_entry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date);</a:t>
                      </a:r>
                      <a:endParaRPr lang="en-US" b="0" dirty="0">
                        <a:effectLst/>
                      </a:endParaRPr>
                    </a:p>
                    <a:p>
                      <a:pPr rtl="0"/>
                      <a:br>
                        <a:rPr lang="en-US" b="0" dirty="0">
                          <a:effectLst/>
                        </a:rPr>
                      </a:b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table orders(</a:t>
                      </a:r>
                      <a:endParaRPr lang="en-US" b="0" dirty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item_no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numeric(30),</a:t>
                      </a:r>
                      <a:endParaRPr lang="en-US" b="0" dirty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customer_id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numeric(20),</a:t>
                      </a:r>
                      <a:endParaRPr lang="en-US" b="0" dirty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index(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item_no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</a:t>
                      </a:r>
                      <a:endParaRPr lang="en-US" b="0" dirty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index(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customer_id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</a:t>
                      </a:r>
                      <a:endParaRPr lang="en-US" b="0" dirty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constraint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pk_orders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primary key(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item_no,customer_id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</a:t>
                      </a:r>
                      <a:endParaRPr lang="en-US" b="0" dirty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constraint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fk_iteeem_no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foreign key(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item_no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references menu(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item_no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on delete cascade,</a:t>
                      </a:r>
                      <a:endParaRPr lang="en-US" b="0" dirty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constraint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fk_cusmer_id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foreign key(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customer_id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references customer(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customer_id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));</a:t>
                      </a:r>
                      <a:endParaRPr lang="en-US" b="0" dirty="0">
                        <a:effectLst/>
                      </a:endParaRPr>
                    </a:p>
                    <a:p>
                      <a:pPr rtl="0"/>
                      <a:br>
                        <a:rPr lang="en-US" b="0" dirty="0">
                          <a:effectLst/>
                        </a:rPr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table supply(</a:t>
                      </a:r>
                      <a:endParaRPr lang="en-US" b="0" dirty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item_no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numeric(30),</a:t>
                      </a:r>
                      <a:endParaRPr lang="en-US" b="0" dirty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inv_no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numeric(50),</a:t>
                      </a:r>
                      <a:endParaRPr lang="en-US" b="0" dirty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index(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item_no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</a:t>
                      </a:r>
                      <a:endParaRPr lang="en-US" b="0" dirty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index(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inv_no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</a:t>
                      </a:r>
                      <a:endParaRPr lang="en-US" b="0" dirty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constraint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pk_supply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primary key(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item_no,inv_no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</a:t>
                      </a:r>
                      <a:endParaRPr lang="en-US" b="0" dirty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constraint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fk_itemmm_no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foreign key(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item_no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references menu(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item_no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on delete cascade,</a:t>
                      </a:r>
                      <a:endParaRPr lang="en-US" b="0" dirty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constraint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fk_inv_no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foreign key(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inv_no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references inventory(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inv_no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));</a:t>
                      </a:r>
                      <a:endParaRPr lang="en-US" b="0" dirty="0">
                        <a:effectLst/>
                      </a:endParaRPr>
                    </a:p>
                    <a:p>
                      <a:br>
                        <a:rPr lang="en-US" b="0" dirty="0">
                          <a:effectLst/>
                        </a:rPr>
                      </a:br>
                      <a:br>
                        <a:rPr lang="en-US" b="0" dirty="0">
                          <a:effectLst/>
                        </a:rPr>
                      </a:br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012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49383"/>
            <a:ext cx="10364451" cy="1030777"/>
          </a:xfrm>
        </p:spPr>
        <p:txBody>
          <a:bodyPr>
            <a:normAutofit/>
          </a:bodyPr>
          <a:lstStyle/>
          <a:p>
            <a:pPr algn="ctr"/>
            <a:r>
              <a:rPr lang="en-US" sz="5400" b="1" i="1" u="sng" dirty="0"/>
              <a:t>Code DML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5130"/>
              </p:ext>
            </p:extLst>
          </p:nvPr>
        </p:nvGraphicFramePr>
        <p:xfrm>
          <a:off x="332510" y="1529542"/>
          <a:ext cx="11321934" cy="61264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773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39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39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37265">
                <a:tc>
                  <a:txBody>
                    <a:bodyPr/>
                    <a:lstStyle/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 into bill values (5, 929, '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google_pay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6160390);</a:t>
                      </a:r>
                      <a:endParaRPr lang="en-US" b="0" dirty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 into bill values (2, 941, 'debit', 6734826);</a:t>
                      </a:r>
                      <a:endParaRPr lang="en-US" b="0" dirty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 into bill values (7, 681, '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google_pay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7238390);</a:t>
                      </a:r>
                      <a:endParaRPr lang="en-US" b="0" dirty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 into bill values (4, 387, '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google_pay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6003358);</a:t>
                      </a:r>
                      <a:endParaRPr lang="en-US" b="0" dirty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 into bill values (3, 216, 'cash', 5816967);</a:t>
                      </a:r>
                      <a:endParaRPr lang="en-US" b="0" dirty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 into bill values (10, 638, 'credit', 5989537);</a:t>
                      </a:r>
                      <a:endParaRPr lang="en-US" b="0" dirty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 into bill values (8, 369, '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paytm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6615632);</a:t>
                      </a:r>
                      <a:endParaRPr lang="en-US" b="0" dirty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 into bill values (9, 762, 'debit', 6500977);</a:t>
                      </a:r>
                      <a:endParaRPr lang="en-US" b="0" dirty="0">
                        <a:effectLst/>
                      </a:endParaRPr>
                    </a:p>
                    <a:p>
                      <a:pPr rtl="0"/>
                      <a:br>
                        <a:rPr lang="en-US" b="0" dirty="0">
                          <a:effectLst/>
                        </a:rPr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 into bill values (1, 269, 'cash', 6645127);</a:t>
                      </a:r>
                      <a:endParaRPr lang="en-US" b="0" dirty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 into bill values (6, 185, 'credit', 6310256);</a:t>
                      </a:r>
                      <a:endParaRPr lang="en-US" b="0" dirty="0">
                        <a:effectLst/>
                      </a:endParaRPr>
                    </a:p>
                    <a:p>
                      <a:pPr rtl="0"/>
                      <a:endParaRPr lang="en-US" sz="18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 into customer values (6160390, 'Eve', 9902055540, 'E-20_Swami_Road_Virar', 5980172);</a:t>
                      </a:r>
                      <a:endParaRPr lang="en-US" b="0" dirty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 into customer values (6734826, '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Avijit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9903028079, 'E-65_Bhatia_Road_Dahisar', 7156878);</a:t>
                      </a:r>
                      <a:endParaRPr lang="en-US" b="0" dirty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 into customer values (7238390, 'Santosh', 9949380158, 'F-328_Vajira_Andheri', 6704120);</a:t>
                      </a:r>
                      <a:endParaRPr lang="en-US" b="0" dirty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 into customer values (6003358, '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Gautam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9938208823, 'E-65_Bhatia_Road_Dahisar', 5762513);</a:t>
                      </a:r>
                      <a:endParaRPr lang="en-US" b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 into customer values (5816967, '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Shubham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9941434328, 'A-32_Yam_Road_Dadar', 5846757);</a:t>
                      </a:r>
                      <a:endParaRPr lang="en-US" b="0" dirty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 into customer values (5989537, 'Deepak', 9940917415, 'F-328_Vajira_Andheri', 6404075);</a:t>
                      </a:r>
                      <a:endParaRPr lang="en-US" b="0" dirty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 into customer values (6615632, 'Jill', 9950235956, 'A-520_Balaji_road_Bandra', 7150565);</a:t>
                      </a:r>
                      <a:endParaRPr lang="en-US" b="0" dirty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 into customer values (6500977, 'Rakesh', 9920769189, 'A-57_Ambadi_road_Vasai', 6474086);</a:t>
                      </a:r>
                      <a:endParaRPr lang="en-US" b="0" dirty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 into customer values (6645127, 'Jack', 9893392469, 'B-43_Navghar_Road_Parle', 5683223);</a:t>
                      </a:r>
                      <a:endParaRPr lang="en-US" b="0" dirty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 into customer values (6310256, 'Eve', 9950906733, 'A-32_Yam_Road_Dadar', 6604861);</a:t>
                      </a:r>
                      <a:endParaRPr lang="en-US" b="0" dirty="0">
                        <a:effectLst/>
                      </a:endParaRPr>
                    </a:p>
                    <a:p>
                      <a:br>
                        <a:rPr lang="en-US" b="0" dirty="0">
                          <a:effectLst/>
                        </a:rPr>
                      </a:br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172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873</TotalTime>
  <Words>2091</Words>
  <Application>Microsoft Office PowerPoint</Application>
  <PresentationFormat>Widescreen</PresentationFormat>
  <Paragraphs>201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Tw Cen MT</vt:lpstr>
      <vt:lpstr>Droplet</vt:lpstr>
      <vt:lpstr>RESTAURANT DATABASE MANAGEMENT</vt:lpstr>
      <vt:lpstr>  DESCRIPTION  </vt:lpstr>
      <vt:lpstr> Entity </vt:lpstr>
      <vt:lpstr> Relations : </vt:lpstr>
      <vt:lpstr>ER Diagram</vt:lpstr>
      <vt:lpstr> Relational Model </vt:lpstr>
      <vt:lpstr>Code DDL</vt:lpstr>
      <vt:lpstr>PowerPoint Presentation</vt:lpstr>
      <vt:lpstr>Code DML</vt:lpstr>
      <vt:lpstr>PowerPoint Presentation</vt:lpstr>
      <vt:lpstr>PowerPoint Presentation</vt:lpstr>
      <vt:lpstr>Tables</vt:lpstr>
      <vt:lpstr>PowerPoint Presentation</vt:lpstr>
      <vt:lpstr>PowerPoint Presentation</vt:lpstr>
      <vt:lpstr>PowerPoint Presentation</vt:lpstr>
      <vt:lpstr>SQL Queries</vt:lpstr>
      <vt:lpstr>PowerPoint Presentation</vt:lpstr>
      <vt:lpstr>PowerPoint Presentation</vt:lpstr>
      <vt:lpstr>PowerPoint Presentation</vt:lpstr>
      <vt:lpstr>attainments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DATABASE MANAGEMENT</dc:title>
  <dc:creator>Microsoft Office User</dc:creator>
  <cp:lastModifiedBy>riddhirpandya14@gmail.com</cp:lastModifiedBy>
  <cp:revision>17</cp:revision>
  <dcterms:created xsi:type="dcterms:W3CDTF">2020-03-31T15:21:14Z</dcterms:created>
  <dcterms:modified xsi:type="dcterms:W3CDTF">2020-04-03T15:47:01Z</dcterms:modified>
</cp:coreProperties>
</file>