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flipH="1" rot="10800000">
            <a:off x="-1" y="-1"/>
            <a:ext cx="9163202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0" name="Shape 55"/>
          <p:cNvSpPr txBox="1"/>
          <p:nvPr/>
        </p:nvSpPr>
        <p:spPr>
          <a:xfrm>
            <a:off x="537898" y="1895174"/>
            <a:ext cx="3953104" cy="124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Sprocket Central Pty Ltd</a:t>
            </a:r>
          </a:p>
        </p:txBody>
      </p:sp>
      <p:sp>
        <p:nvSpPr>
          <p:cNvPr id="111" name="Shape 56"/>
          <p:cNvSpPr txBox="1"/>
          <p:nvPr/>
        </p:nvSpPr>
        <p:spPr>
          <a:xfrm>
            <a:off x="537900" y="3315475"/>
            <a:ext cx="5550600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3"/>
            <a:ext cx="1982300" cy="23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 txBox="1"/>
          <p:nvPr/>
        </p:nvSpPr>
        <p:spPr>
          <a:xfrm>
            <a:off x="537900" y="3666599"/>
            <a:ext cx="6249600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KPMG Virtual Internship - Riddhi Chodvadiya</a:t>
            </a:r>
          </a:p>
        </p:txBody>
      </p:sp>
      <p:grpSp>
        <p:nvGrpSpPr>
          <p:cNvPr id="116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14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9" name="Shape 64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0" name="Shape 65"/>
          <p:cNvSpPr txBox="1"/>
          <p:nvPr/>
        </p:nvSpPr>
        <p:spPr>
          <a:xfrm>
            <a:off x="343873" y="1211200"/>
            <a:ext cx="5459404" cy="1539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grpSp>
        <p:nvGrpSpPr>
          <p:cNvPr id="123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21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6" name="Shape 71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7" name="Shape 72"/>
          <p:cNvSpPr txBox="1"/>
          <p:nvPr/>
        </p:nvSpPr>
        <p:spPr>
          <a:xfrm>
            <a:off x="205025" y="1083298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customers analysis</a:t>
            </a:r>
          </a:p>
        </p:txBody>
      </p:sp>
      <p:sp>
        <p:nvSpPr>
          <p:cNvPr id="128" name="Shape 73"/>
          <p:cNvSpPr txBox="1"/>
          <p:nvPr/>
        </p:nvSpPr>
        <p:spPr>
          <a:xfrm>
            <a:off x="205025" y="2164724"/>
            <a:ext cx="4134600" cy="181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Age distributions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Number of bike purchases in 3 years / percentages purchases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Job industry category.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Wealth segments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Number of cars own on each states</a:t>
            </a:r>
          </a:p>
        </p:txBody>
      </p:sp>
      <p:grpSp>
        <p:nvGrpSpPr>
          <p:cNvPr id="13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2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hape 80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35" name="Shape 81"/>
          <p:cNvSpPr txBox="1"/>
          <p:nvPr/>
        </p:nvSpPr>
        <p:spPr>
          <a:xfrm>
            <a:off x="205025" y="1083298"/>
            <a:ext cx="8565600" cy="60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Customers’ age distribution</a:t>
            </a:r>
          </a:p>
        </p:txBody>
      </p:sp>
      <p:sp>
        <p:nvSpPr>
          <p:cNvPr id="136" name="Shape 82"/>
          <p:cNvSpPr txBox="1"/>
          <p:nvPr/>
        </p:nvSpPr>
        <p:spPr>
          <a:xfrm>
            <a:off x="152400" y="1834933"/>
            <a:ext cx="4134600" cy="307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As we can see, mostly our new customers are between 25 to 48 years old.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Number of customers from 48 to 59 years old has big drops on percentages.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There is a slightly increase in number of customers over 59 years old in term of percentages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285750" indent="-28575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It looks like the percentages of under 25 years old not really change.</a:t>
            </a:r>
          </a:p>
        </p:txBody>
      </p:sp>
      <p:grpSp>
        <p:nvGrpSpPr>
          <p:cNvPr id="139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742951"/>
            <a:ext cx="3317167" cy="213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2"/>
          <p:cNvSpPr txBox="1"/>
          <p:nvPr/>
        </p:nvSpPr>
        <p:spPr>
          <a:xfrm>
            <a:off x="7696199" y="895350"/>
            <a:ext cx="430309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143" name="TextBox 13"/>
          <p:cNvSpPr txBox="1"/>
          <p:nvPr/>
        </p:nvSpPr>
        <p:spPr>
          <a:xfrm>
            <a:off x="7696199" y="2952750"/>
            <a:ext cx="341409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6" name="Shape 89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Model Development</a:t>
            </a:r>
          </a:p>
        </p:txBody>
      </p:sp>
      <p:sp>
        <p:nvSpPr>
          <p:cNvPr id="147" name="Shape 90"/>
          <p:cNvSpPr txBox="1"/>
          <p:nvPr/>
        </p:nvSpPr>
        <p:spPr>
          <a:xfrm>
            <a:off x="205025" y="1083298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Bike purchases last 3 years</a:t>
            </a:r>
          </a:p>
        </p:txBody>
      </p:sp>
      <p:sp>
        <p:nvSpPr>
          <p:cNvPr id="148" name="Shape 91"/>
          <p:cNvSpPr txBox="1"/>
          <p:nvPr/>
        </p:nvSpPr>
        <p:spPr>
          <a:xfrm>
            <a:off x="205025" y="2164724"/>
            <a:ext cx="4134600" cy="208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As we can see, our new customers mostly Female with 50.6% purchases with total of 25,212 bikes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Male contributed to 47.7% purchases with 23,765 bikes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So we should focus on advertises on Female customers than Male customers</a:t>
            </a:r>
          </a:p>
        </p:txBody>
      </p:sp>
      <p:grpSp>
        <p:nvGrpSpPr>
          <p:cNvPr id="15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4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5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400" y="742950"/>
            <a:ext cx="3321812" cy="2151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2800350"/>
            <a:ext cx="3461366" cy="2153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6" name="Shape 98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57" name="Shape 99"/>
          <p:cNvSpPr txBox="1"/>
          <p:nvPr/>
        </p:nvSpPr>
        <p:spPr>
          <a:xfrm>
            <a:off x="228600" y="895349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Job industry category</a:t>
            </a:r>
          </a:p>
        </p:txBody>
      </p:sp>
      <p:sp>
        <p:nvSpPr>
          <p:cNvPr id="158" name="Shape 100"/>
          <p:cNvSpPr txBox="1"/>
          <p:nvPr/>
        </p:nvSpPr>
        <p:spPr>
          <a:xfrm>
            <a:off x="228600" y="1428750"/>
            <a:ext cx="2895600" cy="181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Mostly our new customers are on Finance industry and our Manufacturing customers are still on top 2.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rest industries is still same </a:t>
            </a:r>
          </a:p>
        </p:txBody>
      </p:sp>
      <p:grpSp>
        <p:nvGrpSpPr>
          <p:cNvPr id="16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5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742950"/>
            <a:ext cx="2773703" cy="175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296" y="742950"/>
            <a:ext cx="3154704" cy="180612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 11"/>
          <p:cNvSpPr txBox="1"/>
          <p:nvPr/>
        </p:nvSpPr>
        <p:spPr>
          <a:xfrm>
            <a:off x="350520" y="2952749"/>
            <a:ext cx="221353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Wealth segments</a:t>
            </a:r>
          </a:p>
        </p:txBody>
      </p:sp>
      <p:sp>
        <p:nvSpPr>
          <p:cNvPr id="165" name="Rectangle 12"/>
          <p:cNvSpPr txBox="1"/>
          <p:nvPr/>
        </p:nvSpPr>
        <p:spPr>
          <a:xfrm>
            <a:off x="198119" y="3333749"/>
            <a:ext cx="348996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 all ages, the number of Mass Customers is the highest so we should focus on this social class.</a:t>
            </a:r>
          </a:p>
          <a:p>
            <a:pPr marL="342900" indent="-34290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After that, we should focus on High Net Customer. </a:t>
            </a:r>
          </a:p>
          <a:p>
            <a:pPr marL="342900" indent="-342900"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Then Affluent Customers but mostly second and third quadrant</a:t>
            </a:r>
          </a:p>
        </p:txBody>
      </p:sp>
      <p:pic>
        <p:nvPicPr>
          <p:cNvPr id="16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0" name="Shape 98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71" name="Shape 99"/>
          <p:cNvSpPr txBox="1"/>
          <p:nvPr/>
        </p:nvSpPr>
        <p:spPr>
          <a:xfrm>
            <a:off x="205025" y="1064625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Numbers of cars owned</a:t>
            </a:r>
          </a:p>
        </p:txBody>
      </p:sp>
      <p:sp>
        <p:nvSpPr>
          <p:cNvPr id="172" name="Shape 100"/>
          <p:cNvSpPr txBox="1"/>
          <p:nvPr/>
        </p:nvSpPr>
        <p:spPr>
          <a:xfrm>
            <a:off x="173080" y="1843120"/>
            <a:ext cx="4134600" cy="23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342900" indent="-34290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NSW should be considered the most since numbers of customers don’t own cars is significantly larger than that own.</a:t>
            </a:r>
          </a:p>
          <a:p>
            <a:pPr marL="342900" indent="-342900">
              <a:lnSpc>
                <a:spcPct val="115000"/>
              </a:lnSpc>
              <a:buSzPct val="100000"/>
              <a:buChar char="❖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VIC and QLD has more customers that own car that who don’t but we can try to have something so that those owns car will buy bikes.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5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73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1581150"/>
            <a:ext cx="4170930" cy="2827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06"/>
          <p:cNvSpPr/>
          <p:nvPr/>
        </p:nvSpPr>
        <p:spPr>
          <a:xfrm flipH="1" rot="10800000">
            <a:off x="-1" y="-1"/>
            <a:ext cx="9163202" cy="51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Shape 107"/>
          <p:cNvSpPr txBox="1"/>
          <p:nvPr/>
        </p:nvSpPr>
        <p:spPr>
          <a:xfrm>
            <a:off x="537898" y="1895175"/>
            <a:ext cx="3953104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Appendix</a:t>
            </a:r>
          </a:p>
        </p:txBody>
      </p:sp>
      <p:grpSp>
        <p:nvGrpSpPr>
          <p:cNvPr id="182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80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Shape 114"/>
          <p:cNvSpPr txBox="1"/>
          <p:nvPr/>
        </p:nvSpPr>
        <p:spPr>
          <a:xfrm>
            <a:off x="205025" y="263973"/>
            <a:ext cx="8565600" cy="4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186" name="Shape 115"/>
          <p:cNvSpPr txBox="1"/>
          <p:nvPr/>
        </p:nvSpPr>
        <p:spPr>
          <a:xfrm>
            <a:off x="205025" y="1083298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All supporting items in that attachment.</a:t>
            </a:r>
          </a:p>
        </p:txBody>
      </p:sp>
      <p:grpSp>
        <p:nvGrpSpPr>
          <p:cNvPr id="189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87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