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531" r:id="rId3"/>
    <p:sldId id="545" r:id="rId4"/>
    <p:sldId id="258" r:id="rId5"/>
    <p:sldId id="54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3796-204E-BA38-5FF1-C28A0337E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3DCAE-C205-6946-33CF-86D038B34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3630-A8E0-2F8F-8300-E37F95C4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5B9-A4C0-824B-9307-940D02E3AF9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1B99-036F-C309-8B0E-4CBB02BC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DBCC-9C01-457B-7FEF-D7427A93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7A4D-664B-604D-B2B1-125EF62F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5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1982-2648-B07A-5E3C-B8409426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8B607-A863-E503-435C-06761368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3645-CB9E-F481-95C2-ADF111A1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5B9-A4C0-824B-9307-940D02E3AF9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0CE6A-51FD-EDC8-EDE6-B43C2CB5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D69E-0D1E-6DBF-80AE-96FB7E34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7A4D-664B-604D-B2B1-125EF62F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0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94F49-C4BF-7841-02F1-6BA485F4A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CAF86-AFF1-7723-9E9B-8D376F22C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B8DD-7386-46D9-5267-D62DC140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5B9-A4C0-824B-9307-940D02E3AF9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285BC-3147-1056-0A8A-56AD6B2C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EF3D-8B17-0D18-5218-F3F7FDC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7A4D-664B-604D-B2B1-125EF62F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Zensar Technologies @ 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423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D760-C403-205B-A46E-6994CEBC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8DBE-A598-CF8C-FFE8-94FF0628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3F54-EC3A-DC4D-B6B8-0D6DDC74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5B9-A4C0-824B-9307-940D02E3AF9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8F0D-33D8-E045-21C0-0499BDA0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5F345-CC53-205D-CF50-98D1D65E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7A4D-664B-604D-B2B1-125EF62F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232-D08F-F93B-EBFE-C8A52D88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82C43-61B6-C7EA-2CA2-24F8BE52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D7C0-4789-E677-8BB5-0968D81F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5B9-A4C0-824B-9307-940D02E3AF9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816A-266B-364E-F150-1D18AC7B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027C-6CAC-CE3F-02F2-F089E529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7A4D-664B-604D-B2B1-125EF62F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20C6-B518-067C-7FFC-A47413D8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74B7-1889-39EE-B839-0180A0607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222B0-56EE-7CA7-34FF-C6CABCFA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4D356-8862-BF43-6E87-90040D2E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5B9-A4C0-824B-9307-940D02E3AF9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2239A-A0C2-893A-5784-C166C33F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590EE-F59C-23D3-4F18-8C0DE1A6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7A4D-664B-604D-B2B1-125EF62F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3ACA-A6F7-DB2F-FFF0-DB8D2354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75E6-9C55-B8AD-41CE-93F38314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23C23-1CB4-43B0-5495-ED2F6CA1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46467-B5B1-F775-EEFB-F33151D0F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06A0C-24EB-B14E-3C54-AC43678D1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A3B58-4FAF-9A4E-259E-9B388A1E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5B9-A4C0-824B-9307-940D02E3AF9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EBB4B-62BB-5DB6-E7F8-B0E138DF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28BE8-FBF9-F7EF-F3BF-5566F7CE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7A4D-664B-604D-B2B1-125EF62F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8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F0B5-F756-D73F-9A23-A15BDBD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51E36-3C49-25AD-D745-A381E2D7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5B9-A4C0-824B-9307-940D02E3AF9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48A83-1749-8899-E1D2-26871371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55737-543B-66C8-7EDF-2CEB030C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7A4D-664B-604D-B2B1-125EF62F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0A047-E533-AFF0-D83F-E9BD1F4A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5B9-A4C0-824B-9307-940D02E3AF9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A0ADC-FB46-151C-2C9D-12B7D0BA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B7A98-8377-4CE2-AF86-ED9B56D8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7A4D-664B-604D-B2B1-125EF62F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6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9495-F796-8035-6708-402887B5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5847-0326-599A-B2B6-EEB7669F4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B795-536D-351E-8F44-2B8F7139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AA601-5DEB-2DDA-38DB-4C0CF21F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5B9-A4C0-824B-9307-940D02E3AF9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9EB4-603C-0B46-E3B8-9DD213E0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CEB84-E2F8-C33E-4C0C-C88D74B1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7A4D-664B-604D-B2B1-125EF62F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3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7E20-9C87-6BF8-87F9-D512116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AFD97-4902-00AD-5DB1-65A6320D9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78A33-36B7-B774-16AD-CB360D48A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77B0E-B82A-EC36-30A2-B511B947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45B9-A4C0-824B-9307-940D02E3AF9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C688D-0598-64A5-FEEA-EDC2BE0B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474AC-6EFE-5BDB-D457-CC7B9D5C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7A4D-664B-604D-B2B1-125EF62F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3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9073F-36F0-9381-DC4E-EB85A1AC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EB35F-269C-D4A8-7FBF-D1420108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5C320-83EB-8163-B226-889F750B7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45B9-A4C0-824B-9307-940D02E3AF9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E3FB-D6EA-ABC7-35F5-C11EB78D8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B1B8-900B-2B66-C63E-20C5FA8BA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7A4D-664B-604D-B2B1-125EF62F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FC3151-EA62-2839-EEAC-4D1362517D02}"/>
              </a:ext>
            </a:extLst>
          </p:cNvPr>
          <p:cNvSpPr/>
          <p:nvPr/>
        </p:nvSpPr>
        <p:spPr>
          <a:xfrm>
            <a:off x="0" y="0"/>
            <a:ext cx="12192000" cy="62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7C747-1982-0E32-6953-D2F99001ECDD}"/>
              </a:ext>
            </a:extLst>
          </p:cNvPr>
          <p:cNvSpPr txBox="1"/>
          <p:nvPr/>
        </p:nvSpPr>
        <p:spPr>
          <a:xfrm>
            <a:off x="1659835" y="114780"/>
            <a:ext cx="873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CISCO SALES CREDITING – AI/ML PROJECT: WEEKLY STATUS REPORT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116DFC-1638-A9FF-2935-6263971F2748}"/>
              </a:ext>
            </a:extLst>
          </p:cNvPr>
          <p:cNvCxnSpPr/>
          <p:nvPr/>
        </p:nvCxnSpPr>
        <p:spPr>
          <a:xfrm>
            <a:off x="0" y="6226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D65D79-1DEA-6AF5-2C88-31FECA3AB995}"/>
              </a:ext>
            </a:extLst>
          </p:cNvPr>
          <p:cNvSpPr txBox="1"/>
          <p:nvPr/>
        </p:nvSpPr>
        <p:spPr>
          <a:xfrm>
            <a:off x="69574" y="622611"/>
            <a:ext cx="63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WSR</a:t>
            </a:r>
            <a:r>
              <a:rPr lang="en-US" sz="1200" dirty="0"/>
              <a:t>: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8BC3C-53E5-E7D0-5053-5DAF93254864}"/>
              </a:ext>
            </a:extLst>
          </p:cNvPr>
          <p:cNvSpPr txBox="1"/>
          <p:nvPr/>
        </p:nvSpPr>
        <p:spPr>
          <a:xfrm>
            <a:off x="815730" y="622611"/>
            <a:ext cx="269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Report Duration</a:t>
            </a:r>
            <a:r>
              <a:rPr lang="en-US" sz="1200" dirty="0"/>
              <a:t>: Dec 19 – Dec 23, 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A7B3F-8DCC-EED6-F0AB-124DA6271C61}"/>
              </a:ext>
            </a:extLst>
          </p:cNvPr>
          <p:cNvSpPr txBox="1"/>
          <p:nvPr/>
        </p:nvSpPr>
        <p:spPr>
          <a:xfrm>
            <a:off x="69574" y="1033429"/>
            <a:ext cx="1082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Objective</a:t>
            </a:r>
            <a:r>
              <a:rPr lang="en-US" sz="1200" dirty="0"/>
              <a:t>: Build an AI/ML model which will accept a transaction of any transaction type as input and should predict a Salesrep &amp; Node with a Confidence Score. The AI/ML model should learn and improve based on claims and manual allocations that occur and must reduce cases/ manual interventions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BFD10A-AF2A-4CBC-33A9-845506E6F152}"/>
              </a:ext>
            </a:extLst>
          </p:cNvPr>
          <p:cNvCxnSpPr/>
          <p:nvPr/>
        </p:nvCxnSpPr>
        <p:spPr>
          <a:xfrm>
            <a:off x="0" y="9192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3E030E-BDC9-8ADD-8D65-C8087E6EFEE3}"/>
              </a:ext>
            </a:extLst>
          </p:cNvPr>
          <p:cNvCxnSpPr/>
          <p:nvPr/>
        </p:nvCxnSpPr>
        <p:spPr>
          <a:xfrm>
            <a:off x="0" y="159842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9A857E-E39F-BA4E-2739-9D87FC76D2AD}"/>
              </a:ext>
            </a:extLst>
          </p:cNvPr>
          <p:cNvSpPr txBox="1"/>
          <p:nvPr/>
        </p:nvSpPr>
        <p:spPr>
          <a:xfrm>
            <a:off x="69574" y="1681630"/>
            <a:ext cx="90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Highlights: 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389C2-ED7D-5090-B5B6-F99FC5A56B6A}"/>
              </a:ext>
            </a:extLst>
          </p:cNvPr>
          <p:cNvSpPr txBox="1"/>
          <p:nvPr/>
        </p:nvSpPr>
        <p:spPr>
          <a:xfrm>
            <a:off x="3533545" y="615553"/>
            <a:ext cx="615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Project Team</a:t>
            </a:r>
            <a:r>
              <a:rPr lang="en-US" sz="1200" dirty="0"/>
              <a:t>: Angela, Arun, Kris, Sagar, Lalitha, Nithya, </a:t>
            </a:r>
            <a:r>
              <a:rPr lang="en-US" sz="1200" dirty="0" err="1"/>
              <a:t>Rakshit</a:t>
            </a:r>
            <a:r>
              <a:rPr lang="en-US" sz="1200" dirty="0"/>
              <a:t>, Sathish, Puneet, Pradeep, Riddhi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E193F-F856-48E3-4B55-5136F53D7BFB}"/>
              </a:ext>
            </a:extLst>
          </p:cNvPr>
          <p:cNvSpPr txBox="1"/>
          <p:nvPr/>
        </p:nvSpPr>
        <p:spPr>
          <a:xfrm>
            <a:off x="178906" y="1928812"/>
            <a:ext cx="84780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Sessions conducted so far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Team introductions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 High level data walk-through</a:t>
            </a:r>
          </a:p>
          <a:p>
            <a:pPr marL="628650" lvl="1" indent="-171450">
              <a:buFont typeface="Wingdings" pitchFamily="2" charset="2"/>
              <a:buChar char="Ø"/>
            </a:pPr>
            <a:endParaRPr lang="en-US" sz="12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What needs to be achieved by Jan 31, 2023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 Set-up GCP Dev environment with CSDL review &amp; approvals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 Pull data from OTM to GCP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 Set-up GCP </a:t>
            </a:r>
            <a:r>
              <a:rPr lang="en-US" sz="1200" dirty="0" err="1"/>
              <a:t>BigQuery</a:t>
            </a:r>
            <a:r>
              <a:rPr lang="en-US" sz="1200" dirty="0"/>
              <a:t> database 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 Set-up GCP Vertex AI components (</a:t>
            </a:r>
            <a:r>
              <a:rPr lang="en-US" sz="1200" dirty="0" err="1"/>
              <a:t>JupyterLab</a:t>
            </a:r>
            <a:r>
              <a:rPr lang="en-US" sz="1200" dirty="0"/>
              <a:t>, Kubeflow pipelines, Deployment environment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 Test availability of complete training data from OTM to GCP </a:t>
            </a:r>
            <a:r>
              <a:rPr lang="en-US" sz="1200" dirty="0" err="1"/>
              <a:t>BigQuery</a:t>
            </a: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 Run initial exploratory Data Analysis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 Start model building activities (Data processing and transformations)</a:t>
            </a:r>
          </a:p>
          <a:p>
            <a:pPr lvl="1"/>
            <a:endParaRPr lang="en-US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A173FA-06D9-C71F-C66E-1178EF8F8880}"/>
              </a:ext>
            </a:extLst>
          </p:cNvPr>
          <p:cNvCxnSpPr/>
          <p:nvPr/>
        </p:nvCxnSpPr>
        <p:spPr>
          <a:xfrm>
            <a:off x="-18993" y="463628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F1FE4B-8CAE-606E-150B-DC64E305CFD2}"/>
              </a:ext>
            </a:extLst>
          </p:cNvPr>
          <p:cNvSpPr txBox="1"/>
          <p:nvPr/>
        </p:nvSpPr>
        <p:spPr>
          <a:xfrm>
            <a:off x="34320" y="4739845"/>
            <a:ext cx="1064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Action items: 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4267A-6C78-D735-A524-E52425E69EEA}"/>
              </a:ext>
            </a:extLst>
          </p:cNvPr>
          <p:cNvSpPr txBox="1"/>
          <p:nvPr/>
        </p:nvSpPr>
        <p:spPr>
          <a:xfrm>
            <a:off x="178904" y="4996492"/>
            <a:ext cx="1082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Create IDs and environment access for Zensar Team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 Provide support to Angela, Lalitha and team for GCP set-up: Document to be shared by Riddhi/Pradeep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0DE6D4-736A-A3BA-7332-6109A0AB3546}"/>
              </a:ext>
            </a:extLst>
          </p:cNvPr>
          <p:cNvCxnSpPr/>
          <p:nvPr/>
        </p:nvCxnSpPr>
        <p:spPr>
          <a:xfrm>
            <a:off x="0" y="575278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96CDF0-BF67-FBDE-A975-DF551CC1EB30}"/>
              </a:ext>
            </a:extLst>
          </p:cNvPr>
          <p:cNvSpPr txBox="1"/>
          <p:nvPr/>
        </p:nvSpPr>
        <p:spPr>
          <a:xfrm>
            <a:off x="55170" y="5857234"/>
            <a:ext cx="139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Key Dependencies:</a:t>
            </a:r>
            <a:endParaRPr lang="en-US" sz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7A99E7-E769-2349-6B02-FFA7098B85F8}"/>
              </a:ext>
            </a:extLst>
          </p:cNvPr>
          <p:cNvCxnSpPr/>
          <p:nvPr/>
        </p:nvCxnSpPr>
        <p:spPr>
          <a:xfrm>
            <a:off x="776694" y="612432"/>
            <a:ext cx="0" cy="30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68AEE5-B33D-3CD0-335C-A69BDAA18C12}"/>
              </a:ext>
            </a:extLst>
          </p:cNvPr>
          <p:cNvCxnSpPr/>
          <p:nvPr/>
        </p:nvCxnSpPr>
        <p:spPr>
          <a:xfrm>
            <a:off x="3469447" y="622611"/>
            <a:ext cx="0" cy="30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C082B8-EDA9-BD63-080F-DE338D95FEDC}"/>
              </a:ext>
            </a:extLst>
          </p:cNvPr>
          <p:cNvCxnSpPr/>
          <p:nvPr/>
        </p:nvCxnSpPr>
        <p:spPr>
          <a:xfrm>
            <a:off x="8726557" y="1598421"/>
            <a:ext cx="0" cy="3037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4268D3-DDD2-22E5-B7A6-FD4079709850}"/>
              </a:ext>
            </a:extLst>
          </p:cNvPr>
          <p:cNvSpPr txBox="1"/>
          <p:nvPr/>
        </p:nvSpPr>
        <p:spPr>
          <a:xfrm>
            <a:off x="8726556" y="174117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Project Status: </a:t>
            </a:r>
            <a:endParaRPr lang="en-US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677D15-C9C6-A5FA-D15A-6633B3B278E5}"/>
              </a:ext>
            </a:extLst>
          </p:cNvPr>
          <p:cNvSpPr/>
          <p:nvPr/>
        </p:nvSpPr>
        <p:spPr>
          <a:xfrm>
            <a:off x="9831274" y="1711447"/>
            <a:ext cx="339471" cy="342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149A0A-2EBF-22FE-95E3-AB71D668E2E1}"/>
              </a:ext>
            </a:extLst>
          </p:cNvPr>
          <p:cNvCxnSpPr/>
          <p:nvPr/>
        </p:nvCxnSpPr>
        <p:spPr>
          <a:xfrm>
            <a:off x="8726556" y="2174267"/>
            <a:ext cx="3446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AA5A5F-4FD5-11AA-CA08-9A9D5F7B75D4}"/>
              </a:ext>
            </a:extLst>
          </p:cNvPr>
          <p:cNvCxnSpPr>
            <a:cxnSpLocks/>
          </p:cNvCxnSpPr>
          <p:nvPr/>
        </p:nvCxnSpPr>
        <p:spPr>
          <a:xfrm>
            <a:off x="9764557" y="1598421"/>
            <a:ext cx="0" cy="57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BEE78A-4EE5-651D-8EAD-284A858DB4E1}"/>
              </a:ext>
            </a:extLst>
          </p:cNvPr>
          <p:cNvCxnSpPr>
            <a:cxnSpLocks/>
          </p:cNvCxnSpPr>
          <p:nvPr/>
        </p:nvCxnSpPr>
        <p:spPr>
          <a:xfrm>
            <a:off x="10221184" y="1598421"/>
            <a:ext cx="0" cy="575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45F9695-53E6-BEBE-CD80-B5D070E57EBB}"/>
              </a:ext>
            </a:extLst>
          </p:cNvPr>
          <p:cNvSpPr txBox="1"/>
          <p:nvPr/>
        </p:nvSpPr>
        <p:spPr>
          <a:xfrm>
            <a:off x="10170745" y="1598052"/>
            <a:ext cx="200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Remarks: </a:t>
            </a:r>
            <a:r>
              <a:rPr lang="en-US" sz="1200" dirty="0"/>
              <a:t>Zensar team waiting for ID creation and laptops 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D0F065-B6AF-9699-45E4-40BDF46E2E8F}"/>
              </a:ext>
            </a:extLst>
          </p:cNvPr>
          <p:cNvSpPr txBox="1"/>
          <p:nvPr/>
        </p:nvSpPr>
        <p:spPr>
          <a:xfrm>
            <a:off x="158151" y="6133338"/>
            <a:ext cx="10823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dirty="0"/>
              <a:t>Create IDs and environment access for Zensar Team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2B2321-E020-2AD7-5258-B909D27E30EB}"/>
              </a:ext>
            </a:extLst>
          </p:cNvPr>
          <p:cNvCxnSpPr/>
          <p:nvPr/>
        </p:nvCxnSpPr>
        <p:spPr>
          <a:xfrm>
            <a:off x="9711228" y="612432"/>
            <a:ext cx="0" cy="30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99CB59-17C9-45F9-0D23-F727615C38FF}"/>
              </a:ext>
            </a:extLst>
          </p:cNvPr>
          <p:cNvSpPr txBox="1"/>
          <p:nvPr/>
        </p:nvSpPr>
        <p:spPr>
          <a:xfrm>
            <a:off x="9669966" y="606945"/>
            <a:ext cx="1378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Date</a:t>
            </a:r>
            <a:r>
              <a:rPr lang="en-US" sz="1200" dirty="0"/>
              <a:t>: Dec 26, 2022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60E5D1-9985-0D42-3E09-DBB1B3844CD4}"/>
              </a:ext>
            </a:extLst>
          </p:cNvPr>
          <p:cNvSpPr txBox="1"/>
          <p:nvPr/>
        </p:nvSpPr>
        <p:spPr>
          <a:xfrm>
            <a:off x="8726556" y="2210662"/>
            <a:ext cx="1683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Show stoppers (if any): 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A8E01F-1285-0CB5-CEC6-38C8F945913C}"/>
              </a:ext>
            </a:extLst>
          </p:cNvPr>
          <p:cNvSpPr txBox="1"/>
          <p:nvPr/>
        </p:nvSpPr>
        <p:spPr>
          <a:xfrm>
            <a:off x="8766316" y="2437917"/>
            <a:ext cx="310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D42F4F-70E3-6BB3-01B8-A94BC7539FC7}"/>
              </a:ext>
            </a:extLst>
          </p:cNvPr>
          <p:cNvCxnSpPr/>
          <p:nvPr/>
        </p:nvCxnSpPr>
        <p:spPr>
          <a:xfrm>
            <a:off x="8726556" y="2715826"/>
            <a:ext cx="3446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D5B206C-B276-354F-07C8-BC224A0E75CB}"/>
              </a:ext>
            </a:extLst>
          </p:cNvPr>
          <p:cNvSpPr txBox="1"/>
          <p:nvPr/>
        </p:nvSpPr>
        <p:spPr>
          <a:xfrm>
            <a:off x="8701069" y="2750112"/>
            <a:ext cx="1643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Achievements (if any): 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C776E2-43C4-C258-B5E2-1C7BEF9215EE}"/>
              </a:ext>
            </a:extLst>
          </p:cNvPr>
          <p:cNvSpPr txBox="1"/>
          <p:nvPr/>
        </p:nvSpPr>
        <p:spPr>
          <a:xfrm>
            <a:off x="8726556" y="2210662"/>
            <a:ext cx="1237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Show stoppers: 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592D7A-82BD-F988-F2E4-225F7A8B4822}"/>
              </a:ext>
            </a:extLst>
          </p:cNvPr>
          <p:cNvSpPr txBox="1"/>
          <p:nvPr/>
        </p:nvSpPr>
        <p:spPr>
          <a:xfrm>
            <a:off x="8726556" y="2964941"/>
            <a:ext cx="3108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6086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2ADF39-A412-C54D-53A4-99EFBEE4AE85}"/>
              </a:ext>
            </a:extLst>
          </p:cNvPr>
          <p:cNvSpPr/>
          <p:nvPr/>
        </p:nvSpPr>
        <p:spPr>
          <a:xfrm>
            <a:off x="0" y="0"/>
            <a:ext cx="12192000" cy="62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4ACC5-EBD3-D14B-7EA3-CC4DACC77493}"/>
              </a:ext>
            </a:extLst>
          </p:cNvPr>
          <p:cNvSpPr txBox="1"/>
          <p:nvPr/>
        </p:nvSpPr>
        <p:spPr>
          <a:xfrm>
            <a:off x="1659835" y="113093"/>
            <a:ext cx="10071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CISCO SALES CREDITING – AI/ML PROJECT: Minutes of Meeting – 19. 12 . 2022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FF7F29-C1B2-D758-EB86-0CA13D89097C}"/>
              </a:ext>
            </a:extLst>
          </p:cNvPr>
          <p:cNvSpPr txBox="1">
            <a:spLocks/>
          </p:cNvSpPr>
          <p:nvPr/>
        </p:nvSpPr>
        <p:spPr>
          <a:xfrm>
            <a:off x="1452170" y="862340"/>
            <a:ext cx="9436608" cy="436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Attendees and Time: </a:t>
            </a:r>
            <a:r>
              <a:rPr lang="en-US" sz="11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19</a:t>
            </a:r>
            <a:r>
              <a:rPr lang="en-US" sz="1100" i="1" baseline="30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</a:t>
            </a:r>
            <a:r>
              <a:rPr lang="en-US" sz="11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December 2022, 09:00 AM – 10:15 AM PST, WebEx  Online</a:t>
            </a:r>
            <a:endParaRPr lang="en-US" sz="12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Zensar: Riddhi Dutta, Pradeep Varanasi 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CISCO: Arun, Angela, Bajaj, Lalitha + 1</a:t>
            </a:r>
          </a:p>
          <a:p>
            <a:pPr marL="342900" indent="-342900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Topics Covered: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 approach: The cases are bound with rules (combination of Node, Territory, Sales Rep ID) and a machine learning model is plugged to predict whether a case should be auto processed based on matched rules or sent to PEGA to create manually. 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 data flow: The data is processed from OTM (Oracle Territory Management) and fed to KAFKA </a:t>
            </a:r>
            <a:r>
              <a:rPr lang="en-US" sz="105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105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Incorta</a:t>
            </a:r>
            <a:r>
              <a:rPr lang="en-US" sz="105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 Machine Learning Model Predictions  KAFKA  Actionable Insights </a:t>
            </a:r>
            <a:r>
              <a:rPr lang="en-US" sz="105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or</a:t>
            </a:r>
            <a:r>
              <a:rPr lang="en-US" sz="105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PEGA</a:t>
            </a:r>
            <a:r>
              <a:rPr lang="en-US" sz="105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 challenges:</a:t>
            </a:r>
          </a:p>
          <a:p>
            <a:pPr marL="113842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 of Sales Rep IDs and other parameters every fiscal year</a:t>
            </a:r>
          </a:p>
          <a:p>
            <a:pPr marL="113842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Unallocated nodes due to unassigned territories </a:t>
            </a:r>
          </a:p>
          <a:p>
            <a:pPr marL="113842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Auto/Manual ratio </a:t>
            </a:r>
          </a:p>
          <a:p>
            <a:pPr lvl="1">
              <a:lnSpc>
                <a:spcPct val="150000"/>
              </a:lnSpc>
            </a:pPr>
            <a:r>
              <a:rPr lang="en-US" sz="11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the data snapshot, features, primary key (transaction ID and transaction line), expected records in a quarter. </a:t>
            </a:r>
            <a:r>
              <a:rPr lang="en-US" sz="11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(To be continued on 20</a:t>
            </a:r>
            <a:r>
              <a:rPr lang="en-US" sz="1100" i="1" baseline="30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</a:t>
            </a:r>
            <a:r>
              <a:rPr lang="en-US" sz="11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December 2022)</a:t>
            </a:r>
          </a:p>
          <a:p>
            <a:pPr marL="342900" indent="-342900"/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Zensar’s Approach/Objective: 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cleansing recommendation, Pre-processing, Feature engineering, Exploratory data analysis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LSTM/Regression/Time-series exploration on the final dataset along with Optimization. 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 the Auto/Manual ratio. 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66289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24739"/>
            <a:ext cx="1362456" cy="466344"/>
          </a:xfrm>
        </p:spPr>
        <p:txBody>
          <a:bodyPr/>
          <a:lstStyle/>
          <a:p>
            <a:r>
              <a:rPr lang="en-US" dirty="0"/>
              <a:t>OTM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89331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24739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KAFKA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04818" y="4289331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24739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GCP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89331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24739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ML/DL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89331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24739"/>
            <a:ext cx="1362456" cy="466344"/>
          </a:xfrm>
        </p:spPr>
        <p:txBody>
          <a:bodyPr/>
          <a:lstStyle/>
          <a:p>
            <a:pPr lvl="0"/>
            <a:r>
              <a:rPr lang="en-US" dirty="0"/>
              <a:t>KAFKA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213300" y="4284759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609371"/>
            <a:ext cx="1362456" cy="7406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Oracle Territory Management to store the sales data</a:t>
            </a:r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609371"/>
            <a:ext cx="1362456" cy="7406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Stream-processing platform that generates leads every ‘x’ minutes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609371"/>
            <a:ext cx="1362456" cy="7406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Google Cloud Platform to trigger the Flask API</a:t>
            </a:r>
          </a:p>
          <a:p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609371"/>
            <a:ext cx="1362456" cy="7406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is inputted to a Machine Learning/Deep Learning model </a:t>
            </a:r>
          </a:p>
          <a:p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609371"/>
            <a:ext cx="1362456" cy="74066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Stream-processing platform for pushing results to the relevant source </a:t>
            </a:r>
          </a:p>
        </p:txBody>
      </p:sp>
      <p:pic>
        <p:nvPicPr>
          <p:cNvPr id="1028" name="Picture 4" descr="Oracle Logo png download - 1230*339 - Free Transparent Logo png Download. -  CleanPNG / KissPNG">
            <a:extLst>
              <a:ext uri="{FF2B5EF4-FFF2-40B4-BE49-F238E27FC236}">
                <a16:creationId xmlns:a16="http://schemas.microsoft.com/office/drawing/2014/main" id="{DE8F94C4-91E6-48B3-8169-27129F97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95" y="3186747"/>
            <a:ext cx="878469" cy="2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f - Revision 1906095: /kafka/site/logos/originals/png">
            <a:extLst>
              <a:ext uri="{FF2B5EF4-FFF2-40B4-BE49-F238E27FC236}">
                <a16:creationId xmlns:a16="http://schemas.microsoft.com/office/drawing/2014/main" id="{66A51849-8343-4690-A4F6-98F2E895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44" y="3133062"/>
            <a:ext cx="756722" cy="39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sf - Revision 1906095: /kafka/site/logos/originals/png">
            <a:extLst>
              <a:ext uri="{FF2B5EF4-FFF2-40B4-BE49-F238E27FC236}">
                <a16:creationId xmlns:a16="http://schemas.microsoft.com/office/drawing/2014/main" id="{94B5E1E6-D9D4-4BF9-B89D-0060309C0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425" y="3133062"/>
            <a:ext cx="756722" cy="39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Cloud Platform Tutorial: From Zero to Hero with GCP">
            <a:extLst>
              <a:ext uri="{FF2B5EF4-FFF2-40B4-BE49-F238E27FC236}">
                <a16:creationId xmlns:a16="http://schemas.microsoft.com/office/drawing/2014/main" id="{353DC0DB-4EAF-4791-894B-E7CCD0AC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44" y="2992318"/>
            <a:ext cx="1199534" cy="6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's a Deep Neural Network? Deep Nets Explained – BMC Software | Blogs">
            <a:extLst>
              <a:ext uri="{FF2B5EF4-FFF2-40B4-BE49-F238E27FC236}">
                <a16:creationId xmlns:a16="http://schemas.microsoft.com/office/drawing/2014/main" id="{CDF4991D-85DB-429C-BB8E-2919525B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125" y="3030336"/>
            <a:ext cx="805123" cy="63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173391-8966-12DA-E52D-9EA5CF267915}"/>
              </a:ext>
            </a:extLst>
          </p:cNvPr>
          <p:cNvSpPr/>
          <p:nvPr/>
        </p:nvSpPr>
        <p:spPr>
          <a:xfrm>
            <a:off x="0" y="9939"/>
            <a:ext cx="12192000" cy="62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0D2FC-88FC-1EE4-1063-AB0071242C76}"/>
              </a:ext>
            </a:extLst>
          </p:cNvPr>
          <p:cNvSpPr txBox="1"/>
          <p:nvPr/>
        </p:nvSpPr>
        <p:spPr>
          <a:xfrm>
            <a:off x="1659835" y="123032"/>
            <a:ext cx="10334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CISCO SALES CREDITING – AI/ML PROJECT: Data Pipeline Architecture (imagined)</a:t>
            </a:r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FC3151-EA62-2839-EEAC-4D1362517D02}"/>
              </a:ext>
            </a:extLst>
          </p:cNvPr>
          <p:cNvSpPr/>
          <p:nvPr/>
        </p:nvSpPr>
        <p:spPr>
          <a:xfrm>
            <a:off x="0" y="0"/>
            <a:ext cx="12192000" cy="62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7C747-1982-0E32-6953-D2F99001ECDD}"/>
              </a:ext>
            </a:extLst>
          </p:cNvPr>
          <p:cNvSpPr txBox="1"/>
          <p:nvPr/>
        </p:nvSpPr>
        <p:spPr>
          <a:xfrm>
            <a:off x="1659835" y="114780"/>
            <a:ext cx="71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CISCO SALES CREDITING – AI/ML PROJECT: Project Plan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DCE21A3C-52E5-8249-8B67-1D35FAFC2D37}"/>
              </a:ext>
            </a:extLst>
          </p:cNvPr>
          <p:cNvSpPr/>
          <p:nvPr/>
        </p:nvSpPr>
        <p:spPr>
          <a:xfrm>
            <a:off x="27647900" y="7234238"/>
            <a:ext cx="406400" cy="4191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F4D0F99-776E-8C4F-A7A0-71279151BBC8}"/>
              </a:ext>
            </a:extLst>
          </p:cNvPr>
          <p:cNvSpPr/>
          <p:nvPr/>
        </p:nvSpPr>
        <p:spPr>
          <a:xfrm>
            <a:off x="27292300" y="9812338"/>
            <a:ext cx="406400" cy="4191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34FDFEB-978F-0026-76A8-D538BA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2" y="1909215"/>
            <a:ext cx="11936896" cy="4372316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0EFBA911-252F-99DC-0C9B-6D2C7971C754}"/>
              </a:ext>
            </a:extLst>
          </p:cNvPr>
          <p:cNvSpPr/>
          <p:nvPr/>
        </p:nvSpPr>
        <p:spPr>
          <a:xfrm rot="5400000">
            <a:off x="5665304" y="968527"/>
            <a:ext cx="546652" cy="1242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54814A-4255-C573-C46D-82289CB86929}"/>
              </a:ext>
            </a:extLst>
          </p:cNvPr>
          <p:cNvSpPr txBox="1"/>
          <p:nvPr/>
        </p:nvSpPr>
        <p:spPr>
          <a:xfrm>
            <a:off x="5277680" y="884583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54367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1B4049-3A12-7DA2-817A-D06AFF84EE48}"/>
              </a:ext>
            </a:extLst>
          </p:cNvPr>
          <p:cNvSpPr txBox="1"/>
          <p:nvPr/>
        </p:nvSpPr>
        <p:spPr>
          <a:xfrm>
            <a:off x="4727772" y="3044279"/>
            <a:ext cx="2736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1568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591</Words>
  <Application>Microsoft Macintosh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Riddhi Dutta</dc:creator>
  <cp:lastModifiedBy>Riddhi Dutta</cp:lastModifiedBy>
  <cp:revision>5</cp:revision>
  <dcterms:created xsi:type="dcterms:W3CDTF">2022-12-26T18:58:11Z</dcterms:created>
  <dcterms:modified xsi:type="dcterms:W3CDTF">2022-12-26T20:35:35Z</dcterms:modified>
</cp:coreProperties>
</file>