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94" r:id="rId30"/>
    <p:sldId id="284" r:id="rId31"/>
    <p:sldId id="285" r:id="rId32"/>
    <p:sldId id="286" r:id="rId33"/>
    <p:sldId id="287" r:id="rId34"/>
    <p:sldId id="288" r:id="rId35"/>
    <p:sldId id="289" r:id="rId36"/>
    <p:sldId id="290" r:id="rId37"/>
    <p:sldId id="291" r:id="rId38"/>
    <p:sldId id="292" r:id="rId39"/>
    <p:sldId id="293" r:id="rId40"/>
    <p:sldId id="295" r:id="rId41"/>
    <p:sldId id="29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Sheet1!$C$3</c:f>
              <c:strCache>
                <c:ptCount val="1"/>
                <c:pt idx="0">
                  <c:v>Y</c:v>
                </c:pt>
              </c:strCache>
            </c:strRef>
          </c:tx>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Sheet1!$B$4:$B$8</c:f>
              <c:numCache>
                <c:formatCode>General</c:formatCode>
                <c:ptCount val="5"/>
                <c:pt idx="0">
                  <c:v>52</c:v>
                </c:pt>
                <c:pt idx="1">
                  <c:v>28</c:v>
                </c:pt>
                <c:pt idx="2">
                  <c:v>44</c:v>
                </c:pt>
                <c:pt idx="3">
                  <c:v>35</c:v>
                </c:pt>
                <c:pt idx="4">
                  <c:v>39</c:v>
                </c:pt>
              </c:numCache>
            </c:numRef>
          </c:xVal>
          <c:yVal>
            <c:numRef>
              <c:f>Sheet1!$C$4:$C$8</c:f>
              <c:numCache>
                <c:formatCode>General</c:formatCode>
                <c:ptCount val="5"/>
                <c:pt idx="0">
                  <c:v>5308</c:v>
                </c:pt>
                <c:pt idx="1">
                  <c:v>6123</c:v>
                </c:pt>
                <c:pt idx="2">
                  <c:v>1893</c:v>
                </c:pt>
                <c:pt idx="3">
                  <c:v>4208</c:v>
                </c:pt>
                <c:pt idx="4">
                  <c:v>5228</c:v>
                </c:pt>
              </c:numCache>
            </c:numRef>
          </c:yVal>
          <c:smooth val="0"/>
          <c:extLst>
            <c:ext xmlns:c16="http://schemas.microsoft.com/office/drawing/2014/chart" uri="{C3380CC4-5D6E-409C-BE32-E72D297353CC}">
              <c16:uniqueId val="{00000000-9905-4816-9581-25A1E47E74C8}"/>
            </c:ext>
          </c:extLst>
        </c:ser>
        <c:dLbls>
          <c:dLblPos val="t"/>
          <c:showLegendKey val="0"/>
          <c:showVal val="1"/>
          <c:showCatName val="0"/>
          <c:showSerName val="0"/>
          <c:showPercent val="0"/>
          <c:showBubbleSize val="0"/>
        </c:dLbls>
        <c:axId val="1362017679"/>
        <c:axId val="1362344175"/>
      </c:scatterChart>
      <c:valAx>
        <c:axId val="13620176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X</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344175"/>
        <c:crosses val="autoZero"/>
        <c:crossBetween val="midCat"/>
      </c:valAx>
      <c:valAx>
        <c:axId val="136234417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6201767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1E2E6-7FF9-636C-A453-B0482BEBB3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39BA838-E167-D7A8-665F-10160D416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5DAF78-7848-C0E0-952F-92785956A3E0}"/>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5" name="Footer Placeholder 4">
            <a:extLst>
              <a:ext uri="{FF2B5EF4-FFF2-40B4-BE49-F238E27FC236}">
                <a16:creationId xmlns:a16="http://schemas.microsoft.com/office/drawing/2014/main" id="{6CE8151A-747C-0F8B-E375-309047004F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268B1E-084F-CC15-F71D-20F836E86226}"/>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2742231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057F5-0A70-2018-E717-DE4BB23F64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14A087-DD1A-7610-4BC2-7F3FAA38C3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BF209C-A5AA-46A4-0E87-88A060EBFE72}"/>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5" name="Footer Placeholder 4">
            <a:extLst>
              <a:ext uri="{FF2B5EF4-FFF2-40B4-BE49-F238E27FC236}">
                <a16:creationId xmlns:a16="http://schemas.microsoft.com/office/drawing/2014/main" id="{0A87D593-DA87-CD7E-DC2F-166534C6EB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D2E59E-CAA7-C9CB-6F33-239E75BC136C}"/>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5833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6ECA4-1E05-074F-E598-18491E851A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186C51-145E-E5E3-3629-AAD237C327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91FDC2-1EB1-B4BD-CF8D-4C889E65E450}"/>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5" name="Footer Placeholder 4">
            <a:extLst>
              <a:ext uri="{FF2B5EF4-FFF2-40B4-BE49-F238E27FC236}">
                <a16:creationId xmlns:a16="http://schemas.microsoft.com/office/drawing/2014/main" id="{422E92C7-0E31-EA95-D0A8-745EA9D9BF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C2350-F6EE-E921-A386-95D38E774171}"/>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68455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1A97-72B6-EE2F-4652-CB1C14F6E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545C16-401B-1AE2-B812-2475900D4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A0677-60F2-FE08-328B-A30395275E2B}"/>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5" name="Footer Placeholder 4">
            <a:extLst>
              <a:ext uri="{FF2B5EF4-FFF2-40B4-BE49-F238E27FC236}">
                <a16:creationId xmlns:a16="http://schemas.microsoft.com/office/drawing/2014/main" id="{6BEC6CE1-46E6-236E-AE01-BD493E52A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67AEC-331B-0A37-A8EA-5FBED209BD3C}"/>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2350328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6EE0-ED05-E26B-9E5D-A7A3E3D70E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9194ED-E2ED-A839-0B1B-D1FEA8D1F4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DC8F0-F622-3044-5AE5-B06A18A2D601}"/>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5" name="Footer Placeholder 4">
            <a:extLst>
              <a:ext uri="{FF2B5EF4-FFF2-40B4-BE49-F238E27FC236}">
                <a16:creationId xmlns:a16="http://schemas.microsoft.com/office/drawing/2014/main" id="{A654EC3A-9295-FA03-4A42-7BD39E61A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AF8F91-AEAD-FF08-C30D-F0AB1378DB28}"/>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1862237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83F3-8A60-DEFF-F82C-01CFF85294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22124F-312B-A781-3DA2-B87C52AF7F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BB3971-49C0-7F0C-FD5F-66D8B722DD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A30087-0543-0CAA-F673-98221DDA82ED}"/>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6" name="Footer Placeholder 5">
            <a:extLst>
              <a:ext uri="{FF2B5EF4-FFF2-40B4-BE49-F238E27FC236}">
                <a16:creationId xmlns:a16="http://schemas.microsoft.com/office/drawing/2014/main" id="{13DC5B96-7D98-D990-AA52-2DA475B82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6995EF-20CC-F10C-C461-98D7868E740A}"/>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1956717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A1A95-BA7F-9520-1D6C-90CE3FAFA99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3EBFE5-441A-C3A4-1987-4FC7BEFD0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ABBCBD-8A3C-829F-9559-F53F4F297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B1B047-79F9-04D9-55A2-A13EFD0CCA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EE5BA-4B5B-137F-6C59-C66EC8AD8F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130760-37A7-423C-DA9D-2D589D7513AB}"/>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8" name="Footer Placeholder 7">
            <a:extLst>
              <a:ext uri="{FF2B5EF4-FFF2-40B4-BE49-F238E27FC236}">
                <a16:creationId xmlns:a16="http://schemas.microsoft.com/office/drawing/2014/main" id="{63F044CD-D88F-FA79-DE79-710515216E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C1D33F3-48F6-087D-099E-3EBE4B3E35C6}"/>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707714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7E2D7-04C2-C8FF-66A8-AA4F89CFD7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3B8982-2787-824A-70E0-064BC717C12E}"/>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4" name="Footer Placeholder 3">
            <a:extLst>
              <a:ext uri="{FF2B5EF4-FFF2-40B4-BE49-F238E27FC236}">
                <a16:creationId xmlns:a16="http://schemas.microsoft.com/office/drawing/2014/main" id="{2C715457-8741-5381-ABC9-CD37327FA3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69246A-652B-482F-C8BC-ADB772031CB4}"/>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084613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F4956E-706F-B472-91F1-7CA2D409999F}"/>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3" name="Footer Placeholder 2">
            <a:extLst>
              <a:ext uri="{FF2B5EF4-FFF2-40B4-BE49-F238E27FC236}">
                <a16:creationId xmlns:a16="http://schemas.microsoft.com/office/drawing/2014/main" id="{AA8B5EC1-A71A-1809-584E-05D965EA2E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C1AC8F9-D245-1C0D-B194-C0E667EEEBCB}"/>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3545587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91C67-5224-B0C3-EFBB-9F5CF3B61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4A71EB1-1B1B-ED03-BF16-493379775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268579C-49E1-9A68-B06C-566479306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7748D-AD57-CB14-2020-7E13968AB0A6}"/>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6" name="Footer Placeholder 5">
            <a:extLst>
              <a:ext uri="{FF2B5EF4-FFF2-40B4-BE49-F238E27FC236}">
                <a16:creationId xmlns:a16="http://schemas.microsoft.com/office/drawing/2014/main" id="{379F16F1-2B7B-3657-7132-1EC04B0596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D13F7C-ACA2-B102-4AC1-81FD77C2B4E1}"/>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2736341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F536C-D3EE-7D79-4942-D7BDC79A75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C49B761-7FEC-94AB-D312-2D074109D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0D5A03-1DDD-9FE3-63C0-F02E50B310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7F600-896B-AC1D-20E7-D1D1792B6D1F}"/>
              </a:ext>
            </a:extLst>
          </p:cNvPr>
          <p:cNvSpPr>
            <a:spLocks noGrp="1"/>
          </p:cNvSpPr>
          <p:nvPr>
            <p:ph type="dt" sz="half" idx="10"/>
          </p:nvPr>
        </p:nvSpPr>
        <p:spPr/>
        <p:txBody>
          <a:bodyPr/>
          <a:lstStyle/>
          <a:p>
            <a:fld id="{AC35B674-8C62-477C-A722-6571F8008736}" type="datetimeFigureOut">
              <a:rPr lang="en-IN" smtClean="0"/>
              <a:t>30-01-2025</a:t>
            </a:fld>
            <a:endParaRPr lang="en-IN"/>
          </a:p>
        </p:txBody>
      </p:sp>
      <p:sp>
        <p:nvSpPr>
          <p:cNvPr id="6" name="Footer Placeholder 5">
            <a:extLst>
              <a:ext uri="{FF2B5EF4-FFF2-40B4-BE49-F238E27FC236}">
                <a16:creationId xmlns:a16="http://schemas.microsoft.com/office/drawing/2014/main" id="{2649DA4A-EA31-76E3-C631-1624FD5A8F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2B641C-E01A-3EC8-9B80-70D4C730A25C}"/>
              </a:ext>
            </a:extLst>
          </p:cNvPr>
          <p:cNvSpPr>
            <a:spLocks noGrp="1"/>
          </p:cNvSpPr>
          <p:nvPr>
            <p:ph type="sldNum" sz="quarter" idx="12"/>
          </p:nvPr>
        </p:nvSpPr>
        <p:spPr/>
        <p:txBody>
          <a:bodyPr/>
          <a:lstStyle/>
          <a:p>
            <a:fld id="{0CE37D2C-9A3A-4403-B17A-2D12DDFF58D3}" type="slidenum">
              <a:rPr lang="en-IN" smtClean="0"/>
              <a:t>‹#›</a:t>
            </a:fld>
            <a:endParaRPr lang="en-IN"/>
          </a:p>
        </p:txBody>
      </p:sp>
    </p:spTree>
    <p:extLst>
      <p:ext uri="{BB962C8B-B14F-4D97-AF65-F5344CB8AC3E}">
        <p14:creationId xmlns:p14="http://schemas.microsoft.com/office/powerpoint/2010/main" val="17035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66770D-D32A-522A-B7DE-5220816B50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09C99B-8E57-F440-D69F-37CE86B994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531B9-FA24-1DA9-1C5E-BC6CD5B5B7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35B674-8C62-477C-A722-6571F8008736}" type="datetimeFigureOut">
              <a:rPr lang="en-IN" smtClean="0"/>
              <a:t>30-01-2025</a:t>
            </a:fld>
            <a:endParaRPr lang="en-IN"/>
          </a:p>
        </p:txBody>
      </p:sp>
      <p:sp>
        <p:nvSpPr>
          <p:cNvPr id="5" name="Footer Placeholder 4">
            <a:extLst>
              <a:ext uri="{FF2B5EF4-FFF2-40B4-BE49-F238E27FC236}">
                <a16:creationId xmlns:a16="http://schemas.microsoft.com/office/drawing/2014/main" id="{1D2A3008-5727-798D-CD3D-891D567674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985B4F-F4D6-8A0D-40F5-D7BBD5E412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37D2C-9A3A-4403-B17A-2D12DDFF58D3}" type="slidenum">
              <a:rPr lang="en-IN" smtClean="0"/>
              <a:t>‹#›</a:t>
            </a:fld>
            <a:endParaRPr lang="en-IN"/>
          </a:p>
        </p:txBody>
      </p:sp>
    </p:spTree>
    <p:extLst>
      <p:ext uri="{BB962C8B-B14F-4D97-AF65-F5344CB8AC3E}">
        <p14:creationId xmlns:p14="http://schemas.microsoft.com/office/powerpoint/2010/main" val="2974598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18.emf"/><Relationship Id="rId5" Type="http://schemas.openxmlformats.org/officeDocument/2006/relationships/image" Target="../media/image23.png"/><Relationship Id="rId10" Type="http://schemas.openxmlformats.org/officeDocument/2006/relationships/package" Target="../embeddings/Microsoft_Excel_Worksheet.xlsx"/><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 Type="http://schemas.openxmlformats.org/officeDocument/2006/relationships/image" Target="../media/image29.png"/><Relationship Id="rId16"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5" Type="http://schemas.openxmlformats.org/officeDocument/2006/relationships/image" Target="../media/image4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package" Target="../embeddings/Microsoft_Excel_Worksheet1.xlsx"/><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22.emf"/><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21.emf"/><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5.gif"/><Relationship Id="rId1" Type="http://schemas.openxmlformats.org/officeDocument/2006/relationships/slideLayout" Target="../slideLayouts/slideLayout2.xml"/><Relationship Id="rId6" Type="http://schemas.openxmlformats.org/officeDocument/2006/relationships/image" Target="../media/image60.jpeg"/><Relationship Id="rId5" Type="http://schemas.openxmlformats.org/officeDocument/2006/relationships/image" Target="../media/image59.png"/><Relationship Id="rId4" Type="http://schemas.openxmlformats.org/officeDocument/2006/relationships/image" Target="../media/image58.gi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1.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1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1.png"/><Relationship Id="rId7" Type="http://schemas.openxmlformats.org/officeDocument/2006/relationships/image" Target="../media/image76.png"/><Relationship Id="rId2" Type="http://schemas.openxmlformats.org/officeDocument/2006/relationships/image" Target="../media/image63.jpe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9" Type="http://schemas.openxmlformats.org/officeDocument/2006/relationships/image" Target="../media/image73.png"/></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720.png"/><Relationship Id="rId7" Type="http://schemas.openxmlformats.org/officeDocument/2006/relationships/image" Target="../media/image75.emf"/><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package" Target="../embeddings/Microsoft_Excel_Worksheet2.xlsx"/><Relationship Id="rId5" Type="http://schemas.openxmlformats.org/officeDocument/2006/relationships/image" Target="../media/image74.emf"/><Relationship Id="rId4" Type="http://schemas.openxmlformats.org/officeDocument/2006/relationships/oleObject" Target="../embeddings/oleObject6.bin"/><Relationship Id="rId9" Type="http://schemas.openxmlformats.org/officeDocument/2006/relationships/image" Target="../media/image7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9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package" Target="../embeddings/Microsoft_Excel_Worksheet3.xlsx"/><Relationship Id="rId3" Type="http://schemas.openxmlformats.org/officeDocument/2006/relationships/image" Target="../media/image82.png"/><Relationship Id="rId7" Type="http://schemas.openxmlformats.org/officeDocument/2006/relationships/image" Target="../media/image86.png"/><Relationship Id="rId12" Type="http://schemas.openxmlformats.org/officeDocument/2006/relationships/image" Target="../media/image80.emf"/><Relationship Id="rId2" Type="http://schemas.openxmlformats.org/officeDocument/2006/relationships/image" Target="../media/image81.png"/><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oleObject" Target="../embeddings/oleObject8.bin"/><Relationship Id="rId5" Type="http://schemas.openxmlformats.org/officeDocument/2006/relationships/image" Target="../media/image84.png"/><Relationship Id="rId10" Type="http://schemas.openxmlformats.org/officeDocument/2006/relationships/image" Target="../media/image89.png"/><Relationship Id="rId4" Type="http://schemas.openxmlformats.org/officeDocument/2006/relationships/image" Target="../media/image83.png"/><Relationship Id="rId9" Type="http://schemas.openxmlformats.org/officeDocument/2006/relationships/image" Target="../media/image88.png"/><Relationship Id="rId14" Type="http://schemas.openxmlformats.org/officeDocument/2006/relationships/image" Target="../media/image81.emf"/></Relationships>
</file>

<file path=ppt/slides/_rels/slide4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BBDBD2-4B6B-AA91-5DF9-B0EEB24DB4E9}"/>
              </a:ext>
            </a:extLst>
          </p:cNvPr>
          <p:cNvSpPr txBox="1"/>
          <p:nvPr/>
        </p:nvSpPr>
        <p:spPr>
          <a:xfrm>
            <a:off x="170330" y="215152"/>
            <a:ext cx="11869269" cy="2062103"/>
          </a:xfrm>
          <a:prstGeom prst="rect">
            <a:avLst/>
          </a:prstGeom>
          <a:noFill/>
        </p:spPr>
        <p:txBody>
          <a:bodyPr wrap="square" rtlCol="0">
            <a:spAutoFit/>
          </a:bodyPr>
          <a:lstStyle/>
          <a:p>
            <a:pPr algn="just"/>
            <a:r>
              <a:rPr lang="en-US" sz="2000" b="1" dirty="0"/>
              <a:t>Overview of ML</a:t>
            </a:r>
          </a:p>
          <a:p>
            <a:pPr algn="just"/>
            <a:endParaRPr lang="en-US" dirty="0"/>
          </a:p>
          <a:p>
            <a:pPr algn="just"/>
            <a:r>
              <a:rPr lang="en-US" dirty="0"/>
              <a:t>- ML is the field of study that gives computers the ability to learn without explicitly being programmed</a:t>
            </a:r>
          </a:p>
          <a:p>
            <a:pPr algn="just"/>
            <a:r>
              <a:rPr lang="en-US" dirty="0"/>
              <a:t>- How is this done? Using learning algorithms (algorithms are a set of commands/rules)</a:t>
            </a:r>
          </a:p>
          <a:p>
            <a:pPr algn="just"/>
            <a:r>
              <a:rPr lang="en-US" dirty="0"/>
              <a:t>- Main types of learning algorithms: Supervised Learning, Unsupervised Learning, Recommender System &amp; Reinforcement Learning</a:t>
            </a:r>
          </a:p>
          <a:p>
            <a:pPr algn="just"/>
            <a:r>
              <a:rPr lang="en-US" dirty="0"/>
              <a:t>- 99% of the economic value today is created by supervised learning (as of 2022)</a:t>
            </a:r>
            <a:endParaRPr lang="en-IN" dirty="0"/>
          </a:p>
        </p:txBody>
      </p:sp>
      <p:sp>
        <p:nvSpPr>
          <p:cNvPr id="5" name="TextBox 4">
            <a:extLst>
              <a:ext uri="{FF2B5EF4-FFF2-40B4-BE49-F238E27FC236}">
                <a16:creationId xmlns:a16="http://schemas.microsoft.com/office/drawing/2014/main" id="{7EFB845B-803A-C2FC-24E8-CE257A6E8EFB}"/>
              </a:ext>
            </a:extLst>
          </p:cNvPr>
          <p:cNvSpPr txBox="1"/>
          <p:nvPr/>
        </p:nvSpPr>
        <p:spPr>
          <a:xfrm>
            <a:off x="161366" y="2413337"/>
            <a:ext cx="11869268" cy="2062103"/>
          </a:xfrm>
          <a:prstGeom prst="rect">
            <a:avLst/>
          </a:prstGeom>
          <a:noFill/>
        </p:spPr>
        <p:txBody>
          <a:bodyPr wrap="square" rtlCol="0">
            <a:spAutoFit/>
          </a:bodyPr>
          <a:lstStyle/>
          <a:p>
            <a:pPr algn="just"/>
            <a:r>
              <a:rPr lang="en-US" sz="2000" b="1" dirty="0"/>
              <a:t>Supervised Learning</a:t>
            </a:r>
          </a:p>
          <a:p>
            <a:pPr algn="just"/>
            <a:endParaRPr lang="en-US" dirty="0"/>
          </a:p>
          <a:p>
            <a:pPr algn="just"/>
            <a:r>
              <a:rPr lang="en-US" dirty="0"/>
              <a:t>- Supervised learning refers to algorithms that learn input </a:t>
            </a:r>
            <a:r>
              <a:rPr lang="en-US" dirty="0">
                <a:sym typeface="Wingdings" panose="05000000000000000000" pitchFamily="2" charset="2"/>
              </a:rPr>
              <a:t> output mapping [X (input)  Y (output)]</a:t>
            </a:r>
          </a:p>
          <a:p>
            <a:pPr algn="just"/>
            <a:r>
              <a:rPr lang="en-US" dirty="0">
                <a:sym typeface="Wingdings" panose="05000000000000000000" pitchFamily="2" charset="2"/>
              </a:rPr>
              <a:t>- The algorithm is fed examples of correct mapping pairs</a:t>
            </a:r>
          </a:p>
          <a:p>
            <a:pPr algn="just"/>
            <a:r>
              <a:rPr lang="en-US" dirty="0">
                <a:sym typeface="Wingdings" panose="05000000000000000000" pitchFamily="2" charset="2"/>
              </a:rPr>
              <a:t>- After “seeing” sufficient correct mapping pairs, the algorithm eventually takes input X alone and predicts/guesses label Y</a:t>
            </a:r>
          </a:p>
          <a:p>
            <a:pPr algn="just"/>
            <a:r>
              <a:rPr lang="en-US" dirty="0">
                <a:sym typeface="Wingdings" panose="05000000000000000000" pitchFamily="2" charset="2"/>
              </a:rPr>
              <a:t>- The algorithm tries to fit the most appropriate function (boundary) to the data and then uses this function for prediction. This function can be a straight line or a curve or something even more complex. </a:t>
            </a:r>
            <a:endParaRPr lang="en-IN" dirty="0"/>
          </a:p>
        </p:txBody>
      </p:sp>
      <p:sp>
        <p:nvSpPr>
          <p:cNvPr id="6" name="TextBox 5">
            <a:extLst>
              <a:ext uri="{FF2B5EF4-FFF2-40B4-BE49-F238E27FC236}">
                <a16:creationId xmlns:a16="http://schemas.microsoft.com/office/drawing/2014/main" id="{BC190164-5F63-077F-BB26-3DAFD3064594}"/>
              </a:ext>
            </a:extLst>
          </p:cNvPr>
          <p:cNvSpPr txBox="1"/>
          <p:nvPr/>
        </p:nvSpPr>
        <p:spPr>
          <a:xfrm>
            <a:off x="170330" y="4724400"/>
            <a:ext cx="11869268" cy="2031325"/>
          </a:xfrm>
          <a:prstGeom prst="rect">
            <a:avLst/>
          </a:prstGeom>
          <a:noFill/>
        </p:spPr>
        <p:txBody>
          <a:bodyPr wrap="square" rtlCol="0">
            <a:spAutoFit/>
          </a:bodyPr>
          <a:lstStyle/>
          <a:p>
            <a:pPr algn="just"/>
            <a:r>
              <a:rPr lang="en-US" dirty="0"/>
              <a:t>Two main types of Supervised Learning Algorithms</a:t>
            </a:r>
          </a:p>
          <a:p>
            <a:pPr marL="342900" indent="-342900" algn="just">
              <a:buAutoNum type="arabicPeriod"/>
            </a:pPr>
            <a:r>
              <a:rPr lang="en-IN" dirty="0"/>
              <a:t>Regression – The output label Y is a number (and thus can take infinitely many values)</a:t>
            </a:r>
          </a:p>
          <a:p>
            <a:pPr marL="342900" indent="-342900" algn="just">
              <a:buAutoNum type="arabicPeriod"/>
            </a:pPr>
            <a:r>
              <a:rPr lang="en-IN" dirty="0"/>
              <a:t>Classification – The output label Y can take only a small number of possible values (finite/discrete) called categories/classes</a:t>
            </a:r>
          </a:p>
          <a:p>
            <a:pPr marL="342900" indent="-342900" algn="just">
              <a:buAutoNum type="arabicPeriod"/>
            </a:pPr>
            <a:endParaRPr lang="en-IN" dirty="0"/>
          </a:p>
          <a:p>
            <a:pPr algn="just"/>
            <a:r>
              <a:rPr lang="en-IN" dirty="0"/>
              <a:t>Note: The input X can be numbers or categories (categories are encoded to numbers)</a:t>
            </a:r>
          </a:p>
          <a:p>
            <a:pPr algn="just"/>
            <a:r>
              <a:rPr lang="en-IN" dirty="0"/>
              <a:t>Note: In classification, the output label Y (classes) are encoded to numbers</a:t>
            </a:r>
            <a:endParaRPr lang="en-US" dirty="0"/>
          </a:p>
        </p:txBody>
      </p:sp>
    </p:spTree>
    <p:extLst>
      <p:ext uri="{BB962C8B-B14F-4D97-AF65-F5344CB8AC3E}">
        <p14:creationId xmlns:p14="http://schemas.microsoft.com/office/powerpoint/2010/main" val="17679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A45CE-4610-EBA8-F5AD-BB01E0B294AD}"/>
                  </a:ext>
                </a:extLst>
              </p:cNvPr>
              <p:cNvSpPr txBox="1"/>
              <p:nvPr/>
            </p:nvSpPr>
            <p:spPr>
              <a:xfrm>
                <a:off x="161365" y="79705"/>
                <a:ext cx="11869269" cy="6716519"/>
              </a:xfrm>
              <a:prstGeom prst="rect">
                <a:avLst/>
              </a:prstGeom>
              <a:noFill/>
            </p:spPr>
            <p:txBody>
              <a:bodyPr wrap="square" rtlCol="0">
                <a:spAutoFit/>
              </a:bodyPr>
              <a:lstStyle/>
              <a:p>
                <a:pPr algn="just"/>
                <a:r>
                  <a:rPr lang="en-US" sz="2000" b="1" dirty="0"/>
                  <a:t>GRADIENT DESCENT</a:t>
                </a:r>
              </a:p>
              <a:p>
                <a:pPr algn="just"/>
                <a:endParaRPr lang="en-US" dirty="0"/>
              </a:p>
              <a:p>
                <a:pPr algn="just"/>
                <a:r>
                  <a:rPr lang="en-US" dirty="0"/>
                  <a:t>In order to systematically find values for w and b, that result in the smallest cost J(</a:t>
                </a:r>
                <a:r>
                  <a:rPr lang="en-US" dirty="0" err="1"/>
                  <a:t>w,b</a:t>
                </a:r>
                <a:r>
                  <a:rPr lang="en-US" dirty="0"/>
                  <a:t>), we use the Gradient Descent algorithm. In fact, gradient descent can be used for minimizing </a:t>
                </a:r>
                <a:r>
                  <a:rPr lang="en-US" b="1" u="sng" dirty="0"/>
                  <a:t>any </a:t>
                </a:r>
                <a:r>
                  <a:rPr lang="en-US" dirty="0"/>
                  <a:t>cost function and works for models having more than two parameters as well</a:t>
                </a:r>
              </a:p>
              <a:p>
                <a:pPr algn="just"/>
                <a:endParaRPr lang="en-US" b="1" u="sng" dirty="0"/>
              </a:p>
              <a:p>
                <a:pPr algn="just"/>
                <a:r>
                  <a:rPr lang="en-US" dirty="0"/>
                  <a:t>Outline of the algorithm:</a:t>
                </a:r>
              </a:p>
              <a:p>
                <a:pPr marL="342900" indent="-342900" algn="just">
                  <a:buAutoNum type="arabicPeriod"/>
                </a:pPr>
                <a:r>
                  <a:rPr lang="en-US" dirty="0"/>
                  <a:t>Start with an initial guess for the model parameters (example: w=0; b=0)</a:t>
                </a:r>
              </a:p>
              <a:p>
                <a:pPr marL="342900" indent="-342900" algn="just">
                  <a:buAutoNum type="arabicPeriod"/>
                </a:pPr>
                <a:r>
                  <a:rPr lang="en-US" dirty="0"/>
                  <a:t>Keep changing the model parameters to reduce the cost until we settle at or near a minimum (algorithm converges)</a:t>
                </a:r>
              </a:p>
              <a:p>
                <a:pPr marL="342900" indent="-342900" algn="just">
                  <a:buAutoNum type="arabicPeriod"/>
                </a:pPr>
                <a:endParaRPr lang="en-US" dirty="0"/>
              </a:p>
              <a:p>
                <a:pPr algn="just"/>
                <a:r>
                  <a:rPr lang="en-IN" dirty="0"/>
                  <a:t>Gradient Descent evaluates all points near the initial guess and decides the direction in which to step (change) the model parameters to reduce the cost as much as possible. Mathematically, this is the direction of the steepest descent.</a:t>
                </a:r>
              </a:p>
              <a:p>
                <a:pPr algn="just"/>
                <a:endParaRPr lang="en-IN" dirty="0"/>
              </a:p>
              <a:p>
                <a:pPr algn="just"/>
                <a:r>
                  <a:rPr lang="en-IN" dirty="0"/>
                  <a:t>For non-convex functions (functions with multiple minima's), Gradient Descent traverses to find the local minimum based on the initial guess</a:t>
                </a:r>
              </a:p>
              <a:p>
                <a:pPr algn="just"/>
                <a:endParaRPr lang="en-IN" dirty="0"/>
              </a:p>
              <a:p>
                <a:pPr algn="just"/>
                <a:r>
                  <a:rPr lang="en-IN" dirty="0"/>
                  <a:t>Global Minimum – Point having the lowest possible value for the cost function of all possible points</a:t>
                </a:r>
              </a:p>
              <a:p>
                <a:pPr algn="just"/>
                <a:endParaRPr lang="en-IN" dirty="0"/>
              </a:p>
              <a:p>
                <a:pPr algn="just"/>
                <a:r>
                  <a:rPr lang="en-IN" dirty="0"/>
                  <a:t>Mathematical function for GD {</a:t>
                </a:r>
              </a:p>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den>
                      </m:f>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b="0" dirty="0">
                  <a:ea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den>
                      </m:f>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dirty="0"/>
              </a:p>
              <a:p>
                <a:pPr algn="just"/>
                <a:r>
                  <a:rPr lang="en-IN" dirty="0"/>
                  <a:t>} # simultaneous updates</a:t>
                </a:r>
              </a:p>
            </p:txBody>
          </p:sp>
        </mc:Choice>
        <mc:Fallback xmlns="">
          <p:sp>
            <p:nvSpPr>
              <p:cNvPr id="4" name="TextBox 3">
                <a:extLst>
                  <a:ext uri="{FF2B5EF4-FFF2-40B4-BE49-F238E27FC236}">
                    <a16:creationId xmlns:a16="http://schemas.microsoft.com/office/drawing/2014/main" id="{247A45CE-4610-EBA8-F5AD-BB01E0B294AD}"/>
                  </a:ext>
                </a:extLst>
              </p:cNvPr>
              <p:cNvSpPr txBox="1">
                <a:spLocks noRot="1" noChangeAspect="1" noMove="1" noResize="1" noEditPoints="1" noAdjustHandles="1" noChangeArrowheads="1" noChangeShapeType="1" noTextEdit="1"/>
              </p:cNvSpPr>
              <p:nvPr/>
            </p:nvSpPr>
            <p:spPr>
              <a:xfrm>
                <a:off x="161365" y="79705"/>
                <a:ext cx="11869269" cy="6716519"/>
              </a:xfrm>
              <a:prstGeom prst="rect">
                <a:avLst/>
              </a:prstGeom>
              <a:blipFill>
                <a:blip r:embed="rId2"/>
                <a:stretch>
                  <a:fillRect l="-513" t="-454" r="-411" b="-454"/>
                </a:stretch>
              </a:blipFill>
            </p:spPr>
            <p:txBody>
              <a:bodyPr/>
              <a:lstStyle/>
              <a:p>
                <a:r>
                  <a:rPr lang="en-IN">
                    <a:noFill/>
                  </a:rPr>
                  <a:t> </a:t>
                </a:r>
              </a:p>
            </p:txBody>
          </p:sp>
        </mc:Fallback>
      </mc:AlternateContent>
      <p:cxnSp>
        <p:nvCxnSpPr>
          <p:cNvPr id="8" name="Straight Connector 7">
            <a:extLst>
              <a:ext uri="{FF2B5EF4-FFF2-40B4-BE49-F238E27FC236}">
                <a16:creationId xmlns:a16="http://schemas.microsoft.com/office/drawing/2014/main" id="{015B501D-39FB-D26A-67DA-C82F1B534219}"/>
              </a:ext>
            </a:extLst>
          </p:cNvPr>
          <p:cNvCxnSpPr/>
          <p:nvPr/>
        </p:nvCxnSpPr>
        <p:spPr>
          <a:xfrm>
            <a:off x="3388659" y="5056094"/>
            <a:ext cx="0" cy="1577789"/>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57D95DC-5C3C-738C-A23A-D814021B5D70}"/>
                  </a:ext>
                </a:extLst>
              </p:cNvPr>
              <p:cNvSpPr txBox="1"/>
              <p:nvPr/>
            </p:nvSpPr>
            <p:spPr>
              <a:xfrm>
                <a:off x="3756212" y="5253318"/>
                <a:ext cx="5327099" cy="1200329"/>
              </a:xfrm>
              <a:prstGeom prst="rect">
                <a:avLst/>
              </a:prstGeom>
              <a:noFill/>
            </p:spPr>
            <p:txBody>
              <a:bodyPr wrap="none" rtlCol="0">
                <a:spAutoFit/>
              </a:bodyPr>
              <a:lstStyle/>
              <a:p>
                <a:r>
                  <a:rPr lang="en-IN" dirty="0"/>
                  <a:t>= is the assignment operator an not the truth assertion</a:t>
                </a:r>
              </a:p>
              <a:p>
                <a:r>
                  <a:rPr lang="en-IN" dirty="0"/>
                  <a:t>w and b are the initial old values</a:t>
                </a:r>
              </a:p>
              <a:p>
                <a14:m>
                  <m:oMath xmlns:m="http://schemas.openxmlformats.org/officeDocument/2006/math">
                    <m:r>
                      <a:rPr lang="en-IN" b="0" i="1" smtClean="0">
                        <a:latin typeface="Cambria Math" panose="02040503050406030204" pitchFamily="18" charset="0"/>
                        <a:ea typeface="Cambria Math" panose="02040503050406030204" pitchFamily="18" charset="0"/>
                      </a:rPr>
                      <m:t>∝</m:t>
                    </m:r>
                  </m:oMath>
                </a14:m>
                <a:r>
                  <a:rPr lang="en-IN" dirty="0"/>
                  <a:t> is called the learning rate</a:t>
                </a:r>
              </a:p>
              <a:p>
                <a14:m>
                  <m:oMath xmlns:m="http://schemas.openxmlformats.org/officeDocument/2006/math">
                    <m:r>
                      <a:rPr lang="en-IN" b="0" i="1" smtClean="0">
                        <a:latin typeface="Cambria Math" panose="02040503050406030204" pitchFamily="18" charset="0"/>
                        <a:ea typeface="Cambria Math" panose="02040503050406030204" pitchFamily="18" charset="0"/>
                      </a:rPr>
                      <m:t>𝜕</m:t>
                    </m:r>
                  </m:oMath>
                </a14:m>
                <a:r>
                  <a:rPr lang="en-IN" dirty="0"/>
                  <a:t> is the derivate of the cost function J(</a:t>
                </a:r>
                <a:r>
                  <a:rPr lang="en-IN" dirty="0" err="1"/>
                  <a:t>w,b</a:t>
                </a:r>
                <a:r>
                  <a:rPr lang="en-IN" dirty="0"/>
                  <a:t>)</a:t>
                </a:r>
              </a:p>
            </p:txBody>
          </p:sp>
        </mc:Choice>
        <mc:Fallback xmlns="">
          <p:sp>
            <p:nvSpPr>
              <p:cNvPr id="9" name="TextBox 8">
                <a:extLst>
                  <a:ext uri="{FF2B5EF4-FFF2-40B4-BE49-F238E27FC236}">
                    <a16:creationId xmlns:a16="http://schemas.microsoft.com/office/drawing/2014/main" id="{057D95DC-5C3C-738C-A23A-D814021B5D70}"/>
                  </a:ext>
                </a:extLst>
              </p:cNvPr>
              <p:cNvSpPr txBox="1">
                <a:spLocks noRot="1" noChangeAspect="1" noMove="1" noResize="1" noEditPoints="1" noAdjustHandles="1" noChangeArrowheads="1" noChangeShapeType="1" noTextEdit="1"/>
              </p:cNvSpPr>
              <p:nvPr/>
            </p:nvSpPr>
            <p:spPr>
              <a:xfrm>
                <a:off x="3756212" y="5253318"/>
                <a:ext cx="5327099" cy="1200329"/>
              </a:xfrm>
              <a:prstGeom prst="rect">
                <a:avLst/>
              </a:prstGeom>
              <a:blipFill>
                <a:blip r:embed="rId3"/>
                <a:stretch>
                  <a:fillRect l="-915" t="-3046" r="-343" b="-7107"/>
                </a:stretch>
              </a:blipFill>
            </p:spPr>
            <p:txBody>
              <a:bodyPr/>
              <a:lstStyle/>
              <a:p>
                <a:r>
                  <a:rPr lang="en-IN">
                    <a:noFill/>
                  </a:rPr>
                  <a:t> </a:t>
                </a:r>
              </a:p>
            </p:txBody>
          </p:sp>
        </mc:Fallback>
      </mc:AlternateContent>
    </p:spTree>
    <p:extLst>
      <p:ext uri="{BB962C8B-B14F-4D97-AF65-F5344CB8AC3E}">
        <p14:creationId xmlns:p14="http://schemas.microsoft.com/office/powerpoint/2010/main" val="3877517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409254-4A32-8AF6-0759-479935E6073E}"/>
              </a:ext>
            </a:extLst>
          </p:cNvPr>
          <p:cNvSpPr txBox="1"/>
          <p:nvPr/>
        </p:nvSpPr>
        <p:spPr>
          <a:xfrm>
            <a:off x="170330" y="215152"/>
            <a:ext cx="11869269" cy="707886"/>
          </a:xfrm>
          <a:prstGeom prst="rect">
            <a:avLst/>
          </a:prstGeom>
          <a:noFill/>
        </p:spPr>
        <p:txBody>
          <a:bodyPr wrap="square" rtlCol="0">
            <a:spAutoFit/>
          </a:bodyPr>
          <a:lstStyle/>
          <a:p>
            <a:pPr algn="just"/>
            <a:r>
              <a:rPr lang="en-US" sz="2000" dirty="0">
                <a:sym typeface="Wingdings" panose="05000000000000000000" pitchFamily="2" charset="2"/>
              </a:rPr>
              <a:t>Note on Gradient Descent implementation - The model parameters need to be simultaneously updated and not sequentially:</a:t>
            </a:r>
            <a:endParaRPr lang="en-US"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8BD78E1-15FC-908D-9A7F-AFEBB4F2B178}"/>
                  </a:ext>
                </a:extLst>
              </p:cNvPr>
              <p:cNvSpPr txBox="1"/>
              <p:nvPr/>
            </p:nvSpPr>
            <p:spPr>
              <a:xfrm>
                <a:off x="1515035" y="1594363"/>
                <a:ext cx="3290047" cy="2807756"/>
              </a:xfrm>
              <a:prstGeom prst="rect">
                <a:avLst/>
              </a:prstGeom>
              <a:noFill/>
            </p:spPr>
            <p:txBody>
              <a:bodyPr wrap="square">
                <a:spAutoFit/>
              </a:bodyPr>
              <a:lstStyle/>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den>
                      </m:f>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b="0" dirty="0">
                  <a:ea typeface="Cambria Math" panose="02040503050406030204" pitchFamily="18" charset="0"/>
                </a:endParaRPr>
              </a:p>
              <a:p>
                <a:pPr algn="just"/>
                <a:endParaRPr lang="en-IN" dirty="0">
                  <a:ea typeface="Cambria Math" panose="02040503050406030204" pitchFamily="18" charset="0"/>
                </a:endParaRPr>
              </a:p>
              <a:p>
                <a:pPr algn="just"/>
                <a:endParaRPr lang="en-IN" b="0" dirty="0">
                  <a:ea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den>
                      </m:f>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b="0" dirty="0">
                  <a:ea typeface="Cambria Math" panose="02040503050406030204" pitchFamily="18" charset="0"/>
                </a:endParaRPr>
              </a:p>
              <a:p>
                <a:pPr algn="just"/>
                <a:endParaRPr lang="en-IN" dirty="0"/>
              </a:p>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𝑤</m:t>
                      </m:r>
                    </m:oMath>
                  </m:oMathPara>
                </a14:m>
                <a:endParaRPr lang="en-IN" b="0" dirty="0"/>
              </a:p>
              <a:p>
                <a:pPr algn="just"/>
                <a:endParaRPr lang="en-IN" b="0" dirty="0"/>
              </a:p>
              <a:p>
                <a:pPr algn="just"/>
                <a:r>
                  <a:rPr lang="en-IN" b="0" dirty="0"/>
                  <a:t>b</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𝑏</m:t>
                    </m:r>
                  </m:oMath>
                </a14:m>
                <a:endParaRPr lang="en-IN" b="0" dirty="0"/>
              </a:p>
            </p:txBody>
          </p:sp>
        </mc:Choice>
        <mc:Fallback xmlns="">
          <p:sp>
            <p:nvSpPr>
              <p:cNvPr id="6" name="TextBox 5">
                <a:extLst>
                  <a:ext uri="{FF2B5EF4-FFF2-40B4-BE49-F238E27FC236}">
                    <a16:creationId xmlns:a16="http://schemas.microsoft.com/office/drawing/2014/main" id="{A8BD78E1-15FC-908D-9A7F-AFEBB4F2B178}"/>
                  </a:ext>
                </a:extLst>
              </p:cNvPr>
              <p:cNvSpPr txBox="1">
                <a:spLocks noRot="1" noChangeAspect="1" noMove="1" noResize="1" noEditPoints="1" noAdjustHandles="1" noChangeArrowheads="1" noChangeShapeType="1" noTextEdit="1"/>
              </p:cNvSpPr>
              <p:nvPr/>
            </p:nvSpPr>
            <p:spPr>
              <a:xfrm>
                <a:off x="1515035" y="1594363"/>
                <a:ext cx="3290047" cy="2807756"/>
              </a:xfrm>
              <a:prstGeom prst="rect">
                <a:avLst/>
              </a:prstGeom>
              <a:blipFill>
                <a:blip r:embed="rId2"/>
                <a:stretch>
                  <a:fillRect l="-1670" b="-2609"/>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D48BE018-E581-74E6-923D-7BA2C3ED6642}"/>
              </a:ext>
            </a:extLst>
          </p:cNvPr>
          <p:cNvCxnSpPr/>
          <p:nvPr/>
        </p:nvCxnSpPr>
        <p:spPr>
          <a:xfrm>
            <a:off x="1757082" y="2286001"/>
            <a:ext cx="0" cy="27251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DB33167D-E2C4-A59D-7DA2-F7FD85362CEE}"/>
              </a:ext>
            </a:extLst>
          </p:cNvPr>
          <p:cNvCxnSpPr>
            <a:cxnSpLocks/>
          </p:cNvCxnSpPr>
          <p:nvPr/>
        </p:nvCxnSpPr>
        <p:spPr>
          <a:xfrm>
            <a:off x="1757082" y="2558518"/>
            <a:ext cx="2026024" cy="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725585D-2D27-38B9-B5FF-7E98110B81CC}"/>
              </a:ext>
            </a:extLst>
          </p:cNvPr>
          <p:cNvCxnSpPr/>
          <p:nvPr/>
        </p:nvCxnSpPr>
        <p:spPr>
          <a:xfrm>
            <a:off x="3783106" y="2558518"/>
            <a:ext cx="0" cy="4267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5C7249E1-17AE-FB7A-EAEF-059B0B58CDF9}"/>
              </a:ext>
            </a:extLst>
          </p:cNvPr>
          <p:cNvSpPr txBox="1"/>
          <p:nvPr/>
        </p:nvSpPr>
        <p:spPr>
          <a:xfrm>
            <a:off x="2020826" y="2286001"/>
            <a:ext cx="1059264" cy="276999"/>
          </a:xfrm>
          <a:prstGeom prst="rect">
            <a:avLst/>
          </a:prstGeom>
          <a:noFill/>
        </p:spPr>
        <p:txBody>
          <a:bodyPr wrap="none" rtlCol="0">
            <a:spAutoFit/>
          </a:bodyPr>
          <a:lstStyle/>
          <a:p>
            <a:r>
              <a:rPr lang="en-IN" sz="1200" dirty="0"/>
              <a:t>old value of w</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0F5C5A9-15F3-416D-E83A-82587DE32DD1}"/>
                  </a:ext>
                </a:extLst>
              </p:cNvPr>
              <p:cNvSpPr txBox="1"/>
              <p:nvPr/>
            </p:nvSpPr>
            <p:spPr>
              <a:xfrm>
                <a:off x="6266329" y="1594363"/>
                <a:ext cx="4702704" cy="2807756"/>
              </a:xfrm>
              <a:prstGeom prst="rect">
                <a:avLst/>
              </a:prstGeom>
              <a:noFill/>
            </p:spPr>
            <p:txBody>
              <a:bodyPr wrap="square">
                <a:spAutoFit/>
              </a:bodyPr>
              <a:lstStyle/>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den>
                      </m:f>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b="0" dirty="0">
                  <a:ea typeface="Cambria Math" panose="02040503050406030204" pitchFamily="18" charset="0"/>
                </a:endParaRPr>
              </a:p>
              <a:p>
                <a:pPr algn="just"/>
                <a:endParaRPr lang="en-IN" dirty="0">
                  <a:ea typeface="Cambria Math" panose="02040503050406030204" pitchFamily="18" charset="0"/>
                </a:endParaRPr>
              </a:p>
              <a:p>
                <a:pPr algn="just"/>
                <a14:m>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𝑤</m:t>
                    </m:r>
                  </m:oMath>
                </a14:m>
                <a:r>
                  <a:rPr lang="en-IN" b="0" dirty="0"/>
                  <a:t> [updated value of w incorrectly goes in the cost function for b]</a:t>
                </a:r>
              </a:p>
              <a:p>
                <a:pPr algn="just"/>
                <a:endParaRPr lang="en-IN" b="0" dirty="0">
                  <a:ea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den>
                      </m:f>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b="0" dirty="0">
                  <a:ea typeface="Cambria Math" panose="02040503050406030204" pitchFamily="18" charset="0"/>
                </a:endParaRPr>
              </a:p>
              <a:p>
                <a:pPr algn="just"/>
                <a:endParaRPr lang="en-IN" dirty="0"/>
              </a:p>
              <a:p>
                <a:pPr algn="just"/>
                <a:r>
                  <a:rPr lang="en-IN" b="0" dirty="0"/>
                  <a:t>b</a:t>
                </a:r>
                <a14:m>
                  <m:oMath xmlns:m="http://schemas.openxmlformats.org/officeDocument/2006/math">
                    <m:r>
                      <a:rPr lang="en-IN" b="0" i="1" smtClean="0">
                        <a:latin typeface="Cambria Math" panose="02040503050406030204" pitchFamily="18" charset="0"/>
                      </a:rPr>
                      <m:t>=</m:t>
                    </m:r>
                    <m:r>
                      <a:rPr lang="en-IN" b="0" i="1" smtClean="0">
                        <a:latin typeface="Cambria Math" panose="02040503050406030204" pitchFamily="18" charset="0"/>
                      </a:rPr>
                      <m:t>𝑡𝑚𝑝</m:t>
                    </m:r>
                    <m:r>
                      <a:rPr lang="en-IN" b="0" i="1" smtClean="0">
                        <a:latin typeface="Cambria Math" panose="02040503050406030204" pitchFamily="18" charset="0"/>
                      </a:rPr>
                      <m:t>_</m:t>
                    </m:r>
                    <m:r>
                      <a:rPr lang="en-IN" b="0" i="1" smtClean="0">
                        <a:latin typeface="Cambria Math" panose="02040503050406030204" pitchFamily="18" charset="0"/>
                      </a:rPr>
                      <m:t>𝑏</m:t>
                    </m:r>
                  </m:oMath>
                </a14:m>
                <a:r>
                  <a:rPr lang="en-IN" b="0" dirty="0"/>
                  <a:t> [updated value to b incorrect]</a:t>
                </a:r>
              </a:p>
            </p:txBody>
          </p:sp>
        </mc:Choice>
        <mc:Fallback xmlns="">
          <p:sp>
            <p:nvSpPr>
              <p:cNvPr id="21" name="TextBox 20">
                <a:extLst>
                  <a:ext uri="{FF2B5EF4-FFF2-40B4-BE49-F238E27FC236}">
                    <a16:creationId xmlns:a16="http://schemas.microsoft.com/office/drawing/2014/main" id="{30F5C5A9-15F3-416D-E83A-82587DE32DD1}"/>
                  </a:ext>
                </a:extLst>
              </p:cNvPr>
              <p:cNvSpPr txBox="1">
                <a:spLocks noRot="1" noChangeAspect="1" noMove="1" noResize="1" noEditPoints="1" noAdjustHandles="1" noChangeArrowheads="1" noChangeShapeType="1" noTextEdit="1"/>
              </p:cNvSpPr>
              <p:nvPr/>
            </p:nvSpPr>
            <p:spPr>
              <a:xfrm>
                <a:off x="6266329" y="1594363"/>
                <a:ext cx="4702704" cy="2807756"/>
              </a:xfrm>
              <a:prstGeom prst="rect">
                <a:avLst/>
              </a:prstGeom>
              <a:blipFill>
                <a:blip r:embed="rId3"/>
                <a:stretch>
                  <a:fillRect l="-1167" r="-1038" b="-2609"/>
                </a:stretch>
              </a:blipFill>
            </p:spPr>
            <p:txBody>
              <a:bodyPr/>
              <a:lstStyle/>
              <a:p>
                <a:r>
                  <a:rPr lang="en-IN">
                    <a:noFill/>
                  </a:rPr>
                  <a:t> </a:t>
                </a:r>
              </a:p>
            </p:txBody>
          </p:sp>
        </mc:Fallback>
      </mc:AlternateContent>
      <p:cxnSp>
        <p:nvCxnSpPr>
          <p:cNvPr id="23" name="Straight Connector 22">
            <a:extLst>
              <a:ext uri="{FF2B5EF4-FFF2-40B4-BE49-F238E27FC236}">
                <a16:creationId xmlns:a16="http://schemas.microsoft.com/office/drawing/2014/main" id="{F0204185-FF7B-BD81-744A-45D5D400446D}"/>
              </a:ext>
            </a:extLst>
          </p:cNvPr>
          <p:cNvCxnSpPr>
            <a:cxnSpLocks/>
          </p:cNvCxnSpPr>
          <p:nvPr/>
        </p:nvCxnSpPr>
        <p:spPr>
          <a:xfrm>
            <a:off x="5423648" y="1594363"/>
            <a:ext cx="0" cy="2807756"/>
          </a:xfrm>
          <a:prstGeom prst="line">
            <a:avLst/>
          </a:prstGeom>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19F7CB6C-8A74-733A-253D-43A21A70B34F}"/>
              </a:ext>
            </a:extLst>
          </p:cNvPr>
          <p:cNvSpPr txBox="1"/>
          <p:nvPr/>
        </p:nvSpPr>
        <p:spPr>
          <a:xfrm>
            <a:off x="2025378" y="1175895"/>
            <a:ext cx="1054712" cy="369332"/>
          </a:xfrm>
          <a:prstGeom prst="rect">
            <a:avLst/>
          </a:prstGeom>
          <a:noFill/>
        </p:spPr>
        <p:txBody>
          <a:bodyPr wrap="none" rtlCol="0">
            <a:spAutoFit/>
          </a:bodyPr>
          <a:lstStyle/>
          <a:p>
            <a:r>
              <a:rPr lang="en-IN" u="sng" dirty="0"/>
              <a:t>CORRECT</a:t>
            </a:r>
          </a:p>
        </p:txBody>
      </p:sp>
      <p:sp>
        <p:nvSpPr>
          <p:cNvPr id="26" name="TextBox 25">
            <a:extLst>
              <a:ext uri="{FF2B5EF4-FFF2-40B4-BE49-F238E27FC236}">
                <a16:creationId xmlns:a16="http://schemas.microsoft.com/office/drawing/2014/main" id="{4CB6437A-2160-E6AA-312B-40AD77FB6C0E}"/>
              </a:ext>
            </a:extLst>
          </p:cNvPr>
          <p:cNvSpPr txBox="1"/>
          <p:nvPr/>
        </p:nvSpPr>
        <p:spPr>
          <a:xfrm>
            <a:off x="7082118" y="1175895"/>
            <a:ext cx="1261499" cy="369332"/>
          </a:xfrm>
          <a:prstGeom prst="rect">
            <a:avLst/>
          </a:prstGeom>
          <a:noFill/>
        </p:spPr>
        <p:txBody>
          <a:bodyPr wrap="none" rtlCol="0">
            <a:spAutoFit/>
          </a:bodyPr>
          <a:lstStyle/>
          <a:p>
            <a:r>
              <a:rPr lang="en-IN" u="sng" dirty="0"/>
              <a:t>INCORRECT</a:t>
            </a:r>
          </a:p>
        </p:txBody>
      </p:sp>
      <p:pic>
        <p:nvPicPr>
          <p:cNvPr id="3" name="Picture 2">
            <a:extLst>
              <a:ext uri="{FF2B5EF4-FFF2-40B4-BE49-F238E27FC236}">
                <a16:creationId xmlns:a16="http://schemas.microsoft.com/office/drawing/2014/main" id="{A7910784-DB51-345D-67DD-E25C7360BC37}"/>
              </a:ext>
            </a:extLst>
          </p:cNvPr>
          <p:cNvPicPr>
            <a:picLocks noChangeAspect="1"/>
          </p:cNvPicPr>
          <p:nvPr/>
        </p:nvPicPr>
        <p:blipFill>
          <a:blip r:embed="rId4"/>
          <a:stretch>
            <a:fillRect/>
          </a:stretch>
        </p:blipFill>
        <p:spPr>
          <a:xfrm>
            <a:off x="3657615" y="4493036"/>
            <a:ext cx="3424504" cy="2314064"/>
          </a:xfrm>
          <a:prstGeom prst="rect">
            <a:avLst/>
          </a:prstGeom>
          <a:ln>
            <a:solidFill>
              <a:schemeClr val="tx1"/>
            </a:solidFill>
          </a:ln>
        </p:spPr>
      </p:pic>
    </p:spTree>
    <p:extLst>
      <p:ext uri="{BB962C8B-B14F-4D97-AF65-F5344CB8AC3E}">
        <p14:creationId xmlns:p14="http://schemas.microsoft.com/office/powerpoint/2010/main" val="1339995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361EB94B-9B37-7785-F646-0D63BFDD8B4C}"/>
              </a:ext>
            </a:extLst>
          </p:cNvPr>
          <p:cNvSpPr txBox="1"/>
          <p:nvPr/>
        </p:nvSpPr>
        <p:spPr>
          <a:xfrm>
            <a:off x="143440" y="118345"/>
            <a:ext cx="11761688" cy="4524315"/>
          </a:xfrm>
          <a:prstGeom prst="rect">
            <a:avLst/>
          </a:prstGeom>
          <a:noFill/>
        </p:spPr>
        <p:txBody>
          <a:bodyPr wrap="square" rtlCol="0">
            <a:spAutoFit/>
          </a:bodyPr>
          <a:lstStyle/>
          <a:p>
            <a:r>
              <a:rPr lang="en-IN" b="1" dirty="0"/>
              <a:t>Learning Rate</a:t>
            </a:r>
          </a:p>
          <a:p>
            <a:r>
              <a:rPr lang="en-IN" dirty="0"/>
              <a:t>Controls how big of a step is taken in the direction of the steepest descent</a:t>
            </a:r>
          </a:p>
          <a:p>
            <a:pPr marL="285750" indent="-285750">
              <a:buFont typeface="Arial" panose="020B0604020202020204" pitchFamily="34" charset="0"/>
              <a:buChar char="•"/>
            </a:pPr>
            <a:r>
              <a:rPr lang="en-IN" dirty="0"/>
              <a:t>usually a small positive number between 0 and 1. Multiplying by 0 means no effect and 1 means full effect.</a:t>
            </a:r>
          </a:p>
          <a:p>
            <a:pPr marL="285750" indent="-285750">
              <a:buFont typeface="Arial" panose="020B0604020202020204" pitchFamily="34" charset="0"/>
              <a:buChar char="•"/>
            </a:pPr>
            <a:r>
              <a:rPr lang="en-IN" dirty="0"/>
              <a:t>has a huge impact on the efficiency of the gradient descent algorithm – if chosen poorly, algorithm might not work well</a:t>
            </a:r>
          </a:p>
          <a:p>
            <a:pPr marL="285750" indent="-285750">
              <a:buFont typeface="Arial" panose="020B0604020202020204" pitchFamily="34" charset="0"/>
              <a:buChar char="•"/>
            </a:pPr>
            <a:endParaRPr lang="en-IN" dirty="0"/>
          </a:p>
          <a:p>
            <a:r>
              <a:rPr lang="en-IN" dirty="0"/>
              <a:t>CASE 1: Learning Rate is too small</a:t>
            </a:r>
          </a:p>
          <a:p>
            <a:pPr marL="285750" indent="-285750">
              <a:buFont typeface="Arial" panose="020B0604020202020204" pitchFamily="34" charset="0"/>
              <a:buChar char="•"/>
            </a:pPr>
            <a:r>
              <a:rPr lang="en-IN" dirty="0"/>
              <a:t>This means you multiply the derivative of the cost by a very small number</a:t>
            </a:r>
          </a:p>
          <a:p>
            <a:pPr marL="285750" indent="-285750">
              <a:buFont typeface="Arial" panose="020B0604020202020204" pitchFamily="34" charset="0"/>
              <a:buChar char="•"/>
            </a:pPr>
            <a:r>
              <a:rPr lang="en-IN" dirty="0"/>
              <a:t>Thus, a very small step is taken in the direction of the steepest descent</a:t>
            </a:r>
          </a:p>
          <a:p>
            <a:pPr marL="285750" indent="-285750">
              <a:buFont typeface="Arial" panose="020B0604020202020204" pitchFamily="34" charset="0"/>
              <a:buChar char="•"/>
            </a:pPr>
            <a:r>
              <a:rPr lang="en-IN" dirty="0"/>
              <a:t>Likewise, each step is miniscule and the cost decreases very slowly, taking more time for the algorithm to converge</a:t>
            </a:r>
          </a:p>
          <a:p>
            <a:pPr marL="285750" indent="-285750">
              <a:buFont typeface="Arial" panose="020B0604020202020204" pitchFamily="34" charset="0"/>
              <a:buChar char="•"/>
            </a:pPr>
            <a:r>
              <a:rPr lang="en-IN" dirty="0"/>
              <a:t>However, convergence is somewhat guaranteed!</a:t>
            </a:r>
          </a:p>
          <a:p>
            <a:endParaRPr lang="en-IN" dirty="0"/>
          </a:p>
          <a:p>
            <a:r>
              <a:rPr lang="en-IN" dirty="0"/>
              <a:t>CASE 2: Learning Rate is too large</a:t>
            </a:r>
          </a:p>
          <a:p>
            <a:pPr marL="285750" indent="-285750">
              <a:buFont typeface="Arial" panose="020B0604020202020204" pitchFamily="34" charset="0"/>
              <a:buChar char="•"/>
            </a:pPr>
            <a:r>
              <a:rPr lang="en-IN" dirty="0"/>
              <a:t>Model parameters are updated based on giant steps in the direction of steepest descent</a:t>
            </a:r>
          </a:p>
          <a:p>
            <a:pPr marL="285750" indent="-285750">
              <a:buFont typeface="Arial" panose="020B0604020202020204" pitchFamily="34" charset="0"/>
              <a:buChar char="•"/>
            </a:pPr>
            <a:r>
              <a:rPr lang="en-IN" dirty="0"/>
              <a:t>This may cause the algorithm to never converge (diverge) as we can overshoot the minimum value. Also, in this case, the derivative will keep switching signs between the iterations.</a:t>
            </a:r>
          </a:p>
          <a:p>
            <a:r>
              <a:rPr lang="en-IN" dirty="0"/>
              <a:t>Since a small learning rate guarantees convergence, it may be preferred over a larger learning rate.</a:t>
            </a:r>
          </a:p>
        </p:txBody>
      </p:sp>
      <p:pic>
        <p:nvPicPr>
          <p:cNvPr id="5" name="Picture 4">
            <a:extLst>
              <a:ext uri="{FF2B5EF4-FFF2-40B4-BE49-F238E27FC236}">
                <a16:creationId xmlns:a16="http://schemas.microsoft.com/office/drawing/2014/main" id="{FF9CDEE4-BF8F-0345-B2AF-4C70C4EB3EE9}"/>
              </a:ext>
            </a:extLst>
          </p:cNvPr>
          <p:cNvPicPr>
            <a:picLocks noChangeAspect="1"/>
          </p:cNvPicPr>
          <p:nvPr/>
        </p:nvPicPr>
        <p:blipFill>
          <a:blip r:embed="rId2"/>
          <a:stretch>
            <a:fillRect/>
          </a:stretch>
        </p:blipFill>
        <p:spPr>
          <a:xfrm>
            <a:off x="3388659" y="4681543"/>
            <a:ext cx="5271249" cy="2058112"/>
          </a:xfrm>
          <a:prstGeom prst="rect">
            <a:avLst/>
          </a:prstGeom>
        </p:spPr>
      </p:pic>
      <p:graphicFrame>
        <p:nvGraphicFramePr>
          <p:cNvPr id="2" name="Object 1">
            <a:extLst>
              <a:ext uri="{FF2B5EF4-FFF2-40B4-BE49-F238E27FC236}">
                <a16:creationId xmlns:a16="http://schemas.microsoft.com/office/drawing/2014/main" id="{BDAA8C77-6DB8-64AC-F6BC-4D1B12DA9838}"/>
              </a:ext>
            </a:extLst>
          </p:cNvPr>
          <p:cNvGraphicFramePr>
            <a:graphicFrameLocks noChangeAspect="1"/>
          </p:cNvGraphicFramePr>
          <p:nvPr>
            <p:extLst>
              <p:ext uri="{D42A27DB-BD31-4B8C-83A1-F6EECF244321}">
                <p14:modId xmlns:p14="http://schemas.microsoft.com/office/powerpoint/2010/main" val="1876414115"/>
              </p:ext>
            </p:extLst>
          </p:nvPr>
        </p:nvGraphicFramePr>
        <p:xfrm>
          <a:off x="262405" y="5451836"/>
          <a:ext cx="2682875" cy="517525"/>
        </p:xfrm>
        <a:graphic>
          <a:graphicData uri="http://schemas.openxmlformats.org/presentationml/2006/ole">
            <mc:AlternateContent xmlns:mc="http://schemas.openxmlformats.org/markup-compatibility/2006">
              <mc:Choice xmlns:v="urn:schemas-microsoft-com:vml" Requires="v">
                <p:oleObj name="Packager Shell Object" showAsIcon="1" r:id="rId3" imgW="2682240" imgH="518215" progId="Package">
                  <p:embed/>
                </p:oleObj>
              </mc:Choice>
              <mc:Fallback>
                <p:oleObj name="Packager Shell Object" showAsIcon="1" r:id="rId3" imgW="2682240" imgH="518215" progId="Package">
                  <p:embed/>
                  <p:pic>
                    <p:nvPicPr>
                      <p:cNvPr id="0" name=""/>
                      <p:cNvPicPr/>
                      <p:nvPr/>
                    </p:nvPicPr>
                    <p:blipFill>
                      <a:blip r:embed="rId4"/>
                      <a:stretch>
                        <a:fillRect/>
                      </a:stretch>
                    </p:blipFill>
                    <p:spPr>
                      <a:xfrm>
                        <a:off x="262405" y="5451836"/>
                        <a:ext cx="2682875" cy="517525"/>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1897959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5CBD54-C979-E554-AD17-072DF31EA2B2}"/>
              </a:ext>
            </a:extLst>
          </p:cNvPr>
          <p:cNvSpPr txBox="1"/>
          <p:nvPr/>
        </p:nvSpPr>
        <p:spPr>
          <a:xfrm>
            <a:off x="143440" y="118345"/>
            <a:ext cx="11761688" cy="4524315"/>
          </a:xfrm>
          <a:prstGeom prst="rect">
            <a:avLst/>
          </a:prstGeom>
          <a:noFill/>
        </p:spPr>
        <p:txBody>
          <a:bodyPr wrap="square" rtlCol="0">
            <a:spAutoFit/>
          </a:bodyPr>
          <a:lstStyle/>
          <a:p>
            <a:r>
              <a:rPr lang="en-IN" b="1" dirty="0"/>
              <a:t>Derivatives</a:t>
            </a:r>
          </a:p>
          <a:p>
            <a:r>
              <a:rPr lang="en-IN" dirty="0"/>
              <a:t>The derivative determines the direction of the steepest descent/the direction in which to take the step. The sign of the derivative is more important than its value. The value output by the derivative is controlled using the learning rate. </a:t>
            </a:r>
          </a:p>
          <a:p>
            <a:pPr marL="285750" indent="-285750">
              <a:buFont typeface="Arial" panose="020B0604020202020204" pitchFamily="34" charset="0"/>
              <a:buChar char="•"/>
            </a:pPr>
            <a:r>
              <a:rPr lang="en-IN" dirty="0"/>
              <a:t>For a fixed learning rate, the further away we are from the local minima, the larger the derivative value. The derivative value output may not be inline with the actual step to be taken in the direction of the descent (the value could be a very high or a very low number). Thus, the derivative is multiplied with the learning rate (between 0 and 1)</a:t>
            </a:r>
          </a:p>
          <a:p>
            <a:pPr marL="285750" indent="-285750">
              <a:buFont typeface="Arial" panose="020B0604020202020204" pitchFamily="34" charset="0"/>
              <a:buChar char="•"/>
            </a:pPr>
            <a:r>
              <a:rPr lang="en-IN" dirty="0"/>
              <a:t>As we move closer to the minimum, the derivative will decrease in value. This is an inherent property of the derivative term</a:t>
            </a:r>
          </a:p>
          <a:p>
            <a:pPr marL="285750" indent="-285750">
              <a:buFont typeface="Arial" panose="020B0604020202020204" pitchFamily="34" charset="0"/>
              <a:buChar char="•"/>
            </a:pPr>
            <a:r>
              <a:rPr lang="en-IN" dirty="0"/>
              <a:t>The derivative term at the local minimum is 0</a:t>
            </a:r>
          </a:p>
          <a:p>
            <a:pPr marL="285750" indent="-285750">
              <a:buFont typeface="Arial" panose="020B0604020202020204" pitchFamily="34" charset="0"/>
              <a:buChar char="•"/>
            </a:pPr>
            <a:r>
              <a:rPr lang="en-IN" dirty="0"/>
              <a:t>Partial derivatives are computed </a:t>
            </a:r>
            <a:r>
              <a:rPr lang="en-IN" dirty="0" err="1"/>
              <a:t>w.r.t.</a:t>
            </a:r>
            <a:r>
              <a:rPr lang="en-IN" dirty="0"/>
              <a:t> each model parameter</a:t>
            </a:r>
          </a:p>
          <a:p>
            <a:endParaRPr lang="en-IN" dirty="0"/>
          </a:p>
          <a:p>
            <a:r>
              <a:rPr lang="en-IN" b="1" dirty="0"/>
              <a:t>Step</a:t>
            </a:r>
          </a:p>
          <a:p>
            <a:r>
              <a:rPr lang="en-IN" dirty="0"/>
              <a:t>Each step is a combination of the learning rate and derivative (step = learning rate x derivative). The step/updates to the model parameters are non-linear. The step is the value by which the model parameter will be actually changed:</a:t>
            </a:r>
          </a:p>
          <a:p>
            <a:pPr marL="285750" indent="-285750">
              <a:buFont typeface="Arial" panose="020B0604020202020204" pitchFamily="34" charset="0"/>
              <a:buChar char="•"/>
            </a:pPr>
            <a:r>
              <a:rPr lang="en-IN" dirty="0"/>
              <a:t>Near the local minima, update steps get smaller because the derivative gets smaller</a:t>
            </a:r>
          </a:p>
          <a:p>
            <a:pPr marL="285750" indent="-285750">
              <a:buFont typeface="Arial" panose="020B0604020202020204" pitchFamily="34" charset="0"/>
              <a:buChar char="•"/>
            </a:pPr>
            <a:r>
              <a:rPr lang="en-IN" dirty="0"/>
              <a:t>The learning rate controls the impact of the derivative term (how fast/slow we reach of the local minima)</a:t>
            </a:r>
          </a:p>
        </p:txBody>
      </p:sp>
      <p:cxnSp>
        <p:nvCxnSpPr>
          <p:cNvPr id="6" name="Straight Connector 5">
            <a:extLst>
              <a:ext uri="{FF2B5EF4-FFF2-40B4-BE49-F238E27FC236}">
                <a16:creationId xmlns:a16="http://schemas.microsoft.com/office/drawing/2014/main" id="{93E484DE-9F0B-198F-888C-2BA3DD369A61}"/>
              </a:ext>
            </a:extLst>
          </p:cNvPr>
          <p:cNvCxnSpPr>
            <a:cxnSpLocks/>
          </p:cNvCxnSpPr>
          <p:nvPr/>
        </p:nvCxnSpPr>
        <p:spPr>
          <a:xfrm>
            <a:off x="3998259" y="4885764"/>
            <a:ext cx="0" cy="1443318"/>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F75EC1EC-5212-A4FA-8187-6887315AD1A5}"/>
              </a:ext>
            </a:extLst>
          </p:cNvPr>
          <p:cNvCxnSpPr/>
          <p:nvPr/>
        </p:nvCxnSpPr>
        <p:spPr>
          <a:xfrm>
            <a:off x="8265459" y="4957482"/>
            <a:ext cx="0" cy="1443318"/>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EA9BAE7-DCBF-64C3-9792-87C821476F2C}"/>
              </a:ext>
            </a:extLst>
          </p:cNvPr>
          <p:cNvSpPr txBox="1"/>
          <p:nvPr/>
        </p:nvSpPr>
        <p:spPr>
          <a:xfrm>
            <a:off x="1039906" y="5145758"/>
            <a:ext cx="2451505" cy="923330"/>
          </a:xfrm>
          <a:prstGeom prst="rect">
            <a:avLst/>
          </a:prstGeom>
          <a:noFill/>
        </p:spPr>
        <p:txBody>
          <a:bodyPr wrap="none" rtlCol="0">
            <a:spAutoFit/>
          </a:bodyPr>
          <a:lstStyle/>
          <a:p>
            <a:r>
              <a:rPr lang="en-IN" dirty="0"/>
              <a:t>Derivative = 100</a:t>
            </a:r>
          </a:p>
          <a:p>
            <a:r>
              <a:rPr lang="en-IN" dirty="0"/>
              <a:t>Learning Rate = 0.00001</a:t>
            </a:r>
          </a:p>
          <a:p>
            <a:r>
              <a:rPr lang="en-IN" dirty="0"/>
              <a:t>Step = 0.001</a:t>
            </a:r>
          </a:p>
        </p:txBody>
      </p:sp>
      <p:sp>
        <p:nvSpPr>
          <p:cNvPr id="10" name="TextBox 9">
            <a:extLst>
              <a:ext uri="{FF2B5EF4-FFF2-40B4-BE49-F238E27FC236}">
                <a16:creationId xmlns:a16="http://schemas.microsoft.com/office/drawing/2014/main" id="{C82D7FF5-E7DB-6876-F122-C2579B148DB6}"/>
              </a:ext>
            </a:extLst>
          </p:cNvPr>
          <p:cNvSpPr txBox="1"/>
          <p:nvPr/>
        </p:nvSpPr>
        <p:spPr>
          <a:xfrm>
            <a:off x="5119934" y="5145758"/>
            <a:ext cx="1808700" cy="923330"/>
          </a:xfrm>
          <a:prstGeom prst="rect">
            <a:avLst/>
          </a:prstGeom>
          <a:noFill/>
        </p:spPr>
        <p:txBody>
          <a:bodyPr wrap="none" rtlCol="0">
            <a:spAutoFit/>
          </a:bodyPr>
          <a:lstStyle/>
          <a:p>
            <a:r>
              <a:rPr lang="en-IN" dirty="0"/>
              <a:t>Derivative = 100</a:t>
            </a:r>
          </a:p>
          <a:p>
            <a:r>
              <a:rPr lang="en-IN" dirty="0"/>
              <a:t>Learning Rate = 1</a:t>
            </a:r>
          </a:p>
          <a:p>
            <a:r>
              <a:rPr lang="en-IN" dirty="0"/>
              <a:t>Step = 100</a:t>
            </a:r>
          </a:p>
        </p:txBody>
      </p:sp>
      <p:sp>
        <p:nvSpPr>
          <p:cNvPr id="11" name="TextBox 10">
            <a:extLst>
              <a:ext uri="{FF2B5EF4-FFF2-40B4-BE49-F238E27FC236}">
                <a16:creationId xmlns:a16="http://schemas.microsoft.com/office/drawing/2014/main" id="{F2DC7DB0-E008-155C-75BA-BB1C2B73204E}"/>
              </a:ext>
            </a:extLst>
          </p:cNvPr>
          <p:cNvSpPr txBox="1"/>
          <p:nvPr/>
        </p:nvSpPr>
        <p:spPr>
          <a:xfrm>
            <a:off x="9051647" y="5145758"/>
            <a:ext cx="2100447" cy="923330"/>
          </a:xfrm>
          <a:prstGeom prst="rect">
            <a:avLst/>
          </a:prstGeom>
          <a:noFill/>
        </p:spPr>
        <p:txBody>
          <a:bodyPr wrap="none" rtlCol="0">
            <a:spAutoFit/>
          </a:bodyPr>
          <a:lstStyle/>
          <a:p>
            <a:r>
              <a:rPr lang="en-IN" dirty="0"/>
              <a:t>Derivative = 100</a:t>
            </a:r>
          </a:p>
          <a:p>
            <a:r>
              <a:rPr lang="en-IN" dirty="0"/>
              <a:t>Learning Rate = 0.01</a:t>
            </a:r>
          </a:p>
          <a:p>
            <a:r>
              <a:rPr lang="en-IN" dirty="0"/>
              <a:t>Step = 1</a:t>
            </a:r>
          </a:p>
        </p:txBody>
      </p:sp>
    </p:spTree>
    <p:extLst>
      <p:ext uri="{BB962C8B-B14F-4D97-AF65-F5344CB8AC3E}">
        <p14:creationId xmlns:p14="http://schemas.microsoft.com/office/powerpoint/2010/main" val="118533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B451355-A66A-1D26-E695-AE846C8816CD}"/>
                  </a:ext>
                </a:extLst>
              </p:cNvPr>
              <p:cNvSpPr txBox="1"/>
              <p:nvPr/>
            </p:nvSpPr>
            <p:spPr>
              <a:xfrm>
                <a:off x="161365" y="97635"/>
                <a:ext cx="11869269" cy="6627712"/>
              </a:xfrm>
              <a:prstGeom prst="rect">
                <a:avLst/>
              </a:prstGeom>
              <a:noFill/>
            </p:spPr>
            <p:txBody>
              <a:bodyPr wrap="square" numCol="2" rtlCol="0" anchor="ctr">
                <a:spAutoFit/>
              </a:bodyPr>
              <a:lstStyle/>
              <a:p>
                <a:pPr algn="just"/>
                <a:r>
                  <a:rPr lang="en-US" sz="2000" b="1" dirty="0"/>
                  <a:t>GRADIENT DESCENT FOR LINEAR REGRESSION</a:t>
                </a:r>
              </a:p>
              <a:p>
                <a:pPr algn="just"/>
                <a:endParaRPr lang="en-US" sz="2000" b="1" dirty="0"/>
              </a:p>
              <a:p>
                <a:pPr algn="just"/>
                <a:r>
                  <a:rPr lang="en-US" sz="2000" u="sng" dirty="0"/>
                  <a:t>Summary of key functions</a:t>
                </a:r>
              </a:p>
              <a:p>
                <a:pPr algn="just"/>
                <a:endParaRPr lang="en-US" sz="2000" dirty="0"/>
              </a:p>
              <a:p>
                <a:pPr algn="just"/>
                <a:r>
                  <a:rPr lang="en-US" sz="2000" dirty="0"/>
                  <a:t>[1] Univariate Linear Regression Function:</a:t>
                </a:r>
              </a:p>
              <a:p>
                <a:pPr algn="just"/>
                <a:endParaRPr lang="en-US" sz="2000" dirty="0"/>
              </a:p>
              <a:p>
                <a:pPr algn="just"/>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sym typeface="Wingdings" panose="05000000000000000000" pitchFamily="2" charset="2"/>
                        </a:rPr>
                        <m:t>𝑓</m:t>
                      </m:r>
                      <m:d>
                        <m:dPr>
                          <m:ctrlPr>
                            <a:rPr lang="en-US" sz="2000" i="1">
                              <a:latin typeface="Cambria Math" panose="02040503050406030204" pitchFamily="18" charset="0"/>
                              <a:sym typeface="Wingdings" panose="05000000000000000000" pitchFamily="2" charset="2"/>
                            </a:rPr>
                          </m:ctrlPr>
                        </m:dPr>
                        <m:e>
                          <m:r>
                            <a:rPr lang="en-US" sz="2000" i="1">
                              <a:latin typeface="Cambria Math" panose="02040503050406030204" pitchFamily="18" charset="0"/>
                              <a:sym typeface="Wingdings" panose="05000000000000000000" pitchFamily="2" charset="2"/>
                            </a:rPr>
                            <m:t>𝑥</m:t>
                          </m:r>
                        </m:e>
                      </m:d>
                      <m:r>
                        <a:rPr lang="en-US" sz="2000" i="1">
                          <a:latin typeface="Cambria Math" panose="02040503050406030204" pitchFamily="18" charset="0"/>
                          <a:sym typeface="Wingdings" panose="05000000000000000000" pitchFamily="2" charset="2"/>
                        </a:rPr>
                        <m:t>=</m:t>
                      </m:r>
                      <m:sSub>
                        <m:sSubPr>
                          <m:ctrlPr>
                            <a:rPr lang="en-US" sz="2000" i="1">
                              <a:latin typeface="Cambria Math" panose="02040503050406030204" pitchFamily="18" charset="0"/>
                              <a:sym typeface="Wingdings" panose="05000000000000000000" pitchFamily="2" charset="2"/>
                            </a:rPr>
                          </m:ctrlPr>
                        </m:sSubPr>
                        <m:e>
                          <m:r>
                            <a:rPr lang="en-US" sz="2000" i="1">
                              <a:latin typeface="Cambria Math" panose="02040503050406030204" pitchFamily="18" charset="0"/>
                              <a:sym typeface="Wingdings" panose="05000000000000000000" pitchFamily="2" charset="2"/>
                            </a:rPr>
                            <m:t>𝑓</m:t>
                          </m:r>
                        </m:e>
                        <m:sub>
                          <m:r>
                            <a:rPr lang="en-US" sz="2000" i="1">
                              <a:latin typeface="Cambria Math" panose="02040503050406030204" pitchFamily="18" charset="0"/>
                              <a:sym typeface="Wingdings" panose="05000000000000000000" pitchFamily="2" charset="2"/>
                            </a:rPr>
                            <m:t>𝑤</m:t>
                          </m:r>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sym typeface="Wingdings" panose="05000000000000000000" pitchFamily="2" charset="2"/>
                            </a:rPr>
                            <m:t>𝑏</m:t>
                          </m:r>
                        </m:sub>
                      </m:sSub>
                      <m:d>
                        <m:dPr>
                          <m:ctrlPr>
                            <a:rPr lang="en-US" sz="2000" i="1">
                              <a:latin typeface="Cambria Math" panose="02040503050406030204" pitchFamily="18" charset="0"/>
                              <a:sym typeface="Wingdings" panose="05000000000000000000" pitchFamily="2" charset="2"/>
                            </a:rPr>
                          </m:ctrlPr>
                        </m:dPr>
                        <m:e>
                          <m:r>
                            <a:rPr lang="en-US" sz="2000" i="1">
                              <a:latin typeface="Cambria Math" panose="02040503050406030204" pitchFamily="18" charset="0"/>
                              <a:sym typeface="Wingdings" panose="05000000000000000000" pitchFamily="2" charset="2"/>
                            </a:rPr>
                            <m:t>𝑥</m:t>
                          </m:r>
                        </m:e>
                      </m:d>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sym typeface="Wingdings" panose="05000000000000000000" pitchFamily="2" charset="2"/>
                        </a:rPr>
                        <m:t>𝑤𝑥</m:t>
                      </m:r>
                      <m:r>
                        <a:rPr lang="en-US" sz="2000" i="1">
                          <a:latin typeface="Cambria Math" panose="02040503050406030204" pitchFamily="18" charset="0"/>
                          <a:sym typeface="Wingdings" panose="05000000000000000000" pitchFamily="2" charset="2"/>
                        </a:rPr>
                        <m:t>+</m:t>
                      </m:r>
                      <m:r>
                        <a:rPr lang="en-US" sz="2000" i="1">
                          <a:latin typeface="Cambria Math" panose="02040503050406030204" pitchFamily="18" charset="0"/>
                          <a:sym typeface="Wingdings" panose="05000000000000000000" pitchFamily="2" charset="2"/>
                        </a:rPr>
                        <m:t>𝑏</m:t>
                      </m:r>
                      <m:r>
                        <a:rPr lang="en-US" sz="2000" i="1">
                          <a:latin typeface="Cambria Math" panose="02040503050406030204" pitchFamily="18" charset="0"/>
                          <a:sym typeface="Wingdings" panose="05000000000000000000" pitchFamily="2" charset="2"/>
                        </a:rPr>
                        <m:t>=</m:t>
                      </m:r>
                      <m:acc>
                        <m:accPr>
                          <m:chr m:val="̂"/>
                          <m:ctrlPr>
                            <a:rPr lang="en-US" sz="2000" i="1" dirty="0">
                              <a:latin typeface="Cambria Math" panose="02040503050406030204" pitchFamily="18" charset="0"/>
                            </a:rPr>
                          </m:ctrlPr>
                        </m:accPr>
                        <m:e>
                          <m:r>
                            <a:rPr lang="en-US" sz="2000" i="1" dirty="0">
                              <a:latin typeface="Cambria Math" panose="02040503050406030204" pitchFamily="18" charset="0"/>
                            </a:rPr>
                            <m:t>𝑦</m:t>
                          </m:r>
                        </m:e>
                      </m:acc>
                    </m:oMath>
                  </m:oMathPara>
                </a14:m>
                <a:endParaRPr lang="en-US" sz="2000" dirty="0"/>
              </a:p>
              <a:p>
                <a:pPr algn="just"/>
                <a:endParaRPr lang="en-US" sz="2000" dirty="0">
                  <a:sym typeface="Wingdings" panose="05000000000000000000" pitchFamily="2" charset="2"/>
                </a:endParaRPr>
              </a:p>
              <a:p>
                <a:pPr algn="just"/>
                <a:r>
                  <a:rPr lang="en-US" sz="2000" dirty="0">
                    <a:sym typeface="Wingdings" panose="05000000000000000000" pitchFamily="2" charset="2"/>
                  </a:rPr>
                  <a:t>[2] Cost Function for Linear Regression:</a:t>
                </a:r>
              </a:p>
              <a:p>
                <a:pPr algn="just"/>
                <a:endParaRPr lang="en-US" sz="2000" dirty="0">
                  <a:sym typeface="Wingdings" panose="05000000000000000000" pitchFamily="2" charset="2"/>
                </a:endParaRPr>
              </a:p>
              <a:p>
                <a:pPr algn="just"/>
                <a14:m>
                  <m:oMathPara xmlns:m="http://schemas.openxmlformats.org/officeDocument/2006/math">
                    <m:oMathParaPr>
                      <m:jc m:val="centerGroup"/>
                    </m:oMathParaPr>
                    <m:oMath xmlns:m="http://schemas.openxmlformats.org/officeDocument/2006/math">
                      <m:r>
                        <a:rPr lang="en-IN" sz="2000" i="1">
                          <a:latin typeface="Cambria Math" panose="02040503050406030204" pitchFamily="18" charset="0"/>
                        </a:rPr>
                        <m:t>𝐽</m:t>
                      </m:r>
                      <m:d>
                        <m:dPr>
                          <m:ctrlPr>
                            <a:rPr lang="en-IN" sz="2000" i="1">
                              <a:latin typeface="Cambria Math" panose="02040503050406030204" pitchFamily="18" charset="0"/>
                            </a:rPr>
                          </m:ctrlPr>
                        </m:dPr>
                        <m:e>
                          <m:r>
                            <a:rPr lang="en-IN" sz="2000" i="1">
                              <a:latin typeface="Cambria Math" panose="02040503050406030204" pitchFamily="18" charset="0"/>
                            </a:rPr>
                            <m:t>𝑤</m:t>
                          </m:r>
                          <m:r>
                            <a:rPr lang="en-IN" sz="2000" i="1">
                              <a:latin typeface="Cambria Math" panose="02040503050406030204" pitchFamily="18" charset="0"/>
                            </a:rPr>
                            <m:t>,</m:t>
                          </m:r>
                          <m:r>
                            <a:rPr lang="en-IN" sz="2000" i="1">
                              <a:latin typeface="Cambria Math" panose="02040503050406030204" pitchFamily="18" charset="0"/>
                            </a:rPr>
                            <m:t>𝑏</m:t>
                          </m:r>
                        </m:e>
                      </m:d>
                      <m:r>
                        <a:rPr lang="en-IN" sz="2000" i="1">
                          <a:latin typeface="Cambria Math" panose="02040503050406030204" pitchFamily="18" charset="0"/>
                        </a:rPr>
                        <m:t>= </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r>
                            <a:rPr lang="en-IN" sz="2000" i="1">
                              <a:latin typeface="Cambria Math" panose="02040503050406030204" pitchFamily="18" charset="0"/>
                            </a:rPr>
                            <m:t>𝑚</m:t>
                          </m:r>
                        </m:den>
                      </m:f>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sSup>
                            <m:sSupPr>
                              <m:ctrlPr>
                                <a:rPr lang="en-IN" sz="2000" i="1">
                                  <a:latin typeface="Cambria Math" panose="02040503050406030204" pitchFamily="18" charset="0"/>
                                </a:rPr>
                              </m:ctrlPr>
                            </m:sSupPr>
                            <m:e>
                              <m:r>
                                <a:rPr lang="en-IN" sz="2000" i="1">
                                  <a:latin typeface="Cambria Math" panose="02040503050406030204" pitchFamily="18" charset="0"/>
                                </a:rPr>
                                <m:t>(</m:t>
                              </m:r>
                              <m:sSup>
                                <m:sSupPr>
                                  <m:ctrlPr>
                                    <a:rPr lang="en-IN" sz="2000" i="1">
                                      <a:latin typeface="Cambria Math" panose="02040503050406030204" pitchFamily="18" charset="0"/>
                                    </a:rPr>
                                  </m:ctrlPr>
                                </m:sSupPr>
                                <m:e>
                                  <m:acc>
                                    <m:accPr>
                                      <m:chr m:val="̂"/>
                                      <m:ctrlPr>
                                        <a:rPr lang="en-IN" sz="2000" i="1">
                                          <a:latin typeface="Cambria Math" panose="02040503050406030204" pitchFamily="18" charset="0"/>
                                        </a:rPr>
                                      </m:ctrlPr>
                                    </m:accPr>
                                    <m:e>
                                      <m:r>
                                        <a:rPr lang="en-IN" sz="2000" i="1">
                                          <a:latin typeface="Cambria Math" panose="02040503050406030204" pitchFamily="18" charset="0"/>
                                        </a:rPr>
                                        <m:t>𝑦</m:t>
                                      </m:r>
                                    </m:e>
                                  </m:acc>
                                </m:e>
                                <m:sup>
                                  <m:r>
                                    <a:rPr lang="en-IN" sz="2000" i="1">
                                      <a:latin typeface="Cambria Math" panose="02040503050406030204" pitchFamily="18" charset="0"/>
                                    </a:rPr>
                                    <m:t>𝑖</m:t>
                                  </m:r>
                                </m:sup>
                              </m:sSup>
                              <m:r>
                                <a:rPr lang="en-IN"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r>
                                    <a:rPr lang="en-IN" sz="2000" i="1">
                                      <a:latin typeface="Cambria Math" panose="02040503050406030204" pitchFamily="18" charset="0"/>
                                    </a:rPr>
                                    <m:t>𝑖</m:t>
                                  </m:r>
                                </m:sup>
                              </m:sSup>
                              <m:r>
                                <a:rPr lang="en-IN" sz="2000" i="1">
                                  <a:latin typeface="Cambria Math" panose="02040503050406030204" pitchFamily="18" charset="0"/>
                                </a:rPr>
                                <m:t>)</m:t>
                              </m:r>
                            </m:e>
                            <m:sup>
                              <m:r>
                                <a:rPr lang="en-IN" sz="2000" i="1">
                                  <a:latin typeface="Cambria Math" panose="02040503050406030204" pitchFamily="18" charset="0"/>
                                </a:rPr>
                                <m:t>2</m:t>
                              </m:r>
                            </m:sup>
                          </m:sSup>
                          <m:r>
                            <a:rPr lang="en-US" sz="2000" b="0" i="1" smtClean="0">
                              <a:latin typeface="Cambria Math" panose="02040503050406030204" pitchFamily="18" charset="0"/>
                            </a:rPr>
                            <m:t>=</m:t>
                          </m:r>
                        </m:e>
                      </m:nary>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r>
                            <a:rPr lang="en-IN" sz="2000" i="1">
                              <a:latin typeface="Cambria Math" panose="02040503050406030204" pitchFamily="18" charset="0"/>
                            </a:rPr>
                            <m:t>𝑚</m:t>
                          </m:r>
                        </m:den>
                      </m:f>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m:t>
                              </m:r>
                              <m:r>
                                <a:rPr lang="en-US" sz="2000" b="0" i="1" smtClean="0">
                                  <a:latin typeface="Cambria Math" panose="02040503050406030204" pitchFamily="18" charset="0"/>
                                </a:rPr>
                                <m:t>𝑓</m:t>
                              </m:r>
                            </m:e>
                            <m:sub>
                              <m:r>
                                <a:rPr lang="en-US" sz="2000" b="0" i="1" smtClean="0">
                                  <a:latin typeface="Cambria Math" panose="02040503050406030204" pitchFamily="18" charset="0"/>
                                </a:rPr>
                                <m:t>𝑤</m:t>
                              </m:r>
                              <m:r>
                                <a:rPr lang="en-US" sz="2000" b="0" i="1" smtClean="0">
                                  <a:latin typeface="Cambria Math" panose="02040503050406030204" pitchFamily="18" charset="0"/>
                                </a:rPr>
                                <m:t>,</m:t>
                              </m:r>
                              <m:r>
                                <a:rPr lang="en-US" sz="2000" b="0" i="1" smtClean="0">
                                  <a:latin typeface="Cambria Math" panose="02040503050406030204" pitchFamily="18" charset="0"/>
                                </a:rPr>
                                <m:t>𝑏</m:t>
                              </m:r>
                            </m:sub>
                          </m:sSub>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sup>
                              </m:sSup>
                            </m:e>
                          </m:d>
                          <m:r>
                            <a:rPr lang="en-US" sz="2000" b="0" i="1" smtClean="0">
                              <a:latin typeface="Cambria Math" panose="02040503050406030204" pitchFamily="18" charset="0"/>
                            </a:rPr>
                            <m:t>−</m:t>
                          </m:r>
                          <m:sSup>
                            <m:sSupPr>
                              <m:ctrlPr>
                                <a:rPr lang="en-IN" sz="2000" i="1">
                                  <a:latin typeface="Cambria Math" panose="02040503050406030204" pitchFamily="18" charset="0"/>
                                </a:rPr>
                              </m:ctrlPr>
                            </m:sSupPr>
                            <m:e>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r>
                                    <a:rPr lang="en-US" sz="2000" b="0" i="1" smtClean="0">
                                      <a:latin typeface="Cambria Math" panose="02040503050406030204" pitchFamily="18" charset="0"/>
                                    </a:rPr>
                                    <m:t>(</m:t>
                                  </m:r>
                                  <m:r>
                                    <a:rPr lang="en-IN" sz="2000" i="1">
                                      <a:latin typeface="Cambria Math" panose="02040503050406030204" pitchFamily="18" charset="0"/>
                                    </a:rPr>
                                    <m:t>𝑖</m:t>
                                  </m:r>
                                  <m:r>
                                    <a:rPr lang="en-US" sz="2000" b="0" i="1" smtClean="0">
                                      <a:latin typeface="Cambria Math" panose="02040503050406030204" pitchFamily="18" charset="0"/>
                                    </a:rPr>
                                    <m:t>)</m:t>
                                  </m:r>
                                </m:sup>
                              </m:sSup>
                              <m:r>
                                <a:rPr lang="en-US" sz="2000" b="0" i="1" smtClean="0">
                                  <a:latin typeface="Cambria Math" panose="02040503050406030204" pitchFamily="18" charset="0"/>
                                </a:rPr>
                                <m:t>]</m:t>
                              </m:r>
                            </m:e>
                            <m:sup>
                              <m:r>
                                <a:rPr lang="en-IN" sz="2000" i="1">
                                  <a:latin typeface="Cambria Math" panose="02040503050406030204" pitchFamily="18" charset="0"/>
                                </a:rPr>
                                <m:t>2</m:t>
                              </m:r>
                            </m:sup>
                          </m:sSup>
                        </m:e>
                      </m:nary>
                    </m:oMath>
                  </m:oMathPara>
                </a14:m>
                <a:endParaRPr lang="en-IN" sz="2000" dirty="0"/>
              </a:p>
              <a:p>
                <a:pPr algn="just"/>
                <a:endParaRPr lang="en-IN" sz="2000" dirty="0"/>
              </a:p>
              <a:p>
                <a:pPr algn="just"/>
                <a:r>
                  <a:rPr lang="en-IN" sz="2000" dirty="0"/>
                  <a:t>[3] Gradient Descent Function:</a:t>
                </a:r>
              </a:p>
              <a:p>
                <a:pPr algn="just"/>
                <a:r>
                  <a:rPr lang="en-IN" sz="2000" dirty="0"/>
                  <a:t>	</a:t>
                </a:r>
              </a:p>
              <a:p>
                <a:pPr marL="2286000" lvl="6" algn="just"/>
                <a14:m>
                  <m:oMathPara xmlns:m="http://schemas.openxmlformats.org/officeDocument/2006/math">
                    <m:oMathParaPr>
                      <m:jc m:val="left"/>
                    </m:oMathParaPr>
                    <m:oMath xmlns:m="http://schemas.openxmlformats.org/officeDocument/2006/math">
                      <m:r>
                        <a:rPr lang="en-IN" sz="2000" i="1">
                          <a:latin typeface="Cambria Math" panose="02040503050406030204" pitchFamily="18" charset="0"/>
                        </a:rPr>
                        <m:t>𝑤</m:t>
                      </m:r>
                      <m:r>
                        <a:rPr lang="en-IN" sz="2000" i="1">
                          <a:latin typeface="Cambria Math" panose="02040503050406030204" pitchFamily="18" charset="0"/>
                        </a:rPr>
                        <m:t>=</m:t>
                      </m:r>
                      <m:r>
                        <a:rPr lang="en-IN" sz="2000" i="1">
                          <a:latin typeface="Cambria Math" panose="02040503050406030204" pitchFamily="18" charset="0"/>
                        </a:rPr>
                        <m:t>𝑤</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r>
                            <a:rPr lang="en-IN" sz="2000" i="1">
                              <a:latin typeface="Cambria Math" panose="02040503050406030204" pitchFamily="18" charset="0"/>
                            </a:rPr>
                            <m:t>𝑤</m:t>
                          </m:r>
                        </m:den>
                      </m:f>
                      <m:r>
                        <a:rPr lang="en-IN" sz="2000" i="1">
                          <a:latin typeface="Cambria Math" panose="02040503050406030204" pitchFamily="18" charset="0"/>
                        </a:rPr>
                        <m:t>𝐽</m:t>
                      </m:r>
                      <m:d>
                        <m:dPr>
                          <m:ctrlPr>
                            <a:rPr lang="en-IN" sz="2000" i="1">
                              <a:latin typeface="Cambria Math" panose="02040503050406030204" pitchFamily="18" charset="0"/>
                            </a:rPr>
                          </m:ctrlPr>
                        </m:dPr>
                        <m:e>
                          <m:r>
                            <a:rPr lang="en-IN" sz="2000" i="1">
                              <a:latin typeface="Cambria Math" panose="02040503050406030204" pitchFamily="18" charset="0"/>
                            </a:rPr>
                            <m:t>𝑤</m:t>
                          </m:r>
                          <m:r>
                            <a:rPr lang="en-IN" sz="2000" i="1">
                              <a:latin typeface="Cambria Math" panose="02040503050406030204" pitchFamily="18" charset="0"/>
                            </a:rPr>
                            <m:t>,</m:t>
                          </m:r>
                          <m:r>
                            <a:rPr lang="en-IN" sz="2000" i="1">
                              <a:latin typeface="Cambria Math" panose="02040503050406030204" pitchFamily="18" charset="0"/>
                            </a:rPr>
                            <m:t>𝑏</m:t>
                          </m:r>
                        </m:e>
                      </m:d>
                      <m:r>
                        <a:rPr lang="en-US" sz="2000" i="1">
                          <a:latin typeface="Cambria Math" panose="02040503050406030204" pitchFamily="18" charset="0"/>
                        </a:rPr>
                        <m:t>=</m:t>
                      </m:r>
                      <m:r>
                        <a:rPr lang="en-IN" sz="2000" i="1">
                          <a:latin typeface="Cambria Math" panose="02040503050406030204" pitchFamily="18" charset="0"/>
                        </a:rPr>
                        <m:t>𝑤</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r>
                            <a:rPr lang="en-IN" sz="2000" i="1">
                              <a:latin typeface="Cambria Math" panose="02040503050406030204" pitchFamily="18" charset="0"/>
                            </a:rPr>
                            <m:t>𝑤</m:t>
                          </m:r>
                        </m:den>
                      </m:f>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r>
                            <a:rPr lang="en-IN" sz="2000" i="1">
                              <a:latin typeface="Cambria Math" panose="02040503050406030204" pitchFamily="18" charset="0"/>
                            </a:rPr>
                            <m:t>𝑚</m:t>
                          </m:r>
                        </m:den>
                      </m:f>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r>
                            <a:rPr lang="en-IN" sz="2000" i="1" smtClean="0">
                              <a:latin typeface="Cambria Math" panose="02040503050406030204" pitchFamily="18" charset="0"/>
                            </a:rPr>
                            <m:t> </m:t>
                          </m:r>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𝑤</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p>
                            <m:sSupPr>
                              <m:ctrlPr>
                                <a:rPr lang="en-IN" sz="2000" i="1">
                                  <a:latin typeface="Cambria Math" panose="02040503050406030204" pitchFamily="18" charset="0"/>
                                </a:rPr>
                              </m:ctrlPr>
                            </m:sSupPr>
                            <m:e>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r>
                                    <a:rPr lang="en-US" sz="2000" i="1">
                                      <a:latin typeface="Cambria Math" panose="02040503050406030204" pitchFamily="18" charset="0"/>
                                    </a:rPr>
                                    <m:t>(</m:t>
                                  </m:r>
                                  <m:r>
                                    <a:rPr lang="en-IN" sz="2000" i="1">
                                      <a:latin typeface="Cambria Math" panose="02040503050406030204" pitchFamily="18" charset="0"/>
                                    </a:rPr>
                                    <m:t>𝑖</m:t>
                                  </m:r>
                                  <m:r>
                                    <a:rPr lang="en-US" sz="2000" i="1">
                                      <a:latin typeface="Cambria Math" panose="02040503050406030204" pitchFamily="18" charset="0"/>
                                    </a:rPr>
                                    <m:t>)</m:t>
                                  </m:r>
                                </m:sup>
                              </m:sSup>
                              <m:r>
                                <a:rPr lang="en-IN" sz="2000" i="1">
                                  <a:latin typeface="Cambria Math" panose="02040503050406030204" pitchFamily="18" charset="0"/>
                                </a:rPr>
                                <m:t>)</m:t>
                              </m:r>
                              <m:r>
                                <a:rPr lang="en-US" sz="2000" i="1">
                                  <a:latin typeface="Cambria Math" panose="02040503050406030204" pitchFamily="18" charset="0"/>
                                </a:rPr>
                                <m:t>]</m:t>
                              </m:r>
                            </m:e>
                            <m:sup>
                              <m:r>
                                <a:rPr lang="en-IN" sz="2000" i="1">
                                  <a:latin typeface="Cambria Math" panose="02040503050406030204" pitchFamily="18" charset="0"/>
                                </a:rPr>
                                <m:t>2</m:t>
                              </m:r>
                            </m:sup>
                          </m:sSup>
                        </m:e>
                      </m:nary>
                    </m:oMath>
                  </m:oMathPara>
                </a14:m>
                <a:endParaRPr lang="en-IN" sz="2000" i="1" dirty="0">
                  <a:latin typeface="Cambria Math" panose="02040503050406030204" pitchFamily="18" charset="0"/>
                </a:endParaRPr>
              </a:p>
              <a:p>
                <a:pPr marL="2286000" lvl="6" algn="just"/>
                <a14:m>
                  <m:oMathPara xmlns:m="http://schemas.openxmlformats.org/officeDocument/2006/math">
                    <m:oMathParaPr>
                      <m:jc m:val="left"/>
                    </m:oMathParaPr>
                    <m:oMath xmlns:m="http://schemas.openxmlformats.org/officeDocument/2006/math">
                      <m:r>
                        <a:rPr lang="en-IN" sz="2000" i="1">
                          <a:latin typeface="Cambria Math" panose="02040503050406030204" pitchFamily="18" charset="0"/>
                        </a:rPr>
                        <m:t>𝑏</m:t>
                      </m:r>
                      <m:r>
                        <a:rPr lang="en-IN" sz="2000" i="1">
                          <a:latin typeface="Cambria Math" panose="02040503050406030204" pitchFamily="18" charset="0"/>
                        </a:rPr>
                        <m:t>=</m:t>
                      </m:r>
                      <m:r>
                        <a:rPr lang="en-IN" sz="2000" i="1">
                          <a:latin typeface="Cambria Math" panose="02040503050406030204" pitchFamily="18" charset="0"/>
                        </a:rPr>
                        <m:t>𝑏</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r>
                            <a:rPr lang="en-IN" sz="2000" i="1">
                              <a:latin typeface="Cambria Math" panose="02040503050406030204" pitchFamily="18" charset="0"/>
                            </a:rPr>
                            <m:t>𝑏</m:t>
                          </m:r>
                        </m:den>
                      </m:f>
                      <m:r>
                        <a:rPr lang="en-IN" sz="2000" i="1">
                          <a:latin typeface="Cambria Math" panose="02040503050406030204" pitchFamily="18" charset="0"/>
                        </a:rPr>
                        <m:t>𝐽</m:t>
                      </m:r>
                      <m:d>
                        <m:dPr>
                          <m:ctrlPr>
                            <a:rPr lang="en-IN" sz="2000" i="1">
                              <a:latin typeface="Cambria Math" panose="02040503050406030204" pitchFamily="18" charset="0"/>
                            </a:rPr>
                          </m:ctrlPr>
                        </m:dPr>
                        <m:e>
                          <m:r>
                            <a:rPr lang="en-IN" sz="2000" i="1">
                              <a:latin typeface="Cambria Math" panose="02040503050406030204" pitchFamily="18" charset="0"/>
                            </a:rPr>
                            <m:t>𝑤</m:t>
                          </m:r>
                          <m:r>
                            <a:rPr lang="en-IN" sz="2000" i="1">
                              <a:latin typeface="Cambria Math" panose="02040503050406030204" pitchFamily="18" charset="0"/>
                            </a:rPr>
                            <m:t>,</m:t>
                          </m:r>
                          <m:r>
                            <a:rPr lang="en-IN" sz="2000" i="1">
                              <a:latin typeface="Cambria Math" panose="02040503050406030204" pitchFamily="18" charset="0"/>
                            </a:rPr>
                            <m:t>𝑏</m:t>
                          </m:r>
                        </m:e>
                      </m:d>
                      <m:r>
                        <a:rPr lang="en-US" sz="2000" i="1">
                          <a:latin typeface="Cambria Math" panose="02040503050406030204" pitchFamily="18" charset="0"/>
                        </a:rPr>
                        <m:t>=</m:t>
                      </m:r>
                      <m:r>
                        <a:rPr lang="en-US" sz="2000" i="1">
                          <a:latin typeface="Cambria Math" panose="02040503050406030204" pitchFamily="18" charset="0"/>
                        </a:rPr>
                        <m:t>𝑏</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r>
                            <a:rPr lang="en-IN" sz="2000" i="1">
                              <a:latin typeface="Cambria Math" panose="02040503050406030204" pitchFamily="18" charset="0"/>
                            </a:rPr>
                            <m:t>𝑤</m:t>
                          </m:r>
                        </m:den>
                      </m:f>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2</m:t>
                          </m:r>
                          <m:r>
                            <a:rPr lang="en-IN" sz="2000" i="1">
                              <a:latin typeface="Cambria Math" panose="02040503050406030204" pitchFamily="18" charset="0"/>
                            </a:rPr>
                            <m:t>𝑚</m:t>
                          </m:r>
                        </m:den>
                      </m:f>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r>
                            <a:rPr lang="en-IN" sz="2000" i="1" smtClean="0">
                              <a:latin typeface="Cambria Math" panose="02040503050406030204" pitchFamily="18" charset="0"/>
                            </a:rPr>
                            <m:t> </m:t>
                          </m:r>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𝑤</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𝑏</m:t>
                              </m:r>
                            </m:e>
                          </m:d>
                          <m:r>
                            <a:rPr lang="en-US" sz="2000" i="1">
                              <a:latin typeface="Cambria Math" panose="02040503050406030204" pitchFamily="18" charset="0"/>
                            </a:rPr>
                            <m:t>−</m:t>
                          </m:r>
                          <m:sSup>
                            <m:sSupPr>
                              <m:ctrlPr>
                                <a:rPr lang="en-IN" sz="2000" i="1">
                                  <a:latin typeface="Cambria Math" panose="02040503050406030204" pitchFamily="18" charset="0"/>
                                </a:rPr>
                              </m:ctrlPr>
                            </m:sSupPr>
                            <m:e>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r>
                                    <a:rPr lang="en-US" sz="2000" i="1">
                                      <a:latin typeface="Cambria Math" panose="02040503050406030204" pitchFamily="18" charset="0"/>
                                    </a:rPr>
                                    <m:t>(</m:t>
                                  </m:r>
                                  <m:r>
                                    <a:rPr lang="en-IN" sz="2000" i="1">
                                      <a:latin typeface="Cambria Math" panose="02040503050406030204" pitchFamily="18" charset="0"/>
                                    </a:rPr>
                                    <m:t>𝑖</m:t>
                                  </m:r>
                                  <m:r>
                                    <a:rPr lang="en-US" sz="2000" i="1">
                                      <a:latin typeface="Cambria Math" panose="02040503050406030204" pitchFamily="18" charset="0"/>
                                    </a:rPr>
                                    <m:t>)</m:t>
                                  </m:r>
                                </m:sup>
                              </m:sSup>
                              <m:r>
                                <a:rPr lang="en-IN" sz="2000" i="1">
                                  <a:latin typeface="Cambria Math" panose="02040503050406030204" pitchFamily="18" charset="0"/>
                                </a:rPr>
                                <m:t>)</m:t>
                              </m:r>
                              <m:r>
                                <a:rPr lang="en-US" sz="2000" i="1">
                                  <a:latin typeface="Cambria Math" panose="02040503050406030204" pitchFamily="18" charset="0"/>
                                </a:rPr>
                                <m:t>]</m:t>
                              </m:r>
                            </m:e>
                            <m:sup>
                              <m:r>
                                <a:rPr lang="en-IN" sz="2000" i="1">
                                  <a:latin typeface="Cambria Math" panose="02040503050406030204" pitchFamily="18" charset="0"/>
                                </a:rPr>
                                <m:t>2</m:t>
                              </m:r>
                            </m:sup>
                          </m:sSup>
                        </m:e>
                      </m:nary>
                    </m:oMath>
                  </m:oMathPara>
                </a14:m>
                <a:endParaRPr lang="en-IN" sz="2000" i="1" dirty="0">
                  <a:latin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2B451355-A66A-1D26-E695-AE846C8816CD}"/>
                  </a:ext>
                </a:extLst>
              </p:cNvPr>
              <p:cNvSpPr txBox="1">
                <a:spLocks noRot="1" noChangeAspect="1" noMove="1" noResize="1" noEditPoints="1" noAdjustHandles="1" noChangeArrowheads="1" noChangeShapeType="1" noTextEdit="1"/>
              </p:cNvSpPr>
              <p:nvPr/>
            </p:nvSpPr>
            <p:spPr>
              <a:xfrm>
                <a:off x="161365" y="97635"/>
                <a:ext cx="11869269" cy="6627712"/>
              </a:xfrm>
              <a:prstGeom prst="rect">
                <a:avLst/>
              </a:prstGeom>
              <a:blipFill>
                <a:blip r:embed="rId2"/>
                <a:stretch>
                  <a:fillRect l="-513"/>
                </a:stretch>
              </a:blipFill>
            </p:spPr>
            <p:txBody>
              <a:bodyPr/>
              <a:lstStyle/>
              <a:p>
                <a:r>
                  <a:rPr lang="en-IN">
                    <a:noFill/>
                  </a:rPr>
                  <a:t> </a:t>
                </a:r>
              </a:p>
            </p:txBody>
          </p:sp>
        </mc:Fallback>
      </mc:AlternateContent>
      <p:sp>
        <p:nvSpPr>
          <p:cNvPr id="3" name="Right Brace 2">
            <a:extLst>
              <a:ext uri="{FF2B5EF4-FFF2-40B4-BE49-F238E27FC236}">
                <a16:creationId xmlns:a16="http://schemas.microsoft.com/office/drawing/2014/main" id="{31F55D0D-46CE-90ED-326B-3B4E76769459}"/>
              </a:ext>
            </a:extLst>
          </p:cNvPr>
          <p:cNvSpPr/>
          <p:nvPr/>
        </p:nvSpPr>
        <p:spPr>
          <a:xfrm>
            <a:off x="9663953" y="5020235"/>
            <a:ext cx="349624" cy="148814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 name="TextBox 3">
            <a:extLst>
              <a:ext uri="{FF2B5EF4-FFF2-40B4-BE49-F238E27FC236}">
                <a16:creationId xmlns:a16="http://schemas.microsoft.com/office/drawing/2014/main" id="{2746DDF0-6359-3A65-0015-B7D594D1579A}"/>
              </a:ext>
            </a:extLst>
          </p:cNvPr>
          <p:cNvSpPr txBox="1"/>
          <p:nvPr/>
        </p:nvSpPr>
        <p:spPr>
          <a:xfrm>
            <a:off x="10139083" y="5441140"/>
            <a:ext cx="1510735" cy="646331"/>
          </a:xfrm>
          <a:prstGeom prst="rect">
            <a:avLst/>
          </a:prstGeom>
          <a:noFill/>
        </p:spPr>
        <p:txBody>
          <a:bodyPr wrap="none" rtlCol="0">
            <a:spAutoFit/>
          </a:bodyPr>
          <a:lstStyle/>
          <a:p>
            <a:pPr algn="ctr"/>
            <a:r>
              <a:rPr lang="en-US" dirty="0"/>
              <a:t>Simultaneous </a:t>
            </a:r>
          </a:p>
          <a:p>
            <a:pPr algn="ctr"/>
            <a:r>
              <a:rPr lang="en-US" dirty="0"/>
              <a:t>Updates</a:t>
            </a:r>
            <a:endParaRPr lang="en-IN" dirty="0"/>
          </a:p>
        </p:txBody>
      </p:sp>
    </p:spTree>
    <p:extLst>
      <p:ext uri="{BB962C8B-B14F-4D97-AF65-F5344CB8AC3E}">
        <p14:creationId xmlns:p14="http://schemas.microsoft.com/office/powerpoint/2010/main" val="1616226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2517433-EA19-A370-70A4-2532B7749D57}"/>
              </a:ext>
            </a:extLst>
          </p:cNvPr>
          <p:cNvSpPr txBox="1"/>
          <p:nvPr/>
        </p:nvSpPr>
        <p:spPr>
          <a:xfrm>
            <a:off x="170330" y="215152"/>
            <a:ext cx="11869269" cy="400110"/>
          </a:xfrm>
          <a:prstGeom prst="rect">
            <a:avLst/>
          </a:prstGeom>
          <a:noFill/>
        </p:spPr>
        <p:txBody>
          <a:bodyPr wrap="square" rtlCol="0">
            <a:spAutoFit/>
          </a:bodyPr>
          <a:lstStyle/>
          <a:p>
            <a:pPr algn="just"/>
            <a:r>
              <a:rPr lang="en-US" sz="2000" dirty="0">
                <a:sym typeface="Wingdings" panose="05000000000000000000" pitchFamily="2" charset="2"/>
              </a:rPr>
              <a:t>Derivation of the J(</a:t>
            </a:r>
            <a:r>
              <a:rPr lang="en-US" sz="2000" dirty="0" err="1">
                <a:sym typeface="Wingdings" panose="05000000000000000000" pitchFamily="2" charset="2"/>
              </a:rPr>
              <a:t>w,b</a:t>
            </a:r>
            <a:r>
              <a:rPr lang="en-US" sz="2000" dirty="0">
                <a:sym typeface="Wingdings" panose="05000000000000000000" pitchFamily="2" charset="2"/>
              </a:rPr>
              <a:t>) derivatives:</a:t>
            </a:r>
            <a:endParaRPr lang="en-US"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07D2B02-339C-5470-0228-D5DFE1754013}"/>
                  </a:ext>
                </a:extLst>
              </p:cNvPr>
              <p:cNvSpPr txBox="1"/>
              <p:nvPr/>
            </p:nvSpPr>
            <p:spPr>
              <a:xfrm>
                <a:off x="170330" y="776626"/>
                <a:ext cx="11833413" cy="8485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IN" sz="1800" i="1" smtClean="0">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𝑤</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𝑤</m:t>
                          </m:r>
                        </m:den>
                      </m:f>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2</m:t>
                          </m:r>
                          <m:r>
                            <a:rPr lang="en-IN" sz="1800" i="1">
                              <a:latin typeface="Cambria Math" panose="02040503050406030204" pitchFamily="18" charset="0"/>
                            </a:rPr>
                            <m:t>𝑚</m:t>
                          </m:r>
                        </m:den>
                      </m:f>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𝑚</m:t>
                          </m:r>
                        </m:sup>
                        <m:e>
                          <m:r>
                            <a:rPr lang="en-IN" sz="1800" i="1" smtClean="0">
                              <a:latin typeface="Cambria Math" panose="02040503050406030204" pitchFamily="18" charset="0"/>
                            </a:rPr>
                            <m:t> </m:t>
                          </m:r>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b="0" i="1" smtClean="0">
                                  <a:latin typeface="Cambria Math" panose="02040503050406030204" pitchFamily="18" charset="0"/>
                                </a:rPr>
                                <m:t>𝑤</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d>
                                    <m:dPr>
                                      <m:ctrlPr>
                                        <a:rPr lang="en-US" sz="1800" i="1">
                                          <a:latin typeface="Cambria Math" panose="02040503050406030204" pitchFamily="18" charset="0"/>
                                        </a:rPr>
                                      </m:ctrlPr>
                                    </m:dPr>
                                    <m:e>
                                      <m:r>
                                        <a:rPr lang="en-US" sz="1800" i="1">
                                          <a:latin typeface="Cambria Math" panose="02040503050406030204" pitchFamily="18" charset="0"/>
                                        </a:rPr>
                                        <m:t>𝑖</m:t>
                                      </m:r>
                                    </m:e>
                                  </m:d>
                                </m:sup>
                              </m:sSup>
                              <m:r>
                                <a:rPr lang="en-US" sz="1800" i="1">
                                  <a:latin typeface="Cambria Math" panose="02040503050406030204" pitchFamily="18" charset="0"/>
                                </a:rPr>
                                <m:t>+</m:t>
                              </m:r>
                              <m:r>
                                <a:rPr lang="en-US" sz="1800" i="1">
                                  <a:latin typeface="Cambria Math" panose="02040503050406030204" pitchFamily="18" charset="0"/>
                                </a:rPr>
                                <m:t>𝑏</m:t>
                              </m:r>
                            </m:e>
                          </m:d>
                          <m:r>
                            <a:rPr lang="en-US" sz="1800" i="1">
                              <a:latin typeface="Cambria Math" panose="02040503050406030204" pitchFamily="18" charset="0"/>
                            </a:rPr>
                            <m:t>−</m:t>
                          </m:r>
                          <m:sSup>
                            <m:sSupPr>
                              <m:ctrlPr>
                                <a:rPr lang="en-IN" sz="1800" i="1">
                                  <a:latin typeface="Cambria Math" panose="02040503050406030204" pitchFamily="18" charset="0"/>
                                </a:rPr>
                              </m:ctrlPr>
                            </m:sSupPr>
                            <m:e>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d>
                                    <m:dPr>
                                      <m:ctrlPr>
                                        <a:rPr lang="en-US" sz="1800" i="1">
                                          <a:latin typeface="Cambria Math" panose="02040503050406030204" pitchFamily="18" charset="0"/>
                                        </a:rPr>
                                      </m:ctrlPr>
                                    </m:dPr>
                                    <m:e>
                                      <m:r>
                                        <a:rPr lang="en-IN" sz="1800" i="1">
                                          <a:latin typeface="Cambria Math" panose="02040503050406030204" pitchFamily="18" charset="0"/>
                                        </a:rPr>
                                        <m:t>𝑖</m:t>
                                      </m:r>
                                    </m:e>
                                  </m:d>
                                </m:sup>
                              </m:sSup>
                              <m:r>
                                <a:rPr lang="en-IN" sz="1800" i="1">
                                  <a:latin typeface="Cambria Math" panose="02040503050406030204" pitchFamily="18" charset="0"/>
                                </a:rPr>
                                <m:t>)</m:t>
                              </m:r>
                              <m:r>
                                <a:rPr lang="en-US" sz="1800" i="1">
                                  <a:latin typeface="Cambria Math" panose="02040503050406030204" pitchFamily="18" charset="0"/>
                                </a:rPr>
                                <m:t>]</m:t>
                              </m:r>
                            </m:e>
                            <m:sup>
                              <m:r>
                                <a:rPr lang="en-IN" sz="1800" i="1">
                                  <a:latin typeface="Cambria Math" panose="02040503050406030204" pitchFamily="18" charset="0"/>
                                </a:rPr>
                                <m:t>2</m:t>
                              </m:r>
                            </m:sup>
                          </m:sSup>
                          <m:r>
                            <a:rPr lang="en-US" sz="1800" b="0" i="1" smtClean="0">
                              <a:latin typeface="Cambria Math" panose="02040503050406030204" pitchFamily="18" charset="0"/>
                            </a:rPr>
                            <m:t>=</m:t>
                          </m:r>
                        </m:e>
                      </m:nary>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i="1">
                              <a:latin typeface="Cambria Math" panose="02040503050406030204" pitchFamily="18" charset="0"/>
                            </a:rPr>
                            <m:t>𝑚</m:t>
                          </m:r>
                        </m:den>
                      </m:f>
                      <m:r>
                        <a:rPr lang="en-US" b="0" i="1" smtClean="0">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smtClean="0">
                              <a:latin typeface="Cambria Math" panose="02040503050406030204" pitchFamily="18" charset="0"/>
                            </a:rPr>
                            <m:t> </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𝑤</m:t>
                                  </m:r>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r>
                            <a:rPr lang="en-US" i="1">
                              <a:latin typeface="Cambria Math" panose="02040503050406030204" pitchFamily="18" charset="0"/>
                            </a:rPr>
                            <m:t>=</m:t>
                          </m:r>
                        </m:e>
                      </m:nary>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nary>
                    </m:oMath>
                  </m:oMathPara>
                </a14:m>
                <a:endParaRPr lang="en-IN" dirty="0"/>
              </a:p>
            </p:txBody>
          </p:sp>
        </mc:Choice>
        <mc:Fallback xmlns="">
          <p:sp>
            <p:nvSpPr>
              <p:cNvPr id="12" name="TextBox 11">
                <a:extLst>
                  <a:ext uri="{FF2B5EF4-FFF2-40B4-BE49-F238E27FC236}">
                    <a16:creationId xmlns:a16="http://schemas.microsoft.com/office/drawing/2014/main" id="{D07D2B02-339C-5470-0228-D5DFE1754013}"/>
                  </a:ext>
                </a:extLst>
              </p:cNvPr>
              <p:cNvSpPr txBox="1">
                <a:spLocks noRot="1" noChangeAspect="1" noMove="1" noResize="1" noEditPoints="1" noAdjustHandles="1" noChangeArrowheads="1" noChangeShapeType="1" noTextEdit="1"/>
              </p:cNvSpPr>
              <p:nvPr/>
            </p:nvSpPr>
            <p:spPr>
              <a:xfrm>
                <a:off x="170330" y="776626"/>
                <a:ext cx="11833413" cy="84856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1205A60-1191-6D8F-5023-48BCDB389ED0}"/>
                  </a:ext>
                </a:extLst>
              </p:cNvPr>
              <p:cNvSpPr txBox="1"/>
              <p:nvPr/>
            </p:nvSpPr>
            <p:spPr>
              <a:xfrm>
                <a:off x="170329" y="1786556"/>
                <a:ext cx="11833413" cy="8485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IN" sz="1800" i="1" smtClean="0">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𝑏</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𝑏</m:t>
                          </m:r>
                        </m:den>
                      </m:f>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2</m:t>
                          </m:r>
                          <m:r>
                            <a:rPr lang="en-IN" sz="1800" i="1">
                              <a:latin typeface="Cambria Math" panose="02040503050406030204" pitchFamily="18" charset="0"/>
                            </a:rPr>
                            <m:t>𝑚</m:t>
                          </m:r>
                        </m:den>
                      </m:f>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𝑚</m:t>
                          </m:r>
                        </m:sup>
                        <m:e>
                          <m:r>
                            <a:rPr lang="en-IN" sz="1800" i="1" smtClean="0">
                              <a:latin typeface="Cambria Math" panose="02040503050406030204" pitchFamily="18" charset="0"/>
                            </a:rPr>
                            <m:t> </m:t>
                          </m:r>
                          <m:r>
                            <a:rPr lang="en-US" sz="1800" i="1">
                              <a:latin typeface="Cambria Math" panose="02040503050406030204" pitchFamily="18" charset="0"/>
                            </a:rPr>
                            <m:t>[</m:t>
                          </m:r>
                          <m:d>
                            <m:dPr>
                              <m:ctrlPr>
                                <a:rPr lang="en-US" sz="1800" i="1">
                                  <a:latin typeface="Cambria Math" panose="02040503050406030204" pitchFamily="18" charset="0"/>
                                </a:rPr>
                              </m:ctrlPr>
                            </m:dPr>
                            <m:e>
                              <m:r>
                                <a:rPr lang="en-US" sz="1800" b="0" i="1" smtClean="0">
                                  <a:latin typeface="Cambria Math" panose="02040503050406030204" pitchFamily="18" charset="0"/>
                                </a:rPr>
                                <m:t>𝑤</m:t>
                              </m:r>
                              <m:sSup>
                                <m:sSupPr>
                                  <m:ctrlPr>
                                    <a:rPr lang="en-US" sz="1800" i="1">
                                      <a:latin typeface="Cambria Math" panose="02040503050406030204" pitchFamily="18" charset="0"/>
                                    </a:rPr>
                                  </m:ctrlPr>
                                </m:sSupPr>
                                <m:e>
                                  <m:r>
                                    <a:rPr lang="en-US" sz="1800" i="1">
                                      <a:latin typeface="Cambria Math" panose="02040503050406030204" pitchFamily="18" charset="0"/>
                                    </a:rPr>
                                    <m:t>𝑥</m:t>
                                  </m:r>
                                </m:e>
                                <m:sup>
                                  <m:d>
                                    <m:dPr>
                                      <m:ctrlPr>
                                        <a:rPr lang="en-US" sz="1800" i="1">
                                          <a:latin typeface="Cambria Math" panose="02040503050406030204" pitchFamily="18" charset="0"/>
                                        </a:rPr>
                                      </m:ctrlPr>
                                    </m:dPr>
                                    <m:e>
                                      <m:r>
                                        <a:rPr lang="en-US" sz="1800" i="1">
                                          <a:latin typeface="Cambria Math" panose="02040503050406030204" pitchFamily="18" charset="0"/>
                                        </a:rPr>
                                        <m:t>𝑖</m:t>
                                      </m:r>
                                    </m:e>
                                  </m:d>
                                </m:sup>
                              </m:sSup>
                              <m:r>
                                <a:rPr lang="en-US" sz="1800" i="1">
                                  <a:latin typeface="Cambria Math" panose="02040503050406030204" pitchFamily="18" charset="0"/>
                                </a:rPr>
                                <m:t>+</m:t>
                              </m:r>
                              <m:r>
                                <a:rPr lang="en-US" sz="1800" i="1">
                                  <a:latin typeface="Cambria Math" panose="02040503050406030204" pitchFamily="18" charset="0"/>
                                </a:rPr>
                                <m:t>𝑏</m:t>
                              </m:r>
                            </m:e>
                          </m:d>
                          <m:r>
                            <a:rPr lang="en-US" sz="1800" i="1">
                              <a:latin typeface="Cambria Math" panose="02040503050406030204" pitchFamily="18" charset="0"/>
                            </a:rPr>
                            <m:t>−</m:t>
                          </m:r>
                          <m:sSup>
                            <m:sSupPr>
                              <m:ctrlPr>
                                <a:rPr lang="en-IN" sz="1800" i="1">
                                  <a:latin typeface="Cambria Math" panose="02040503050406030204" pitchFamily="18" charset="0"/>
                                </a:rPr>
                              </m:ctrlPr>
                            </m:sSupPr>
                            <m:e>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d>
                                    <m:dPr>
                                      <m:ctrlPr>
                                        <a:rPr lang="en-US" sz="1800" i="1">
                                          <a:latin typeface="Cambria Math" panose="02040503050406030204" pitchFamily="18" charset="0"/>
                                        </a:rPr>
                                      </m:ctrlPr>
                                    </m:dPr>
                                    <m:e>
                                      <m:r>
                                        <a:rPr lang="en-IN" sz="1800" i="1">
                                          <a:latin typeface="Cambria Math" panose="02040503050406030204" pitchFamily="18" charset="0"/>
                                        </a:rPr>
                                        <m:t>𝑖</m:t>
                                      </m:r>
                                    </m:e>
                                  </m:d>
                                </m:sup>
                              </m:sSup>
                              <m:r>
                                <a:rPr lang="en-IN" sz="1800" i="1">
                                  <a:latin typeface="Cambria Math" panose="02040503050406030204" pitchFamily="18" charset="0"/>
                                </a:rPr>
                                <m:t>)</m:t>
                              </m:r>
                              <m:r>
                                <a:rPr lang="en-US" sz="1800" i="1">
                                  <a:latin typeface="Cambria Math" panose="02040503050406030204" pitchFamily="18" charset="0"/>
                                </a:rPr>
                                <m:t>]</m:t>
                              </m:r>
                            </m:e>
                            <m:sup>
                              <m:r>
                                <a:rPr lang="en-IN" sz="1800" i="1">
                                  <a:latin typeface="Cambria Math" panose="02040503050406030204" pitchFamily="18" charset="0"/>
                                </a:rPr>
                                <m:t>2</m:t>
                              </m:r>
                            </m:sup>
                          </m:sSup>
                          <m:r>
                            <a:rPr lang="en-US" sz="1800" b="0" i="1" smtClean="0">
                              <a:latin typeface="Cambria Math" panose="02040503050406030204" pitchFamily="18" charset="0"/>
                            </a:rPr>
                            <m:t>=</m:t>
                          </m:r>
                        </m:e>
                      </m:nary>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i="1">
                              <a:latin typeface="Cambria Math" panose="02040503050406030204" pitchFamily="18" charset="0"/>
                            </a:rPr>
                            <m:t>𝑚</m:t>
                          </m:r>
                        </m:den>
                      </m:f>
                      <m:r>
                        <a:rPr lang="en-US" b="0" i="1" smtClean="0">
                          <a:latin typeface="Cambria Math" panose="02040503050406030204" pitchFamily="18" charset="0"/>
                        </a:rPr>
                        <m:t>∗2∗1</m:t>
                      </m:r>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smtClean="0">
                              <a:latin typeface="Cambria Math" panose="02040503050406030204" pitchFamily="18" charset="0"/>
                            </a:rPr>
                            <m:t> </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b="0" i="1" smtClean="0">
                                      <a:latin typeface="Cambria Math" panose="02040503050406030204" pitchFamily="18" charset="0"/>
                                    </a:rPr>
                                    <m:t>𝑤</m:t>
                                  </m:r>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r>
                            <a:rPr lang="en-US" i="1">
                              <a:latin typeface="Cambria Math" panose="02040503050406030204" pitchFamily="18" charset="0"/>
                            </a:rPr>
                            <m:t>=</m:t>
                          </m:r>
                        </m:e>
                      </m:nary>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r>
                            <a:rPr lang="en-US" i="1" smtClean="0">
                              <a:latin typeface="Cambria Math" panose="02040503050406030204" pitchFamily="18" charset="0"/>
                            </a:rPr>
                            <m:t> </m:t>
                          </m:r>
                        </m:e>
                      </m:nary>
                    </m:oMath>
                  </m:oMathPara>
                </a14:m>
                <a:endParaRPr lang="en-IN" dirty="0"/>
              </a:p>
            </p:txBody>
          </p:sp>
        </mc:Choice>
        <mc:Fallback xmlns="">
          <p:sp>
            <p:nvSpPr>
              <p:cNvPr id="13" name="TextBox 12">
                <a:extLst>
                  <a:ext uri="{FF2B5EF4-FFF2-40B4-BE49-F238E27FC236}">
                    <a16:creationId xmlns:a16="http://schemas.microsoft.com/office/drawing/2014/main" id="{61205A60-1191-6D8F-5023-48BCDB389ED0}"/>
                  </a:ext>
                </a:extLst>
              </p:cNvPr>
              <p:cNvSpPr txBox="1">
                <a:spLocks noRot="1" noChangeAspect="1" noMove="1" noResize="1" noEditPoints="1" noAdjustHandles="1" noChangeArrowheads="1" noChangeShapeType="1" noTextEdit="1"/>
              </p:cNvSpPr>
              <p:nvPr/>
            </p:nvSpPr>
            <p:spPr>
              <a:xfrm>
                <a:off x="170329" y="1786556"/>
                <a:ext cx="11833413" cy="848566"/>
              </a:xfrm>
              <a:prstGeom prst="rect">
                <a:avLst/>
              </a:prstGeom>
              <a:blipFill>
                <a:blip r:embed="rId3"/>
                <a:stretch>
                  <a:fillRect/>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91B577B6-0482-332B-8363-2C9E1643C28A}"/>
              </a:ext>
            </a:extLst>
          </p:cNvPr>
          <p:cNvSpPr txBox="1"/>
          <p:nvPr/>
        </p:nvSpPr>
        <p:spPr>
          <a:xfrm>
            <a:off x="170328" y="2847395"/>
            <a:ext cx="6096000" cy="369332"/>
          </a:xfrm>
          <a:prstGeom prst="rect">
            <a:avLst/>
          </a:prstGeom>
          <a:noFill/>
        </p:spPr>
        <p:txBody>
          <a:bodyPr wrap="square">
            <a:spAutoFit/>
          </a:bodyPr>
          <a:lstStyle/>
          <a:p>
            <a:pPr algn="just"/>
            <a:r>
              <a:rPr lang="en-IN" sz="1800" dirty="0"/>
              <a:t>Gradient Descent </a:t>
            </a:r>
            <a:r>
              <a:rPr lang="en-IN" dirty="0"/>
              <a:t>For Linear Regression: {</a:t>
            </a:r>
            <a:endParaRPr lang="en-IN" sz="18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2E67B0C-8A54-8E4C-B353-EBF29AD20788}"/>
                  </a:ext>
                </a:extLst>
              </p:cNvPr>
              <p:cNvSpPr txBox="1"/>
              <p:nvPr/>
            </p:nvSpPr>
            <p:spPr>
              <a:xfrm>
                <a:off x="170328" y="3382133"/>
                <a:ext cx="11833413" cy="87415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rPr>
                        <m:t>𝑤</m:t>
                      </m:r>
                      <m:r>
                        <a:rPr lang="en-IN" i="1" smtClean="0">
                          <a:latin typeface="Cambria Math" panose="02040503050406030204" pitchFamily="18" charset="0"/>
                        </a:rPr>
                        <m:t>=</m:t>
                      </m:r>
                      <m:r>
                        <a:rPr lang="en-IN" i="1" smtClean="0">
                          <a:latin typeface="Cambria Math" panose="02040503050406030204" pitchFamily="18" charset="0"/>
                        </a:rPr>
                        <m:t>𝑤</m:t>
                      </m:r>
                      <m:r>
                        <a:rPr lang="en-IN"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IN" i="1">
                              <a:latin typeface="Cambria Math" panose="02040503050406030204" pitchFamily="18" charset="0"/>
                            </a:rPr>
                            <m:t>𝑤</m:t>
                          </m:r>
                        </m:den>
                      </m:f>
                      <m:r>
                        <a:rPr lang="en-IN" i="1">
                          <a:latin typeface="Cambria Math" panose="02040503050406030204" pitchFamily="18" charset="0"/>
                        </a:rPr>
                        <m:t>𝐽</m:t>
                      </m:r>
                      <m:d>
                        <m:dPr>
                          <m:ctrlPr>
                            <a:rPr lang="en-IN" i="1">
                              <a:latin typeface="Cambria Math" panose="02040503050406030204" pitchFamily="18" charset="0"/>
                            </a:rPr>
                          </m:ctrlPr>
                        </m:dPr>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𝑏</m:t>
                          </m:r>
                        </m:e>
                      </m:d>
                      <m:r>
                        <a:rPr lang="en-US" i="1">
                          <a:latin typeface="Cambria Math" panose="02040503050406030204" pitchFamily="18" charset="0"/>
                        </a:rPr>
                        <m:t>=</m:t>
                      </m:r>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nary>
                      <m:r>
                        <a:rPr lang="en-US" b="0" i="1" smtClean="0">
                          <a:latin typeface="Cambria Math" panose="02040503050406030204" pitchFamily="18" charset="0"/>
                        </a:rPr>
                        <m:t>=</m:t>
                      </m:r>
                      <m:r>
                        <a:rPr lang="en-IN" i="1">
                          <a:latin typeface="Cambria Math" panose="02040503050406030204" pitchFamily="18" charset="0"/>
                        </a:rPr>
                        <m:t>𝑤</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i="1">
                              <a:latin typeface="Cambria Math" panose="02040503050406030204" pitchFamily="18" charset="0"/>
                            </a:rPr>
                            <m:t>[</m:t>
                          </m:r>
                          <m:sSup>
                            <m:sSupPr>
                              <m:ctrlPr>
                                <a:rPr lang="en-US"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nary>
                    </m:oMath>
                  </m:oMathPara>
                </a14:m>
                <a:endParaRPr lang="en-IN" dirty="0"/>
              </a:p>
            </p:txBody>
          </p:sp>
        </mc:Choice>
        <mc:Fallback xmlns="">
          <p:sp>
            <p:nvSpPr>
              <p:cNvPr id="16" name="TextBox 15">
                <a:extLst>
                  <a:ext uri="{FF2B5EF4-FFF2-40B4-BE49-F238E27FC236}">
                    <a16:creationId xmlns:a16="http://schemas.microsoft.com/office/drawing/2014/main" id="{B2E67B0C-8A54-8E4C-B353-EBF29AD20788}"/>
                  </a:ext>
                </a:extLst>
              </p:cNvPr>
              <p:cNvSpPr txBox="1">
                <a:spLocks noRot="1" noChangeAspect="1" noMove="1" noResize="1" noEditPoints="1" noAdjustHandles="1" noChangeArrowheads="1" noChangeShapeType="1" noTextEdit="1"/>
              </p:cNvSpPr>
              <p:nvPr/>
            </p:nvSpPr>
            <p:spPr>
              <a:xfrm>
                <a:off x="170328" y="3382133"/>
                <a:ext cx="11833413" cy="87415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3DD7F73-3E53-2A52-F795-69C610CFD4D0}"/>
                  </a:ext>
                </a:extLst>
              </p:cNvPr>
              <p:cNvSpPr txBox="1"/>
              <p:nvPr/>
            </p:nvSpPr>
            <p:spPr>
              <a:xfrm>
                <a:off x="188257" y="4347372"/>
                <a:ext cx="11833413" cy="87415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f>
                        <m:fPr>
                          <m:ctrlPr>
                            <a:rPr lang="en-IN" sz="1800" i="1" smtClean="0">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𝑏</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sz="1800" i="1">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r>
                            <a:rPr lang="en-US" i="1" smtClean="0">
                              <a:latin typeface="Cambria Math" panose="02040503050406030204" pitchFamily="18" charset="0"/>
                            </a:rPr>
                            <m:t> </m:t>
                          </m:r>
                        </m:e>
                      </m:nary>
                      <m:r>
                        <a:rPr lang="en-US" b="0" i="1" smtClean="0">
                          <a:latin typeface="Cambria Math" panose="02040503050406030204" pitchFamily="18" charset="0"/>
                        </a:rPr>
                        <m:t>=</m:t>
                      </m:r>
                      <m:r>
                        <a:rPr lang="en-IN" i="1">
                          <a:latin typeface="Cambria Math" panose="02040503050406030204" pitchFamily="18" charset="0"/>
                        </a:rPr>
                        <m:t>𝑏</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smtClean="0">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i="1">
                              <a:latin typeface="Cambria Math" panose="02040503050406030204" pitchFamily="18" charset="0"/>
                            </a:rPr>
                            <m:t>[</m:t>
                          </m:r>
                          <m:sSup>
                            <m:sSupPr>
                              <m:ctrlPr>
                                <a:rPr lang="en-US"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i="1">
                              <a:latin typeface="Cambria Math" panose="02040503050406030204" pitchFamily="18" charset="0"/>
                            </a:rPr>
                            <m:t>]</m:t>
                          </m:r>
                          <m:r>
                            <a:rPr lang="en-US" i="1" smtClean="0">
                              <a:latin typeface="Cambria Math" panose="02040503050406030204" pitchFamily="18" charset="0"/>
                            </a:rPr>
                            <m:t> </m:t>
                          </m:r>
                        </m:e>
                      </m:nary>
                    </m:oMath>
                  </m:oMathPara>
                </a14:m>
                <a:endParaRPr lang="en-IN" dirty="0"/>
              </a:p>
            </p:txBody>
          </p:sp>
        </mc:Choice>
        <mc:Fallback xmlns="">
          <p:sp>
            <p:nvSpPr>
              <p:cNvPr id="17" name="TextBox 16">
                <a:extLst>
                  <a:ext uri="{FF2B5EF4-FFF2-40B4-BE49-F238E27FC236}">
                    <a16:creationId xmlns:a16="http://schemas.microsoft.com/office/drawing/2014/main" id="{F3DD7F73-3E53-2A52-F795-69C610CFD4D0}"/>
                  </a:ext>
                </a:extLst>
              </p:cNvPr>
              <p:cNvSpPr txBox="1">
                <a:spLocks noRot="1" noChangeAspect="1" noMove="1" noResize="1" noEditPoints="1" noAdjustHandles="1" noChangeArrowheads="1" noChangeShapeType="1" noTextEdit="1"/>
              </p:cNvSpPr>
              <p:nvPr/>
            </p:nvSpPr>
            <p:spPr>
              <a:xfrm>
                <a:off x="188257" y="4347372"/>
                <a:ext cx="11833413" cy="874150"/>
              </a:xfrm>
              <a:prstGeom prst="rect">
                <a:avLst/>
              </a:prstGeom>
              <a:blipFill>
                <a:blip r:embed="rId5"/>
                <a:stretch>
                  <a:fillRect/>
                </a:stretch>
              </a:blipFill>
            </p:spPr>
            <p:txBody>
              <a:bodyPr/>
              <a:lstStyle/>
              <a:p>
                <a:r>
                  <a:rPr lang="en-IN">
                    <a:noFill/>
                  </a:rPr>
                  <a:t> </a:t>
                </a:r>
              </a:p>
            </p:txBody>
          </p:sp>
        </mc:Fallback>
      </mc:AlternateContent>
      <p:sp>
        <p:nvSpPr>
          <p:cNvPr id="18" name="TextBox 17">
            <a:extLst>
              <a:ext uri="{FF2B5EF4-FFF2-40B4-BE49-F238E27FC236}">
                <a16:creationId xmlns:a16="http://schemas.microsoft.com/office/drawing/2014/main" id="{A61AEB5D-AB15-D56D-A26B-11D2AC57F25A}"/>
              </a:ext>
            </a:extLst>
          </p:cNvPr>
          <p:cNvSpPr txBox="1"/>
          <p:nvPr/>
        </p:nvSpPr>
        <p:spPr>
          <a:xfrm>
            <a:off x="170328" y="5312612"/>
            <a:ext cx="11833412" cy="1477328"/>
          </a:xfrm>
          <a:prstGeom prst="rect">
            <a:avLst/>
          </a:prstGeom>
          <a:noFill/>
        </p:spPr>
        <p:txBody>
          <a:bodyPr wrap="square">
            <a:spAutoFit/>
          </a:bodyPr>
          <a:lstStyle/>
          <a:p>
            <a:pPr algn="just"/>
            <a:r>
              <a:rPr lang="en-IN" sz="1800" dirty="0"/>
              <a:t>The abov</a:t>
            </a:r>
            <a:r>
              <a:rPr lang="en-IN" dirty="0"/>
              <a:t>e version of gradient descent is known as “BATCH” gradient descent – each </a:t>
            </a:r>
            <a:r>
              <a:rPr lang="en-IN" u="sng" dirty="0"/>
              <a:t>step </a:t>
            </a:r>
            <a:r>
              <a:rPr lang="en-IN" dirty="0"/>
              <a:t>of gradient descent uses </a:t>
            </a:r>
            <a:r>
              <a:rPr lang="en-IN" u="sng" dirty="0"/>
              <a:t>all </a:t>
            </a:r>
            <a:r>
              <a:rPr lang="en-IN" dirty="0"/>
              <a:t>training examples. </a:t>
            </a:r>
          </a:p>
          <a:p>
            <a:pPr algn="just"/>
            <a:endParaRPr lang="en-IN" dirty="0"/>
          </a:p>
          <a:p>
            <a:pPr algn="just"/>
            <a:r>
              <a:rPr lang="en-IN" dirty="0"/>
              <a:t>Note – The squared error cost function does not have multiple local minima &amp; has only one global minima. Thus, as long as the learning rate is chose properly, gradient descent will ALWAYS converge to the global minima.</a:t>
            </a:r>
          </a:p>
        </p:txBody>
      </p:sp>
      <p:sp>
        <p:nvSpPr>
          <p:cNvPr id="19" name="TextBox 18">
            <a:extLst>
              <a:ext uri="{FF2B5EF4-FFF2-40B4-BE49-F238E27FC236}">
                <a16:creationId xmlns:a16="http://schemas.microsoft.com/office/drawing/2014/main" id="{2903ED60-4FA5-A7F3-B8FD-6B45D0F020CD}"/>
              </a:ext>
            </a:extLst>
          </p:cNvPr>
          <p:cNvSpPr txBox="1"/>
          <p:nvPr/>
        </p:nvSpPr>
        <p:spPr>
          <a:xfrm>
            <a:off x="8534400" y="4599781"/>
            <a:ext cx="2373342" cy="369332"/>
          </a:xfrm>
          <a:prstGeom prst="rect">
            <a:avLst/>
          </a:prstGeom>
          <a:noFill/>
        </p:spPr>
        <p:txBody>
          <a:bodyPr wrap="none" rtlCol="0">
            <a:spAutoFit/>
          </a:bodyPr>
          <a:lstStyle/>
          <a:p>
            <a:r>
              <a:rPr lang="en-US" dirty="0"/>
              <a:t>} simultaneous updates</a:t>
            </a:r>
            <a:endParaRPr lang="en-IN" dirty="0"/>
          </a:p>
        </p:txBody>
      </p:sp>
    </p:spTree>
    <p:extLst>
      <p:ext uri="{BB962C8B-B14F-4D97-AF65-F5344CB8AC3E}">
        <p14:creationId xmlns:p14="http://schemas.microsoft.com/office/powerpoint/2010/main" val="1368261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B1E31C-DC8D-D37D-B420-EC4B9CFC08DA}"/>
              </a:ext>
            </a:extLst>
          </p:cNvPr>
          <p:cNvSpPr txBox="1"/>
          <p:nvPr/>
        </p:nvSpPr>
        <p:spPr>
          <a:xfrm>
            <a:off x="170330" y="215152"/>
            <a:ext cx="11869269" cy="400110"/>
          </a:xfrm>
          <a:prstGeom prst="rect">
            <a:avLst/>
          </a:prstGeom>
          <a:noFill/>
        </p:spPr>
        <p:txBody>
          <a:bodyPr wrap="square" rtlCol="0">
            <a:spAutoFit/>
          </a:bodyPr>
          <a:lstStyle/>
          <a:p>
            <a:pPr algn="just"/>
            <a:r>
              <a:rPr lang="en-US" sz="2000" b="1" dirty="0"/>
              <a:t>Summary – Simple Linear Regression</a:t>
            </a:r>
          </a:p>
        </p:txBody>
      </p:sp>
      <p:graphicFrame>
        <p:nvGraphicFramePr>
          <p:cNvPr id="5" name="Table 4">
            <a:extLst>
              <a:ext uri="{FF2B5EF4-FFF2-40B4-BE49-F238E27FC236}">
                <a16:creationId xmlns:a16="http://schemas.microsoft.com/office/drawing/2014/main" id="{B8A0E63C-F288-B3E6-BA93-8E481F42EA70}"/>
              </a:ext>
            </a:extLst>
          </p:cNvPr>
          <p:cNvGraphicFramePr>
            <a:graphicFrameLocks noGrp="1"/>
          </p:cNvGraphicFramePr>
          <p:nvPr>
            <p:extLst>
              <p:ext uri="{D42A27DB-BD31-4B8C-83A1-F6EECF244321}">
                <p14:modId xmlns:p14="http://schemas.microsoft.com/office/powerpoint/2010/main" val="2143095735"/>
              </p:ext>
            </p:extLst>
          </p:nvPr>
        </p:nvGraphicFramePr>
        <p:xfrm>
          <a:off x="484360" y="1644161"/>
          <a:ext cx="1165860" cy="2219960"/>
        </p:xfrm>
        <a:graphic>
          <a:graphicData uri="http://schemas.openxmlformats.org/drawingml/2006/table">
            <a:tbl>
              <a:tblPr firstRow="1" bandRow="1">
                <a:tableStyleId>{5940675A-B579-460E-94D1-54222C63F5DA}</a:tableStyleId>
              </a:tblPr>
              <a:tblGrid>
                <a:gridCol w="467042">
                  <a:extLst>
                    <a:ext uri="{9D8B030D-6E8A-4147-A177-3AD203B41FA5}">
                      <a16:colId xmlns:a16="http://schemas.microsoft.com/office/drawing/2014/main" val="1045040931"/>
                    </a:ext>
                  </a:extLst>
                </a:gridCol>
                <a:gridCol w="698818">
                  <a:extLst>
                    <a:ext uri="{9D8B030D-6E8A-4147-A177-3AD203B41FA5}">
                      <a16:colId xmlns:a16="http://schemas.microsoft.com/office/drawing/2014/main" val="774736889"/>
                    </a:ext>
                  </a:extLst>
                </a:gridCol>
              </a:tblGrid>
              <a:tr h="0">
                <a:tc>
                  <a:txBody>
                    <a:bodyPr/>
                    <a:lstStyle/>
                    <a:p>
                      <a:pPr algn="ctr"/>
                      <a:r>
                        <a:rPr lang="en-US" dirty="0"/>
                        <a:t>X</a:t>
                      </a:r>
                      <a:endParaRPr lang="en-IN" dirty="0"/>
                    </a:p>
                  </a:txBody>
                  <a:tcPr/>
                </a:tc>
                <a:tc>
                  <a:txBody>
                    <a:bodyPr/>
                    <a:lstStyle/>
                    <a:p>
                      <a:pPr algn="ctr"/>
                      <a:r>
                        <a:rPr lang="en-US" dirty="0"/>
                        <a:t>Y</a:t>
                      </a:r>
                      <a:endParaRPr lang="en-IN" dirty="0"/>
                    </a:p>
                  </a:txBody>
                  <a:tcPr/>
                </a:tc>
                <a:extLst>
                  <a:ext uri="{0D108BD9-81ED-4DB2-BD59-A6C34878D82A}">
                    <a16:rowId xmlns:a16="http://schemas.microsoft.com/office/drawing/2014/main" val="2510489918"/>
                  </a:ext>
                </a:extLst>
              </a:tr>
              <a:tr h="370840">
                <a:tc>
                  <a:txBody>
                    <a:bodyPr/>
                    <a:lstStyle/>
                    <a:p>
                      <a:pPr algn="ctr"/>
                      <a:r>
                        <a:rPr lang="en-US" dirty="0"/>
                        <a:t>52</a:t>
                      </a:r>
                      <a:endParaRPr lang="en-IN" dirty="0"/>
                    </a:p>
                  </a:txBody>
                  <a:tcPr/>
                </a:tc>
                <a:tc>
                  <a:txBody>
                    <a:bodyPr/>
                    <a:lstStyle/>
                    <a:p>
                      <a:pPr algn="ctr"/>
                      <a:r>
                        <a:rPr lang="en-US" dirty="0"/>
                        <a:t>5308</a:t>
                      </a:r>
                      <a:endParaRPr lang="en-IN" dirty="0"/>
                    </a:p>
                  </a:txBody>
                  <a:tcPr/>
                </a:tc>
                <a:extLst>
                  <a:ext uri="{0D108BD9-81ED-4DB2-BD59-A6C34878D82A}">
                    <a16:rowId xmlns:a16="http://schemas.microsoft.com/office/drawing/2014/main" val="1381761992"/>
                  </a:ext>
                </a:extLst>
              </a:tr>
              <a:tr h="370840">
                <a:tc>
                  <a:txBody>
                    <a:bodyPr/>
                    <a:lstStyle/>
                    <a:p>
                      <a:pPr algn="ctr"/>
                      <a:r>
                        <a:rPr lang="en-US" dirty="0"/>
                        <a:t>28</a:t>
                      </a:r>
                      <a:endParaRPr lang="en-IN" dirty="0"/>
                    </a:p>
                  </a:txBody>
                  <a:tcPr/>
                </a:tc>
                <a:tc>
                  <a:txBody>
                    <a:bodyPr/>
                    <a:lstStyle/>
                    <a:p>
                      <a:pPr algn="ctr"/>
                      <a:r>
                        <a:rPr lang="en-US" dirty="0"/>
                        <a:t>6123</a:t>
                      </a:r>
                      <a:endParaRPr lang="en-IN" dirty="0"/>
                    </a:p>
                  </a:txBody>
                  <a:tcPr/>
                </a:tc>
                <a:extLst>
                  <a:ext uri="{0D108BD9-81ED-4DB2-BD59-A6C34878D82A}">
                    <a16:rowId xmlns:a16="http://schemas.microsoft.com/office/drawing/2014/main" val="154999962"/>
                  </a:ext>
                </a:extLst>
              </a:tr>
              <a:tr h="370840">
                <a:tc>
                  <a:txBody>
                    <a:bodyPr/>
                    <a:lstStyle/>
                    <a:p>
                      <a:pPr algn="ctr"/>
                      <a:r>
                        <a:rPr lang="en-US" dirty="0"/>
                        <a:t>44</a:t>
                      </a:r>
                      <a:endParaRPr lang="en-IN" dirty="0"/>
                    </a:p>
                  </a:txBody>
                  <a:tcPr/>
                </a:tc>
                <a:tc>
                  <a:txBody>
                    <a:bodyPr/>
                    <a:lstStyle/>
                    <a:p>
                      <a:pPr algn="ctr"/>
                      <a:r>
                        <a:rPr lang="en-US" dirty="0"/>
                        <a:t>1893</a:t>
                      </a:r>
                      <a:endParaRPr lang="en-IN" dirty="0"/>
                    </a:p>
                  </a:txBody>
                  <a:tcPr/>
                </a:tc>
                <a:extLst>
                  <a:ext uri="{0D108BD9-81ED-4DB2-BD59-A6C34878D82A}">
                    <a16:rowId xmlns:a16="http://schemas.microsoft.com/office/drawing/2014/main" val="3171020458"/>
                  </a:ext>
                </a:extLst>
              </a:tr>
              <a:tr h="370840">
                <a:tc>
                  <a:txBody>
                    <a:bodyPr/>
                    <a:lstStyle/>
                    <a:p>
                      <a:pPr algn="ctr"/>
                      <a:r>
                        <a:rPr lang="en-US" dirty="0"/>
                        <a:t>35</a:t>
                      </a:r>
                      <a:endParaRPr lang="en-IN" dirty="0"/>
                    </a:p>
                  </a:txBody>
                  <a:tcPr/>
                </a:tc>
                <a:tc>
                  <a:txBody>
                    <a:bodyPr/>
                    <a:lstStyle/>
                    <a:p>
                      <a:pPr algn="ctr"/>
                      <a:r>
                        <a:rPr lang="en-US" dirty="0"/>
                        <a:t>4208</a:t>
                      </a:r>
                      <a:endParaRPr lang="en-IN" dirty="0"/>
                    </a:p>
                  </a:txBody>
                  <a:tcPr/>
                </a:tc>
                <a:extLst>
                  <a:ext uri="{0D108BD9-81ED-4DB2-BD59-A6C34878D82A}">
                    <a16:rowId xmlns:a16="http://schemas.microsoft.com/office/drawing/2014/main" val="874469065"/>
                  </a:ext>
                </a:extLst>
              </a:tr>
              <a:tr h="370840">
                <a:tc>
                  <a:txBody>
                    <a:bodyPr/>
                    <a:lstStyle/>
                    <a:p>
                      <a:pPr algn="ctr"/>
                      <a:r>
                        <a:rPr lang="en-US" dirty="0"/>
                        <a:t>39</a:t>
                      </a:r>
                      <a:endParaRPr lang="en-IN" dirty="0"/>
                    </a:p>
                  </a:txBody>
                  <a:tcPr/>
                </a:tc>
                <a:tc>
                  <a:txBody>
                    <a:bodyPr/>
                    <a:lstStyle/>
                    <a:p>
                      <a:pPr algn="ctr"/>
                      <a:r>
                        <a:rPr lang="en-US" dirty="0"/>
                        <a:t>5228</a:t>
                      </a:r>
                      <a:endParaRPr lang="en-IN" dirty="0"/>
                    </a:p>
                  </a:txBody>
                  <a:tcPr/>
                </a:tc>
                <a:extLst>
                  <a:ext uri="{0D108BD9-81ED-4DB2-BD59-A6C34878D82A}">
                    <a16:rowId xmlns:a16="http://schemas.microsoft.com/office/drawing/2014/main" val="3671054481"/>
                  </a:ext>
                </a:extLst>
              </a:tr>
            </a:tbl>
          </a:graphicData>
        </a:graphic>
      </p:graphicFrame>
      <p:graphicFrame>
        <p:nvGraphicFramePr>
          <p:cNvPr id="6" name="Chart 5">
            <a:extLst>
              <a:ext uri="{FF2B5EF4-FFF2-40B4-BE49-F238E27FC236}">
                <a16:creationId xmlns:a16="http://schemas.microsoft.com/office/drawing/2014/main" id="{1FF1AF62-D4C7-BE62-CCBC-96D8AFEE5F03}"/>
              </a:ext>
            </a:extLst>
          </p:cNvPr>
          <p:cNvGraphicFramePr>
            <a:graphicFrameLocks/>
          </p:cNvGraphicFramePr>
          <p:nvPr>
            <p:extLst>
              <p:ext uri="{D42A27DB-BD31-4B8C-83A1-F6EECF244321}">
                <p14:modId xmlns:p14="http://schemas.microsoft.com/office/powerpoint/2010/main" val="290776018"/>
              </p:ext>
            </p:extLst>
          </p:nvPr>
        </p:nvGraphicFramePr>
        <p:xfrm>
          <a:off x="1893687" y="164416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21EA7F34-9C00-4E6C-D964-37577945A3C7}"/>
              </a:ext>
            </a:extLst>
          </p:cNvPr>
          <p:cNvSpPr txBox="1"/>
          <p:nvPr/>
        </p:nvSpPr>
        <p:spPr>
          <a:xfrm>
            <a:off x="484360" y="1109888"/>
            <a:ext cx="5789706" cy="369332"/>
          </a:xfrm>
          <a:prstGeom prst="rect">
            <a:avLst/>
          </a:prstGeom>
          <a:noFill/>
        </p:spPr>
        <p:txBody>
          <a:bodyPr wrap="square" rtlCol="0">
            <a:spAutoFit/>
          </a:bodyPr>
          <a:lstStyle/>
          <a:p>
            <a:pPr algn="ctr"/>
            <a:r>
              <a:rPr lang="en-US" dirty="0"/>
              <a:t>Training Set</a:t>
            </a: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EA4860-4F5C-5978-D8EE-897F38D7E94F}"/>
                  </a:ext>
                </a:extLst>
              </p:cNvPr>
              <p:cNvSpPr txBox="1"/>
              <p:nvPr/>
            </p:nvSpPr>
            <p:spPr>
              <a:xfrm>
                <a:off x="8346995" y="933687"/>
                <a:ext cx="2589299" cy="381515"/>
              </a:xfrm>
              <a:prstGeom prst="rect">
                <a:avLst/>
              </a:prstGeom>
              <a:noFill/>
            </p:spPr>
            <p:txBody>
              <a:bodyPr wrap="none" rtlCol="0">
                <a:spAutoFit/>
              </a:bodyPr>
              <a:lstStyle/>
              <a:p>
                <a:r>
                  <a:rPr lang="en-US" dirty="0">
                    <a:solidFill>
                      <a:srgbClr val="C00000"/>
                    </a:solidFill>
                  </a:rPr>
                  <a:t>STEP 1A</a:t>
                </a:r>
                <a:r>
                  <a:rPr lang="en-US" dirty="0"/>
                  <a:t>: Initialize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IN" dirty="0"/>
              </a:p>
            </p:txBody>
          </p:sp>
        </mc:Choice>
        <mc:Fallback xmlns="">
          <p:sp>
            <p:nvSpPr>
              <p:cNvPr id="8" name="TextBox 7">
                <a:extLst>
                  <a:ext uri="{FF2B5EF4-FFF2-40B4-BE49-F238E27FC236}">
                    <a16:creationId xmlns:a16="http://schemas.microsoft.com/office/drawing/2014/main" id="{28EA4860-4F5C-5978-D8EE-897F38D7E94F}"/>
                  </a:ext>
                </a:extLst>
              </p:cNvPr>
              <p:cNvSpPr txBox="1">
                <a:spLocks noRot="1" noChangeAspect="1" noMove="1" noResize="1" noEditPoints="1" noAdjustHandles="1" noChangeArrowheads="1" noChangeShapeType="1" noTextEdit="1"/>
              </p:cNvSpPr>
              <p:nvPr/>
            </p:nvSpPr>
            <p:spPr>
              <a:xfrm>
                <a:off x="8346995" y="933687"/>
                <a:ext cx="2589299" cy="381515"/>
              </a:xfrm>
              <a:prstGeom prst="rect">
                <a:avLst/>
              </a:prstGeom>
              <a:blipFill>
                <a:blip r:embed="rId3"/>
                <a:stretch>
                  <a:fillRect l="-1882" t="-6349" b="-2222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3F0E55-0967-18A5-7634-6B63CA36EF0F}"/>
                  </a:ext>
                </a:extLst>
              </p:cNvPr>
              <p:cNvSpPr txBox="1"/>
              <p:nvPr/>
            </p:nvSpPr>
            <p:spPr>
              <a:xfrm>
                <a:off x="7808689" y="1342739"/>
                <a:ext cx="3505383"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     </m:t>
                      </m:r>
                      <m:r>
                        <a:rPr lang="en-US" b="0" i="1" smtClean="0">
                          <a:latin typeface="Cambria Math" panose="02040503050406030204" pitchFamily="18" charset="0"/>
                        </a:rPr>
                        <m:t>𝑤</m:t>
                      </m:r>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𝑏</m:t>
                      </m:r>
                    </m:oMath>
                  </m:oMathPara>
                </a14:m>
                <a:endParaRPr lang="en-IN" dirty="0"/>
              </a:p>
            </p:txBody>
          </p:sp>
        </mc:Choice>
        <mc:Fallback xmlns="">
          <p:sp>
            <p:nvSpPr>
              <p:cNvPr id="9" name="TextBox 8">
                <a:extLst>
                  <a:ext uri="{FF2B5EF4-FFF2-40B4-BE49-F238E27FC236}">
                    <a16:creationId xmlns:a16="http://schemas.microsoft.com/office/drawing/2014/main" id="{253F0E55-0967-18A5-7634-6B63CA36EF0F}"/>
                  </a:ext>
                </a:extLst>
              </p:cNvPr>
              <p:cNvSpPr txBox="1">
                <a:spLocks noRot="1" noChangeAspect="1" noMove="1" noResize="1" noEditPoints="1" noAdjustHandles="1" noChangeArrowheads="1" noChangeShapeType="1" noTextEdit="1"/>
              </p:cNvSpPr>
              <p:nvPr/>
            </p:nvSpPr>
            <p:spPr>
              <a:xfrm>
                <a:off x="7808689" y="1342739"/>
                <a:ext cx="3505383" cy="381515"/>
              </a:xfrm>
              <a:prstGeom prst="rect">
                <a:avLst/>
              </a:prstGeom>
              <a:blipFill>
                <a:blip r:embed="rId4"/>
                <a:stretch>
                  <a:fillRect b="-11111"/>
                </a:stretch>
              </a:blipFill>
            </p:spPr>
            <p:txBody>
              <a:bodyPr/>
              <a:lstStyle/>
              <a:p>
                <a:r>
                  <a:rPr lang="en-IN">
                    <a:noFill/>
                  </a:rPr>
                  <a:t> </a:t>
                </a:r>
              </a:p>
            </p:txBody>
          </p:sp>
        </mc:Fallback>
      </mc:AlternateContent>
      <p:graphicFrame>
        <p:nvGraphicFramePr>
          <p:cNvPr id="10" name="Table 9">
            <a:extLst>
              <a:ext uri="{FF2B5EF4-FFF2-40B4-BE49-F238E27FC236}">
                <a16:creationId xmlns:a16="http://schemas.microsoft.com/office/drawing/2014/main" id="{55976B85-29AC-2BE7-724B-C3EDABA072F7}"/>
              </a:ext>
            </a:extLst>
          </p:cNvPr>
          <p:cNvGraphicFramePr>
            <a:graphicFrameLocks noGrp="1"/>
          </p:cNvGraphicFramePr>
          <p:nvPr>
            <p:extLst>
              <p:ext uri="{D42A27DB-BD31-4B8C-83A1-F6EECF244321}">
                <p14:modId xmlns:p14="http://schemas.microsoft.com/office/powerpoint/2010/main" val="3498158176"/>
              </p:ext>
            </p:extLst>
          </p:nvPr>
        </p:nvGraphicFramePr>
        <p:xfrm>
          <a:off x="7997586" y="1914479"/>
          <a:ext cx="698818" cy="2219960"/>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1880478415"/>
                    </a:ext>
                  </a:extLst>
                </a:gridCol>
              </a:tblGrid>
              <a:tr h="0">
                <a:tc>
                  <a:txBody>
                    <a:bodyPr/>
                    <a:lstStyle/>
                    <a:p>
                      <a:pPr algn="ctr"/>
                      <a:r>
                        <a:rPr lang="en-US" dirty="0"/>
                        <a:t>Y</a:t>
                      </a:r>
                      <a:endParaRPr lang="en-IN" dirty="0"/>
                    </a:p>
                  </a:txBody>
                  <a:tcPr/>
                </a:tc>
                <a:extLst>
                  <a:ext uri="{0D108BD9-81ED-4DB2-BD59-A6C34878D82A}">
                    <a16:rowId xmlns:a16="http://schemas.microsoft.com/office/drawing/2014/main" val="192166752"/>
                  </a:ext>
                </a:extLst>
              </a:tr>
              <a:tr h="370840">
                <a:tc>
                  <a:txBody>
                    <a:bodyPr/>
                    <a:lstStyle/>
                    <a:p>
                      <a:pPr algn="ctr"/>
                      <a:r>
                        <a:rPr lang="en-US" dirty="0"/>
                        <a:t>5308</a:t>
                      </a:r>
                      <a:endParaRPr lang="en-IN" dirty="0"/>
                    </a:p>
                  </a:txBody>
                  <a:tcPr/>
                </a:tc>
                <a:extLst>
                  <a:ext uri="{0D108BD9-81ED-4DB2-BD59-A6C34878D82A}">
                    <a16:rowId xmlns:a16="http://schemas.microsoft.com/office/drawing/2014/main" val="2413678361"/>
                  </a:ext>
                </a:extLst>
              </a:tr>
              <a:tr h="370840">
                <a:tc>
                  <a:txBody>
                    <a:bodyPr/>
                    <a:lstStyle/>
                    <a:p>
                      <a:pPr algn="ctr"/>
                      <a:r>
                        <a:rPr lang="en-US" dirty="0"/>
                        <a:t>6123</a:t>
                      </a:r>
                      <a:endParaRPr lang="en-IN" dirty="0"/>
                    </a:p>
                  </a:txBody>
                  <a:tcPr/>
                </a:tc>
                <a:extLst>
                  <a:ext uri="{0D108BD9-81ED-4DB2-BD59-A6C34878D82A}">
                    <a16:rowId xmlns:a16="http://schemas.microsoft.com/office/drawing/2014/main" val="1608617735"/>
                  </a:ext>
                </a:extLst>
              </a:tr>
              <a:tr h="370840">
                <a:tc>
                  <a:txBody>
                    <a:bodyPr/>
                    <a:lstStyle/>
                    <a:p>
                      <a:pPr algn="ctr"/>
                      <a:r>
                        <a:rPr lang="en-US" dirty="0"/>
                        <a:t>1893</a:t>
                      </a:r>
                      <a:endParaRPr lang="en-IN" dirty="0"/>
                    </a:p>
                  </a:txBody>
                  <a:tcPr/>
                </a:tc>
                <a:extLst>
                  <a:ext uri="{0D108BD9-81ED-4DB2-BD59-A6C34878D82A}">
                    <a16:rowId xmlns:a16="http://schemas.microsoft.com/office/drawing/2014/main" val="1665101967"/>
                  </a:ext>
                </a:extLst>
              </a:tr>
              <a:tr h="370840">
                <a:tc>
                  <a:txBody>
                    <a:bodyPr/>
                    <a:lstStyle/>
                    <a:p>
                      <a:pPr algn="ctr"/>
                      <a:r>
                        <a:rPr lang="en-US" dirty="0"/>
                        <a:t>4208</a:t>
                      </a:r>
                      <a:endParaRPr lang="en-IN" dirty="0"/>
                    </a:p>
                  </a:txBody>
                  <a:tcPr/>
                </a:tc>
                <a:extLst>
                  <a:ext uri="{0D108BD9-81ED-4DB2-BD59-A6C34878D82A}">
                    <a16:rowId xmlns:a16="http://schemas.microsoft.com/office/drawing/2014/main" val="1351271786"/>
                  </a:ext>
                </a:extLst>
              </a:tr>
              <a:tr h="370840">
                <a:tc>
                  <a:txBody>
                    <a:bodyPr/>
                    <a:lstStyle/>
                    <a:p>
                      <a:pPr algn="ctr"/>
                      <a:r>
                        <a:rPr lang="en-US" dirty="0"/>
                        <a:t>5228</a:t>
                      </a:r>
                      <a:endParaRPr lang="en-IN" dirty="0"/>
                    </a:p>
                  </a:txBody>
                  <a:tcPr/>
                </a:tc>
                <a:extLst>
                  <a:ext uri="{0D108BD9-81ED-4DB2-BD59-A6C34878D82A}">
                    <a16:rowId xmlns:a16="http://schemas.microsoft.com/office/drawing/2014/main" val="1664914459"/>
                  </a:ext>
                </a:extLst>
              </a:tr>
            </a:tbl>
          </a:graphicData>
        </a:graphic>
      </p:graphicFrame>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4248AFA-664A-5B9E-0218-956269043E4E}"/>
                  </a:ext>
                </a:extLst>
              </p:cNvPr>
              <p:cNvSpPr txBox="1"/>
              <p:nvPr/>
            </p:nvSpPr>
            <p:spPr>
              <a:xfrm>
                <a:off x="6015317" y="3030018"/>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IN" dirty="0"/>
              </a:p>
            </p:txBody>
          </p:sp>
        </mc:Choice>
        <mc:Fallback xmlns="">
          <p:sp>
            <p:nvSpPr>
              <p:cNvPr id="12" name="TextBox 11">
                <a:extLst>
                  <a:ext uri="{FF2B5EF4-FFF2-40B4-BE49-F238E27FC236}">
                    <a16:creationId xmlns:a16="http://schemas.microsoft.com/office/drawing/2014/main" id="{A4248AFA-664A-5B9E-0218-956269043E4E}"/>
                  </a:ext>
                </a:extLst>
              </p:cNvPr>
              <p:cNvSpPr txBox="1">
                <a:spLocks noRot="1" noChangeAspect="1" noMove="1" noResize="1" noEditPoints="1" noAdjustHandles="1" noChangeArrowheads="1" noChangeShapeType="1" noTextEdit="1"/>
              </p:cNvSpPr>
              <p:nvPr/>
            </p:nvSpPr>
            <p:spPr>
              <a:xfrm>
                <a:off x="6015317" y="3030018"/>
                <a:ext cx="6096000"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519311A-93CF-5FE4-77E0-C1FF63944695}"/>
                  </a:ext>
                </a:extLst>
              </p:cNvPr>
              <p:cNvSpPr txBox="1"/>
              <p:nvPr/>
            </p:nvSpPr>
            <p:spPr>
              <a:xfrm>
                <a:off x="6501493" y="2999478"/>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IN" dirty="0"/>
              </a:p>
            </p:txBody>
          </p:sp>
        </mc:Choice>
        <mc:Fallback xmlns="">
          <p:sp>
            <p:nvSpPr>
              <p:cNvPr id="14" name="TextBox 13">
                <a:extLst>
                  <a:ext uri="{FF2B5EF4-FFF2-40B4-BE49-F238E27FC236}">
                    <a16:creationId xmlns:a16="http://schemas.microsoft.com/office/drawing/2014/main" id="{4519311A-93CF-5FE4-77E0-C1FF63944695}"/>
                  </a:ext>
                </a:extLst>
              </p:cNvPr>
              <p:cNvSpPr txBox="1">
                <a:spLocks noRot="1" noChangeAspect="1" noMove="1" noResize="1" noEditPoints="1" noAdjustHandles="1" noChangeArrowheads="1" noChangeShapeType="1" noTextEdit="1"/>
              </p:cNvSpPr>
              <p:nvPr/>
            </p:nvSpPr>
            <p:spPr>
              <a:xfrm>
                <a:off x="6501493" y="2999478"/>
                <a:ext cx="6096000" cy="369332"/>
              </a:xfrm>
              <a:prstGeom prst="rect">
                <a:avLst/>
              </a:prstGeom>
              <a:blipFill>
                <a:blip r:embed="rId6"/>
                <a:stretch>
                  <a:fillRect/>
                </a:stretch>
              </a:blipFill>
            </p:spPr>
            <p:txBody>
              <a:bodyPr/>
              <a:lstStyle/>
              <a:p>
                <a:r>
                  <a:rPr lang="en-IN">
                    <a:noFill/>
                  </a:rPr>
                  <a:t> </a:t>
                </a:r>
              </a:p>
            </p:txBody>
          </p:sp>
        </mc:Fallback>
      </mc:AlternateContent>
      <p:graphicFrame>
        <p:nvGraphicFramePr>
          <p:cNvPr id="15" name="Table 14">
            <a:extLst>
              <a:ext uri="{FF2B5EF4-FFF2-40B4-BE49-F238E27FC236}">
                <a16:creationId xmlns:a16="http://schemas.microsoft.com/office/drawing/2014/main" id="{E644B166-6002-6ABC-7ADE-2CC2A3397917}"/>
              </a:ext>
            </a:extLst>
          </p:cNvPr>
          <p:cNvGraphicFramePr>
            <a:graphicFrameLocks noGrp="1"/>
          </p:cNvGraphicFramePr>
          <p:nvPr>
            <p:extLst>
              <p:ext uri="{D42A27DB-BD31-4B8C-83A1-F6EECF244321}">
                <p14:modId xmlns:p14="http://schemas.microsoft.com/office/powerpoint/2010/main" val="3136552900"/>
              </p:ext>
            </p:extLst>
          </p:nvPr>
        </p:nvGraphicFramePr>
        <p:xfrm>
          <a:off x="9968410" y="1914479"/>
          <a:ext cx="467042" cy="2219960"/>
        </p:xfrm>
        <a:graphic>
          <a:graphicData uri="http://schemas.openxmlformats.org/drawingml/2006/table">
            <a:tbl>
              <a:tblPr firstRow="1" bandRow="1">
                <a:tableStyleId>{5940675A-B579-460E-94D1-54222C63F5DA}</a:tableStyleId>
              </a:tblPr>
              <a:tblGrid>
                <a:gridCol w="467042">
                  <a:extLst>
                    <a:ext uri="{9D8B030D-6E8A-4147-A177-3AD203B41FA5}">
                      <a16:colId xmlns:a16="http://schemas.microsoft.com/office/drawing/2014/main" val="4014619128"/>
                    </a:ext>
                  </a:extLst>
                </a:gridCol>
              </a:tblGrid>
              <a:tr h="0">
                <a:tc>
                  <a:txBody>
                    <a:bodyPr/>
                    <a:lstStyle/>
                    <a:p>
                      <a:pPr algn="ctr"/>
                      <a:r>
                        <a:rPr lang="en-US" dirty="0"/>
                        <a:t>X</a:t>
                      </a:r>
                      <a:endParaRPr lang="en-IN" dirty="0"/>
                    </a:p>
                  </a:txBody>
                  <a:tcPr/>
                </a:tc>
                <a:extLst>
                  <a:ext uri="{0D108BD9-81ED-4DB2-BD59-A6C34878D82A}">
                    <a16:rowId xmlns:a16="http://schemas.microsoft.com/office/drawing/2014/main" val="1676564326"/>
                  </a:ext>
                </a:extLst>
              </a:tr>
              <a:tr h="370840">
                <a:tc>
                  <a:txBody>
                    <a:bodyPr/>
                    <a:lstStyle/>
                    <a:p>
                      <a:pPr algn="ctr"/>
                      <a:r>
                        <a:rPr lang="en-US" dirty="0"/>
                        <a:t>52</a:t>
                      </a:r>
                      <a:endParaRPr lang="en-IN" dirty="0"/>
                    </a:p>
                  </a:txBody>
                  <a:tcPr/>
                </a:tc>
                <a:extLst>
                  <a:ext uri="{0D108BD9-81ED-4DB2-BD59-A6C34878D82A}">
                    <a16:rowId xmlns:a16="http://schemas.microsoft.com/office/drawing/2014/main" val="3467736919"/>
                  </a:ext>
                </a:extLst>
              </a:tr>
              <a:tr h="370840">
                <a:tc>
                  <a:txBody>
                    <a:bodyPr/>
                    <a:lstStyle/>
                    <a:p>
                      <a:pPr algn="ctr"/>
                      <a:r>
                        <a:rPr lang="en-US" dirty="0"/>
                        <a:t>28</a:t>
                      </a:r>
                      <a:endParaRPr lang="en-IN" dirty="0"/>
                    </a:p>
                  </a:txBody>
                  <a:tcPr/>
                </a:tc>
                <a:extLst>
                  <a:ext uri="{0D108BD9-81ED-4DB2-BD59-A6C34878D82A}">
                    <a16:rowId xmlns:a16="http://schemas.microsoft.com/office/drawing/2014/main" val="3080703343"/>
                  </a:ext>
                </a:extLst>
              </a:tr>
              <a:tr h="370840">
                <a:tc>
                  <a:txBody>
                    <a:bodyPr/>
                    <a:lstStyle/>
                    <a:p>
                      <a:pPr algn="ctr"/>
                      <a:r>
                        <a:rPr lang="en-US" dirty="0"/>
                        <a:t>44</a:t>
                      </a:r>
                      <a:endParaRPr lang="en-IN" dirty="0"/>
                    </a:p>
                  </a:txBody>
                  <a:tcPr/>
                </a:tc>
                <a:extLst>
                  <a:ext uri="{0D108BD9-81ED-4DB2-BD59-A6C34878D82A}">
                    <a16:rowId xmlns:a16="http://schemas.microsoft.com/office/drawing/2014/main" val="1322790402"/>
                  </a:ext>
                </a:extLst>
              </a:tr>
              <a:tr h="370840">
                <a:tc>
                  <a:txBody>
                    <a:bodyPr/>
                    <a:lstStyle/>
                    <a:p>
                      <a:pPr algn="ctr"/>
                      <a:r>
                        <a:rPr lang="en-US" dirty="0"/>
                        <a:t>35</a:t>
                      </a:r>
                      <a:endParaRPr lang="en-IN" dirty="0"/>
                    </a:p>
                  </a:txBody>
                  <a:tcPr/>
                </a:tc>
                <a:extLst>
                  <a:ext uri="{0D108BD9-81ED-4DB2-BD59-A6C34878D82A}">
                    <a16:rowId xmlns:a16="http://schemas.microsoft.com/office/drawing/2014/main" val="2988357257"/>
                  </a:ext>
                </a:extLst>
              </a:tr>
              <a:tr h="370840">
                <a:tc>
                  <a:txBody>
                    <a:bodyPr/>
                    <a:lstStyle/>
                    <a:p>
                      <a:pPr algn="ctr"/>
                      <a:r>
                        <a:rPr lang="en-US" dirty="0"/>
                        <a:t>39</a:t>
                      </a:r>
                      <a:endParaRPr lang="en-IN" dirty="0"/>
                    </a:p>
                  </a:txBody>
                  <a:tcPr/>
                </a:tc>
                <a:extLst>
                  <a:ext uri="{0D108BD9-81ED-4DB2-BD59-A6C34878D82A}">
                    <a16:rowId xmlns:a16="http://schemas.microsoft.com/office/drawing/2014/main" val="355502117"/>
                  </a:ext>
                </a:extLst>
              </a:tr>
            </a:tbl>
          </a:graphicData>
        </a:graphic>
      </p:graphicFrame>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009DDD5-5288-7A6F-399C-332B4B9F7D59}"/>
                  </a:ext>
                </a:extLst>
              </p:cNvPr>
              <p:cNvSpPr txBox="1"/>
              <p:nvPr/>
            </p:nvSpPr>
            <p:spPr>
              <a:xfrm>
                <a:off x="6591300" y="3014748"/>
                <a:ext cx="629770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IN" dirty="0"/>
              </a:p>
            </p:txBody>
          </p:sp>
        </mc:Choice>
        <mc:Fallback xmlns="">
          <p:sp>
            <p:nvSpPr>
              <p:cNvPr id="17" name="TextBox 16">
                <a:extLst>
                  <a:ext uri="{FF2B5EF4-FFF2-40B4-BE49-F238E27FC236}">
                    <a16:creationId xmlns:a16="http://schemas.microsoft.com/office/drawing/2014/main" id="{8009DDD5-5288-7A6F-399C-332B4B9F7D59}"/>
                  </a:ext>
                </a:extLst>
              </p:cNvPr>
              <p:cNvSpPr txBox="1">
                <a:spLocks noRot="1" noChangeAspect="1" noMove="1" noResize="1" noEditPoints="1" noAdjustHandles="1" noChangeArrowheads="1" noChangeShapeType="1" noTextEdit="1"/>
              </p:cNvSpPr>
              <p:nvPr/>
            </p:nvSpPr>
            <p:spPr>
              <a:xfrm>
                <a:off x="6591300" y="3014748"/>
                <a:ext cx="6297706"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AB40D0E-D4B4-039A-4727-1C133555B613}"/>
                  </a:ext>
                </a:extLst>
              </p:cNvPr>
              <p:cNvSpPr txBox="1"/>
              <p:nvPr/>
            </p:nvSpPr>
            <p:spPr>
              <a:xfrm>
                <a:off x="9005055" y="2984208"/>
                <a:ext cx="38624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𝑏</m:t>
                      </m:r>
                    </m:oMath>
                  </m:oMathPara>
                </a14:m>
                <a:endParaRPr lang="en-IN" dirty="0"/>
              </a:p>
            </p:txBody>
          </p:sp>
        </mc:Choice>
        <mc:Fallback xmlns="">
          <p:sp>
            <p:nvSpPr>
              <p:cNvPr id="19" name="TextBox 18">
                <a:extLst>
                  <a:ext uri="{FF2B5EF4-FFF2-40B4-BE49-F238E27FC236}">
                    <a16:creationId xmlns:a16="http://schemas.microsoft.com/office/drawing/2014/main" id="{4AB40D0E-D4B4-039A-4727-1C133555B613}"/>
                  </a:ext>
                </a:extLst>
              </p:cNvPr>
              <p:cNvSpPr txBox="1">
                <a:spLocks noRot="1" noChangeAspect="1" noMove="1" noResize="1" noEditPoints="1" noAdjustHandles="1" noChangeArrowheads="1" noChangeShapeType="1" noTextEdit="1"/>
              </p:cNvSpPr>
              <p:nvPr/>
            </p:nvSpPr>
            <p:spPr>
              <a:xfrm>
                <a:off x="9005055" y="2984208"/>
                <a:ext cx="3862478"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560E088-6964-3566-8DB1-8785A41E4D32}"/>
                  </a:ext>
                </a:extLst>
              </p:cNvPr>
              <p:cNvSpPr txBox="1"/>
              <p:nvPr/>
            </p:nvSpPr>
            <p:spPr>
              <a:xfrm>
                <a:off x="372035" y="4811615"/>
                <a:ext cx="6898341" cy="1200329"/>
              </a:xfrm>
              <a:prstGeom prst="rect">
                <a:avLst/>
              </a:prstGeom>
              <a:noFill/>
            </p:spPr>
            <p:txBody>
              <a:bodyPr wrap="square">
                <a:spAutoFit/>
              </a:bodyPr>
              <a:lstStyle/>
              <a:p>
                <a:r>
                  <a:rPr lang="en-US" dirty="0">
                    <a:solidFill>
                      <a:srgbClr val="C00000"/>
                    </a:solidFill>
                  </a:rPr>
                  <a:t>STEP 1B</a:t>
                </a:r>
                <a:r>
                  <a:rPr lang="en-US" dirty="0"/>
                  <a:t>: Initialize Model Parameters (w, b) and Hyperparameter (alpha)</a:t>
                </a:r>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=100</m:t>
                      </m:r>
                    </m:oMath>
                  </m:oMathPara>
                </a14:m>
                <a:endParaRPr lang="en-US" b="0" dirty="0"/>
              </a:p>
              <a:p>
                <a:pPr/>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=100</m:t>
                      </m:r>
                    </m:oMath>
                  </m:oMathPara>
                </a14:m>
                <a:endParaRPr lang="en-US" b="0" dirty="0"/>
              </a:p>
              <a:p>
                <a:pPr/>
                <a14:m>
                  <m:oMathPara xmlns:m="http://schemas.openxmlformats.org/officeDocument/2006/math">
                    <m:oMathParaPr>
                      <m:jc m:val="left"/>
                    </m:oMathParaPr>
                    <m:oMath xmlns:m="http://schemas.openxmlformats.org/officeDocument/2006/math">
                      <m:r>
                        <a:rPr lang="en-IN"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=0.01</m:t>
                      </m:r>
                    </m:oMath>
                  </m:oMathPara>
                </a14:m>
                <a:endParaRPr lang="en-IN" dirty="0"/>
              </a:p>
            </p:txBody>
          </p:sp>
        </mc:Choice>
        <mc:Fallback xmlns="">
          <p:sp>
            <p:nvSpPr>
              <p:cNvPr id="21" name="TextBox 20">
                <a:extLst>
                  <a:ext uri="{FF2B5EF4-FFF2-40B4-BE49-F238E27FC236}">
                    <a16:creationId xmlns:a16="http://schemas.microsoft.com/office/drawing/2014/main" id="{8560E088-6964-3566-8DB1-8785A41E4D32}"/>
                  </a:ext>
                </a:extLst>
              </p:cNvPr>
              <p:cNvSpPr txBox="1">
                <a:spLocks noRot="1" noChangeAspect="1" noMove="1" noResize="1" noEditPoints="1" noAdjustHandles="1" noChangeArrowheads="1" noChangeShapeType="1" noTextEdit="1"/>
              </p:cNvSpPr>
              <p:nvPr/>
            </p:nvSpPr>
            <p:spPr>
              <a:xfrm>
                <a:off x="372035" y="4811615"/>
                <a:ext cx="6898341" cy="1200329"/>
              </a:xfrm>
              <a:prstGeom prst="rect">
                <a:avLst/>
              </a:prstGeom>
              <a:blipFill>
                <a:blip r:embed="rId9"/>
                <a:stretch>
                  <a:fillRect l="-707" t="-2538"/>
                </a:stretch>
              </a:blipFill>
            </p:spPr>
            <p:txBody>
              <a:bodyPr/>
              <a:lstStyle/>
              <a:p>
                <a:r>
                  <a:rPr lang="en-IN">
                    <a:noFill/>
                  </a:rPr>
                  <a:t> </a:t>
                </a:r>
              </a:p>
            </p:txBody>
          </p:sp>
        </mc:Fallback>
      </mc:AlternateContent>
      <p:graphicFrame>
        <p:nvGraphicFramePr>
          <p:cNvPr id="23" name="Object 22">
            <a:extLst>
              <a:ext uri="{FF2B5EF4-FFF2-40B4-BE49-F238E27FC236}">
                <a16:creationId xmlns:a16="http://schemas.microsoft.com/office/drawing/2014/main" id="{F0662E16-6B1A-4EFA-728D-3077013320FE}"/>
              </a:ext>
            </a:extLst>
          </p:cNvPr>
          <p:cNvGraphicFramePr>
            <a:graphicFrameLocks noChangeAspect="1"/>
          </p:cNvGraphicFramePr>
          <p:nvPr>
            <p:extLst>
              <p:ext uri="{D42A27DB-BD31-4B8C-83A1-F6EECF244321}">
                <p14:modId xmlns:p14="http://schemas.microsoft.com/office/powerpoint/2010/main" val="844785864"/>
              </p:ext>
            </p:extLst>
          </p:nvPr>
        </p:nvGraphicFramePr>
        <p:xfrm>
          <a:off x="8646979" y="4930323"/>
          <a:ext cx="1859655" cy="1611056"/>
        </p:xfrm>
        <a:graphic>
          <a:graphicData uri="http://schemas.openxmlformats.org/presentationml/2006/ole">
            <mc:AlternateContent xmlns:mc="http://schemas.openxmlformats.org/markup-compatibility/2006">
              <mc:Choice xmlns:v="urn:schemas-microsoft-com:vml" Requires="v">
                <p:oleObj name="Worksheet" showAsIcon="1" r:id="rId10" imgW="914649" imgH="792535" progId="Excel.Sheet.12">
                  <p:embed/>
                </p:oleObj>
              </mc:Choice>
              <mc:Fallback>
                <p:oleObj name="Worksheet" showAsIcon="1" r:id="rId10" imgW="914649" imgH="792535" progId="Excel.Sheet.12">
                  <p:embed/>
                  <p:pic>
                    <p:nvPicPr>
                      <p:cNvPr id="0" name=""/>
                      <p:cNvPicPr/>
                      <p:nvPr/>
                    </p:nvPicPr>
                    <p:blipFill>
                      <a:blip r:embed="rId11"/>
                      <a:stretch>
                        <a:fillRect/>
                      </a:stretch>
                    </p:blipFill>
                    <p:spPr>
                      <a:xfrm>
                        <a:off x="8646979" y="4930323"/>
                        <a:ext cx="1859655" cy="1611056"/>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3126645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70A22A-47D0-F819-332B-1E54CEB125EE}"/>
                  </a:ext>
                </a:extLst>
              </p:cNvPr>
              <p:cNvSpPr txBox="1"/>
              <p:nvPr/>
            </p:nvSpPr>
            <p:spPr>
              <a:xfrm>
                <a:off x="2149662" y="512049"/>
                <a:ext cx="38624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IN" dirty="0"/>
              </a:p>
            </p:txBody>
          </p:sp>
        </mc:Choice>
        <mc:Fallback xmlns="">
          <p:sp>
            <p:nvSpPr>
              <p:cNvPr id="11" name="TextBox 10">
                <a:extLst>
                  <a:ext uri="{FF2B5EF4-FFF2-40B4-BE49-F238E27FC236}">
                    <a16:creationId xmlns:a16="http://schemas.microsoft.com/office/drawing/2014/main" id="{2470A22A-47D0-F819-332B-1E54CEB125EE}"/>
                  </a:ext>
                </a:extLst>
              </p:cNvPr>
              <p:cNvSpPr txBox="1">
                <a:spLocks noRot="1" noChangeAspect="1" noMove="1" noResize="1" noEditPoints="1" noAdjustHandles="1" noChangeArrowheads="1" noChangeShapeType="1" noTextEdit="1"/>
              </p:cNvSpPr>
              <p:nvPr/>
            </p:nvSpPr>
            <p:spPr>
              <a:xfrm>
                <a:off x="2149662" y="512049"/>
                <a:ext cx="3862478"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7AE3BE8-A635-5F15-7B09-FB70FFF2A5DA}"/>
                  </a:ext>
                </a:extLst>
              </p:cNvPr>
              <p:cNvSpPr txBox="1"/>
              <p:nvPr/>
            </p:nvSpPr>
            <p:spPr>
              <a:xfrm>
                <a:off x="1606857" y="512048"/>
                <a:ext cx="61004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oMath>
                  </m:oMathPara>
                </a14:m>
                <a:endParaRPr lang="en-IN" dirty="0"/>
              </a:p>
            </p:txBody>
          </p:sp>
        </mc:Choice>
        <mc:Fallback xmlns="">
          <p:sp>
            <p:nvSpPr>
              <p:cNvPr id="13" name="TextBox 12">
                <a:extLst>
                  <a:ext uri="{FF2B5EF4-FFF2-40B4-BE49-F238E27FC236}">
                    <a16:creationId xmlns:a16="http://schemas.microsoft.com/office/drawing/2014/main" id="{A7AE3BE8-A635-5F15-7B09-FB70FFF2A5DA}"/>
                  </a:ext>
                </a:extLst>
              </p:cNvPr>
              <p:cNvSpPr txBox="1">
                <a:spLocks noRot="1" noChangeAspect="1" noMove="1" noResize="1" noEditPoints="1" noAdjustHandles="1" noChangeArrowheads="1" noChangeShapeType="1" noTextEdit="1"/>
              </p:cNvSpPr>
              <p:nvPr/>
            </p:nvSpPr>
            <p:spPr>
              <a:xfrm>
                <a:off x="1606857" y="512048"/>
                <a:ext cx="6100482" cy="369332"/>
              </a:xfrm>
              <a:prstGeom prst="rect">
                <a:avLst/>
              </a:prstGeom>
              <a:blipFill>
                <a:blip r:embed="rId3"/>
                <a:stretch>
                  <a:fillRect t="-6557" b="-491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5089842D-A48A-5BC2-3B8E-8884D2C8BD84}"/>
                  </a:ext>
                </a:extLst>
              </p:cNvPr>
              <p:cNvSpPr txBox="1"/>
              <p:nvPr/>
            </p:nvSpPr>
            <p:spPr>
              <a:xfrm>
                <a:off x="161794" y="143190"/>
                <a:ext cx="5023298" cy="369332"/>
              </a:xfrm>
              <a:prstGeom prst="rect">
                <a:avLst/>
              </a:prstGeom>
              <a:noFill/>
            </p:spPr>
            <p:txBody>
              <a:bodyPr wrap="none" rtlCol="0">
                <a:spAutoFit/>
              </a:bodyPr>
              <a:lstStyle/>
              <a:p>
                <a:r>
                  <a:rPr lang="en-US" dirty="0">
                    <a:solidFill>
                      <a:srgbClr val="C00000"/>
                    </a:solidFill>
                  </a:rPr>
                  <a:t>STEP 2</a:t>
                </a:r>
                <a:r>
                  <a:rPr lang="en-US" dirty="0"/>
                  <a:t>: Calculate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a14:m>
                <a:r>
                  <a:rPr lang="en-US" dirty="0"/>
                  <a:t> based on initialized parameters </a:t>
                </a:r>
                <a:endParaRPr lang="en-IN" dirty="0"/>
              </a:p>
            </p:txBody>
          </p:sp>
        </mc:Choice>
        <mc:Fallback xmlns="">
          <p:sp>
            <p:nvSpPr>
              <p:cNvPr id="2" name="TextBox 1">
                <a:extLst>
                  <a:ext uri="{FF2B5EF4-FFF2-40B4-BE49-F238E27FC236}">
                    <a16:creationId xmlns:a16="http://schemas.microsoft.com/office/drawing/2014/main" id="{5089842D-A48A-5BC2-3B8E-8884D2C8BD84}"/>
                  </a:ext>
                </a:extLst>
              </p:cNvPr>
              <p:cNvSpPr txBox="1">
                <a:spLocks noRot="1" noChangeAspect="1" noMove="1" noResize="1" noEditPoints="1" noAdjustHandles="1" noChangeArrowheads="1" noChangeShapeType="1" noTextEdit="1"/>
              </p:cNvSpPr>
              <p:nvPr/>
            </p:nvSpPr>
            <p:spPr>
              <a:xfrm>
                <a:off x="161794" y="143190"/>
                <a:ext cx="5023298" cy="369332"/>
              </a:xfrm>
              <a:prstGeom prst="rect">
                <a:avLst/>
              </a:prstGeom>
              <a:blipFill>
                <a:blip r:embed="rId4"/>
                <a:stretch>
                  <a:fillRect l="-1092"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5E3E8FC-3A23-DA73-748B-286156D26E9B}"/>
                  </a:ext>
                </a:extLst>
              </p:cNvPr>
              <p:cNvSpPr txBox="1"/>
              <p:nvPr/>
            </p:nvSpPr>
            <p:spPr>
              <a:xfrm>
                <a:off x="338948" y="505957"/>
                <a:ext cx="3505383" cy="38151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𝑓</m:t>
                          </m:r>
                        </m:e>
                        <m:sub>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   =     </m:t>
                      </m:r>
                      <m:r>
                        <a:rPr lang="en-US" b="0" i="1" smtClean="0">
                          <a:latin typeface="Cambria Math" panose="02040503050406030204" pitchFamily="18" charset="0"/>
                        </a:rPr>
                        <m:t>𝑤</m:t>
                      </m:r>
                      <m:r>
                        <a:rPr lang="en-US" b="0" i="1" smtClean="0">
                          <a:latin typeface="Cambria Math" panose="02040503050406030204" pitchFamily="18" charset="0"/>
                        </a:rPr>
                        <m:t>  ∗     </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𝑏</m:t>
                      </m:r>
                    </m:oMath>
                  </m:oMathPara>
                </a14:m>
                <a:endParaRPr lang="en-IN" dirty="0"/>
              </a:p>
            </p:txBody>
          </p:sp>
        </mc:Choice>
        <mc:Fallback xmlns="">
          <p:sp>
            <p:nvSpPr>
              <p:cNvPr id="3" name="TextBox 2">
                <a:extLst>
                  <a:ext uri="{FF2B5EF4-FFF2-40B4-BE49-F238E27FC236}">
                    <a16:creationId xmlns:a16="http://schemas.microsoft.com/office/drawing/2014/main" id="{95E3E8FC-3A23-DA73-748B-286156D26E9B}"/>
                  </a:ext>
                </a:extLst>
              </p:cNvPr>
              <p:cNvSpPr txBox="1">
                <a:spLocks noRot="1" noChangeAspect="1" noMove="1" noResize="1" noEditPoints="1" noAdjustHandles="1" noChangeArrowheads="1" noChangeShapeType="1" noTextEdit="1"/>
              </p:cNvSpPr>
              <p:nvPr/>
            </p:nvSpPr>
            <p:spPr>
              <a:xfrm>
                <a:off x="338948" y="505957"/>
                <a:ext cx="3505383" cy="381515"/>
              </a:xfrm>
              <a:prstGeom prst="rect">
                <a:avLst/>
              </a:prstGeom>
              <a:blipFill>
                <a:blip r:embed="rId5"/>
                <a:stretch>
                  <a:fillRect b="-9524"/>
                </a:stretch>
              </a:blipFill>
            </p:spPr>
            <p:txBody>
              <a:bodyPr/>
              <a:lstStyle/>
              <a:p>
                <a:r>
                  <a:rPr lang="en-IN">
                    <a:noFill/>
                  </a:rPr>
                  <a:t> </a:t>
                </a:r>
              </a:p>
            </p:txBody>
          </p:sp>
        </mc:Fallback>
      </mc:AlternateContent>
      <p:graphicFrame>
        <p:nvGraphicFramePr>
          <p:cNvPr id="4" name="Table 3">
            <a:extLst>
              <a:ext uri="{FF2B5EF4-FFF2-40B4-BE49-F238E27FC236}">
                <a16:creationId xmlns:a16="http://schemas.microsoft.com/office/drawing/2014/main" id="{B7FF9D03-DB1C-7F92-54D0-2EE8366BD0BD}"/>
              </a:ext>
            </a:extLst>
          </p:cNvPr>
          <p:cNvGraphicFramePr>
            <a:graphicFrameLocks noGrp="1"/>
          </p:cNvGraphicFramePr>
          <p:nvPr>
            <p:extLst>
              <p:ext uri="{D42A27DB-BD31-4B8C-83A1-F6EECF244321}">
                <p14:modId xmlns:p14="http://schemas.microsoft.com/office/powerpoint/2010/main" val="266746894"/>
              </p:ext>
            </p:extLst>
          </p:nvPr>
        </p:nvGraphicFramePr>
        <p:xfrm>
          <a:off x="515120" y="1069003"/>
          <a:ext cx="698818" cy="2219960"/>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1880478415"/>
                    </a:ext>
                  </a:extLst>
                </a:gridCol>
              </a:tblGrid>
              <a:tr h="0">
                <a:tc>
                  <a:txBody>
                    <a:bodyPr/>
                    <a:lstStyle/>
                    <a:p>
                      <a:pPr algn="ctr"/>
                      <a:r>
                        <a:rPr lang="en-US" dirty="0"/>
                        <a:t>Y</a:t>
                      </a:r>
                      <a:endParaRPr lang="en-IN" dirty="0"/>
                    </a:p>
                  </a:txBody>
                  <a:tcPr/>
                </a:tc>
                <a:extLst>
                  <a:ext uri="{0D108BD9-81ED-4DB2-BD59-A6C34878D82A}">
                    <a16:rowId xmlns:a16="http://schemas.microsoft.com/office/drawing/2014/main" val="192166752"/>
                  </a:ext>
                </a:extLst>
              </a:tr>
              <a:tr h="370840">
                <a:tc>
                  <a:txBody>
                    <a:bodyPr/>
                    <a:lstStyle/>
                    <a:p>
                      <a:pPr algn="ctr"/>
                      <a:r>
                        <a:rPr lang="en-US" dirty="0"/>
                        <a:t>5308</a:t>
                      </a:r>
                      <a:endParaRPr lang="en-IN" dirty="0"/>
                    </a:p>
                  </a:txBody>
                  <a:tcPr/>
                </a:tc>
                <a:extLst>
                  <a:ext uri="{0D108BD9-81ED-4DB2-BD59-A6C34878D82A}">
                    <a16:rowId xmlns:a16="http://schemas.microsoft.com/office/drawing/2014/main" val="2413678361"/>
                  </a:ext>
                </a:extLst>
              </a:tr>
              <a:tr h="370840">
                <a:tc>
                  <a:txBody>
                    <a:bodyPr/>
                    <a:lstStyle/>
                    <a:p>
                      <a:pPr algn="ctr"/>
                      <a:r>
                        <a:rPr lang="en-US" dirty="0"/>
                        <a:t>6123</a:t>
                      </a:r>
                      <a:endParaRPr lang="en-IN" dirty="0"/>
                    </a:p>
                  </a:txBody>
                  <a:tcPr/>
                </a:tc>
                <a:extLst>
                  <a:ext uri="{0D108BD9-81ED-4DB2-BD59-A6C34878D82A}">
                    <a16:rowId xmlns:a16="http://schemas.microsoft.com/office/drawing/2014/main" val="1608617735"/>
                  </a:ext>
                </a:extLst>
              </a:tr>
              <a:tr h="370840">
                <a:tc>
                  <a:txBody>
                    <a:bodyPr/>
                    <a:lstStyle/>
                    <a:p>
                      <a:pPr algn="ctr"/>
                      <a:r>
                        <a:rPr lang="en-US" dirty="0"/>
                        <a:t>1893</a:t>
                      </a:r>
                      <a:endParaRPr lang="en-IN" dirty="0"/>
                    </a:p>
                  </a:txBody>
                  <a:tcPr/>
                </a:tc>
                <a:extLst>
                  <a:ext uri="{0D108BD9-81ED-4DB2-BD59-A6C34878D82A}">
                    <a16:rowId xmlns:a16="http://schemas.microsoft.com/office/drawing/2014/main" val="1665101967"/>
                  </a:ext>
                </a:extLst>
              </a:tr>
              <a:tr h="370840">
                <a:tc>
                  <a:txBody>
                    <a:bodyPr/>
                    <a:lstStyle/>
                    <a:p>
                      <a:pPr algn="ctr"/>
                      <a:r>
                        <a:rPr lang="en-US" dirty="0"/>
                        <a:t>4208</a:t>
                      </a:r>
                      <a:endParaRPr lang="en-IN" dirty="0"/>
                    </a:p>
                  </a:txBody>
                  <a:tcPr/>
                </a:tc>
                <a:extLst>
                  <a:ext uri="{0D108BD9-81ED-4DB2-BD59-A6C34878D82A}">
                    <a16:rowId xmlns:a16="http://schemas.microsoft.com/office/drawing/2014/main" val="1351271786"/>
                  </a:ext>
                </a:extLst>
              </a:tr>
              <a:tr h="370840">
                <a:tc>
                  <a:txBody>
                    <a:bodyPr/>
                    <a:lstStyle/>
                    <a:p>
                      <a:pPr algn="ctr"/>
                      <a:r>
                        <a:rPr lang="en-US" dirty="0"/>
                        <a:t>5228</a:t>
                      </a:r>
                      <a:endParaRPr lang="en-IN" dirty="0"/>
                    </a:p>
                  </a:txBody>
                  <a:tcPr/>
                </a:tc>
                <a:extLst>
                  <a:ext uri="{0D108BD9-81ED-4DB2-BD59-A6C34878D82A}">
                    <a16:rowId xmlns:a16="http://schemas.microsoft.com/office/drawing/2014/main" val="1664914459"/>
                  </a:ext>
                </a:extLst>
              </a:tr>
            </a:tbl>
          </a:graphicData>
        </a:graphic>
      </p:graphicFrame>
      <p:graphicFrame>
        <p:nvGraphicFramePr>
          <p:cNvPr id="5" name="Table 4">
            <a:extLst>
              <a:ext uri="{FF2B5EF4-FFF2-40B4-BE49-F238E27FC236}">
                <a16:creationId xmlns:a16="http://schemas.microsoft.com/office/drawing/2014/main" id="{858291E5-EFCA-2021-6816-97C811798CA6}"/>
              </a:ext>
            </a:extLst>
          </p:cNvPr>
          <p:cNvGraphicFramePr>
            <a:graphicFrameLocks noGrp="1"/>
          </p:cNvGraphicFramePr>
          <p:nvPr>
            <p:extLst>
              <p:ext uri="{D42A27DB-BD31-4B8C-83A1-F6EECF244321}">
                <p14:modId xmlns:p14="http://schemas.microsoft.com/office/powerpoint/2010/main" val="300026049"/>
              </p:ext>
            </p:extLst>
          </p:nvPr>
        </p:nvGraphicFramePr>
        <p:xfrm>
          <a:off x="2438057" y="1069003"/>
          <a:ext cx="467042" cy="2219960"/>
        </p:xfrm>
        <a:graphic>
          <a:graphicData uri="http://schemas.openxmlformats.org/drawingml/2006/table">
            <a:tbl>
              <a:tblPr firstRow="1" bandRow="1">
                <a:tableStyleId>{5940675A-B579-460E-94D1-54222C63F5DA}</a:tableStyleId>
              </a:tblPr>
              <a:tblGrid>
                <a:gridCol w="467042">
                  <a:extLst>
                    <a:ext uri="{9D8B030D-6E8A-4147-A177-3AD203B41FA5}">
                      <a16:colId xmlns:a16="http://schemas.microsoft.com/office/drawing/2014/main" val="4014619128"/>
                    </a:ext>
                  </a:extLst>
                </a:gridCol>
              </a:tblGrid>
              <a:tr h="0">
                <a:tc>
                  <a:txBody>
                    <a:bodyPr/>
                    <a:lstStyle/>
                    <a:p>
                      <a:pPr algn="ctr"/>
                      <a:r>
                        <a:rPr lang="en-US" dirty="0"/>
                        <a:t>X</a:t>
                      </a:r>
                      <a:endParaRPr lang="en-IN" dirty="0"/>
                    </a:p>
                  </a:txBody>
                  <a:tcPr/>
                </a:tc>
                <a:extLst>
                  <a:ext uri="{0D108BD9-81ED-4DB2-BD59-A6C34878D82A}">
                    <a16:rowId xmlns:a16="http://schemas.microsoft.com/office/drawing/2014/main" val="1676564326"/>
                  </a:ext>
                </a:extLst>
              </a:tr>
              <a:tr h="370840">
                <a:tc>
                  <a:txBody>
                    <a:bodyPr/>
                    <a:lstStyle/>
                    <a:p>
                      <a:pPr algn="ctr"/>
                      <a:r>
                        <a:rPr lang="en-US" dirty="0"/>
                        <a:t>52</a:t>
                      </a:r>
                      <a:endParaRPr lang="en-IN" dirty="0"/>
                    </a:p>
                  </a:txBody>
                  <a:tcPr/>
                </a:tc>
                <a:extLst>
                  <a:ext uri="{0D108BD9-81ED-4DB2-BD59-A6C34878D82A}">
                    <a16:rowId xmlns:a16="http://schemas.microsoft.com/office/drawing/2014/main" val="3467736919"/>
                  </a:ext>
                </a:extLst>
              </a:tr>
              <a:tr h="370840">
                <a:tc>
                  <a:txBody>
                    <a:bodyPr/>
                    <a:lstStyle/>
                    <a:p>
                      <a:pPr algn="ctr"/>
                      <a:r>
                        <a:rPr lang="en-US" dirty="0"/>
                        <a:t>28</a:t>
                      </a:r>
                      <a:endParaRPr lang="en-IN" dirty="0"/>
                    </a:p>
                  </a:txBody>
                  <a:tcPr/>
                </a:tc>
                <a:extLst>
                  <a:ext uri="{0D108BD9-81ED-4DB2-BD59-A6C34878D82A}">
                    <a16:rowId xmlns:a16="http://schemas.microsoft.com/office/drawing/2014/main" val="3080703343"/>
                  </a:ext>
                </a:extLst>
              </a:tr>
              <a:tr h="370840">
                <a:tc>
                  <a:txBody>
                    <a:bodyPr/>
                    <a:lstStyle/>
                    <a:p>
                      <a:pPr algn="ctr"/>
                      <a:r>
                        <a:rPr lang="en-US" dirty="0"/>
                        <a:t>44</a:t>
                      </a:r>
                      <a:endParaRPr lang="en-IN" dirty="0"/>
                    </a:p>
                  </a:txBody>
                  <a:tcPr/>
                </a:tc>
                <a:extLst>
                  <a:ext uri="{0D108BD9-81ED-4DB2-BD59-A6C34878D82A}">
                    <a16:rowId xmlns:a16="http://schemas.microsoft.com/office/drawing/2014/main" val="1322790402"/>
                  </a:ext>
                </a:extLst>
              </a:tr>
              <a:tr h="370840">
                <a:tc>
                  <a:txBody>
                    <a:bodyPr/>
                    <a:lstStyle/>
                    <a:p>
                      <a:pPr algn="ctr"/>
                      <a:r>
                        <a:rPr lang="en-US" dirty="0"/>
                        <a:t>35</a:t>
                      </a:r>
                      <a:endParaRPr lang="en-IN" dirty="0"/>
                    </a:p>
                  </a:txBody>
                  <a:tcPr/>
                </a:tc>
                <a:extLst>
                  <a:ext uri="{0D108BD9-81ED-4DB2-BD59-A6C34878D82A}">
                    <a16:rowId xmlns:a16="http://schemas.microsoft.com/office/drawing/2014/main" val="2988357257"/>
                  </a:ext>
                </a:extLst>
              </a:tr>
              <a:tr h="370840">
                <a:tc>
                  <a:txBody>
                    <a:bodyPr/>
                    <a:lstStyle/>
                    <a:p>
                      <a:pPr algn="ctr"/>
                      <a:r>
                        <a:rPr lang="en-US" dirty="0"/>
                        <a:t>39</a:t>
                      </a:r>
                      <a:endParaRPr lang="en-IN" dirty="0"/>
                    </a:p>
                  </a:txBody>
                  <a:tcPr/>
                </a:tc>
                <a:extLst>
                  <a:ext uri="{0D108BD9-81ED-4DB2-BD59-A6C34878D82A}">
                    <a16:rowId xmlns:a16="http://schemas.microsoft.com/office/drawing/2014/main" val="355502117"/>
                  </a:ext>
                </a:extLst>
              </a:tr>
            </a:tbl>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AB33D8F-D583-0B55-20A6-553BBB9D5A18}"/>
                  </a:ext>
                </a:extLst>
              </p:cNvPr>
              <p:cNvSpPr txBox="1"/>
              <p:nvPr/>
            </p:nvSpPr>
            <p:spPr>
              <a:xfrm>
                <a:off x="1528490" y="1994317"/>
                <a:ext cx="38624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100</m:t>
                      </m:r>
                    </m:oMath>
                  </m:oMathPara>
                </a14:m>
                <a:endParaRPr lang="en-IN" dirty="0"/>
              </a:p>
            </p:txBody>
          </p:sp>
        </mc:Choice>
        <mc:Fallback xmlns="">
          <p:sp>
            <p:nvSpPr>
              <p:cNvPr id="6" name="TextBox 5">
                <a:extLst>
                  <a:ext uri="{FF2B5EF4-FFF2-40B4-BE49-F238E27FC236}">
                    <a16:creationId xmlns:a16="http://schemas.microsoft.com/office/drawing/2014/main" id="{7AB33D8F-D583-0B55-20A6-553BBB9D5A18}"/>
                  </a:ext>
                </a:extLst>
              </p:cNvPr>
              <p:cNvSpPr txBox="1">
                <a:spLocks noRot="1" noChangeAspect="1" noMove="1" noResize="1" noEditPoints="1" noAdjustHandles="1" noChangeArrowheads="1" noChangeShapeType="1" noTextEdit="1"/>
              </p:cNvSpPr>
              <p:nvPr/>
            </p:nvSpPr>
            <p:spPr>
              <a:xfrm>
                <a:off x="1528490" y="1994317"/>
                <a:ext cx="3862478"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2285DB8-A96E-A94A-F605-2EA947174C0F}"/>
                  </a:ext>
                </a:extLst>
              </p:cNvPr>
              <p:cNvSpPr txBox="1"/>
              <p:nvPr/>
            </p:nvSpPr>
            <p:spPr>
              <a:xfrm>
                <a:off x="124541" y="1994317"/>
                <a:ext cx="38624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100 ∗</m:t>
                      </m:r>
                    </m:oMath>
                  </m:oMathPara>
                </a14:m>
                <a:endParaRPr lang="en-IN" dirty="0"/>
              </a:p>
            </p:txBody>
          </p:sp>
        </mc:Choice>
        <mc:Fallback xmlns="">
          <p:sp>
            <p:nvSpPr>
              <p:cNvPr id="7" name="TextBox 6">
                <a:extLst>
                  <a:ext uri="{FF2B5EF4-FFF2-40B4-BE49-F238E27FC236}">
                    <a16:creationId xmlns:a16="http://schemas.microsoft.com/office/drawing/2014/main" id="{92285DB8-A96E-A94A-F605-2EA947174C0F}"/>
                  </a:ext>
                </a:extLst>
              </p:cNvPr>
              <p:cNvSpPr txBox="1">
                <a:spLocks noRot="1" noChangeAspect="1" noMove="1" noResize="1" noEditPoints="1" noAdjustHandles="1" noChangeArrowheads="1" noChangeShapeType="1" noTextEdit="1"/>
              </p:cNvSpPr>
              <p:nvPr/>
            </p:nvSpPr>
            <p:spPr>
              <a:xfrm>
                <a:off x="124541" y="1994317"/>
                <a:ext cx="3862478"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216789C-3A92-762C-5C88-A3564F270C2C}"/>
                  </a:ext>
                </a:extLst>
              </p:cNvPr>
              <p:cNvSpPr txBox="1"/>
              <p:nvPr/>
            </p:nvSpPr>
            <p:spPr>
              <a:xfrm>
                <a:off x="-402749" y="1983334"/>
                <a:ext cx="38624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IN" dirty="0"/>
              </a:p>
            </p:txBody>
          </p:sp>
        </mc:Choice>
        <mc:Fallback xmlns="">
          <p:sp>
            <p:nvSpPr>
              <p:cNvPr id="8" name="TextBox 7">
                <a:extLst>
                  <a:ext uri="{FF2B5EF4-FFF2-40B4-BE49-F238E27FC236}">
                    <a16:creationId xmlns:a16="http://schemas.microsoft.com/office/drawing/2014/main" id="{E216789C-3A92-762C-5C88-A3564F270C2C}"/>
                  </a:ext>
                </a:extLst>
              </p:cNvPr>
              <p:cNvSpPr txBox="1">
                <a:spLocks noRot="1" noChangeAspect="1" noMove="1" noResize="1" noEditPoints="1" noAdjustHandles="1" noChangeArrowheads="1" noChangeShapeType="1" noTextEdit="1"/>
              </p:cNvSpPr>
              <p:nvPr/>
            </p:nvSpPr>
            <p:spPr>
              <a:xfrm>
                <a:off x="-402749" y="1983334"/>
                <a:ext cx="3862478" cy="36933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66A3FA-1ABC-40C8-E08B-994A4EA3501B}"/>
                  </a:ext>
                </a:extLst>
              </p:cNvPr>
              <p:cNvSpPr txBox="1"/>
              <p:nvPr/>
            </p:nvSpPr>
            <p:spPr>
              <a:xfrm>
                <a:off x="2149662" y="1983334"/>
                <a:ext cx="38624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IN" dirty="0"/>
              </a:p>
            </p:txBody>
          </p:sp>
        </mc:Choice>
        <mc:Fallback xmlns="">
          <p:sp>
            <p:nvSpPr>
              <p:cNvPr id="9" name="TextBox 8">
                <a:extLst>
                  <a:ext uri="{FF2B5EF4-FFF2-40B4-BE49-F238E27FC236}">
                    <a16:creationId xmlns:a16="http://schemas.microsoft.com/office/drawing/2014/main" id="{BA66A3FA-1ABC-40C8-E08B-994A4EA3501B}"/>
                  </a:ext>
                </a:extLst>
              </p:cNvPr>
              <p:cNvSpPr txBox="1">
                <a:spLocks noRot="1" noChangeAspect="1" noMove="1" noResize="1" noEditPoints="1" noAdjustHandles="1" noChangeArrowheads="1" noChangeShapeType="1" noTextEdit="1"/>
              </p:cNvSpPr>
              <p:nvPr/>
            </p:nvSpPr>
            <p:spPr>
              <a:xfrm>
                <a:off x="2149662" y="1983334"/>
                <a:ext cx="3862478"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10" name="Table 9">
                <a:extLst>
                  <a:ext uri="{FF2B5EF4-FFF2-40B4-BE49-F238E27FC236}">
                    <a16:creationId xmlns:a16="http://schemas.microsoft.com/office/drawing/2014/main" id="{B1DC34C6-8A90-1891-D8AF-7F2F5AE88625}"/>
                  </a:ext>
                </a:extLst>
              </p:cNvPr>
              <p:cNvGraphicFramePr>
                <a:graphicFrameLocks noGrp="1"/>
              </p:cNvGraphicFramePr>
              <p:nvPr>
                <p:extLst>
                  <p:ext uri="{D42A27DB-BD31-4B8C-83A1-F6EECF244321}">
                    <p14:modId xmlns:p14="http://schemas.microsoft.com/office/powerpoint/2010/main" val="3169364814"/>
                  </p:ext>
                </p:extLst>
              </p:nvPr>
            </p:nvGraphicFramePr>
            <p:xfrm>
              <a:off x="4307689" y="1069003"/>
              <a:ext cx="698818" cy="2219960"/>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38102558"/>
                        </a:ext>
                      </a:extLst>
                    </a:gridCol>
                  </a:tblGrid>
                  <a:tr h="0">
                    <a:tc>
                      <a:txBody>
                        <a:bodyPr/>
                        <a:lstStyle/>
                        <a:p>
                          <a:pPr algn="ct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IN" dirty="0"/>
                        </a:p>
                      </a:txBody>
                      <a:tcPr/>
                    </a:tc>
                    <a:extLst>
                      <a:ext uri="{0D108BD9-81ED-4DB2-BD59-A6C34878D82A}">
                        <a16:rowId xmlns:a16="http://schemas.microsoft.com/office/drawing/2014/main" val="2384337920"/>
                      </a:ext>
                    </a:extLst>
                  </a:tr>
                  <a:tr h="370840">
                    <a:tc>
                      <a:txBody>
                        <a:bodyPr/>
                        <a:lstStyle/>
                        <a:p>
                          <a:pPr algn="ctr"/>
                          <a:r>
                            <a:rPr lang="en-US" dirty="0"/>
                            <a:t>5300</a:t>
                          </a:r>
                          <a:endParaRPr lang="en-IN" dirty="0"/>
                        </a:p>
                      </a:txBody>
                      <a:tcPr/>
                    </a:tc>
                    <a:extLst>
                      <a:ext uri="{0D108BD9-81ED-4DB2-BD59-A6C34878D82A}">
                        <a16:rowId xmlns:a16="http://schemas.microsoft.com/office/drawing/2014/main" val="3923462451"/>
                      </a:ext>
                    </a:extLst>
                  </a:tr>
                  <a:tr h="370840">
                    <a:tc>
                      <a:txBody>
                        <a:bodyPr/>
                        <a:lstStyle/>
                        <a:p>
                          <a:pPr algn="ctr"/>
                          <a:r>
                            <a:rPr lang="en-US" dirty="0"/>
                            <a:t>2900</a:t>
                          </a:r>
                          <a:endParaRPr lang="en-IN" dirty="0"/>
                        </a:p>
                      </a:txBody>
                      <a:tcPr/>
                    </a:tc>
                    <a:extLst>
                      <a:ext uri="{0D108BD9-81ED-4DB2-BD59-A6C34878D82A}">
                        <a16:rowId xmlns:a16="http://schemas.microsoft.com/office/drawing/2014/main" val="3322437658"/>
                      </a:ext>
                    </a:extLst>
                  </a:tr>
                  <a:tr h="370840">
                    <a:tc>
                      <a:txBody>
                        <a:bodyPr/>
                        <a:lstStyle/>
                        <a:p>
                          <a:pPr algn="ctr"/>
                          <a:r>
                            <a:rPr lang="en-US" dirty="0"/>
                            <a:t>4500</a:t>
                          </a:r>
                          <a:endParaRPr lang="en-IN" dirty="0"/>
                        </a:p>
                      </a:txBody>
                      <a:tcPr/>
                    </a:tc>
                    <a:extLst>
                      <a:ext uri="{0D108BD9-81ED-4DB2-BD59-A6C34878D82A}">
                        <a16:rowId xmlns:a16="http://schemas.microsoft.com/office/drawing/2014/main" val="1479447947"/>
                      </a:ext>
                    </a:extLst>
                  </a:tr>
                  <a:tr h="370840">
                    <a:tc>
                      <a:txBody>
                        <a:bodyPr/>
                        <a:lstStyle/>
                        <a:p>
                          <a:pPr algn="ctr"/>
                          <a:r>
                            <a:rPr lang="en-US" dirty="0"/>
                            <a:t>3000</a:t>
                          </a:r>
                          <a:endParaRPr lang="en-IN" dirty="0"/>
                        </a:p>
                      </a:txBody>
                      <a:tcPr/>
                    </a:tc>
                    <a:extLst>
                      <a:ext uri="{0D108BD9-81ED-4DB2-BD59-A6C34878D82A}">
                        <a16:rowId xmlns:a16="http://schemas.microsoft.com/office/drawing/2014/main" val="4016185436"/>
                      </a:ext>
                    </a:extLst>
                  </a:tr>
                  <a:tr h="370840">
                    <a:tc>
                      <a:txBody>
                        <a:bodyPr/>
                        <a:lstStyle/>
                        <a:p>
                          <a:pPr algn="ctr"/>
                          <a:r>
                            <a:rPr lang="en-US" dirty="0"/>
                            <a:t>4000</a:t>
                          </a:r>
                          <a:endParaRPr lang="en-IN" dirty="0"/>
                        </a:p>
                      </a:txBody>
                      <a:tcPr/>
                    </a:tc>
                    <a:extLst>
                      <a:ext uri="{0D108BD9-81ED-4DB2-BD59-A6C34878D82A}">
                        <a16:rowId xmlns:a16="http://schemas.microsoft.com/office/drawing/2014/main" val="470426173"/>
                      </a:ext>
                    </a:extLst>
                  </a:tr>
                </a:tbl>
              </a:graphicData>
            </a:graphic>
          </p:graphicFrame>
        </mc:Choice>
        <mc:Fallback xmlns="">
          <p:graphicFrame>
            <p:nvGraphicFramePr>
              <p:cNvPr id="10" name="Table 9">
                <a:extLst>
                  <a:ext uri="{FF2B5EF4-FFF2-40B4-BE49-F238E27FC236}">
                    <a16:creationId xmlns:a16="http://schemas.microsoft.com/office/drawing/2014/main" id="{B1DC34C6-8A90-1891-D8AF-7F2F5AE88625}"/>
                  </a:ext>
                </a:extLst>
              </p:cNvPr>
              <p:cNvGraphicFramePr>
                <a:graphicFrameLocks noGrp="1"/>
              </p:cNvGraphicFramePr>
              <p:nvPr>
                <p:extLst>
                  <p:ext uri="{D42A27DB-BD31-4B8C-83A1-F6EECF244321}">
                    <p14:modId xmlns:p14="http://schemas.microsoft.com/office/powerpoint/2010/main" val="3169364814"/>
                  </p:ext>
                </p:extLst>
              </p:nvPr>
            </p:nvGraphicFramePr>
            <p:xfrm>
              <a:off x="4307689" y="1069003"/>
              <a:ext cx="698818" cy="2219960"/>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38102558"/>
                        </a:ext>
                      </a:extLst>
                    </a:gridCol>
                  </a:tblGrid>
                  <a:tr h="365760">
                    <a:tc>
                      <a:txBody>
                        <a:bodyPr/>
                        <a:lstStyle/>
                        <a:p>
                          <a:endParaRPr lang="en-US"/>
                        </a:p>
                      </a:txBody>
                      <a:tcPr>
                        <a:blipFill>
                          <a:blip r:embed="rId10"/>
                          <a:stretch>
                            <a:fillRect l="-862" t="-6667" r="-1724" b="-533333"/>
                          </a:stretch>
                        </a:blipFill>
                      </a:tcPr>
                    </a:tc>
                    <a:extLst>
                      <a:ext uri="{0D108BD9-81ED-4DB2-BD59-A6C34878D82A}">
                        <a16:rowId xmlns:a16="http://schemas.microsoft.com/office/drawing/2014/main" val="2384337920"/>
                      </a:ext>
                    </a:extLst>
                  </a:tr>
                  <a:tr h="370840">
                    <a:tc>
                      <a:txBody>
                        <a:bodyPr/>
                        <a:lstStyle/>
                        <a:p>
                          <a:pPr algn="ctr"/>
                          <a:r>
                            <a:rPr lang="en-US" dirty="0"/>
                            <a:t>5300</a:t>
                          </a:r>
                          <a:endParaRPr lang="en-IN" dirty="0"/>
                        </a:p>
                      </a:txBody>
                      <a:tcPr/>
                    </a:tc>
                    <a:extLst>
                      <a:ext uri="{0D108BD9-81ED-4DB2-BD59-A6C34878D82A}">
                        <a16:rowId xmlns:a16="http://schemas.microsoft.com/office/drawing/2014/main" val="3923462451"/>
                      </a:ext>
                    </a:extLst>
                  </a:tr>
                  <a:tr h="370840">
                    <a:tc>
                      <a:txBody>
                        <a:bodyPr/>
                        <a:lstStyle/>
                        <a:p>
                          <a:pPr algn="ctr"/>
                          <a:r>
                            <a:rPr lang="en-US" dirty="0"/>
                            <a:t>2900</a:t>
                          </a:r>
                          <a:endParaRPr lang="en-IN" dirty="0"/>
                        </a:p>
                      </a:txBody>
                      <a:tcPr/>
                    </a:tc>
                    <a:extLst>
                      <a:ext uri="{0D108BD9-81ED-4DB2-BD59-A6C34878D82A}">
                        <a16:rowId xmlns:a16="http://schemas.microsoft.com/office/drawing/2014/main" val="3322437658"/>
                      </a:ext>
                    </a:extLst>
                  </a:tr>
                  <a:tr h="370840">
                    <a:tc>
                      <a:txBody>
                        <a:bodyPr/>
                        <a:lstStyle/>
                        <a:p>
                          <a:pPr algn="ctr"/>
                          <a:r>
                            <a:rPr lang="en-US" dirty="0"/>
                            <a:t>4500</a:t>
                          </a:r>
                          <a:endParaRPr lang="en-IN" dirty="0"/>
                        </a:p>
                      </a:txBody>
                      <a:tcPr/>
                    </a:tc>
                    <a:extLst>
                      <a:ext uri="{0D108BD9-81ED-4DB2-BD59-A6C34878D82A}">
                        <a16:rowId xmlns:a16="http://schemas.microsoft.com/office/drawing/2014/main" val="1479447947"/>
                      </a:ext>
                    </a:extLst>
                  </a:tr>
                  <a:tr h="370840">
                    <a:tc>
                      <a:txBody>
                        <a:bodyPr/>
                        <a:lstStyle/>
                        <a:p>
                          <a:pPr algn="ctr"/>
                          <a:r>
                            <a:rPr lang="en-US" dirty="0"/>
                            <a:t>3000</a:t>
                          </a:r>
                          <a:endParaRPr lang="en-IN" dirty="0"/>
                        </a:p>
                      </a:txBody>
                      <a:tcPr/>
                    </a:tc>
                    <a:extLst>
                      <a:ext uri="{0D108BD9-81ED-4DB2-BD59-A6C34878D82A}">
                        <a16:rowId xmlns:a16="http://schemas.microsoft.com/office/drawing/2014/main" val="4016185436"/>
                      </a:ext>
                    </a:extLst>
                  </a:tr>
                  <a:tr h="370840">
                    <a:tc>
                      <a:txBody>
                        <a:bodyPr/>
                        <a:lstStyle/>
                        <a:p>
                          <a:pPr algn="ctr"/>
                          <a:r>
                            <a:rPr lang="en-US" dirty="0"/>
                            <a:t>4000</a:t>
                          </a:r>
                          <a:endParaRPr lang="en-IN" dirty="0"/>
                        </a:p>
                      </a:txBody>
                      <a:tcPr/>
                    </a:tc>
                    <a:extLst>
                      <a:ext uri="{0D108BD9-81ED-4DB2-BD59-A6C34878D82A}">
                        <a16:rowId xmlns:a16="http://schemas.microsoft.com/office/drawing/2014/main" val="470426173"/>
                      </a:ext>
                    </a:extLst>
                  </a:tr>
                </a:tbl>
              </a:graphicData>
            </a:graphic>
          </p:graphicFrame>
        </mc:Fallback>
      </mc:AlternateContent>
      <p:sp>
        <p:nvSpPr>
          <p:cNvPr id="14" name="TextBox 13">
            <a:extLst>
              <a:ext uri="{FF2B5EF4-FFF2-40B4-BE49-F238E27FC236}">
                <a16:creationId xmlns:a16="http://schemas.microsoft.com/office/drawing/2014/main" id="{DB929D62-43C2-F205-5586-6900ADA1E70E}"/>
              </a:ext>
            </a:extLst>
          </p:cNvPr>
          <p:cNvSpPr txBox="1"/>
          <p:nvPr/>
        </p:nvSpPr>
        <p:spPr>
          <a:xfrm>
            <a:off x="161794" y="3560606"/>
            <a:ext cx="4704108" cy="369332"/>
          </a:xfrm>
          <a:prstGeom prst="rect">
            <a:avLst/>
          </a:prstGeom>
          <a:noFill/>
        </p:spPr>
        <p:txBody>
          <a:bodyPr wrap="none" rtlCol="0">
            <a:spAutoFit/>
          </a:bodyPr>
          <a:lstStyle/>
          <a:p>
            <a:r>
              <a:rPr lang="en-US" dirty="0">
                <a:solidFill>
                  <a:srgbClr val="C00000"/>
                </a:solidFill>
              </a:rPr>
              <a:t>STEP 3</a:t>
            </a:r>
            <a:r>
              <a:rPr lang="en-US" dirty="0"/>
              <a:t>: Calculate squared error metrics and cost</a:t>
            </a:r>
            <a:endParaRPr lang="en-IN" dirty="0"/>
          </a:p>
        </p:txBody>
      </p:sp>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01D47275-4E3A-1A9C-B459-CAAB77DD20E6}"/>
                  </a:ext>
                </a:extLst>
              </p:cNvPr>
              <p:cNvGraphicFramePr>
                <a:graphicFrameLocks noGrp="1"/>
              </p:cNvGraphicFramePr>
              <p:nvPr>
                <p:extLst>
                  <p:ext uri="{D42A27DB-BD31-4B8C-83A1-F6EECF244321}">
                    <p14:modId xmlns:p14="http://schemas.microsoft.com/office/powerpoint/2010/main" val="3404853951"/>
                  </p:ext>
                </p:extLst>
              </p:nvPr>
            </p:nvGraphicFramePr>
            <p:xfrm>
              <a:off x="220113" y="4047651"/>
              <a:ext cx="6772830" cy="2219960"/>
            </p:xfrm>
            <a:graphic>
              <a:graphicData uri="http://schemas.openxmlformats.org/drawingml/2006/table">
                <a:tbl>
                  <a:tblPr firstRow="1" bandRow="1">
                    <a:tableStyleId>{5940675A-B579-460E-94D1-54222C63F5DA}</a:tableStyleId>
                  </a:tblPr>
                  <a:tblGrid>
                    <a:gridCol w="798555">
                      <a:extLst>
                        <a:ext uri="{9D8B030D-6E8A-4147-A177-3AD203B41FA5}">
                          <a16:colId xmlns:a16="http://schemas.microsoft.com/office/drawing/2014/main" val="1045040931"/>
                        </a:ext>
                      </a:extLst>
                    </a:gridCol>
                    <a:gridCol w="1194855">
                      <a:extLst>
                        <a:ext uri="{9D8B030D-6E8A-4147-A177-3AD203B41FA5}">
                          <a16:colId xmlns:a16="http://schemas.microsoft.com/office/drawing/2014/main" val="774736889"/>
                        </a:ext>
                      </a:extLst>
                    </a:gridCol>
                    <a:gridCol w="1194855">
                      <a:extLst>
                        <a:ext uri="{9D8B030D-6E8A-4147-A177-3AD203B41FA5}">
                          <a16:colId xmlns:a16="http://schemas.microsoft.com/office/drawing/2014/main" val="3061067128"/>
                        </a:ext>
                      </a:extLst>
                    </a:gridCol>
                    <a:gridCol w="1194855">
                      <a:extLst>
                        <a:ext uri="{9D8B030D-6E8A-4147-A177-3AD203B41FA5}">
                          <a16:colId xmlns:a16="http://schemas.microsoft.com/office/drawing/2014/main" val="4140113511"/>
                        </a:ext>
                      </a:extLst>
                    </a:gridCol>
                    <a:gridCol w="1194855">
                      <a:extLst>
                        <a:ext uri="{9D8B030D-6E8A-4147-A177-3AD203B41FA5}">
                          <a16:colId xmlns:a16="http://schemas.microsoft.com/office/drawing/2014/main" val="2133258156"/>
                        </a:ext>
                      </a:extLst>
                    </a:gridCol>
                    <a:gridCol w="1194855">
                      <a:extLst>
                        <a:ext uri="{9D8B030D-6E8A-4147-A177-3AD203B41FA5}">
                          <a16:colId xmlns:a16="http://schemas.microsoft.com/office/drawing/2014/main" val="1176244951"/>
                        </a:ext>
                      </a:extLst>
                    </a:gridCol>
                  </a:tblGrid>
                  <a:tr h="0">
                    <a:tc>
                      <a:txBody>
                        <a:bodyPr/>
                        <a:lstStyle/>
                        <a:p>
                          <a:pPr algn="ctr"/>
                          <a:r>
                            <a:rPr lang="en-US" dirty="0"/>
                            <a:t>X</a:t>
                          </a:r>
                          <a:endParaRPr lang="en-IN" dirty="0"/>
                        </a:p>
                      </a:txBody>
                      <a:tcPr/>
                    </a:tc>
                    <a:tc>
                      <a:txBody>
                        <a:bodyPr/>
                        <a:lstStyle/>
                        <a:p>
                          <a:pPr algn="ctr"/>
                          <a:r>
                            <a:rPr lang="en-US" dirty="0"/>
                            <a:t>Y</a:t>
                          </a: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oMath>
                            </m:oMathPara>
                          </a14:m>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e>
                                  <m:sup>
                                    <m:r>
                                      <a:rPr lang="en-US" b="0" i="1" smtClean="0">
                                        <a:latin typeface="Cambria Math" panose="02040503050406030204" pitchFamily="18" charset="0"/>
                                      </a:rPr>
                                      <m:t>2</m:t>
                                    </m:r>
                                  </m:sup>
                                </m:sSup>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𝑥</m:t>
                                </m:r>
                              </m:oMath>
                            </m:oMathPara>
                          </a14:m>
                          <a:endParaRPr lang="en-IN" dirty="0"/>
                        </a:p>
                      </a:txBody>
                      <a:tcPr/>
                    </a:tc>
                    <a:extLst>
                      <a:ext uri="{0D108BD9-81ED-4DB2-BD59-A6C34878D82A}">
                        <a16:rowId xmlns:a16="http://schemas.microsoft.com/office/drawing/2014/main" val="2510489918"/>
                      </a:ext>
                    </a:extLst>
                  </a:tr>
                  <a:tr h="370840">
                    <a:tc>
                      <a:txBody>
                        <a:bodyPr/>
                        <a:lstStyle/>
                        <a:p>
                          <a:pPr algn="ctr"/>
                          <a:r>
                            <a:rPr lang="en-US" dirty="0"/>
                            <a:t>52</a:t>
                          </a:r>
                          <a:endParaRPr lang="en-IN" dirty="0"/>
                        </a:p>
                      </a:txBody>
                      <a:tcPr/>
                    </a:tc>
                    <a:tc>
                      <a:txBody>
                        <a:bodyPr/>
                        <a:lstStyle/>
                        <a:p>
                          <a:pPr algn="ctr"/>
                          <a:r>
                            <a:rPr lang="en-US" dirty="0"/>
                            <a:t>5308</a:t>
                          </a:r>
                          <a:endParaRPr lang="en-IN" dirty="0"/>
                        </a:p>
                      </a:txBody>
                      <a:tcPr/>
                    </a:tc>
                    <a:tc>
                      <a:txBody>
                        <a:bodyPr/>
                        <a:lstStyle/>
                        <a:p>
                          <a:pPr algn="ctr"/>
                          <a:r>
                            <a:rPr lang="en-US" dirty="0"/>
                            <a:t>5300</a:t>
                          </a:r>
                          <a:endParaRPr lang="en-IN" dirty="0"/>
                        </a:p>
                      </a:txBody>
                      <a:tcPr/>
                    </a:tc>
                    <a:tc>
                      <a:txBody>
                        <a:bodyPr/>
                        <a:lstStyle/>
                        <a:p>
                          <a:pPr algn="ctr"/>
                          <a:r>
                            <a:rPr lang="en-US" dirty="0"/>
                            <a:t>-8</a:t>
                          </a:r>
                          <a:endParaRPr lang="en-IN" dirty="0"/>
                        </a:p>
                      </a:txBody>
                      <a:tcPr/>
                    </a:tc>
                    <a:tc>
                      <a:txBody>
                        <a:bodyPr/>
                        <a:lstStyle/>
                        <a:p>
                          <a:pPr algn="ctr"/>
                          <a:r>
                            <a:rPr lang="en-US" dirty="0"/>
                            <a:t>64</a:t>
                          </a:r>
                          <a:endParaRPr lang="en-IN" dirty="0"/>
                        </a:p>
                      </a:txBody>
                      <a:tcPr/>
                    </a:tc>
                    <a:tc>
                      <a:txBody>
                        <a:bodyPr/>
                        <a:lstStyle/>
                        <a:p>
                          <a:pPr algn="ctr"/>
                          <a:r>
                            <a:rPr lang="en-US" dirty="0"/>
                            <a:t>-416</a:t>
                          </a:r>
                          <a:endParaRPr lang="en-IN" dirty="0"/>
                        </a:p>
                      </a:txBody>
                      <a:tcPr/>
                    </a:tc>
                    <a:extLst>
                      <a:ext uri="{0D108BD9-81ED-4DB2-BD59-A6C34878D82A}">
                        <a16:rowId xmlns:a16="http://schemas.microsoft.com/office/drawing/2014/main" val="1381761992"/>
                      </a:ext>
                    </a:extLst>
                  </a:tr>
                  <a:tr h="370840">
                    <a:tc>
                      <a:txBody>
                        <a:bodyPr/>
                        <a:lstStyle/>
                        <a:p>
                          <a:pPr algn="ctr"/>
                          <a:r>
                            <a:rPr lang="en-US" dirty="0"/>
                            <a:t>28</a:t>
                          </a:r>
                          <a:endParaRPr lang="en-IN" dirty="0"/>
                        </a:p>
                      </a:txBody>
                      <a:tcPr/>
                    </a:tc>
                    <a:tc>
                      <a:txBody>
                        <a:bodyPr/>
                        <a:lstStyle/>
                        <a:p>
                          <a:pPr algn="ctr"/>
                          <a:r>
                            <a:rPr lang="en-US" dirty="0"/>
                            <a:t>6123</a:t>
                          </a:r>
                          <a:endParaRPr lang="en-IN" dirty="0"/>
                        </a:p>
                      </a:txBody>
                      <a:tcPr/>
                    </a:tc>
                    <a:tc>
                      <a:txBody>
                        <a:bodyPr/>
                        <a:lstStyle/>
                        <a:p>
                          <a:pPr algn="ctr"/>
                          <a:r>
                            <a:rPr lang="en-US" dirty="0"/>
                            <a:t>2900</a:t>
                          </a:r>
                          <a:endParaRPr lang="en-IN" dirty="0"/>
                        </a:p>
                      </a:txBody>
                      <a:tcPr/>
                    </a:tc>
                    <a:tc>
                      <a:txBody>
                        <a:bodyPr/>
                        <a:lstStyle/>
                        <a:p>
                          <a:pPr algn="ctr"/>
                          <a:r>
                            <a:rPr lang="en-US" dirty="0"/>
                            <a:t>-3223</a:t>
                          </a:r>
                          <a:endParaRPr lang="en-IN" dirty="0"/>
                        </a:p>
                      </a:txBody>
                      <a:tcPr/>
                    </a:tc>
                    <a:tc>
                      <a:txBody>
                        <a:bodyPr/>
                        <a:lstStyle/>
                        <a:p>
                          <a:pPr algn="ctr"/>
                          <a:r>
                            <a:rPr lang="en-US" dirty="0"/>
                            <a:t>10387229</a:t>
                          </a:r>
                          <a:endParaRPr lang="en-IN" dirty="0"/>
                        </a:p>
                      </a:txBody>
                      <a:tcPr/>
                    </a:tc>
                    <a:tc>
                      <a:txBody>
                        <a:bodyPr/>
                        <a:lstStyle/>
                        <a:p>
                          <a:pPr algn="ctr"/>
                          <a:r>
                            <a:rPr lang="en-US" dirty="0"/>
                            <a:t>-90244</a:t>
                          </a:r>
                          <a:endParaRPr lang="en-IN" dirty="0"/>
                        </a:p>
                      </a:txBody>
                      <a:tcPr/>
                    </a:tc>
                    <a:extLst>
                      <a:ext uri="{0D108BD9-81ED-4DB2-BD59-A6C34878D82A}">
                        <a16:rowId xmlns:a16="http://schemas.microsoft.com/office/drawing/2014/main" val="154999962"/>
                      </a:ext>
                    </a:extLst>
                  </a:tr>
                  <a:tr h="370840">
                    <a:tc>
                      <a:txBody>
                        <a:bodyPr/>
                        <a:lstStyle/>
                        <a:p>
                          <a:pPr algn="ctr"/>
                          <a:r>
                            <a:rPr lang="en-US" dirty="0"/>
                            <a:t>44</a:t>
                          </a:r>
                          <a:endParaRPr lang="en-IN" dirty="0"/>
                        </a:p>
                      </a:txBody>
                      <a:tcPr/>
                    </a:tc>
                    <a:tc>
                      <a:txBody>
                        <a:bodyPr/>
                        <a:lstStyle/>
                        <a:p>
                          <a:pPr algn="ctr"/>
                          <a:r>
                            <a:rPr lang="en-US" dirty="0"/>
                            <a:t>1893</a:t>
                          </a:r>
                          <a:endParaRPr lang="en-IN" dirty="0"/>
                        </a:p>
                      </a:txBody>
                      <a:tcPr/>
                    </a:tc>
                    <a:tc>
                      <a:txBody>
                        <a:bodyPr/>
                        <a:lstStyle/>
                        <a:p>
                          <a:pPr algn="ctr"/>
                          <a:r>
                            <a:rPr lang="en-US" dirty="0"/>
                            <a:t>4500</a:t>
                          </a:r>
                          <a:endParaRPr lang="en-IN" dirty="0"/>
                        </a:p>
                      </a:txBody>
                      <a:tcPr/>
                    </a:tc>
                    <a:tc>
                      <a:txBody>
                        <a:bodyPr/>
                        <a:lstStyle/>
                        <a:p>
                          <a:pPr algn="ctr"/>
                          <a:r>
                            <a:rPr lang="en-US" dirty="0"/>
                            <a:t>2607</a:t>
                          </a:r>
                          <a:endParaRPr lang="en-IN" dirty="0"/>
                        </a:p>
                      </a:txBody>
                      <a:tcPr/>
                    </a:tc>
                    <a:tc>
                      <a:txBody>
                        <a:bodyPr/>
                        <a:lstStyle/>
                        <a:p>
                          <a:pPr algn="ctr"/>
                          <a:r>
                            <a:rPr lang="en-US" dirty="0"/>
                            <a:t>6796449</a:t>
                          </a:r>
                          <a:endParaRPr lang="en-IN" dirty="0"/>
                        </a:p>
                      </a:txBody>
                      <a:tcPr/>
                    </a:tc>
                    <a:tc>
                      <a:txBody>
                        <a:bodyPr/>
                        <a:lstStyle/>
                        <a:p>
                          <a:pPr algn="ctr"/>
                          <a:r>
                            <a:rPr lang="en-US" dirty="0"/>
                            <a:t>114708</a:t>
                          </a:r>
                          <a:endParaRPr lang="en-IN" dirty="0"/>
                        </a:p>
                      </a:txBody>
                      <a:tcPr/>
                    </a:tc>
                    <a:extLst>
                      <a:ext uri="{0D108BD9-81ED-4DB2-BD59-A6C34878D82A}">
                        <a16:rowId xmlns:a16="http://schemas.microsoft.com/office/drawing/2014/main" val="3171020458"/>
                      </a:ext>
                    </a:extLst>
                  </a:tr>
                  <a:tr h="370840">
                    <a:tc>
                      <a:txBody>
                        <a:bodyPr/>
                        <a:lstStyle/>
                        <a:p>
                          <a:pPr algn="ctr"/>
                          <a:r>
                            <a:rPr lang="en-US" dirty="0"/>
                            <a:t>35</a:t>
                          </a:r>
                          <a:endParaRPr lang="en-IN" dirty="0"/>
                        </a:p>
                      </a:txBody>
                      <a:tcPr/>
                    </a:tc>
                    <a:tc>
                      <a:txBody>
                        <a:bodyPr/>
                        <a:lstStyle/>
                        <a:p>
                          <a:pPr algn="ctr"/>
                          <a:r>
                            <a:rPr lang="en-US" dirty="0"/>
                            <a:t>4208</a:t>
                          </a:r>
                          <a:endParaRPr lang="en-IN" dirty="0"/>
                        </a:p>
                      </a:txBody>
                      <a:tcPr/>
                    </a:tc>
                    <a:tc>
                      <a:txBody>
                        <a:bodyPr/>
                        <a:lstStyle/>
                        <a:p>
                          <a:pPr algn="ctr"/>
                          <a:r>
                            <a:rPr lang="en-US" dirty="0"/>
                            <a:t>3000</a:t>
                          </a:r>
                          <a:endParaRPr lang="en-IN" dirty="0"/>
                        </a:p>
                      </a:txBody>
                      <a:tcPr/>
                    </a:tc>
                    <a:tc>
                      <a:txBody>
                        <a:bodyPr/>
                        <a:lstStyle/>
                        <a:p>
                          <a:pPr algn="ctr"/>
                          <a:r>
                            <a:rPr lang="en-US" dirty="0"/>
                            <a:t>-608</a:t>
                          </a:r>
                          <a:endParaRPr lang="en-IN" dirty="0"/>
                        </a:p>
                      </a:txBody>
                      <a:tcPr/>
                    </a:tc>
                    <a:tc>
                      <a:txBody>
                        <a:bodyPr/>
                        <a:lstStyle/>
                        <a:p>
                          <a:pPr algn="ctr"/>
                          <a:r>
                            <a:rPr lang="en-US" dirty="0"/>
                            <a:t>369664</a:t>
                          </a:r>
                          <a:endParaRPr lang="en-IN" dirty="0"/>
                        </a:p>
                      </a:txBody>
                      <a:tcPr/>
                    </a:tc>
                    <a:tc>
                      <a:txBody>
                        <a:bodyPr/>
                        <a:lstStyle/>
                        <a:p>
                          <a:pPr algn="ctr"/>
                          <a:r>
                            <a:rPr lang="en-US" dirty="0"/>
                            <a:t>-21280</a:t>
                          </a:r>
                          <a:endParaRPr lang="en-IN" dirty="0"/>
                        </a:p>
                      </a:txBody>
                      <a:tcPr/>
                    </a:tc>
                    <a:extLst>
                      <a:ext uri="{0D108BD9-81ED-4DB2-BD59-A6C34878D82A}">
                        <a16:rowId xmlns:a16="http://schemas.microsoft.com/office/drawing/2014/main" val="874469065"/>
                      </a:ext>
                    </a:extLst>
                  </a:tr>
                  <a:tr h="370840">
                    <a:tc>
                      <a:txBody>
                        <a:bodyPr/>
                        <a:lstStyle/>
                        <a:p>
                          <a:pPr algn="ctr"/>
                          <a:r>
                            <a:rPr lang="en-US" dirty="0"/>
                            <a:t>39</a:t>
                          </a:r>
                          <a:endParaRPr lang="en-IN" dirty="0"/>
                        </a:p>
                      </a:txBody>
                      <a:tcPr/>
                    </a:tc>
                    <a:tc>
                      <a:txBody>
                        <a:bodyPr/>
                        <a:lstStyle/>
                        <a:p>
                          <a:pPr algn="ctr"/>
                          <a:r>
                            <a:rPr lang="en-US" dirty="0"/>
                            <a:t>5228</a:t>
                          </a:r>
                          <a:endParaRPr lang="en-IN" dirty="0"/>
                        </a:p>
                      </a:txBody>
                      <a:tcPr/>
                    </a:tc>
                    <a:tc>
                      <a:txBody>
                        <a:bodyPr/>
                        <a:lstStyle/>
                        <a:p>
                          <a:pPr algn="ctr"/>
                          <a:r>
                            <a:rPr lang="en-US" dirty="0"/>
                            <a:t>4000</a:t>
                          </a:r>
                          <a:endParaRPr lang="en-IN" dirty="0"/>
                        </a:p>
                      </a:txBody>
                      <a:tcPr/>
                    </a:tc>
                    <a:tc>
                      <a:txBody>
                        <a:bodyPr/>
                        <a:lstStyle/>
                        <a:p>
                          <a:pPr algn="ctr"/>
                          <a:r>
                            <a:rPr lang="en-US" dirty="0"/>
                            <a:t>-1228</a:t>
                          </a:r>
                          <a:endParaRPr lang="en-IN" dirty="0"/>
                        </a:p>
                      </a:txBody>
                      <a:tcPr/>
                    </a:tc>
                    <a:tc>
                      <a:txBody>
                        <a:bodyPr/>
                        <a:lstStyle/>
                        <a:p>
                          <a:pPr algn="ctr"/>
                          <a:r>
                            <a:rPr lang="en-US" dirty="0"/>
                            <a:t>1507984</a:t>
                          </a:r>
                          <a:endParaRPr lang="en-IN" dirty="0"/>
                        </a:p>
                      </a:txBody>
                      <a:tcPr/>
                    </a:tc>
                    <a:tc>
                      <a:txBody>
                        <a:bodyPr/>
                        <a:lstStyle/>
                        <a:p>
                          <a:pPr algn="ctr"/>
                          <a:r>
                            <a:rPr lang="en-US" dirty="0"/>
                            <a:t>-47892</a:t>
                          </a:r>
                          <a:endParaRPr lang="en-IN" dirty="0"/>
                        </a:p>
                      </a:txBody>
                      <a:tcPr/>
                    </a:tc>
                    <a:extLst>
                      <a:ext uri="{0D108BD9-81ED-4DB2-BD59-A6C34878D82A}">
                        <a16:rowId xmlns:a16="http://schemas.microsoft.com/office/drawing/2014/main" val="3671054481"/>
                      </a:ext>
                    </a:extLst>
                  </a:tr>
                </a:tbl>
              </a:graphicData>
            </a:graphic>
          </p:graphicFrame>
        </mc:Choice>
        <mc:Fallback xmlns="">
          <p:graphicFrame>
            <p:nvGraphicFramePr>
              <p:cNvPr id="15" name="Table 14">
                <a:extLst>
                  <a:ext uri="{FF2B5EF4-FFF2-40B4-BE49-F238E27FC236}">
                    <a16:creationId xmlns:a16="http://schemas.microsoft.com/office/drawing/2014/main" id="{01D47275-4E3A-1A9C-B459-CAAB77DD20E6}"/>
                  </a:ext>
                </a:extLst>
              </p:cNvPr>
              <p:cNvGraphicFramePr>
                <a:graphicFrameLocks noGrp="1"/>
              </p:cNvGraphicFramePr>
              <p:nvPr>
                <p:extLst>
                  <p:ext uri="{D42A27DB-BD31-4B8C-83A1-F6EECF244321}">
                    <p14:modId xmlns:p14="http://schemas.microsoft.com/office/powerpoint/2010/main" val="3404853951"/>
                  </p:ext>
                </p:extLst>
              </p:nvPr>
            </p:nvGraphicFramePr>
            <p:xfrm>
              <a:off x="220113" y="4047651"/>
              <a:ext cx="6772830" cy="2219960"/>
            </p:xfrm>
            <a:graphic>
              <a:graphicData uri="http://schemas.openxmlformats.org/drawingml/2006/table">
                <a:tbl>
                  <a:tblPr firstRow="1" bandRow="1">
                    <a:tableStyleId>{5940675A-B579-460E-94D1-54222C63F5DA}</a:tableStyleId>
                  </a:tblPr>
                  <a:tblGrid>
                    <a:gridCol w="798555">
                      <a:extLst>
                        <a:ext uri="{9D8B030D-6E8A-4147-A177-3AD203B41FA5}">
                          <a16:colId xmlns:a16="http://schemas.microsoft.com/office/drawing/2014/main" val="1045040931"/>
                        </a:ext>
                      </a:extLst>
                    </a:gridCol>
                    <a:gridCol w="1194855">
                      <a:extLst>
                        <a:ext uri="{9D8B030D-6E8A-4147-A177-3AD203B41FA5}">
                          <a16:colId xmlns:a16="http://schemas.microsoft.com/office/drawing/2014/main" val="774736889"/>
                        </a:ext>
                      </a:extLst>
                    </a:gridCol>
                    <a:gridCol w="1194855">
                      <a:extLst>
                        <a:ext uri="{9D8B030D-6E8A-4147-A177-3AD203B41FA5}">
                          <a16:colId xmlns:a16="http://schemas.microsoft.com/office/drawing/2014/main" val="3061067128"/>
                        </a:ext>
                      </a:extLst>
                    </a:gridCol>
                    <a:gridCol w="1194855">
                      <a:extLst>
                        <a:ext uri="{9D8B030D-6E8A-4147-A177-3AD203B41FA5}">
                          <a16:colId xmlns:a16="http://schemas.microsoft.com/office/drawing/2014/main" val="4140113511"/>
                        </a:ext>
                      </a:extLst>
                    </a:gridCol>
                    <a:gridCol w="1194855">
                      <a:extLst>
                        <a:ext uri="{9D8B030D-6E8A-4147-A177-3AD203B41FA5}">
                          <a16:colId xmlns:a16="http://schemas.microsoft.com/office/drawing/2014/main" val="2133258156"/>
                        </a:ext>
                      </a:extLst>
                    </a:gridCol>
                    <a:gridCol w="1194855">
                      <a:extLst>
                        <a:ext uri="{9D8B030D-6E8A-4147-A177-3AD203B41FA5}">
                          <a16:colId xmlns:a16="http://schemas.microsoft.com/office/drawing/2014/main" val="1176244951"/>
                        </a:ext>
                      </a:extLst>
                    </a:gridCol>
                  </a:tblGrid>
                  <a:tr h="365760">
                    <a:tc>
                      <a:txBody>
                        <a:bodyPr/>
                        <a:lstStyle/>
                        <a:p>
                          <a:pPr algn="ctr"/>
                          <a:r>
                            <a:rPr lang="en-US" dirty="0"/>
                            <a:t>X</a:t>
                          </a:r>
                          <a:endParaRPr lang="en-IN" dirty="0"/>
                        </a:p>
                      </a:txBody>
                      <a:tcPr/>
                    </a:tc>
                    <a:tc>
                      <a:txBody>
                        <a:bodyPr/>
                        <a:lstStyle/>
                        <a:p>
                          <a:pPr algn="ctr"/>
                          <a:r>
                            <a:rPr lang="en-US" dirty="0"/>
                            <a:t>Y</a:t>
                          </a:r>
                          <a:endParaRPr lang="en-IN" dirty="0"/>
                        </a:p>
                      </a:txBody>
                      <a:tcPr/>
                    </a:tc>
                    <a:tc>
                      <a:txBody>
                        <a:bodyPr/>
                        <a:lstStyle/>
                        <a:p>
                          <a:endParaRPr lang="en-US"/>
                        </a:p>
                      </a:txBody>
                      <a:tcPr>
                        <a:blipFill>
                          <a:blip r:embed="rId11"/>
                          <a:stretch>
                            <a:fillRect l="-167347" t="-8333" r="-301531" b="-533333"/>
                          </a:stretch>
                        </a:blipFill>
                      </a:tcPr>
                    </a:tc>
                    <a:tc>
                      <a:txBody>
                        <a:bodyPr/>
                        <a:lstStyle/>
                        <a:p>
                          <a:endParaRPr lang="en-US"/>
                        </a:p>
                      </a:txBody>
                      <a:tcPr>
                        <a:blipFill>
                          <a:blip r:embed="rId11"/>
                          <a:stretch>
                            <a:fillRect l="-265990" t="-8333" r="-200000" b="-533333"/>
                          </a:stretch>
                        </a:blipFill>
                      </a:tcPr>
                    </a:tc>
                    <a:tc>
                      <a:txBody>
                        <a:bodyPr/>
                        <a:lstStyle/>
                        <a:p>
                          <a:endParaRPr lang="en-US"/>
                        </a:p>
                      </a:txBody>
                      <a:tcPr>
                        <a:blipFill>
                          <a:blip r:embed="rId11"/>
                          <a:stretch>
                            <a:fillRect l="-367857" t="-8333" r="-101020" b="-533333"/>
                          </a:stretch>
                        </a:blipFill>
                      </a:tcPr>
                    </a:tc>
                    <a:tc>
                      <a:txBody>
                        <a:bodyPr/>
                        <a:lstStyle/>
                        <a:p>
                          <a:endParaRPr lang="en-US"/>
                        </a:p>
                      </a:txBody>
                      <a:tcPr>
                        <a:blipFill>
                          <a:blip r:embed="rId11"/>
                          <a:stretch>
                            <a:fillRect l="-467857" t="-8333" r="-1020" b="-533333"/>
                          </a:stretch>
                        </a:blipFill>
                      </a:tcPr>
                    </a:tc>
                    <a:extLst>
                      <a:ext uri="{0D108BD9-81ED-4DB2-BD59-A6C34878D82A}">
                        <a16:rowId xmlns:a16="http://schemas.microsoft.com/office/drawing/2014/main" val="2510489918"/>
                      </a:ext>
                    </a:extLst>
                  </a:tr>
                  <a:tr h="370840">
                    <a:tc>
                      <a:txBody>
                        <a:bodyPr/>
                        <a:lstStyle/>
                        <a:p>
                          <a:pPr algn="ctr"/>
                          <a:r>
                            <a:rPr lang="en-US" dirty="0"/>
                            <a:t>52</a:t>
                          </a:r>
                          <a:endParaRPr lang="en-IN" dirty="0"/>
                        </a:p>
                      </a:txBody>
                      <a:tcPr/>
                    </a:tc>
                    <a:tc>
                      <a:txBody>
                        <a:bodyPr/>
                        <a:lstStyle/>
                        <a:p>
                          <a:pPr algn="ctr"/>
                          <a:r>
                            <a:rPr lang="en-US" dirty="0"/>
                            <a:t>5308</a:t>
                          </a:r>
                          <a:endParaRPr lang="en-IN" dirty="0"/>
                        </a:p>
                      </a:txBody>
                      <a:tcPr/>
                    </a:tc>
                    <a:tc>
                      <a:txBody>
                        <a:bodyPr/>
                        <a:lstStyle/>
                        <a:p>
                          <a:pPr algn="ctr"/>
                          <a:r>
                            <a:rPr lang="en-US" dirty="0"/>
                            <a:t>5300</a:t>
                          </a:r>
                          <a:endParaRPr lang="en-IN" dirty="0"/>
                        </a:p>
                      </a:txBody>
                      <a:tcPr/>
                    </a:tc>
                    <a:tc>
                      <a:txBody>
                        <a:bodyPr/>
                        <a:lstStyle/>
                        <a:p>
                          <a:pPr algn="ctr"/>
                          <a:r>
                            <a:rPr lang="en-US" dirty="0"/>
                            <a:t>-8</a:t>
                          </a:r>
                          <a:endParaRPr lang="en-IN" dirty="0"/>
                        </a:p>
                      </a:txBody>
                      <a:tcPr/>
                    </a:tc>
                    <a:tc>
                      <a:txBody>
                        <a:bodyPr/>
                        <a:lstStyle/>
                        <a:p>
                          <a:pPr algn="ctr"/>
                          <a:r>
                            <a:rPr lang="en-US" dirty="0"/>
                            <a:t>64</a:t>
                          </a:r>
                          <a:endParaRPr lang="en-IN" dirty="0"/>
                        </a:p>
                      </a:txBody>
                      <a:tcPr/>
                    </a:tc>
                    <a:tc>
                      <a:txBody>
                        <a:bodyPr/>
                        <a:lstStyle/>
                        <a:p>
                          <a:pPr algn="ctr"/>
                          <a:r>
                            <a:rPr lang="en-US" dirty="0"/>
                            <a:t>-416</a:t>
                          </a:r>
                          <a:endParaRPr lang="en-IN" dirty="0"/>
                        </a:p>
                      </a:txBody>
                      <a:tcPr/>
                    </a:tc>
                    <a:extLst>
                      <a:ext uri="{0D108BD9-81ED-4DB2-BD59-A6C34878D82A}">
                        <a16:rowId xmlns:a16="http://schemas.microsoft.com/office/drawing/2014/main" val="1381761992"/>
                      </a:ext>
                    </a:extLst>
                  </a:tr>
                  <a:tr h="370840">
                    <a:tc>
                      <a:txBody>
                        <a:bodyPr/>
                        <a:lstStyle/>
                        <a:p>
                          <a:pPr algn="ctr"/>
                          <a:r>
                            <a:rPr lang="en-US" dirty="0"/>
                            <a:t>28</a:t>
                          </a:r>
                          <a:endParaRPr lang="en-IN" dirty="0"/>
                        </a:p>
                      </a:txBody>
                      <a:tcPr/>
                    </a:tc>
                    <a:tc>
                      <a:txBody>
                        <a:bodyPr/>
                        <a:lstStyle/>
                        <a:p>
                          <a:pPr algn="ctr"/>
                          <a:r>
                            <a:rPr lang="en-US" dirty="0"/>
                            <a:t>6123</a:t>
                          </a:r>
                          <a:endParaRPr lang="en-IN" dirty="0"/>
                        </a:p>
                      </a:txBody>
                      <a:tcPr/>
                    </a:tc>
                    <a:tc>
                      <a:txBody>
                        <a:bodyPr/>
                        <a:lstStyle/>
                        <a:p>
                          <a:pPr algn="ctr"/>
                          <a:r>
                            <a:rPr lang="en-US" dirty="0"/>
                            <a:t>2900</a:t>
                          </a:r>
                          <a:endParaRPr lang="en-IN" dirty="0"/>
                        </a:p>
                      </a:txBody>
                      <a:tcPr/>
                    </a:tc>
                    <a:tc>
                      <a:txBody>
                        <a:bodyPr/>
                        <a:lstStyle/>
                        <a:p>
                          <a:pPr algn="ctr"/>
                          <a:r>
                            <a:rPr lang="en-US" dirty="0"/>
                            <a:t>-3223</a:t>
                          </a:r>
                          <a:endParaRPr lang="en-IN" dirty="0"/>
                        </a:p>
                      </a:txBody>
                      <a:tcPr/>
                    </a:tc>
                    <a:tc>
                      <a:txBody>
                        <a:bodyPr/>
                        <a:lstStyle/>
                        <a:p>
                          <a:pPr algn="ctr"/>
                          <a:r>
                            <a:rPr lang="en-US" dirty="0"/>
                            <a:t>10387229</a:t>
                          </a:r>
                          <a:endParaRPr lang="en-IN" dirty="0"/>
                        </a:p>
                      </a:txBody>
                      <a:tcPr/>
                    </a:tc>
                    <a:tc>
                      <a:txBody>
                        <a:bodyPr/>
                        <a:lstStyle/>
                        <a:p>
                          <a:pPr algn="ctr"/>
                          <a:r>
                            <a:rPr lang="en-US" dirty="0"/>
                            <a:t>-90244</a:t>
                          </a:r>
                          <a:endParaRPr lang="en-IN" dirty="0"/>
                        </a:p>
                      </a:txBody>
                      <a:tcPr/>
                    </a:tc>
                    <a:extLst>
                      <a:ext uri="{0D108BD9-81ED-4DB2-BD59-A6C34878D82A}">
                        <a16:rowId xmlns:a16="http://schemas.microsoft.com/office/drawing/2014/main" val="154999962"/>
                      </a:ext>
                    </a:extLst>
                  </a:tr>
                  <a:tr h="370840">
                    <a:tc>
                      <a:txBody>
                        <a:bodyPr/>
                        <a:lstStyle/>
                        <a:p>
                          <a:pPr algn="ctr"/>
                          <a:r>
                            <a:rPr lang="en-US" dirty="0"/>
                            <a:t>44</a:t>
                          </a:r>
                          <a:endParaRPr lang="en-IN" dirty="0"/>
                        </a:p>
                      </a:txBody>
                      <a:tcPr/>
                    </a:tc>
                    <a:tc>
                      <a:txBody>
                        <a:bodyPr/>
                        <a:lstStyle/>
                        <a:p>
                          <a:pPr algn="ctr"/>
                          <a:r>
                            <a:rPr lang="en-US" dirty="0"/>
                            <a:t>1893</a:t>
                          </a:r>
                          <a:endParaRPr lang="en-IN" dirty="0"/>
                        </a:p>
                      </a:txBody>
                      <a:tcPr/>
                    </a:tc>
                    <a:tc>
                      <a:txBody>
                        <a:bodyPr/>
                        <a:lstStyle/>
                        <a:p>
                          <a:pPr algn="ctr"/>
                          <a:r>
                            <a:rPr lang="en-US" dirty="0"/>
                            <a:t>4500</a:t>
                          </a:r>
                          <a:endParaRPr lang="en-IN" dirty="0"/>
                        </a:p>
                      </a:txBody>
                      <a:tcPr/>
                    </a:tc>
                    <a:tc>
                      <a:txBody>
                        <a:bodyPr/>
                        <a:lstStyle/>
                        <a:p>
                          <a:pPr algn="ctr"/>
                          <a:r>
                            <a:rPr lang="en-US" dirty="0"/>
                            <a:t>2607</a:t>
                          </a:r>
                          <a:endParaRPr lang="en-IN" dirty="0"/>
                        </a:p>
                      </a:txBody>
                      <a:tcPr/>
                    </a:tc>
                    <a:tc>
                      <a:txBody>
                        <a:bodyPr/>
                        <a:lstStyle/>
                        <a:p>
                          <a:pPr algn="ctr"/>
                          <a:r>
                            <a:rPr lang="en-US" dirty="0"/>
                            <a:t>6796449</a:t>
                          </a:r>
                          <a:endParaRPr lang="en-IN" dirty="0"/>
                        </a:p>
                      </a:txBody>
                      <a:tcPr/>
                    </a:tc>
                    <a:tc>
                      <a:txBody>
                        <a:bodyPr/>
                        <a:lstStyle/>
                        <a:p>
                          <a:pPr algn="ctr"/>
                          <a:r>
                            <a:rPr lang="en-US" dirty="0"/>
                            <a:t>114708</a:t>
                          </a:r>
                          <a:endParaRPr lang="en-IN" dirty="0"/>
                        </a:p>
                      </a:txBody>
                      <a:tcPr/>
                    </a:tc>
                    <a:extLst>
                      <a:ext uri="{0D108BD9-81ED-4DB2-BD59-A6C34878D82A}">
                        <a16:rowId xmlns:a16="http://schemas.microsoft.com/office/drawing/2014/main" val="3171020458"/>
                      </a:ext>
                    </a:extLst>
                  </a:tr>
                  <a:tr h="370840">
                    <a:tc>
                      <a:txBody>
                        <a:bodyPr/>
                        <a:lstStyle/>
                        <a:p>
                          <a:pPr algn="ctr"/>
                          <a:r>
                            <a:rPr lang="en-US" dirty="0"/>
                            <a:t>35</a:t>
                          </a:r>
                          <a:endParaRPr lang="en-IN" dirty="0"/>
                        </a:p>
                      </a:txBody>
                      <a:tcPr/>
                    </a:tc>
                    <a:tc>
                      <a:txBody>
                        <a:bodyPr/>
                        <a:lstStyle/>
                        <a:p>
                          <a:pPr algn="ctr"/>
                          <a:r>
                            <a:rPr lang="en-US" dirty="0"/>
                            <a:t>4208</a:t>
                          </a:r>
                          <a:endParaRPr lang="en-IN" dirty="0"/>
                        </a:p>
                      </a:txBody>
                      <a:tcPr/>
                    </a:tc>
                    <a:tc>
                      <a:txBody>
                        <a:bodyPr/>
                        <a:lstStyle/>
                        <a:p>
                          <a:pPr algn="ctr"/>
                          <a:r>
                            <a:rPr lang="en-US" dirty="0"/>
                            <a:t>3000</a:t>
                          </a:r>
                          <a:endParaRPr lang="en-IN" dirty="0"/>
                        </a:p>
                      </a:txBody>
                      <a:tcPr/>
                    </a:tc>
                    <a:tc>
                      <a:txBody>
                        <a:bodyPr/>
                        <a:lstStyle/>
                        <a:p>
                          <a:pPr algn="ctr"/>
                          <a:r>
                            <a:rPr lang="en-US" dirty="0"/>
                            <a:t>-608</a:t>
                          </a:r>
                          <a:endParaRPr lang="en-IN" dirty="0"/>
                        </a:p>
                      </a:txBody>
                      <a:tcPr/>
                    </a:tc>
                    <a:tc>
                      <a:txBody>
                        <a:bodyPr/>
                        <a:lstStyle/>
                        <a:p>
                          <a:pPr algn="ctr"/>
                          <a:r>
                            <a:rPr lang="en-US" dirty="0"/>
                            <a:t>369664</a:t>
                          </a:r>
                          <a:endParaRPr lang="en-IN" dirty="0"/>
                        </a:p>
                      </a:txBody>
                      <a:tcPr/>
                    </a:tc>
                    <a:tc>
                      <a:txBody>
                        <a:bodyPr/>
                        <a:lstStyle/>
                        <a:p>
                          <a:pPr algn="ctr"/>
                          <a:r>
                            <a:rPr lang="en-US" dirty="0"/>
                            <a:t>-21280</a:t>
                          </a:r>
                          <a:endParaRPr lang="en-IN" dirty="0"/>
                        </a:p>
                      </a:txBody>
                      <a:tcPr/>
                    </a:tc>
                    <a:extLst>
                      <a:ext uri="{0D108BD9-81ED-4DB2-BD59-A6C34878D82A}">
                        <a16:rowId xmlns:a16="http://schemas.microsoft.com/office/drawing/2014/main" val="874469065"/>
                      </a:ext>
                    </a:extLst>
                  </a:tr>
                  <a:tr h="370840">
                    <a:tc>
                      <a:txBody>
                        <a:bodyPr/>
                        <a:lstStyle/>
                        <a:p>
                          <a:pPr algn="ctr"/>
                          <a:r>
                            <a:rPr lang="en-US" dirty="0"/>
                            <a:t>39</a:t>
                          </a:r>
                          <a:endParaRPr lang="en-IN" dirty="0"/>
                        </a:p>
                      </a:txBody>
                      <a:tcPr/>
                    </a:tc>
                    <a:tc>
                      <a:txBody>
                        <a:bodyPr/>
                        <a:lstStyle/>
                        <a:p>
                          <a:pPr algn="ctr"/>
                          <a:r>
                            <a:rPr lang="en-US" dirty="0"/>
                            <a:t>5228</a:t>
                          </a:r>
                          <a:endParaRPr lang="en-IN" dirty="0"/>
                        </a:p>
                      </a:txBody>
                      <a:tcPr/>
                    </a:tc>
                    <a:tc>
                      <a:txBody>
                        <a:bodyPr/>
                        <a:lstStyle/>
                        <a:p>
                          <a:pPr algn="ctr"/>
                          <a:r>
                            <a:rPr lang="en-US" dirty="0"/>
                            <a:t>4000</a:t>
                          </a:r>
                          <a:endParaRPr lang="en-IN" dirty="0"/>
                        </a:p>
                      </a:txBody>
                      <a:tcPr/>
                    </a:tc>
                    <a:tc>
                      <a:txBody>
                        <a:bodyPr/>
                        <a:lstStyle/>
                        <a:p>
                          <a:pPr algn="ctr"/>
                          <a:r>
                            <a:rPr lang="en-US" dirty="0"/>
                            <a:t>-1228</a:t>
                          </a:r>
                          <a:endParaRPr lang="en-IN" dirty="0"/>
                        </a:p>
                      </a:txBody>
                      <a:tcPr/>
                    </a:tc>
                    <a:tc>
                      <a:txBody>
                        <a:bodyPr/>
                        <a:lstStyle/>
                        <a:p>
                          <a:pPr algn="ctr"/>
                          <a:r>
                            <a:rPr lang="en-US" dirty="0"/>
                            <a:t>1507984</a:t>
                          </a:r>
                          <a:endParaRPr lang="en-IN" dirty="0"/>
                        </a:p>
                      </a:txBody>
                      <a:tcPr/>
                    </a:tc>
                    <a:tc>
                      <a:txBody>
                        <a:bodyPr/>
                        <a:lstStyle/>
                        <a:p>
                          <a:pPr algn="ctr"/>
                          <a:r>
                            <a:rPr lang="en-US" dirty="0"/>
                            <a:t>-47892</a:t>
                          </a:r>
                          <a:endParaRPr lang="en-IN" dirty="0"/>
                        </a:p>
                      </a:txBody>
                      <a:tcPr/>
                    </a:tc>
                    <a:extLst>
                      <a:ext uri="{0D108BD9-81ED-4DB2-BD59-A6C34878D82A}">
                        <a16:rowId xmlns:a16="http://schemas.microsoft.com/office/drawing/2014/main" val="3671054481"/>
                      </a:ext>
                    </a:extLst>
                  </a:tr>
                </a:tbl>
              </a:graphicData>
            </a:graphic>
          </p:graphicFrame>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CED706D-5B6B-F3FF-930C-D56431D5D3D0}"/>
                  </a:ext>
                </a:extLst>
              </p:cNvPr>
              <p:cNvSpPr txBox="1"/>
              <p:nvPr/>
            </p:nvSpPr>
            <p:spPr>
              <a:xfrm>
                <a:off x="3606528" y="6336986"/>
                <a:ext cx="895502"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200" i="1" smtClean="0">
                              <a:latin typeface="Cambria Math" panose="02040503050406030204" pitchFamily="18" charset="0"/>
                            </a:rPr>
                          </m:ctrlPr>
                        </m:naryPr>
                        <m:sub/>
                        <m:sup/>
                        <m:e>
                          <m:r>
                            <a:rPr lang="en-US" sz="1200" b="0" i="1" smtClean="0">
                              <a:latin typeface="Cambria Math" panose="02040503050406030204" pitchFamily="18" charset="0"/>
                            </a:rPr>
                            <m:t>=</m:t>
                          </m:r>
                          <m:r>
                            <a:rPr lang="en-US" sz="1200" b="0" i="1" smtClean="0">
                              <a:solidFill>
                                <a:schemeClr val="accent1"/>
                              </a:solidFill>
                              <a:latin typeface="Cambria Math" panose="02040503050406030204" pitchFamily="18" charset="0"/>
                            </a:rPr>
                            <m:t>−2460</m:t>
                          </m:r>
                        </m:e>
                      </m:nary>
                    </m:oMath>
                  </m:oMathPara>
                </a14:m>
                <a:endParaRPr lang="en-IN" sz="1200" dirty="0"/>
              </a:p>
            </p:txBody>
          </p:sp>
        </mc:Choice>
        <mc:Fallback xmlns="">
          <p:sp>
            <p:nvSpPr>
              <p:cNvPr id="16" name="TextBox 15">
                <a:extLst>
                  <a:ext uri="{FF2B5EF4-FFF2-40B4-BE49-F238E27FC236}">
                    <a16:creationId xmlns:a16="http://schemas.microsoft.com/office/drawing/2014/main" id="{FCED706D-5B6B-F3FF-930C-D56431D5D3D0}"/>
                  </a:ext>
                </a:extLst>
              </p:cNvPr>
              <p:cNvSpPr txBox="1">
                <a:spLocks noRot="1" noChangeAspect="1" noMove="1" noResize="1" noEditPoints="1" noAdjustHandles="1" noChangeArrowheads="1" noChangeShapeType="1" noTextEdit="1"/>
              </p:cNvSpPr>
              <p:nvPr/>
            </p:nvSpPr>
            <p:spPr>
              <a:xfrm>
                <a:off x="3606528" y="6336986"/>
                <a:ext cx="895502" cy="447238"/>
              </a:xfrm>
              <a:prstGeom prst="rect">
                <a:avLst/>
              </a:prstGeom>
              <a:blipFill>
                <a:blip r:embed="rId12"/>
                <a:stretch>
                  <a:fillRect l="-63265" t="-152055" r="-52381" b="-2095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0669DE2-25EC-2484-6595-2D7D7B67F3CC}"/>
                  </a:ext>
                </a:extLst>
              </p:cNvPr>
              <p:cNvSpPr txBox="1"/>
              <p:nvPr/>
            </p:nvSpPr>
            <p:spPr>
              <a:xfrm>
                <a:off x="4688355" y="6336986"/>
                <a:ext cx="1119922"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200" i="1" smtClean="0">
                              <a:latin typeface="Cambria Math" panose="02040503050406030204" pitchFamily="18" charset="0"/>
                            </a:rPr>
                          </m:ctrlPr>
                        </m:naryPr>
                        <m:sub/>
                        <m:sup/>
                        <m:e>
                          <m:r>
                            <a:rPr lang="en-US" sz="1200" b="0" i="1" smtClean="0">
                              <a:latin typeface="Cambria Math" panose="02040503050406030204" pitchFamily="18" charset="0"/>
                            </a:rPr>
                            <m:t>=</m:t>
                          </m:r>
                          <m:r>
                            <a:rPr lang="en-US" sz="1200" b="0" i="1" smtClean="0">
                              <a:solidFill>
                                <a:schemeClr val="accent2"/>
                              </a:solidFill>
                              <a:latin typeface="Cambria Math" panose="02040503050406030204" pitchFamily="18" charset="0"/>
                            </a:rPr>
                            <m:t>19061890</m:t>
                          </m:r>
                        </m:e>
                      </m:nary>
                    </m:oMath>
                  </m:oMathPara>
                </a14:m>
                <a:endParaRPr lang="en-IN" sz="1200" dirty="0"/>
              </a:p>
            </p:txBody>
          </p:sp>
        </mc:Choice>
        <mc:Fallback xmlns="">
          <p:sp>
            <p:nvSpPr>
              <p:cNvPr id="17" name="TextBox 16">
                <a:extLst>
                  <a:ext uri="{FF2B5EF4-FFF2-40B4-BE49-F238E27FC236}">
                    <a16:creationId xmlns:a16="http://schemas.microsoft.com/office/drawing/2014/main" id="{10669DE2-25EC-2484-6595-2D7D7B67F3CC}"/>
                  </a:ext>
                </a:extLst>
              </p:cNvPr>
              <p:cNvSpPr txBox="1">
                <a:spLocks noRot="1" noChangeAspect="1" noMove="1" noResize="1" noEditPoints="1" noAdjustHandles="1" noChangeArrowheads="1" noChangeShapeType="1" noTextEdit="1"/>
              </p:cNvSpPr>
              <p:nvPr/>
            </p:nvSpPr>
            <p:spPr>
              <a:xfrm>
                <a:off x="4688355" y="6336986"/>
                <a:ext cx="1119922" cy="447238"/>
              </a:xfrm>
              <a:prstGeom prst="rect">
                <a:avLst/>
              </a:prstGeom>
              <a:blipFill>
                <a:blip r:embed="rId13"/>
                <a:stretch>
                  <a:fillRect l="-50000" t="-152055" r="-22283" b="-20958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FCBC206-7CF3-38FD-782E-3BD0231E6897}"/>
                  </a:ext>
                </a:extLst>
              </p:cNvPr>
              <p:cNvSpPr txBox="1"/>
              <p:nvPr/>
            </p:nvSpPr>
            <p:spPr>
              <a:xfrm>
                <a:off x="5920138" y="6336986"/>
                <a:ext cx="980461"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200" i="1" smtClean="0">
                              <a:latin typeface="Cambria Math" panose="02040503050406030204" pitchFamily="18" charset="0"/>
                            </a:rPr>
                          </m:ctrlPr>
                        </m:naryPr>
                        <m:sub/>
                        <m:sup/>
                        <m:e>
                          <m:r>
                            <a:rPr lang="en-US" sz="1200" b="0" i="1" smtClean="0">
                              <a:latin typeface="Cambria Math" panose="02040503050406030204" pitchFamily="18" charset="0"/>
                            </a:rPr>
                            <m:t>=</m:t>
                          </m:r>
                          <m:r>
                            <a:rPr lang="en-US" sz="1200" b="0" i="1" smtClean="0">
                              <a:solidFill>
                                <a:schemeClr val="accent4">
                                  <a:lumMod val="75000"/>
                                </a:schemeClr>
                              </a:solidFill>
                              <a:latin typeface="Cambria Math" panose="02040503050406030204" pitchFamily="18" charset="0"/>
                            </a:rPr>
                            <m:t>−45124</m:t>
                          </m:r>
                        </m:e>
                      </m:nary>
                    </m:oMath>
                  </m:oMathPara>
                </a14:m>
                <a:endParaRPr lang="en-IN" sz="1200" dirty="0"/>
              </a:p>
            </p:txBody>
          </p:sp>
        </mc:Choice>
        <mc:Fallback xmlns="">
          <p:sp>
            <p:nvSpPr>
              <p:cNvPr id="18" name="TextBox 17">
                <a:extLst>
                  <a:ext uri="{FF2B5EF4-FFF2-40B4-BE49-F238E27FC236}">
                    <a16:creationId xmlns:a16="http://schemas.microsoft.com/office/drawing/2014/main" id="{2FCBC206-7CF3-38FD-782E-3BD0231E6897}"/>
                  </a:ext>
                </a:extLst>
              </p:cNvPr>
              <p:cNvSpPr txBox="1">
                <a:spLocks noRot="1" noChangeAspect="1" noMove="1" noResize="1" noEditPoints="1" noAdjustHandles="1" noChangeArrowheads="1" noChangeShapeType="1" noTextEdit="1"/>
              </p:cNvSpPr>
              <p:nvPr/>
            </p:nvSpPr>
            <p:spPr>
              <a:xfrm>
                <a:off x="5920138" y="6336986"/>
                <a:ext cx="980461" cy="447238"/>
              </a:xfrm>
              <a:prstGeom prst="rect">
                <a:avLst/>
              </a:prstGeom>
              <a:blipFill>
                <a:blip r:embed="rId14"/>
                <a:stretch>
                  <a:fillRect l="-57143" t="-152055" r="-39752" b="-209589"/>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D029AEE0-8F29-6F7E-9B8A-1E08AE6BDA58}"/>
              </a:ext>
            </a:extLst>
          </p:cNvPr>
          <p:cNvSpPr txBox="1"/>
          <p:nvPr/>
        </p:nvSpPr>
        <p:spPr>
          <a:xfrm>
            <a:off x="5727897" y="143190"/>
            <a:ext cx="6110068" cy="369332"/>
          </a:xfrm>
          <a:prstGeom prst="rect">
            <a:avLst/>
          </a:prstGeom>
          <a:noFill/>
        </p:spPr>
        <p:txBody>
          <a:bodyPr wrap="square">
            <a:spAutoFit/>
          </a:bodyPr>
          <a:lstStyle/>
          <a:p>
            <a:r>
              <a:rPr lang="en-US" dirty="0">
                <a:solidFill>
                  <a:srgbClr val="C00000"/>
                </a:solidFill>
              </a:rPr>
              <a:t>STEP 4</a:t>
            </a:r>
            <a:r>
              <a:rPr lang="en-US" dirty="0"/>
              <a:t>: Calculate Cost</a:t>
            </a:r>
            <a:endParaRPr lang="en-IN"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0E72DEF-79CC-9C73-C2DA-52812B8A25DC}"/>
                  </a:ext>
                </a:extLst>
              </p:cNvPr>
              <p:cNvSpPr txBox="1"/>
              <p:nvPr/>
            </p:nvSpPr>
            <p:spPr>
              <a:xfrm>
                <a:off x="5577512" y="547229"/>
                <a:ext cx="6297706" cy="848566"/>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r>
                        <a:rPr lang="en-IN" sz="1800" i="1" smtClean="0">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IN" sz="1800" i="1">
                          <a:latin typeface="Cambria Math" panose="02040503050406030204" pitchFamily="18" charset="0"/>
                        </a:rPr>
                        <m:t>= </m:t>
                      </m:r>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2</m:t>
                          </m:r>
                          <m:r>
                            <a:rPr lang="en-IN" sz="1800" i="1">
                              <a:latin typeface="Cambria Math" panose="02040503050406030204" pitchFamily="18" charset="0"/>
                            </a:rPr>
                            <m:t>𝑚</m:t>
                          </m:r>
                        </m:den>
                      </m:f>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𝑚</m:t>
                          </m:r>
                        </m:sup>
                        <m:e>
                          <m:sSup>
                            <m:sSupPr>
                              <m:ctrlPr>
                                <a:rPr lang="en-IN" sz="1800" i="1">
                                  <a:latin typeface="Cambria Math" panose="02040503050406030204" pitchFamily="18" charset="0"/>
                                </a:rPr>
                              </m:ctrlPr>
                            </m:sSupPr>
                            <m:e>
                              <m:r>
                                <a:rPr lang="en-IN" sz="1800" i="1">
                                  <a:latin typeface="Cambria Math" panose="02040503050406030204" pitchFamily="18" charset="0"/>
                                </a:rPr>
                                <m:t>(</m:t>
                              </m:r>
                              <m:sSup>
                                <m:sSupPr>
                                  <m:ctrlPr>
                                    <a:rPr lang="en-IN" sz="1800" i="1">
                                      <a:latin typeface="Cambria Math" panose="02040503050406030204" pitchFamily="18" charset="0"/>
                                    </a:rPr>
                                  </m:ctrlPr>
                                </m:sSupPr>
                                <m:e>
                                  <m:acc>
                                    <m:accPr>
                                      <m:chr m:val="̂"/>
                                      <m:ctrlPr>
                                        <a:rPr lang="en-IN" sz="1800" i="1">
                                          <a:latin typeface="Cambria Math" panose="02040503050406030204" pitchFamily="18" charset="0"/>
                                        </a:rPr>
                                      </m:ctrlPr>
                                    </m:accPr>
                                    <m:e>
                                      <m:r>
                                        <a:rPr lang="en-IN" sz="1800" i="1">
                                          <a:latin typeface="Cambria Math" panose="02040503050406030204" pitchFamily="18" charset="0"/>
                                        </a:rPr>
                                        <m:t>𝑦</m:t>
                                      </m:r>
                                    </m:e>
                                  </m:acc>
                                </m:e>
                                <m:sup>
                                  <m:r>
                                    <a:rPr lang="en-IN" sz="1800" i="1">
                                      <a:latin typeface="Cambria Math" panose="02040503050406030204" pitchFamily="18" charset="0"/>
                                    </a:rPr>
                                    <m:t>𝑖</m:t>
                                  </m:r>
                                </m:sup>
                              </m:sSup>
                              <m:r>
                                <a:rPr lang="en-IN"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r>
                                    <a:rPr lang="en-IN" sz="1800" i="1">
                                      <a:latin typeface="Cambria Math" panose="02040503050406030204" pitchFamily="18" charset="0"/>
                                    </a:rPr>
                                    <m:t>𝑖</m:t>
                                  </m:r>
                                </m:sup>
                              </m:sSup>
                              <m:r>
                                <a:rPr lang="en-IN" sz="1800" i="1">
                                  <a:latin typeface="Cambria Math" panose="02040503050406030204" pitchFamily="18" charset="0"/>
                                </a:rPr>
                                <m:t>)</m:t>
                              </m:r>
                            </m:e>
                            <m:sup>
                              <m:r>
                                <a:rPr lang="en-IN" sz="1800" i="1">
                                  <a:latin typeface="Cambria Math" panose="02040503050406030204" pitchFamily="18" charset="0"/>
                                </a:rPr>
                                <m:t>2</m:t>
                              </m:r>
                            </m:sup>
                          </m:sSup>
                          <m:r>
                            <a:rPr lang="en-US" sz="1800" b="0" i="1" smtClean="0">
                              <a:latin typeface="Cambria Math" panose="02040503050406030204" pitchFamily="18" charset="0"/>
                            </a:rPr>
                            <m:t> = </m:t>
                          </m:r>
                        </m:e>
                      </m:nary>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2</m:t>
                          </m:r>
                          <m:r>
                            <a:rPr lang="en-US" sz="1800" b="0" i="1" smtClean="0">
                              <a:latin typeface="Cambria Math" panose="02040503050406030204" pitchFamily="18" charset="0"/>
                            </a:rPr>
                            <m:t>∗5</m:t>
                          </m:r>
                        </m:den>
                      </m:f>
                      <m:d>
                        <m:dPr>
                          <m:begChr m:val="["/>
                          <m:endChr m:val="]"/>
                          <m:ctrlPr>
                            <a:rPr lang="en-US" sz="1800" b="0" i="1" smtClean="0">
                              <a:latin typeface="Cambria Math" panose="02040503050406030204" pitchFamily="18" charset="0"/>
                            </a:rPr>
                          </m:ctrlPr>
                        </m:dPr>
                        <m:e>
                          <m:r>
                            <a:rPr lang="en-US" sz="1800" b="0" i="1" smtClean="0">
                              <a:solidFill>
                                <a:schemeClr val="accent2"/>
                              </a:solidFill>
                              <a:latin typeface="Cambria Math" panose="02040503050406030204" pitchFamily="18" charset="0"/>
                            </a:rPr>
                            <m:t>19061890</m:t>
                          </m:r>
                        </m:e>
                      </m:d>
                      <m:r>
                        <a:rPr lang="en-US" sz="1800" b="0" i="1" smtClean="0">
                          <a:latin typeface="Cambria Math" panose="02040503050406030204" pitchFamily="18" charset="0"/>
                        </a:rPr>
                        <m:t>=190618</m:t>
                      </m:r>
                    </m:oMath>
                  </m:oMathPara>
                </a14:m>
                <a:endParaRPr lang="en-IN" sz="1800" dirty="0"/>
              </a:p>
            </p:txBody>
          </p:sp>
        </mc:Choice>
        <mc:Fallback xmlns="">
          <p:sp>
            <p:nvSpPr>
              <p:cNvPr id="22" name="TextBox 21">
                <a:extLst>
                  <a:ext uri="{FF2B5EF4-FFF2-40B4-BE49-F238E27FC236}">
                    <a16:creationId xmlns:a16="http://schemas.microsoft.com/office/drawing/2014/main" id="{20E72DEF-79CC-9C73-C2DA-52812B8A25DC}"/>
                  </a:ext>
                </a:extLst>
              </p:cNvPr>
              <p:cNvSpPr txBox="1">
                <a:spLocks noRot="1" noChangeAspect="1" noMove="1" noResize="1" noEditPoints="1" noAdjustHandles="1" noChangeArrowheads="1" noChangeShapeType="1" noTextEdit="1"/>
              </p:cNvSpPr>
              <p:nvPr/>
            </p:nvSpPr>
            <p:spPr>
              <a:xfrm>
                <a:off x="5577512" y="547229"/>
                <a:ext cx="6297706" cy="848566"/>
              </a:xfrm>
              <a:prstGeom prst="rect">
                <a:avLst/>
              </a:prstGeom>
              <a:blipFill>
                <a:blip r:embed="rId15"/>
                <a:stretch>
                  <a:fillRect/>
                </a:stretch>
              </a:blipFill>
            </p:spPr>
            <p:txBody>
              <a:bodyPr/>
              <a:lstStyle/>
              <a:p>
                <a:r>
                  <a:rPr lang="en-IN">
                    <a:noFill/>
                  </a:rPr>
                  <a:t> </a:t>
                </a:r>
              </a:p>
            </p:txBody>
          </p:sp>
        </mc:Fallback>
      </mc:AlternateContent>
      <p:sp>
        <p:nvSpPr>
          <p:cNvPr id="23" name="TextBox 22">
            <a:extLst>
              <a:ext uri="{FF2B5EF4-FFF2-40B4-BE49-F238E27FC236}">
                <a16:creationId xmlns:a16="http://schemas.microsoft.com/office/drawing/2014/main" id="{933BBCA4-BDBD-33A6-316A-DC65831019E5}"/>
              </a:ext>
            </a:extLst>
          </p:cNvPr>
          <p:cNvSpPr txBox="1"/>
          <p:nvPr/>
        </p:nvSpPr>
        <p:spPr>
          <a:xfrm>
            <a:off x="5765150" y="1624985"/>
            <a:ext cx="6110068" cy="369332"/>
          </a:xfrm>
          <a:prstGeom prst="rect">
            <a:avLst/>
          </a:prstGeom>
          <a:noFill/>
        </p:spPr>
        <p:txBody>
          <a:bodyPr wrap="square">
            <a:spAutoFit/>
          </a:bodyPr>
          <a:lstStyle/>
          <a:p>
            <a:r>
              <a:rPr lang="en-US" dirty="0">
                <a:solidFill>
                  <a:srgbClr val="C00000"/>
                </a:solidFill>
              </a:rPr>
              <a:t>STEP 5</a:t>
            </a:r>
            <a:r>
              <a:rPr lang="en-US" dirty="0"/>
              <a:t>: Calculate Derivatives</a:t>
            </a:r>
            <a:endParaRPr lang="en-IN"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54246B1-8B9C-3D24-66C0-C5777E87B872}"/>
                  </a:ext>
                </a:extLst>
              </p:cNvPr>
              <p:cNvSpPr txBox="1"/>
              <p:nvPr/>
            </p:nvSpPr>
            <p:spPr>
              <a:xfrm>
                <a:off x="5765150" y="2024006"/>
                <a:ext cx="6301736" cy="8485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IN" sz="1800" i="1" smtClean="0">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𝑤</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e>
                          </m:d>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m:t>
                          </m:r>
                        </m:e>
                      </m:nary>
                      <m:r>
                        <a:rPr lang="en-US" b="0"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US" b="0" i="1" smtClean="0">
                              <a:latin typeface="Cambria Math" panose="02040503050406030204" pitchFamily="18" charset="0"/>
                            </a:rPr>
                            <m:t>5</m:t>
                          </m:r>
                        </m:den>
                      </m:f>
                      <m:d>
                        <m:dPr>
                          <m:begChr m:val="["/>
                          <m:endChr m:val="]"/>
                          <m:ctrlPr>
                            <a:rPr lang="en-US" b="0" i="1" smtClean="0">
                              <a:latin typeface="Cambria Math" panose="02040503050406030204" pitchFamily="18" charset="0"/>
                            </a:rPr>
                          </m:ctrlPr>
                        </m:dPr>
                        <m:e>
                          <m:r>
                            <a:rPr lang="en-US" b="0" i="1" smtClean="0">
                              <a:solidFill>
                                <a:schemeClr val="accent4">
                                  <a:lumMod val="75000"/>
                                </a:schemeClr>
                              </a:solidFill>
                              <a:latin typeface="Cambria Math" panose="02040503050406030204" pitchFamily="18" charset="0"/>
                            </a:rPr>
                            <m:t>−45124</m:t>
                          </m:r>
                        </m:e>
                      </m:d>
                      <m:r>
                        <a:rPr lang="en-US" b="0" i="1" smtClean="0">
                          <a:latin typeface="Cambria Math" panose="02040503050406030204" pitchFamily="18" charset="0"/>
                        </a:rPr>
                        <m:t>=−9024.8</m:t>
                      </m:r>
                    </m:oMath>
                  </m:oMathPara>
                </a14:m>
                <a:endParaRPr lang="en-IN" dirty="0"/>
              </a:p>
            </p:txBody>
          </p:sp>
        </mc:Choice>
        <mc:Fallback xmlns="">
          <p:sp>
            <p:nvSpPr>
              <p:cNvPr id="24" name="TextBox 23">
                <a:extLst>
                  <a:ext uri="{FF2B5EF4-FFF2-40B4-BE49-F238E27FC236}">
                    <a16:creationId xmlns:a16="http://schemas.microsoft.com/office/drawing/2014/main" id="{954246B1-8B9C-3D24-66C0-C5777E87B872}"/>
                  </a:ext>
                </a:extLst>
              </p:cNvPr>
              <p:cNvSpPr txBox="1">
                <a:spLocks noRot="1" noChangeAspect="1" noMove="1" noResize="1" noEditPoints="1" noAdjustHandles="1" noChangeArrowheads="1" noChangeShapeType="1" noTextEdit="1"/>
              </p:cNvSpPr>
              <p:nvPr/>
            </p:nvSpPr>
            <p:spPr>
              <a:xfrm>
                <a:off x="5765150" y="2024006"/>
                <a:ext cx="6301736" cy="848566"/>
              </a:xfrm>
              <a:prstGeom prst="rect">
                <a:avLst/>
              </a:prstGeom>
              <a:blipFill>
                <a:blip r:embed="rId1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9183743-ADB2-AA73-76C5-0C10C7F00217}"/>
                  </a:ext>
                </a:extLst>
              </p:cNvPr>
              <p:cNvSpPr txBox="1"/>
              <p:nvPr/>
            </p:nvSpPr>
            <p:spPr>
              <a:xfrm>
                <a:off x="5765150" y="2847310"/>
                <a:ext cx="6301736" cy="8485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IN" sz="1800" i="1" smtClean="0">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𝑏</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d>
                            <m:dPr>
                              <m:begChr m:val="["/>
                              <m:endChr m:val="]"/>
                              <m:ctrlPr>
                                <a:rPr lang="en-US" i="1" smtClean="0">
                                  <a:latin typeface="Cambria Math" panose="02040503050406030204" pitchFamily="18" charset="0"/>
                                </a:rPr>
                              </m:ctrlPr>
                            </m:dPr>
                            <m:e>
                              <m:sSup>
                                <m:sSupPr>
                                  <m:ctrlPr>
                                    <a:rPr lang="en-US"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e>
                          </m:d>
                          <m:r>
                            <a:rPr lang="en-US" b="0" i="1" smtClean="0">
                              <a:latin typeface="Cambria Math" panose="02040503050406030204" pitchFamily="18" charset="0"/>
                            </a:rPr>
                            <m:t>=</m:t>
                          </m:r>
                        </m:e>
                      </m:nary>
                      <m:r>
                        <a:rPr lang="en-US" b="0" i="1" smtClean="0">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US" b="0" i="1" smtClean="0">
                              <a:latin typeface="Cambria Math" panose="02040503050406030204" pitchFamily="18" charset="0"/>
                            </a:rPr>
                            <m:t>5</m:t>
                          </m:r>
                        </m:den>
                      </m:f>
                      <m:d>
                        <m:dPr>
                          <m:begChr m:val="["/>
                          <m:endChr m:val="]"/>
                          <m:ctrlPr>
                            <a:rPr lang="en-US" b="0" i="1" smtClean="0">
                              <a:latin typeface="Cambria Math" panose="02040503050406030204" pitchFamily="18" charset="0"/>
                            </a:rPr>
                          </m:ctrlPr>
                        </m:dPr>
                        <m:e>
                          <m:r>
                            <a:rPr lang="en-US" b="0" i="1" smtClean="0">
                              <a:solidFill>
                                <a:schemeClr val="accent1"/>
                              </a:solidFill>
                              <a:latin typeface="Cambria Math" panose="02040503050406030204" pitchFamily="18" charset="0"/>
                            </a:rPr>
                            <m:t>−2460</m:t>
                          </m:r>
                        </m:e>
                      </m:d>
                      <m:r>
                        <a:rPr lang="en-US" b="0" i="1" smtClean="0">
                          <a:latin typeface="Cambria Math" panose="02040503050406030204" pitchFamily="18" charset="0"/>
                        </a:rPr>
                        <m:t>=−492</m:t>
                      </m:r>
                    </m:oMath>
                  </m:oMathPara>
                </a14:m>
                <a:endParaRPr lang="en-IN" dirty="0"/>
              </a:p>
            </p:txBody>
          </p:sp>
        </mc:Choice>
        <mc:Fallback xmlns="">
          <p:sp>
            <p:nvSpPr>
              <p:cNvPr id="25" name="TextBox 24">
                <a:extLst>
                  <a:ext uri="{FF2B5EF4-FFF2-40B4-BE49-F238E27FC236}">
                    <a16:creationId xmlns:a16="http://schemas.microsoft.com/office/drawing/2014/main" id="{29183743-ADB2-AA73-76C5-0C10C7F00217}"/>
                  </a:ext>
                </a:extLst>
              </p:cNvPr>
              <p:cNvSpPr txBox="1">
                <a:spLocks noRot="1" noChangeAspect="1" noMove="1" noResize="1" noEditPoints="1" noAdjustHandles="1" noChangeArrowheads="1" noChangeShapeType="1" noTextEdit="1"/>
              </p:cNvSpPr>
              <p:nvPr/>
            </p:nvSpPr>
            <p:spPr>
              <a:xfrm>
                <a:off x="5765150" y="2847310"/>
                <a:ext cx="6301736" cy="848566"/>
              </a:xfrm>
              <a:prstGeom prst="rect">
                <a:avLst/>
              </a:prstGeom>
              <a:blipFill>
                <a:blip r:embed="rId17"/>
                <a:stretch>
                  <a:fillRect/>
                </a:stretch>
              </a:blipFill>
            </p:spPr>
            <p:txBody>
              <a:bodyPr/>
              <a:lstStyle/>
              <a:p>
                <a:r>
                  <a:rPr lang="en-IN">
                    <a:noFill/>
                  </a:rPr>
                  <a:t> </a:t>
                </a:r>
              </a:p>
            </p:txBody>
          </p:sp>
        </mc:Fallback>
      </mc:AlternateContent>
      <p:sp>
        <p:nvSpPr>
          <p:cNvPr id="26" name="TextBox 25">
            <a:extLst>
              <a:ext uri="{FF2B5EF4-FFF2-40B4-BE49-F238E27FC236}">
                <a16:creationId xmlns:a16="http://schemas.microsoft.com/office/drawing/2014/main" id="{87F5E235-417A-8F09-3F38-CEE040CE4E59}"/>
              </a:ext>
            </a:extLst>
          </p:cNvPr>
          <p:cNvSpPr txBox="1"/>
          <p:nvPr/>
        </p:nvSpPr>
        <p:spPr>
          <a:xfrm>
            <a:off x="7159626" y="3907613"/>
            <a:ext cx="4907833" cy="369332"/>
          </a:xfrm>
          <a:prstGeom prst="rect">
            <a:avLst/>
          </a:prstGeom>
          <a:noFill/>
        </p:spPr>
        <p:txBody>
          <a:bodyPr wrap="square">
            <a:spAutoFit/>
          </a:bodyPr>
          <a:lstStyle/>
          <a:p>
            <a:r>
              <a:rPr lang="en-US" dirty="0">
                <a:solidFill>
                  <a:srgbClr val="C00000"/>
                </a:solidFill>
              </a:rPr>
              <a:t>STEP 6</a:t>
            </a:r>
            <a:r>
              <a:rPr lang="en-US" dirty="0"/>
              <a:t>: Update parameters based on learning rate</a:t>
            </a:r>
            <a:endParaRPr lang="en-IN"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1907089-BEAC-6489-E77F-F52C985BBA8B}"/>
                  </a:ext>
                </a:extLst>
              </p:cNvPr>
              <p:cNvSpPr txBox="1"/>
              <p:nvPr/>
            </p:nvSpPr>
            <p:spPr>
              <a:xfrm>
                <a:off x="7226395" y="4306634"/>
                <a:ext cx="4803811" cy="1976760"/>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IN" sz="1800" i="1" smtClean="0">
                          <a:latin typeface="Cambria Math" panose="02040503050406030204" pitchFamily="18" charset="0"/>
                        </a:rPr>
                        <m:t>𝑤</m:t>
                      </m:r>
                      <m:r>
                        <a:rPr lang="en-IN" sz="1800" i="1" smtClean="0">
                          <a:latin typeface="Cambria Math" panose="02040503050406030204" pitchFamily="18" charset="0"/>
                        </a:rPr>
                        <m:t>=</m:t>
                      </m:r>
                      <m:r>
                        <a:rPr lang="en-IN" sz="1800" i="1" smtClean="0">
                          <a:latin typeface="Cambria Math" panose="02040503050406030204" pitchFamily="18" charset="0"/>
                        </a:rPr>
                        <m:t>𝑤</m:t>
                      </m:r>
                      <m:r>
                        <a:rPr lang="en-IN" sz="1800" i="1" smtClean="0">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𝑤</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sz="1800" b="0" i="1" smtClean="0">
                          <a:latin typeface="Cambria Math" panose="02040503050406030204" pitchFamily="18" charset="0"/>
                        </a:rPr>
                        <m:t>=100−0.01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−9025</m:t>
                          </m:r>
                        </m:e>
                      </m:d>
                    </m:oMath>
                  </m:oMathPara>
                </a14:m>
                <a:endParaRPr lang="en-US" sz="1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800" b="1" i="1" smtClean="0">
                          <a:solidFill>
                            <a:srgbClr val="00B050"/>
                          </a:solidFill>
                          <a:latin typeface="Cambria Math" panose="02040503050406030204" pitchFamily="18" charset="0"/>
                        </a:rPr>
                        <m:t>𝒘</m:t>
                      </m:r>
                      <m:r>
                        <a:rPr lang="en-US" sz="1800" b="1" i="1" smtClean="0">
                          <a:solidFill>
                            <a:srgbClr val="00B050"/>
                          </a:solidFill>
                          <a:latin typeface="Cambria Math" panose="02040503050406030204" pitchFamily="18" charset="0"/>
                        </a:rPr>
                        <m:t>=</m:t>
                      </m:r>
                      <m:r>
                        <a:rPr lang="en-US" sz="1800" b="1" i="1" smtClean="0">
                          <a:solidFill>
                            <a:srgbClr val="00B050"/>
                          </a:solidFill>
                          <a:latin typeface="Cambria Math" panose="02040503050406030204" pitchFamily="18" charset="0"/>
                        </a:rPr>
                        <m:t>𝟏𝟗𝟎</m:t>
                      </m:r>
                      <m:r>
                        <a:rPr lang="en-US" sz="1800" b="1" i="1" smtClean="0">
                          <a:solidFill>
                            <a:srgbClr val="00B050"/>
                          </a:solidFill>
                          <a:latin typeface="Cambria Math" panose="02040503050406030204" pitchFamily="18" charset="0"/>
                        </a:rPr>
                        <m:t>.</m:t>
                      </m:r>
                      <m:r>
                        <a:rPr lang="en-US" sz="1800" b="1" i="1" smtClean="0">
                          <a:solidFill>
                            <a:srgbClr val="00B050"/>
                          </a:solidFill>
                          <a:latin typeface="Cambria Math" panose="02040503050406030204" pitchFamily="18" charset="0"/>
                        </a:rPr>
                        <m:t>𝟐𝟒</m:t>
                      </m:r>
                    </m:oMath>
                  </m:oMathPara>
                </a14:m>
                <a:endParaRPr lang="en-US" sz="1800" b="1" dirty="0">
                  <a:solidFill>
                    <a:srgbClr val="00B050"/>
                  </a:solidFill>
                </a:endParaRPr>
              </a:p>
              <a:p>
                <a:endParaRPr lang="en-US" sz="1800" b="0" dirty="0"/>
              </a:p>
              <a:p>
                <a:pPr/>
                <a14:m>
                  <m:oMathPara xmlns:m="http://schemas.openxmlformats.org/officeDocument/2006/math">
                    <m:oMathParaPr>
                      <m:jc m:val="left"/>
                    </m:oMathParaPr>
                    <m:oMath xmlns:m="http://schemas.openxmlformats.org/officeDocument/2006/math">
                      <m:r>
                        <m:rPr>
                          <m:sty m:val="p"/>
                        </m:rPr>
                        <a:rPr lang="en-US" sz="1800" b="0" i="0" smtClean="0">
                          <a:latin typeface="Cambria Math" panose="02040503050406030204" pitchFamily="18" charset="0"/>
                        </a:rPr>
                        <m:t>b</m:t>
                      </m:r>
                      <m:r>
                        <a:rPr lang="en-IN" sz="1800" i="1" smtClean="0">
                          <a:latin typeface="Cambria Math" panose="02040503050406030204" pitchFamily="18" charset="0"/>
                        </a:rPr>
                        <m:t>=</m:t>
                      </m:r>
                      <m:r>
                        <a:rPr lang="en-US" sz="1800" b="0" i="1" smtClean="0">
                          <a:latin typeface="Cambria Math" panose="02040503050406030204" pitchFamily="18" charset="0"/>
                        </a:rPr>
                        <m:t>𝑏</m:t>
                      </m:r>
                      <m:r>
                        <a:rPr lang="en-IN" sz="1800" i="1" smtClean="0">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𝑏</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sz="1800" b="0" i="1" smtClean="0">
                          <a:latin typeface="Cambria Math" panose="02040503050406030204" pitchFamily="18" charset="0"/>
                        </a:rPr>
                        <m:t>=100−0.01</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−492</m:t>
                          </m:r>
                        </m:e>
                      </m:d>
                    </m:oMath>
                  </m:oMathPara>
                </a14:m>
                <a:endParaRPr lang="en-US" sz="1800" b="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800" b="1" i="1" smtClean="0">
                          <a:solidFill>
                            <a:srgbClr val="00B050"/>
                          </a:solidFill>
                          <a:latin typeface="Cambria Math" panose="02040503050406030204" pitchFamily="18" charset="0"/>
                        </a:rPr>
                        <m:t>𝒃</m:t>
                      </m:r>
                      <m:r>
                        <a:rPr lang="en-US" sz="1800" b="1" i="1" smtClean="0">
                          <a:solidFill>
                            <a:srgbClr val="00B050"/>
                          </a:solidFill>
                          <a:latin typeface="Cambria Math" panose="02040503050406030204" pitchFamily="18" charset="0"/>
                        </a:rPr>
                        <m:t>=</m:t>
                      </m:r>
                      <m:r>
                        <a:rPr lang="en-US" sz="1800" b="1" i="1" smtClean="0">
                          <a:solidFill>
                            <a:srgbClr val="00B050"/>
                          </a:solidFill>
                          <a:latin typeface="Cambria Math" panose="02040503050406030204" pitchFamily="18" charset="0"/>
                        </a:rPr>
                        <m:t>𝟏𝟎𝟒</m:t>
                      </m:r>
                      <m:r>
                        <a:rPr lang="en-US" sz="1800" b="1" i="1" smtClean="0">
                          <a:solidFill>
                            <a:srgbClr val="00B050"/>
                          </a:solidFill>
                          <a:latin typeface="Cambria Math" panose="02040503050406030204" pitchFamily="18" charset="0"/>
                        </a:rPr>
                        <m:t>.</m:t>
                      </m:r>
                      <m:r>
                        <a:rPr lang="en-US" sz="1800" b="1" i="1" smtClean="0">
                          <a:solidFill>
                            <a:srgbClr val="00B050"/>
                          </a:solidFill>
                          <a:latin typeface="Cambria Math" panose="02040503050406030204" pitchFamily="18" charset="0"/>
                        </a:rPr>
                        <m:t>𝟗𝟐</m:t>
                      </m:r>
                    </m:oMath>
                  </m:oMathPara>
                </a14:m>
                <a:endParaRPr lang="en-IN" b="1" dirty="0"/>
              </a:p>
            </p:txBody>
          </p:sp>
        </mc:Choice>
        <mc:Fallback xmlns="">
          <p:sp>
            <p:nvSpPr>
              <p:cNvPr id="29" name="TextBox 28">
                <a:extLst>
                  <a:ext uri="{FF2B5EF4-FFF2-40B4-BE49-F238E27FC236}">
                    <a16:creationId xmlns:a16="http://schemas.microsoft.com/office/drawing/2014/main" id="{11907089-BEAC-6489-E77F-F52C985BBA8B}"/>
                  </a:ext>
                </a:extLst>
              </p:cNvPr>
              <p:cNvSpPr txBox="1">
                <a:spLocks noRot="1" noChangeAspect="1" noMove="1" noResize="1" noEditPoints="1" noAdjustHandles="1" noChangeArrowheads="1" noChangeShapeType="1" noTextEdit="1"/>
              </p:cNvSpPr>
              <p:nvPr/>
            </p:nvSpPr>
            <p:spPr>
              <a:xfrm>
                <a:off x="7226395" y="4306634"/>
                <a:ext cx="4803811" cy="1976760"/>
              </a:xfrm>
              <a:prstGeom prst="rect">
                <a:avLst/>
              </a:prstGeom>
              <a:blipFill>
                <a:blip r:embed="rId18"/>
                <a:stretch>
                  <a:fillRect/>
                </a:stretch>
              </a:blipFill>
            </p:spPr>
            <p:txBody>
              <a:bodyPr/>
              <a:lstStyle/>
              <a:p>
                <a:r>
                  <a:rPr lang="en-IN">
                    <a:noFill/>
                  </a:rPr>
                  <a:t> </a:t>
                </a:r>
              </a:p>
            </p:txBody>
          </p:sp>
        </mc:Fallback>
      </mc:AlternateContent>
      <p:sp>
        <p:nvSpPr>
          <p:cNvPr id="30" name="TextBox 29">
            <a:extLst>
              <a:ext uri="{FF2B5EF4-FFF2-40B4-BE49-F238E27FC236}">
                <a16:creationId xmlns:a16="http://schemas.microsoft.com/office/drawing/2014/main" id="{8D152B1D-DB0C-E5AC-20DF-395D02F62C44}"/>
              </a:ext>
            </a:extLst>
          </p:cNvPr>
          <p:cNvSpPr txBox="1"/>
          <p:nvPr/>
        </p:nvSpPr>
        <p:spPr>
          <a:xfrm>
            <a:off x="7226395" y="6443075"/>
            <a:ext cx="4907833" cy="369332"/>
          </a:xfrm>
          <a:prstGeom prst="rect">
            <a:avLst/>
          </a:prstGeom>
          <a:noFill/>
        </p:spPr>
        <p:txBody>
          <a:bodyPr wrap="square">
            <a:spAutoFit/>
          </a:bodyPr>
          <a:lstStyle/>
          <a:p>
            <a:r>
              <a:rPr lang="en-US" dirty="0">
                <a:solidFill>
                  <a:srgbClr val="C00000"/>
                </a:solidFill>
              </a:rPr>
              <a:t>STEP 7</a:t>
            </a:r>
            <a:r>
              <a:rPr lang="en-US" dirty="0"/>
              <a:t>: Repeat Step 1-6 till w &amp; b converge</a:t>
            </a:r>
            <a:endParaRPr lang="en-IN" dirty="0"/>
          </a:p>
        </p:txBody>
      </p:sp>
    </p:spTree>
    <p:extLst>
      <p:ext uri="{BB962C8B-B14F-4D97-AF65-F5344CB8AC3E}">
        <p14:creationId xmlns:p14="http://schemas.microsoft.com/office/powerpoint/2010/main" val="806165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26F32-8524-0A24-3038-71AD9DA5D0EC}"/>
              </a:ext>
            </a:extLst>
          </p:cNvPr>
          <p:cNvSpPr txBox="1"/>
          <p:nvPr/>
        </p:nvSpPr>
        <p:spPr>
          <a:xfrm>
            <a:off x="98616" y="58846"/>
            <a:ext cx="11994772" cy="6740307"/>
          </a:xfrm>
          <a:prstGeom prst="rect">
            <a:avLst/>
          </a:prstGeom>
          <a:noFill/>
        </p:spPr>
        <p:txBody>
          <a:bodyPr wrap="square" rtlCol="0">
            <a:spAutoFit/>
          </a:bodyPr>
          <a:lstStyle/>
          <a:p>
            <a:pPr algn="just"/>
            <a:r>
              <a:rPr lang="en-IN" b="1" dirty="0"/>
              <a:t>Vectorization and Code</a:t>
            </a:r>
          </a:p>
          <a:p>
            <a:pPr marL="285750" indent="-285750" algn="just">
              <a:buFont typeface="Arial" panose="020B0604020202020204" pitchFamily="34" charset="0"/>
              <a:buChar char="•"/>
            </a:pPr>
            <a:r>
              <a:rPr lang="en-IN" dirty="0"/>
              <a:t>To compute linear regression, we use the concept of vectorization which makes the code shorter and efficient, and scales well on large datasets</a:t>
            </a:r>
          </a:p>
          <a:p>
            <a:pPr marL="285750" indent="-285750" algn="just">
              <a:buFont typeface="Arial" panose="020B0604020202020204" pitchFamily="34" charset="0"/>
              <a:buChar char="•"/>
            </a:pPr>
            <a:r>
              <a:rPr lang="en-IN" dirty="0"/>
              <a:t>Non-vectorized code would mean looping sequentially over each w * x step and adding b</a:t>
            </a:r>
          </a:p>
          <a:p>
            <a:pPr marL="285750" indent="-285750" algn="just">
              <a:buFont typeface="Arial" panose="020B0604020202020204" pitchFamily="34" charset="0"/>
              <a:buChar char="•"/>
            </a:pPr>
            <a:r>
              <a:rPr lang="en-IN" dirty="0"/>
              <a:t>For the vectorized version, we instead use the </a:t>
            </a:r>
            <a:r>
              <a:rPr lang="en-IN" dirty="0" err="1"/>
              <a:t>numpy</a:t>
            </a:r>
            <a:r>
              <a:rPr lang="en-IN" dirty="0"/>
              <a:t> dot product implementation which uses parallel hardware on the computer (CPU as well as GPU). Using parallelization, we compute the w*x + b equation for all elements in the training set in one step. CPUs &amp; GPUs implement Single Instruction Multiple Data (SIMD) pipelines allowing multiple operations to be issues in parallel</a:t>
            </a:r>
          </a:p>
          <a:p>
            <a:pPr marL="285750" indent="-285750" algn="just">
              <a:buFont typeface="Arial" panose="020B0604020202020204" pitchFamily="34" charset="0"/>
              <a:buChar char="•"/>
            </a:pPr>
            <a:r>
              <a:rPr lang="en-IN" dirty="0"/>
              <a:t>Similarly, vectorization is used for computing gradients and updating weights</a:t>
            </a:r>
          </a:p>
          <a:p>
            <a:pPr algn="just"/>
            <a:endParaRPr lang="en-IN" dirty="0"/>
          </a:p>
          <a:p>
            <a:pPr algn="just"/>
            <a:r>
              <a:rPr lang="en-IN" dirty="0"/>
              <a:t>Vectorization is performed using the `</a:t>
            </a:r>
            <a:r>
              <a:rPr lang="en-IN" dirty="0" err="1"/>
              <a:t>numpy</a:t>
            </a:r>
            <a:r>
              <a:rPr lang="en-IN" dirty="0"/>
              <a:t>` library and structuring the data in vectors and matrices:</a:t>
            </a:r>
          </a:p>
          <a:p>
            <a:pPr marL="742950" lvl="1" indent="-285750" algn="just">
              <a:buFont typeface="Arial" panose="020B0604020202020204" pitchFamily="34" charset="0"/>
              <a:buChar char="•"/>
            </a:pPr>
            <a:r>
              <a:rPr lang="en-IN" dirty="0" err="1"/>
              <a:t>Numpy</a:t>
            </a:r>
            <a:endParaRPr lang="en-IN" dirty="0"/>
          </a:p>
          <a:p>
            <a:pPr marL="1200150" lvl="2" indent="-285750" algn="just">
              <a:buFont typeface="Arial" panose="020B0604020202020204" pitchFamily="34" charset="0"/>
              <a:buChar char="•"/>
            </a:pPr>
            <a:r>
              <a:rPr lang="en-IN" dirty="0"/>
              <a:t>Python library that extends base capabilities of python by adding additional numeric types, data types &amp; functions</a:t>
            </a:r>
          </a:p>
          <a:p>
            <a:pPr marL="742950" lvl="1" indent="-285750" algn="just">
              <a:buFont typeface="Arial" panose="020B0604020202020204" pitchFamily="34" charset="0"/>
              <a:buChar char="•"/>
            </a:pPr>
            <a:r>
              <a:rPr lang="en-IN" dirty="0"/>
              <a:t>Vectors</a:t>
            </a:r>
          </a:p>
          <a:p>
            <a:pPr marL="1200150" lvl="2" indent="-285750" algn="just">
              <a:buFont typeface="Arial" panose="020B0604020202020204" pitchFamily="34" charset="0"/>
              <a:buChar char="•"/>
            </a:pPr>
            <a:r>
              <a:rPr lang="en-IN" dirty="0"/>
              <a:t>Are ordered arrays of numbers</a:t>
            </a:r>
          </a:p>
          <a:p>
            <a:pPr marL="1200150" lvl="2" indent="-285750" algn="just">
              <a:buFont typeface="Arial" panose="020B0604020202020204" pitchFamily="34" charset="0"/>
              <a:buChar char="•"/>
            </a:pPr>
            <a:r>
              <a:rPr lang="en-IN" dirty="0"/>
              <a:t>All elements of vectors are of the same type</a:t>
            </a:r>
          </a:p>
          <a:p>
            <a:pPr marL="1200150" lvl="2" indent="-285750" algn="just">
              <a:buFont typeface="Arial" panose="020B0604020202020204" pitchFamily="34" charset="0"/>
              <a:buChar char="•"/>
            </a:pPr>
            <a:r>
              <a:rPr lang="en-IN" dirty="0"/>
              <a:t>Elements are referenced using an index (0 to n-1)</a:t>
            </a:r>
          </a:p>
          <a:p>
            <a:pPr marL="1200150" lvl="2" indent="-285750" algn="just">
              <a:buFont typeface="Arial" panose="020B0604020202020204" pitchFamily="34" charset="0"/>
              <a:buChar char="•"/>
            </a:pPr>
            <a:r>
              <a:rPr lang="en-IN" dirty="0"/>
              <a:t>Vectors are represented as </a:t>
            </a:r>
            <a:r>
              <a:rPr lang="en-IN" dirty="0" err="1"/>
              <a:t>Numpy</a:t>
            </a:r>
            <a:r>
              <a:rPr lang="en-IN" dirty="0"/>
              <a:t> 1D arrays</a:t>
            </a:r>
          </a:p>
          <a:p>
            <a:pPr marL="742950" lvl="1" indent="-285750" algn="just">
              <a:buFont typeface="Arial" panose="020B0604020202020204" pitchFamily="34" charset="0"/>
              <a:buChar char="•"/>
            </a:pPr>
            <a:r>
              <a:rPr lang="en-IN" dirty="0"/>
              <a:t>Matrices</a:t>
            </a:r>
          </a:p>
          <a:p>
            <a:pPr marL="1200150" lvl="2" indent="-285750" algn="just">
              <a:buFont typeface="Arial" panose="020B0604020202020204" pitchFamily="34" charset="0"/>
              <a:buChar char="•"/>
            </a:pPr>
            <a:r>
              <a:rPr lang="en-IN" dirty="0"/>
              <a:t>2D </a:t>
            </a:r>
            <a:r>
              <a:rPr lang="en-IN" dirty="0" err="1"/>
              <a:t>Numpy</a:t>
            </a:r>
            <a:r>
              <a:rPr lang="en-IN" dirty="0"/>
              <a:t> arrays in which all elements are of the same data type</a:t>
            </a:r>
          </a:p>
          <a:p>
            <a:pPr marL="742950" lvl="1" indent="-285750" algn="just">
              <a:buFont typeface="Arial" panose="020B0604020202020204" pitchFamily="34" charset="0"/>
              <a:buChar char="•"/>
            </a:pPr>
            <a:r>
              <a:rPr lang="en-IN" dirty="0"/>
              <a:t>Dot product function</a:t>
            </a:r>
          </a:p>
          <a:p>
            <a:pPr marL="1200150" lvl="2" indent="-285750" algn="just">
              <a:buFont typeface="Arial" panose="020B0604020202020204" pitchFamily="34" charset="0"/>
              <a:buChar char="•"/>
            </a:pPr>
            <a:r>
              <a:rPr lang="en-IN" dirty="0"/>
              <a:t>Multiples 2 vectors element-wise (and not sequentially) and sums the result in one step</a:t>
            </a:r>
          </a:p>
          <a:p>
            <a:pPr marL="1200150" lvl="2" indent="-285750" algn="just">
              <a:buFont typeface="Arial" panose="020B0604020202020204" pitchFamily="34" charset="0"/>
              <a:buChar char="•"/>
            </a:pPr>
            <a:r>
              <a:rPr lang="en-IN" dirty="0"/>
              <a:t>Requires dimensions of the 2 vectors to be the same</a:t>
            </a:r>
          </a:p>
          <a:p>
            <a:pPr marL="1200150" lvl="2" indent="-285750" algn="just">
              <a:buFont typeface="Arial" panose="020B0604020202020204" pitchFamily="34" charset="0"/>
              <a:buChar char="•"/>
            </a:pPr>
            <a:r>
              <a:rPr lang="en-IN" dirty="0"/>
              <a:t>Outputs a Scalar</a:t>
            </a:r>
          </a:p>
        </p:txBody>
      </p:sp>
      <p:graphicFrame>
        <p:nvGraphicFramePr>
          <p:cNvPr id="3" name="Object 2">
            <a:extLst>
              <a:ext uri="{FF2B5EF4-FFF2-40B4-BE49-F238E27FC236}">
                <a16:creationId xmlns:a16="http://schemas.microsoft.com/office/drawing/2014/main" id="{2B8BCA90-0540-E7DD-1745-63346AB26DBA}"/>
              </a:ext>
            </a:extLst>
          </p:cNvPr>
          <p:cNvGraphicFramePr>
            <a:graphicFrameLocks noChangeAspect="1"/>
          </p:cNvGraphicFramePr>
          <p:nvPr>
            <p:extLst>
              <p:ext uri="{D42A27DB-BD31-4B8C-83A1-F6EECF244321}">
                <p14:modId xmlns:p14="http://schemas.microsoft.com/office/powerpoint/2010/main" val="3366964123"/>
              </p:ext>
            </p:extLst>
          </p:nvPr>
        </p:nvGraphicFramePr>
        <p:xfrm>
          <a:off x="7862048" y="4096871"/>
          <a:ext cx="3987519" cy="1402790"/>
        </p:xfrm>
        <a:graphic>
          <a:graphicData uri="http://schemas.openxmlformats.org/presentationml/2006/ole">
            <mc:AlternateContent xmlns:mc="http://schemas.openxmlformats.org/markup-compatibility/2006">
              <mc:Choice xmlns:v="urn:schemas-microsoft-com:vml" Requires="v">
                <p:oleObj name="Packager Shell Object" showAsIcon="1" r:id="rId2" imgW="2003967" imgH="518215" progId="Package">
                  <p:embed/>
                </p:oleObj>
              </mc:Choice>
              <mc:Fallback>
                <p:oleObj name="Packager Shell Object" showAsIcon="1" r:id="rId2" imgW="2003967" imgH="518215" progId="Package">
                  <p:embed/>
                  <p:pic>
                    <p:nvPicPr>
                      <p:cNvPr id="0" name=""/>
                      <p:cNvPicPr/>
                      <p:nvPr/>
                    </p:nvPicPr>
                    <p:blipFill>
                      <a:blip r:embed="rId3"/>
                      <a:stretch>
                        <a:fillRect/>
                      </a:stretch>
                    </p:blipFill>
                    <p:spPr>
                      <a:xfrm>
                        <a:off x="7862048" y="4096871"/>
                        <a:ext cx="3987519" cy="1402790"/>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36744702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7B90573-BB4E-BEEC-2DE2-8F7673EC84F5}"/>
                  </a:ext>
                </a:extLst>
              </p:cNvPr>
              <p:cNvSpPr txBox="1"/>
              <p:nvPr/>
            </p:nvSpPr>
            <p:spPr>
              <a:xfrm>
                <a:off x="251011" y="57835"/>
                <a:ext cx="11645153" cy="5102679"/>
              </a:xfrm>
              <a:prstGeom prst="rect">
                <a:avLst/>
              </a:prstGeom>
              <a:noFill/>
            </p:spPr>
            <p:txBody>
              <a:bodyPr wrap="square" anchor="ctr">
                <a:spAutoFit/>
              </a:bodyPr>
              <a:lstStyle/>
              <a:p>
                <a:pPr algn="just"/>
                <a:r>
                  <a:rPr lang="en-US" b="1" dirty="0">
                    <a:sym typeface="Wingdings" panose="05000000000000000000" pitchFamily="2" charset="2"/>
                  </a:rPr>
                  <a:t>Multiple Linear Regression</a:t>
                </a:r>
              </a:p>
              <a:p>
                <a:pPr algn="just"/>
                <a:endParaRPr lang="en-US" b="1" dirty="0">
                  <a:sym typeface="Wingdings" panose="05000000000000000000" pitchFamily="2" charset="2"/>
                </a:endParaRPr>
              </a:p>
              <a:p>
                <a:pPr algn="just"/>
                <a:r>
                  <a:rPr lang="en-US" dirty="0">
                    <a:sym typeface="Wingdings" panose="05000000000000000000" pitchFamily="2" charset="2"/>
                  </a:rPr>
                  <a:t>Multiple Linear Regression is simply linear regression with multiple  input features. Each feature will have its own parameter w and only one bias parameter b.</a:t>
                </a:r>
              </a:p>
              <a:p>
                <a:pPr algn="just"/>
                <a:endParaRPr lang="en-US" dirty="0">
                  <a:sym typeface="Wingdings" panose="05000000000000000000" pitchFamily="2" charset="2"/>
                </a:endParaRPr>
              </a:p>
              <a:p>
                <a:pPr algn="just"/>
                <a:r>
                  <a:rPr lang="en-US" dirty="0">
                    <a:sym typeface="Wingdings" panose="05000000000000000000" pitchFamily="2" charset="2"/>
                  </a:rPr>
                  <a:t>In case of multiple linear regression, the straight line function is defined as:</a:t>
                </a:r>
              </a:p>
              <a:p>
                <a:pPr algn="just"/>
                <a:endParaRPr lang="en-US" dirty="0">
                  <a:sym typeface="Wingdings" panose="05000000000000000000" pitchFamily="2" charset="2"/>
                </a:endParaRPr>
              </a:p>
              <a:p>
                <a:pPr algn="just"/>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sym typeface="Wingdings" panose="05000000000000000000" pitchFamily="2" charset="2"/>
                        </a:rPr>
                        <m:t>𝑓</m:t>
                      </m:r>
                      <m:d>
                        <m:dPr>
                          <m:ctrlPr>
                            <a:rPr lang="en-US" sz="1800" i="1">
                              <a:latin typeface="Cambria Math" panose="02040503050406030204" pitchFamily="18" charset="0"/>
                              <a:sym typeface="Wingdings" panose="05000000000000000000" pitchFamily="2" charset="2"/>
                            </a:rPr>
                          </m:ctrlPr>
                        </m:dPr>
                        <m:e>
                          <m:r>
                            <a:rPr lang="en-US" sz="1800" i="1">
                              <a:latin typeface="Cambria Math" panose="02040503050406030204" pitchFamily="18" charset="0"/>
                              <a:sym typeface="Wingdings" panose="05000000000000000000" pitchFamily="2" charset="2"/>
                            </a:rPr>
                            <m:t>𝑥</m:t>
                          </m:r>
                        </m:e>
                      </m:d>
                      <m:r>
                        <a:rPr lang="en-US" sz="1800" i="1">
                          <a:latin typeface="Cambria Math" panose="02040503050406030204" pitchFamily="18" charset="0"/>
                          <a:sym typeface="Wingdings" panose="05000000000000000000" pitchFamily="2" charset="2"/>
                        </a:rPr>
                        <m:t>=</m:t>
                      </m:r>
                      <m:sSub>
                        <m:sSubPr>
                          <m:ctrlPr>
                            <a:rPr lang="en-US" sz="1800" i="1">
                              <a:latin typeface="Cambria Math" panose="02040503050406030204" pitchFamily="18" charset="0"/>
                              <a:sym typeface="Wingdings" panose="05000000000000000000" pitchFamily="2" charset="2"/>
                            </a:rPr>
                          </m:ctrlPr>
                        </m:sSubPr>
                        <m:e>
                          <m:r>
                            <a:rPr lang="en-US" sz="1800" i="1">
                              <a:latin typeface="Cambria Math" panose="02040503050406030204" pitchFamily="18" charset="0"/>
                              <a:sym typeface="Wingdings" panose="05000000000000000000" pitchFamily="2" charset="2"/>
                            </a:rPr>
                            <m:t>𝑓</m:t>
                          </m:r>
                        </m:e>
                        <m:sub>
                          <m:r>
                            <a:rPr lang="en-US" sz="1800" i="1">
                              <a:latin typeface="Cambria Math" panose="02040503050406030204" pitchFamily="18" charset="0"/>
                              <a:sym typeface="Wingdings" panose="05000000000000000000" pitchFamily="2" charset="2"/>
                            </a:rPr>
                            <m:t>𝑤</m:t>
                          </m:r>
                          <m:r>
                            <a:rPr lang="en-US" sz="1800" i="1">
                              <a:latin typeface="Cambria Math" panose="02040503050406030204" pitchFamily="18" charset="0"/>
                              <a:sym typeface="Wingdings" panose="05000000000000000000" pitchFamily="2" charset="2"/>
                            </a:rPr>
                            <m:t>,</m:t>
                          </m:r>
                          <m:r>
                            <a:rPr lang="en-US" sz="1800" i="1">
                              <a:latin typeface="Cambria Math" panose="02040503050406030204" pitchFamily="18" charset="0"/>
                              <a:sym typeface="Wingdings" panose="05000000000000000000" pitchFamily="2" charset="2"/>
                            </a:rPr>
                            <m:t>𝑏</m:t>
                          </m:r>
                        </m:sub>
                      </m:sSub>
                      <m:d>
                        <m:dPr>
                          <m:ctrlPr>
                            <a:rPr lang="en-US" sz="1800" i="1">
                              <a:latin typeface="Cambria Math" panose="02040503050406030204" pitchFamily="18" charset="0"/>
                              <a:sym typeface="Wingdings" panose="05000000000000000000" pitchFamily="2" charset="2"/>
                            </a:rPr>
                          </m:ctrlPr>
                        </m:dPr>
                        <m:e>
                          <m:r>
                            <a:rPr lang="en-US" sz="1800" i="1">
                              <a:latin typeface="Cambria Math" panose="02040503050406030204" pitchFamily="18" charset="0"/>
                              <a:sym typeface="Wingdings" panose="05000000000000000000" pitchFamily="2" charset="2"/>
                            </a:rPr>
                            <m:t>𝑥</m:t>
                          </m:r>
                        </m:e>
                      </m:d>
                      <m:r>
                        <a:rPr lang="en-US" sz="1800" i="1">
                          <a:latin typeface="Cambria Math" panose="02040503050406030204" pitchFamily="18" charset="0"/>
                          <a:sym typeface="Wingdings" panose="05000000000000000000" pitchFamily="2" charset="2"/>
                        </a:rPr>
                        <m:t>=</m:t>
                      </m:r>
                      <m:sSub>
                        <m:sSubPr>
                          <m:ctrlPr>
                            <a:rPr lang="en-US" sz="1800" i="1" smtClean="0">
                              <a:latin typeface="Cambria Math" panose="02040503050406030204" pitchFamily="18" charset="0"/>
                              <a:sym typeface="Wingdings" panose="05000000000000000000" pitchFamily="2" charset="2"/>
                            </a:rPr>
                          </m:ctrlPr>
                        </m:sSubPr>
                        <m:e>
                          <m:r>
                            <a:rPr lang="en-IN" sz="1800" b="0" i="1" smtClean="0">
                              <a:latin typeface="Cambria Math" panose="02040503050406030204" pitchFamily="18" charset="0"/>
                              <a:sym typeface="Wingdings" panose="05000000000000000000" pitchFamily="2" charset="2"/>
                            </a:rPr>
                            <m:t>𝑤</m:t>
                          </m:r>
                        </m:e>
                        <m:sub>
                          <m:r>
                            <a:rPr lang="en-IN" sz="1800" b="0" i="1" smtClean="0">
                              <a:latin typeface="Cambria Math" panose="02040503050406030204" pitchFamily="18" charset="0"/>
                              <a:sym typeface="Wingdings" panose="05000000000000000000" pitchFamily="2" charset="2"/>
                            </a:rPr>
                            <m:t>1</m:t>
                          </m:r>
                        </m:sub>
                      </m:sSub>
                      <m:sSub>
                        <m:sSubPr>
                          <m:ctrlPr>
                            <a:rPr lang="en-US" sz="1800" i="1" smtClean="0">
                              <a:latin typeface="Cambria Math" panose="02040503050406030204" pitchFamily="18" charset="0"/>
                              <a:sym typeface="Wingdings" panose="05000000000000000000" pitchFamily="2" charset="2"/>
                            </a:rPr>
                          </m:ctrlPr>
                        </m:sSubPr>
                        <m:e>
                          <m:r>
                            <a:rPr lang="en-IN" sz="1800" b="0" i="1" smtClean="0">
                              <a:latin typeface="Cambria Math" panose="02040503050406030204" pitchFamily="18" charset="0"/>
                              <a:sym typeface="Wingdings" panose="05000000000000000000" pitchFamily="2" charset="2"/>
                            </a:rPr>
                            <m:t>𝑥</m:t>
                          </m:r>
                        </m:e>
                        <m:sub>
                          <m:r>
                            <a:rPr lang="en-IN" sz="1800" b="0" i="1" smtClean="0">
                              <a:latin typeface="Cambria Math" panose="02040503050406030204" pitchFamily="18" charset="0"/>
                              <a:sym typeface="Wingdings" panose="05000000000000000000" pitchFamily="2" charset="2"/>
                            </a:rPr>
                            <m:t>1</m:t>
                          </m:r>
                        </m:sub>
                      </m:sSub>
                      <m:r>
                        <a:rPr lang="en-IN" sz="1800" b="0" i="1" smtClean="0">
                          <a:latin typeface="Cambria Math" panose="02040503050406030204" pitchFamily="18" charset="0"/>
                          <a:sym typeface="Wingdings" panose="05000000000000000000" pitchFamily="2" charset="2"/>
                        </a:rPr>
                        <m:t>+…+</m:t>
                      </m:r>
                      <m:sSub>
                        <m:sSubPr>
                          <m:ctrlPr>
                            <a:rPr lang="en-IN" sz="1800" b="0" i="1" smtClean="0">
                              <a:latin typeface="Cambria Math" panose="02040503050406030204" pitchFamily="18" charset="0"/>
                              <a:sym typeface="Wingdings" panose="05000000000000000000" pitchFamily="2" charset="2"/>
                            </a:rPr>
                          </m:ctrlPr>
                        </m:sSubPr>
                        <m:e>
                          <m:r>
                            <a:rPr lang="en-IN" sz="1800" b="0" i="1" smtClean="0">
                              <a:latin typeface="Cambria Math" panose="02040503050406030204" pitchFamily="18" charset="0"/>
                              <a:sym typeface="Wingdings" panose="05000000000000000000" pitchFamily="2" charset="2"/>
                            </a:rPr>
                            <m:t>𝑤</m:t>
                          </m:r>
                        </m:e>
                        <m:sub>
                          <m:r>
                            <a:rPr lang="en-IN" sz="1800" b="0" i="1" smtClean="0">
                              <a:latin typeface="Cambria Math" panose="02040503050406030204" pitchFamily="18" charset="0"/>
                              <a:sym typeface="Wingdings" panose="05000000000000000000" pitchFamily="2" charset="2"/>
                            </a:rPr>
                            <m:t>𝑛</m:t>
                          </m:r>
                        </m:sub>
                      </m:sSub>
                      <m:sSub>
                        <m:sSubPr>
                          <m:ctrlPr>
                            <a:rPr lang="en-IN" sz="1800" b="0" i="1" smtClean="0">
                              <a:latin typeface="Cambria Math" panose="02040503050406030204" pitchFamily="18" charset="0"/>
                              <a:sym typeface="Wingdings" panose="05000000000000000000" pitchFamily="2" charset="2"/>
                            </a:rPr>
                          </m:ctrlPr>
                        </m:sSubPr>
                        <m:e>
                          <m:r>
                            <a:rPr lang="en-IN" sz="1800" b="0" i="1" smtClean="0">
                              <a:latin typeface="Cambria Math" panose="02040503050406030204" pitchFamily="18" charset="0"/>
                              <a:sym typeface="Wingdings" panose="05000000000000000000" pitchFamily="2" charset="2"/>
                            </a:rPr>
                            <m:t>𝑥</m:t>
                          </m:r>
                        </m:e>
                        <m:sub>
                          <m:r>
                            <a:rPr lang="en-IN" sz="1800" b="0" i="1" smtClean="0">
                              <a:latin typeface="Cambria Math" panose="02040503050406030204" pitchFamily="18" charset="0"/>
                              <a:sym typeface="Wingdings" panose="05000000000000000000" pitchFamily="2" charset="2"/>
                            </a:rPr>
                            <m:t>𝑛</m:t>
                          </m:r>
                        </m:sub>
                      </m:sSub>
                      <m:r>
                        <a:rPr lang="en-US" sz="1800" i="1">
                          <a:latin typeface="Cambria Math" panose="02040503050406030204" pitchFamily="18" charset="0"/>
                          <a:sym typeface="Wingdings" panose="05000000000000000000" pitchFamily="2" charset="2"/>
                        </a:rPr>
                        <m:t>+</m:t>
                      </m:r>
                      <m:r>
                        <a:rPr lang="en-US" sz="1800" i="1">
                          <a:latin typeface="Cambria Math" panose="02040503050406030204" pitchFamily="18" charset="0"/>
                          <a:sym typeface="Wingdings" panose="05000000000000000000" pitchFamily="2" charset="2"/>
                        </a:rPr>
                        <m:t>𝑏</m:t>
                      </m:r>
                      <m:r>
                        <a:rPr lang="en-US" sz="1800" i="1">
                          <a:latin typeface="Cambria Math" panose="02040503050406030204" pitchFamily="18" charset="0"/>
                          <a:sym typeface="Wingdings" panose="05000000000000000000" pitchFamily="2" charset="2"/>
                        </a:rPr>
                        <m:t>=</m:t>
                      </m:r>
                      <m:acc>
                        <m:accPr>
                          <m:chr m:val="̂"/>
                          <m:ctrlPr>
                            <a:rPr lang="en-US" sz="1800" i="1" dirty="0">
                              <a:latin typeface="Cambria Math" panose="02040503050406030204" pitchFamily="18" charset="0"/>
                            </a:rPr>
                          </m:ctrlPr>
                        </m:accPr>
                        <m:e>
                          <m:r>
                            <a:rPr lang="en-US" sz="1800" i="1" dirty="0">
                              <a:latin typeface="Cambria Math" panose="02040503050406030204" pitchFamily="18" charset="0"/>
                            </a:rPr>
                            <m:t>𝑦</m:t>
                          </m:r>
                        </m:e>
                      </m:acc>
                    </m:oMath>
                  </m:oMathPara>
                </a14:m>
                <a:endParaRPr lang="en-US" dirty="0">
                  <a:sym typeface="Wingdings" panose="05000000000000000000" pitchFamily="2" charset="2"/>
                </a:endParaRPr>
              </a:p>
              <a:p>
                <a:pPr algn="just"/>
                <a:endParaRPr lang="en-US" dirty="0">
                  <a:sym typeface="Wingdings" panose="05000000000000000000" pitchFamily="2" charset="2"/>
                </a:endParaRPr>
              </a:p>
              <a:p>
                <a:pPr algn="just"/>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sym typeface="Wingdings" panose="05000000000000000000" pitchFamily="2" charset="2"/>
                        </a:rPr>
                        <m:t>𝑓</m:t>
                      </m:r>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𝑥</m:t>
                          </m:r>
                        </m:e>
                      </m:d>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𝑓</m:t>
                          </m:r>
                        </m:e>
                        <m:sub>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𝑤</m:t>
                              </m:r>
                            </m:e>
                          </m:acc>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𝑏</m:t>
                          </m:r>
                        </m:sub>
                      </m:sSub>
                      <m:d>
                        <m:dPr>
                          <m:ctrlPr>
                            <a:rPr lang="en-US" i="1">
                              <a:latin typeface="Cambria Math" panose="02040503050406030204" pitchFamily="18" charset="0"/>
                              <a:sym typeface="Wingdings" panose="05000000000000000000" pitchFamily="2" charset="2"/>
                            </a:rPr>
                          </m:ctrlPr>
                        </m:dPr>
                        <m:e>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𝑥</m:t>
                              </m:r>
                            </m:e>
                          </m:acc>
                        </m:e>
                      </m:d>
                      <m:r>
                        <a:rPr lang="en-US" i="1">
                          <a:latin typeface="Cambria Math" panose="02040503050406030204" pitchFamily="18" charset="0"/>
                          <a:sym typeface="Wingdings" panose="05000000000000000000" pitchFamily="2" charset="2"/>
                        </a:rPr>
                        <m:t>=</m:t>
                      </m:r>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𝑤</m:t>
                          </m:r>
                        </m:e>
                      </m:acc>
                      <m:r>
                        <a:rPr lang="en-IN" b="0" i="1" smtClean="0">
                          <a:latin typeface="Cambria Math" panose="02040503050406030204" pitchFamily="18" charset="0"/>
                          <a:sym typeface="Wingdings" panose="05000000000000000000" pitchFamily="2" charset="2"/>
                        </a:rPr>
                        <m:t>.</m:t>
                      </m:r>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𝑥</m:t>
                          </m:r>
                        </m:e>
                      </m:acc>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𝑏</m:t>
                      </m:r>
                      <m:r>
                        <a:rPr lang="en-US" i="1">
                          <a:latin typeface="Cambria Math" panose="02040503050406030204" pitchFamily="18" charset="0"/>
                          <a:sym typeface="Wingdings" panose="05000000000000000000" pitchFamily="2" charset="2"/>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oMath>
                  </m:oMathPara>
                </a14:m>
                <a:endParaRPr lang="en-US" dirty="0">
                  <a:sym typeface="Wingdings" panose="05000000000000000000" pitchFamily="2" charset="2"/>
                </a:endParaRPr>
              </a:p>
              <a:p>
                <a:pPr algn="just"/>
                <a:endParaRPr lang="en-US" dirty="0">
                  <a:sym typeface="Wingdings" panose="05000000000000000000" pitchFamily="2" charset="2"/>
                </a:endParaRPr>
              </a:p>
              <a:p>
                <a:pPr algn="just"/>
                <a:endParaRPr lang="en-IN" i="1" dirty="0">
                  <a:latin typeface="Cambria Math" panose="02040503050406030204" pitchFamily="18" charset="0"/>
                  <a:sym typeface="Wingdings" panose="05000000000000000000" pitchFamily="2" charset="2"/>
                </a:endParaRPr>
              </a:p>
              <a:p>
                <a:pPr algn="just"/>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𝑤</m:t>
                        </m:r>
                      </m:e>
                    </m:acc>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IN" i="1">
                            <a:latin typeface="Cambria Math" panose="02040503050406030204" pitchFamily="18" charset="0"/>
                            <a:sym typeface="Wingdings" panose="05000000000000000000" pitchFamily="2" charset="2"/>
                          </a:rPr>
                          <m:t>𝑤</m:t>
                        </m:r>
                      </m:e>
                      <m:sub>
                        <m:r>
                          <a:rPr lang="en-IN" i="1">
                            <a:latin typeface="Cambria Math" panose="02040503050406030204" pitchFamily="18" charset="0"/>
                            <a:sym typeface="Wingdings" panose="05000000000000000000" pitchFamily="2" charset="2"/>
                          </a:rPr>
                          <m:t>1</m:t>
                        </m:r>
                      </m:sub>
                    </m:sSub>
                    <m:r>
                      <a:rPr lang="en-IN" b="0" i="1" smtClean="0">
                        <a:latin typeface="Cambria Math" panose="02040503050406030204" pitchFamily="18" charset="0"/>
                        <a:sym typeface="Wingdings" panose="05000000000000000000" pitchFamily="2" charset="2"/>
                      </a:rPr>
                      <m:t>, …,</m:t>
                    </m:r>
                    <m:sSub>
                      <m:sSubPr>
                        <m:ctrlPr>
                          <a:rPr lang="en-US" i="1">
                            <a:latin typeface="Cambria Math" panose="02040503050406030204" pitchFamily="18" charset="0"/>
                            <a:sym typeface="Wingdings" panose="05000000000000000000" pitchFamily="2" charset="2"/>
                          </a:rPr>
                        </m:ctrlPr>
                      </m:sSubPr>
                      <m:e>
                        <m:r>
                          <a:rPr lang="en-IN" i="1">
                            <a:latin typeface="Cambria Math" panose="02040503050406030204" pitchFamily="18" charset="0"/>
                            <a:sym typeface="Wingdings" panose="05000000000000000000" pitchFamily="2" charset="2"/>
                          </a:rPr>
                          <m:t>𝑤</m:t>
                        </m:r>
                      </m:e>
                      <m:sub>
                        <m:r>
                          <a:rPr lang="en-IN" b="0" i="1" smtClean="0">
                            <a:latin typeface="Cambria Math" panose="02040503050406030204" pitchFamily="18" charset="0"/>
                            <a:sym typeface="Wingdings" panose="05000000000000000000" pitchFamily="2" charset="2"/>
                          </a:rPr>
                          <m:t>𝑛</m:t>
                        </m:r>
                      </m:sub>
                    </m:sSub>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which is a row vector of weights</a:t>
                </a:r>
              </a:p>
              <a:p>
                <a:pPr algn="just"/>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𝑥</m:t>
                        </m:r>
                      </m:e>
                    </m:acc>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𝑥</m:t>
                        </m:r>
                      </m:e>
                      <m:sub>
                        <m:r>
                          <a:rPr lang="en-IN" b="0" i="1" smtClean="0">
                            <a:latin typeface="Cambria Math" panose="02040503050406030204" pitchFamily="18" charset="0"/>
                            <a:sym typeface="Wingdings" panose="05000000000000000000" pitchFamily="2" charset="2"/>
                          </a:rPr>
                          <m:t>1</m:t>
                        </m:r>
                      </m:sub>
                    </m:sSub>
                    <m:r>
                      <a:rPr lang="en-IN" b="0" i="1" smtClean="0">
                        <a:latin typeface="Cambria Math" panose="02040503050406030204" pitchFamily="18" charset="0"/>
                        <a:sym typeface="Wingdings" panose="05000000000000000000" pitchFamily="2" charset="2"/>
                      </a:rPr>
                      <m:t>, …,</m:t>
                    </m:r>
                    <m:sSub>
                      <m:sSubPr>
                        <m:ctrlPr>
                          <a:rPr lang="en-US" i="1">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𝑥</m:t>
                        </m:r>
                      </m:e>
                      <m:sub>
                        <m:r>
                          <a:rPr lang="en-IN" b="0" i="1" smtClean="0">
                            <a:latin typeface="Cambria Math" panose="02040503050406030204" pitchFamily="18" charset="0"/>
                            <a:sym typeface="Wingdings" panose="05000000000000000000" pitchFamily="2" charset="2"/>
                          </a:rPr>
                          <m:t>𝑛</m:t>
                        </m:r>
                      </m:sub>
                    </m:sSub>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which is a row vector of features</a:t>
                </a:r>
              </a:p>
              <a:p>
                <a:pPr algn="just"/>
                <a14:m>
                  <m:oMath xmlns:m="http://schemas.openxmlformats.org/officeDocument/2006/math">
                    <m:r>
                      <a:rPr lang="en-IN" i="1" smtClean="0">
                        <a:latin typeface="Cambria Math" panose="02040503050406030204" pitchFamily="18" charset="0"/>
                        <a:sym typeface="Wingdings" panose="05000000000000000000" pitchFamily="2" charset="2"/>
                      </a:rPr>
                      <m:t>𝑏</m:t>
                    </m:r>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IN" dirty="0">
                    <a:sym typeface="Wingdings" panose="05000000000000000000" pitchFamily="2" charset="2"/>
                  </a:rPr>
                  <a:t>scalar</a:t>
                </a:r>
              </a:p>
              <a:p>
                <a:pPr algn="just"/>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𝑤</m:t>
                        </m:r>
                      </m:e>
                    </m:acc>
                    <m:r>
                      <a:rPr lang="en-IN" b="0" i="1" smtClean="0">
                        <a:latin typeface="Cambria Math" panose="02040503050406030204" pitchFamily="18" charset="0"/>
                        <a:sym typeface="Wingdings" panose="05000000000000000000" pitchFamily="2" charset="2"/>
                      </a:rPr>
                      <m:t>.</m:t>
                    </m:r>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𝑥</m:t>
                        </m:r>
                      </m:e>
                    </m:acc>
                    <m:r>
                      <a:rPr lang="en-IN" b="0" i="0" smtClean="0">
                        <a:latin typeface="Cambria Math" panose="02040503050406030204" pitchFamily="18" charset="0"/>
                        <a:sym typeface="Wingdings" panose="05000000000000000000" pitchFamily="2" charset="2"/>
                      </a:rPr>
                      <m:t>=</m:t>
                    </m:r>
                  </m:oMath>
                </a14:m>
                <a:r>
                  <a:rPr lang="en-IN" dirty="0">
                    <a:sym typeface="Wingdings" panose="05000000000000000000" pitchFamily="2" charset="2"/>
                  </a:rPr>
                  <a:t> dot product of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IN" i="1">
                            <a:latin typeface="Cambria Math" panose="02040503050406030204" pitchFamily="18" charset="0"/>
                            <a:sym typeface="Wingdings" panose="05000000000000000000" pitchFamily="2" charset="2"/>
                          </a:rPr>
                          <m:t>𝑤</m:t>
                        </m:r>
                      </m:e>
                    </m:acc>
                  </m:oMath>
                </a14:m>
                <a:r>
                  <a:rPr lang="en-IN" dirty="0">
                    <a:sym typeface="Wingdings" panose="05000000000000000000" pitchFamily="2" charset="2"/>
                  </a:rPr>
                  <a:t> &amp; </a:t>
                </a:r>
                <a14:m>
                  <m:oMath xmlns:m="http://schemas.openxmlformats.org/officeDocument/2006/math">
                    <m:acc>
                      <m:accPr>
                        <m:chr m:val="̅"/>
                        <m:ctrlPr>
                          <a:rPr lang="en-US" i="1">
                            <a:latin typeface="Cambria Math" panose="02040503050406030204" pitchFamily="18" charset="0"/>
                            <a:sym typeface="Wingdings" panose="05000000000000000000" pitchFamily="2" charset="2"/>
                          </a:rPr>
                        </m:ctrlPr>
                      </m:accPr>
                      <m:e>
                        <m:r>
                          <a:rPr lang="en-IN" i="1">
                            <a:latin typeface="Cambria Math" panose="02040503050406030204" pitchFamily="18" charset="0"/>
                            <a:sym typeface="Wingdings" panose="05000000000000000000" pitchFamily="2" charset="2"/>
                          </a:rPr>
                          <m:t>𝑥</m:t>
                        </m:r>
                      </m:e>
                    </m:acc>
                  </m:oMath>
                </a14:m>
                <a:endParaRPr lang="en-IN" dirty="0">
                  <a:sym typeface="Wingdings" panose="05000000000000000000" pitchFamily="2" charset="2"/>
                </a:endParaRPr>
              </a:p>
              <a:p>
                <a:pPr algn="just"/>
                <a:endParaRPr lang="en-US" dirty="0">
                  <a:sym typeface="Wingdings" panose="05000000000000000000" pitchFamily="2" charset="2"/>
                </a:endParaRPr>
              </a:p>
              <a:p>
                <a:pPr algn="just"/>
                <a:endParaRPr lang="en-US" dirty="0">
                  <a:sym typeface="Wingdings" panose="05000000000000000000" pitchFamily="2" charset="2"/>
                </a:endParaRPr>
              </a:p>
            </p:txBody>
          </p:sp>
        </mc:Choice>
        <mc:Fallback xmlns="">
          <p:sp>
            <p:nvSpPr>
              <p:cNvPr id="3" name="TextBox 2">
                <a:extLst>
                  <a:ext uri="{FF2B5EF4-FFF2-40B4-BE49-F238E27FC236}">
                    <a16:creationId xmlns:a16="http://schemas.microsoft.com/office/drawing/2014/main" id="{87B90573-BB4E-BEEC-2DE2-8F7673EC84F5}"/>
                  </a:ext>
                </a:extLst>
              </p:cNvPr>
              <p:cNvSpPr txBox="1">
                <a:spLocks noRot="1" noChangeAspect="1" noMove="1" noResize="1" noEditPoints="1" noAdjustHandles="1" noChangeArrowheads="1" noChangeShapeType="1" noTextEdit="1"/>
              </p:cNvSpPr>
              <p:nvPr/>
            </p:nvSpPr>
            <p:spPr>
              <a:xfrm>
                <a:off x="251011" y="57835"/>
                <a:ext cx="11645153" cy="5102679"/>
              </a:xfrm>
              <a:prstGeom prst="rect">
                <a:avLst/>
              </a:prstGeom>
              <a:blipFill>
                <a:blip r:embed="rId2"/>
                <a:stretch>
                  <a:fillRect l="-419" t="-119" r="-47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36EDBAF-9FDB-CDD0-24B8-02DE48672E49}"/>
                  </a:ext>
                </a:extLst>
              </p:cNvPr>
              <p:cNvGraphicFramePr>
                <a:graphicFrameLocks noGrp="1"/>
              </p:cNvGraphicFramePr>
              <p:nvPr>
                <p:extLst>
                  <p:ext uri="{D42A27DB-BD31-4B8C-83A1-F6EECF244321}">
                    <p14:modId xmlns:p14="http://schemas.microsoft.com/office/powerpoint/2010/main" val="2200559313"/>
                  </p:ext>
                </p:extLst>
              </p:nvPr>
            </p:nvGraphicFramePr>
            <p:xfrm>
              <a:off x="618565" y="5094442"/>
              <a:ext cx="2164018" cy="1483360"/>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57878850"/>
                        </a:ext>
                      </a:extLst>
                    </a:gridCol>
                    <a:gridCol w="406718">
                      <a:extLst>
                        <a:ext uri="{9D8B030D-6E8A-4147-A177-3AD203B41FA5}">
                          <a16:colId xmlns:a16="http://schemas.microsoft.com/office/drawing/2014/main" val="4252459040"/>
                        </a:ext>
                      </a:extLst>
                    </a:gridCol>
                    <a:gridCol w="475552">
                      <a:extLst>
                        <a:ext uri="{9D8B030D-6E8A-4147-A177-3AD203B41FA5}">
                          <a16:colId xmlns:a16="http://schemas.microsoft.com/office/drawing/2014/main" val="2778175871"/>
                        </a:ext>
                      </a:extLst>
                    </a:gridCol>
                    <a:gridCol w="582930">
                      <a:extLst>
                        <a:ext uri="{9D8B030D-6E8A-4147-A177-3AD203B41FA5}">
                          <a16:colId xmlns:a16="http://schemas.microsoft.com/office/drawing/2014/main" val="2103822401"/>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𝑥</m:t>
                                    </m:r>
                                  </m:e>
                                  <m:sub>
                                    <m:r>
                                      <a:rPr lang="en-IN" b="0" i="1" smtClean="0">
                                        <a:latin typeface="Cambria Math" panose="02040503050406030204" pitchFamily="18" charset="0"/>
                                        <a:sym typeface="Wingdings" panose="05000000000000000000" pitchFamily="2" charset="2"/>
                                      </a:rPr>
                                      <m:t>1</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sym typeface="Wingdings" panose="05000000000000000000" pitchFamily="2" charset="2"/>
                                  </a:rPr>
                                  <m:t>…</m:t>
                                </m:r>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𝑥</m:t>
                                    </m:r>
                                  </m:e>
                                  <m:sub>
                                    <m:r>
                                      <a:rPr lang="en-IN" b="0" i="1" smtClean="0">
                                        <a:latin typeface="Cambria Math" panose="02040503050406030204" pitchFamily="18" charset="0"/>
                                        <a:sym typeface="Wingdings" panose="05000000000000000000" pitchFamily="2" charset="2"/>
                                      </a:rPr>
                                      <m:t>𝑛</m:t>
                                    </m:r>
                                  </m:sub>
                                </m:sSub>
                              </m:oMath>
                            </m:oMathPara>
                          </a14:m>
                          <a:endParaRPr lang="en-IN" dirty="0"/>
                        </a:p>
                      </a:txBody>
                      <a:tcPr/>
                    </a:tc>
                    <a:tc>
                      <a:txBody>
                        <a:bodyPr/>
                        <a:lstStyle/>
                        <a:p>
                          <a:pPr algn="ct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sym typeface="Wingdings" panose="05000000000000000000" pitchFamily="2" charset="2"/>
                                  </a:rPr>
                                  <m:t>𝑦</m:t>
                                </m:r>
                              </m:oMath>
                            </m:oMathPara>
                          </a14:m>
                          <a:endParaRPr lang="en-IN" dirty="0"/>
                        </a:p>
                      </a:txBody>
                      <a:tcPr/>
                    </a:tc>
                    <a:extLst>
                      <a:ext uri="{0D108BD9-81ED-4DB2-BD59-A6C34878D82A}">
                        <a16:rowId xmlns:a16="http://schemas.microsoft.com/office/drawing/2014/main" val="532646624"/>
                      </a:ext>
                    </a:extLst>
                  </a:tr>
                  <a:tr h="370840">
                    <a:tc>
                      <a:txBody>
                        <a:bodyPr/>
                        <a:lstStyle/>
                        <a:p>
                          <a:pPr algn="ctr"/>
                          <a:r>
                            <a:rPr lang="en-IN" dirty="0"/>
                            <a:t>2404</a:t>
                          </a:r>
                        </a:p>
                      </a:txBody>
                      <a:tcPr/>
                    </a:tc>
                    <a:tc>
                      <a:txBody>
                        <a:bodyPr/>
                        <a:lstStyle/>
                        <a:p>
                          <a:pPr algn="ctr"/>
                          <a:r>
                            <a:rPr lang="en-IN" dirty="0"/>
                            <a:t>…</a:t>
                          </a:r>
                        </a:p>
                      </a:txBody>
                      <a:tcPr/>
                    </a:tc>
                    <a:tc>
                      <a:txBody>
                        <a:bodyPr/>
                        <a:lstStyle/>
                        <a:p>
                          <a:pPr algn="ctr"/>
                          <a:r>
                            <a:rPr lang="en-IN" dirty="0"/>
                            <a:t>3</a:t>
                          </a:r>
                        </a:p>
                      </a:txBody>
                      <a:tcPr/>
                    </a:tc>
                    <a:tc>
                      <a:txBody>
                        <a:bodyPr/>
                        <a:lstStyle/>
                        <a:p>
                          <a:pPr algn="ctr"/>
                          <a:r>
                            <a:rPr lang="en-IN" dirty="0"/>
                            <a:t>400</a:t>
                          </a:r>
                        </a:p>
                      </a:txBody>
                      <a:tcPr/>
                    </a:tc>
                    <a:extLst>
                      <a:ext uri="{0D108BD9-81ED-4DB2-BD59-A6C34878D82A}">
                        <a16:rowId xmlns:a16="http://schemas.microsoft.com/office/drawing/2014/main" val="1127112068"/>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2833136886"/>
                      </a:ext>
                    </a:extLst>
                  </a:tr>
                  <a:tr h="370840">
                    <a:tc>
                      <a:txBody>
                        <a:bodyPr/>
                        <a:lstStyle/>
                        <a:p>
                          <a:pPr algn="ctr"/>
                          <a:r>
                            <a:rPr lang="en-IN" dirty="0"/>
                            <a:t>1416</a:t>
                          </a:r>
                        </a:p>
                      </a:txBody>
                      <a:tcPr/>
                    </a:tc>
                    <a:tc>
                      <a:txBody>
                        <a:bodyPr/>
                        <a:lstStyle/>
                        <a:p>
                          <a:pPr algn="ctr"/>
                          <a:r>
                            <a:rPr lang="en-IN" dirty="0"/>
                            <a:t>…</a:t>
                          </a:r>
                        </a:p>
                      </a:txBody>
                      <a:tcPr/>
                    </a:tc>
                    <a:tc>
                      <a:txBody>
                        <a:bodyPr/>
                        <a:lstStyle/>
                        <a:p>
                          <a:pPr algn="ctr"/>
                          <a:r>
                            <a:rPr lang="en-IN" dirty="0"/>
                            <a:t>2</a:t>
                          </a:r>
                        </a:p>
                      </a:txBody>
                      <a:tcPr/>
                    </a:tc>
                    <a:tc>
                      <a:txBody>
                        <a:bodyPr/>
                        <a:lstStyle/>
                        <a:p>
                          <a:pPr algn="ctr"/>
                          <a:r>
                            <a:rPr lang="en-IN" dirty="0"/>
                            <a:t>232</a:t>
                          </a:r>
                        </a:p>
                      </a:txBody>
                      <a:tcPr/>
                    </a:tc>
                    <a:extLst>
                      <a:ext uri="{0D108BD9-81ED-4DB2-BD59-A6C34878D82A}">
                        <a16:rowId xmlns:a16="http://schemas.microsoft.com/office/drawing/2014/main" val="560387685"/>
                      </a:ext>
                    </a:extLst>
                  </a:tr>
                </a:tbl>
              </a:graphicData>
            </a:graphic>
          </p:graphicFrame>
        </mc:Choice>
        <mc:Fallback xmlns="">
          <p:graphicFrame>
            <p:nvGraphicFramePr>
              <p:cNvPr id="4" name="Table 3">
                <a:extLst>
                  <a:ext uri="{FF2B5EF4-FFF2-40B4-BE49-F238E27FC236}">
                    <a16:creationId xmlns:a16="http://schemas.microsoft.com/office/drawing/2014/main" id="{936EDBAF-9FDB-CDD0-24B8-02DE48672E49}"/>
                  </a:ext>
                </a:extLst>
              </p:cNvPr>
              <p:cNvGraphicFramePr>
                <a:graphicFrameLocks noGrp="1"/>
              </p:cNvGraphicFramePr>
              <p:nvPr>
                <p:extLst>
                  <p:ext uri="{D42A27DB-BD31-4B8C-83A1-F6EECF244321}">
                    <p14:modId xmlns:p14="http://schemas.microsoft.com/office/powerpoint/2010/main" val="2200559313"/>
                  </p:ext>
                </p:extLst>
              </p:nvPr>
            </p:nvGraphicFramePr>
            <p:xfrm>
              <a:off x="618565" y="5094442"/>
              <a:ext cx="2164018" cy="1483360"/>
            </p:xfrm>
            <a:graphic>
              <a:graphicData uri="http://schemas.openxmlformats.org/drawingml/2006/table">
                <a:tbl>
                  <a:tblPr firstRow="1" bandRow="1">
                    <a:tableStyleId>{5940675A-B579-460E-94D1-54222C63F5DA}</a:tableStyleId>
                  </a:tblPr>
                  <a:tblGrid>
                    <a:gridCol w="698818">
                      <a:extLst>
                        <a:ext uri="{9D8B030D-6E8A-4147-A177-3AD203B41FA5}">
                          <a16:colId xmlns:a16="http://schemas.microsoft.com/office/drawing/2014/main" val="257878850"/>
                        </a:ext>
                      </a:extLst>
                    </a:gridCol>
                    <a:gridCol w="406718">
                      <a:extLst>
                        <a:ext uri="{9D8B030D-6E8A-4147-A177-3AD203B41FA5}">
                          <a16:colId xmlns:a16="http://schemas.microsoft.com/office/drawing/2014/main" val="4252459040"/>
                        </a:ext>
                      </a:extLst>
                    </a:gridCol>
                    <a:gridCol w="475552">
                      <a:extLst>
                        <a:ext uri="{9D8B030D-6E8A-4147-A177-3AD203B41FA5}">
                          <a16:colId xmlns:a16="http://schemas.microsoft.com/office/drawing/2014/main" val="2778175871"/>
                        </a:ext>
                      </a:extLst>
                    </a:gridCol>
                    <a:gridCol w="582930">
                      <a:extLst>
                        <a:ext uri="{9D8B030D-6E8A-4147-A177-3AD203B41FA5}">
                          <a16:colId xmlns:a16="http://schemas.microsoft.com/office/drawing/2014/main" val="2103822401"/>
                        </a:ext>
                      </a:extLst>
                    </a:gridCol>
                  </a:tblGrid>
                  <a:tr h="370840">
                    <a:tc>
                      <a:txBody>
                        <a:bodyPr/>
                        <a:lstStyle/>
                        <a:p>
                          <a:endParaRPr lang="en-US"/>
                        </a:p>
                      </a:txBody>
                      <a:tcPr>
                        <a:blipFill>
                          <a:blip r:embed="rId3"/>
                          <a:stretch>
                            <a:fillRect l="-870" t="-1639" r="-211304" b="-324590"/>
                          </a:stretch>
                        </a:blipFill>
                      </a:tcPr>
                    </a:tc>
                    <a:tc>
                      <a:txBody>
                        <a:bodyPr/>
                        <a:lstStyle/>
                        <a:p>
                          <a:endParaRPr lang="en-US"/>
                        </a:p>
                      </a:txBody>
                      <a:tcPr>
                        <a:blipFill>
                          <a:blip r:embed="rId3"/>
                          <a:stretch>
                            <a:fillRect l="-173134" t="-1639" r="-262687" b="-324590"/>
                          </a:stretch>
                        </a:blipFill>
                      </a:tcPr>
                    </a:tc>
                    <a:tc>
                      <a:txBody>
                        <a:bodyPr/>
                        <a:lstStyle/>
                        <a:p>
                          <a:endParaRPr lang="en-US"/>
                        </a:p>
                      </a:txBody>
                      <a:tcPr>
                        <a:blipFill>
                          <a:blip r:embed="rId3"/>
                          <a:stretch>
                            <a:fillRect l="-234615" t="-1639" r="-125641" b="-324590"/>
                          </a:stretch>
                        </a:blipFill>
                      </a:tcPr>
                    </a:tc>
                    <a:tc>
                      <a:txBody>
                        <a:bodyPr/>
                        <a:lstStyle/>
                        <a:p>
                          <a:endParaRPr lang="en-US"/>
                        </a:p>
                      </a:txBody>
                      <a:tcPr>
                        <a:blipFill>
                          <a:blip r:embed="rId3"/>
                          <a:stretch>
                            <a:fillRect l="-271875" t="-1639" r="-2083" b="-324590"/>
                          </a:stretch>
                        </a:blipFill>
                      </a:tcPr>
                    </a:tc>
                    <a:extLst>
                      <a:ext uri="{0D108BD9-81ED-4DB2-BD59-A6C34878D82A}">
                        <a16:rowId xmlns:a16="http://schemas.microsoft.com/office/drawing/2014/main" val="532646624"/>
                      </a:ext>
                    </a:extLst>
                  </a:tr>
                  <a:tr h="370840">
                    <a:tc>
                      <a:txBody>
                        <a:bodyPr/>
                        <a:lstStyle/>
                        <a:p>
                          <a:pPr algn="ctr"/>
                          <a:r>
                            <a:rPr lang="en-IN" dirty="0"/>
                            <a:t>2404</a:t>
                          </a:r>
                        </a:p>
                      </a:txBody>
                      <a:tcPr/>
                    </a:tc>
                    <a:tc>
                      <a:txBody>
                        <a:bodyPr/>
                        <a:lstStyle/>
                        <a:p>
                          <a:pPr algn="ctr"/>
                          <a:r>
                            <a:rPr lang="en-IN" dirty="0"/>
                            <a:t>…</a:t>
                          </a:r>
                        </a:p>
                      </a:txBody>
                      <a:tcPr/>
                    </a:tc>
                    <a:tc>
                      <a:txBody>
                        <a:bodyPr/>
                        <a:lstStyle/>
                        <a:p>
                          <a:pPr algn="ctr"/>
                          <a:r>
                            <a:rPr lang="en-IN" dirty="0"/>
                            <a:t>3</a:t>
                          </a:r>
                        </a:p>
                      </a:txBody>
                      <a:tcPr/>
                    </a:tc>
                    <a:tc>
                      <a:txBody>
                        <a:bodyPr/>
                        <a:lstStyle/>
                        <a:p>
                          <a:pPr algn="ctr"/>
                          <a:r>
                            <a:rPr lang="en-IN" dirty="0"/>
                            <a:t>400</a:t>
                          </a:r>
                        </a:p>
                      </a:txBody>
                      <a:tcPr/>
                    </a:tc>
                    <a:extLst>
                      <a:ext uri="{0D108BD9-81ED-4DB2-BD59-A6C34878D82A}">
                        <a16:rowId xmlns:a16="http://schemas.microsoft.com/office/drawing/2014/main" val="1127112068"/>
                      </a:ext>
                    </a:extLst>
                  </a:tr>
                  <a:tr h="370840">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tc>
                      <a:txBody>
                        <a:bodyPr/>
                        <a:lstStyle/>
                        <a:p>
                          <a:pPr algn="ctr"/>
                          <a:r>
                            <a:rPr lang="en-IN" dirty="0"/>
                            <a:t>…</a:t>
                          </a:r>
                        </a:p>
                      </a:txBody>
                      <a:tcPr/>
                    </a:tc>
                    <a:extLst>
                      <a:ext uri="{0D108BD9-81ED-4DB2-BD59-A6C34878D82A}">
                        <a16:rowId xmlns:a16="http://schemas.microsoft.com/office/drawing/2014/main" val="2833136886"/>
                      </a:ext>
                    </a:extLst>
                  </a:tr>
                  <a:tr h="370840">
                    <a:tc>
                      <a:txBody>
                        <a:bodyPr/>
                        <a:lstStyle/>
                        <a:p>
                          <a:pPr algn="ctr"/>
                          <a:r>
                            <a:rPr lang="en-IN" dirty="0"/>
                            <a:t>1416</a:t>
                          </a:r>
                        </a:p>
                      </a:txBody>
                      <a:tcPr/>
                    </a:tc>
                    <a:tc>
                      <a:txBody>
                        <a:bodyPr/>
                        <a:lstStyle/>
                        <a:p>
                          <a:pPr algn="ctr"/>
                          <a:r>
                            <a:rPr lang="en-IN" dirty="0"/>
                            <a:t>…</a:t>
                          </a:r>
                        </a:p>
                      </a:txBody>
                      <a:tcPr/>
                    </a:tc>
                    <a:tc>
                      <a:txBody>
                        <a:bodyPr/>
                        <a:lstStyle/>
                        <a:p>
                          <a:pPr algn="ctr"/>
                          <a:r>
                            <a:rPr lang="en-IN" dirty="0"/>
                            <a:t>2</a:t>
                          </a:r>
                        </a:p>
                      </a:txBody>
                      <a:tcPr/>
                    </a:tc>
                    <a:tc>
                      <a:txBody>
                        <a:bodyPr/>
                        <a:lstStyle/>
                        <a:p>
                          <a:pPr algn="ctr"/>
                          <a:r>
                            <a:rPr lang="en-IN" dirty="0"/>
                            <a:t>232</a:t>
                          </a:r>
                        </a:p>
                      </a:txBody>
                      <a:tcPr/>
                    </a:tc>
                    <a:extLst>
                      <a:ext uri="{0D108BD9-81ED-4DB2-BD59-A6C34878D82A}">
                        <a16:rowId xmlns:a16="http://schemas.microsoft.com/office/drawing/2014/main" val="560387685"/>
                      </a:ext>
                    </a:extLst>
                  </a:tr>
                </a:tbl>
              </a:graphicData>
            </a:graphic>
          </p:graphicFrame>
        </mc:Fallback>
      </mc:AlternateContent>
      <p:sp>
        <p:nvSpPr>
          <p:cNvPr id="5" name="TextBox 4">
            <a:extLst>
              <a:ext uri="{FF2B5EF4-FFF2-40B4-BE49-F238E27FC236}">
                <a16:creationId xmlns:a16="http://schemas.microsoft.com/office/drawing/2014/main" id="{4AF46228-25E7-E794-C535-D75A1DD434CC}"/>
              </a:ext>
            </a:extLst>
          </p:cNvPr>
          <p:cNvSpPr txBox="1"/>
          <p:nvPr/>
        </p:nvSpPr>
        <p:spPr>
          <a:xfrm>
            <a:off x="467271" y="4725110"/>
            <a:ext cx="2447364" cy="369332"/>
          </a:xfrm>
          <a:prstGeom prst="rect">
            <a:avLst/>
          </a:prstGeom>
          <a:noFill/>
        </p:spPr>
        <p:txBody>
          <a:bodyPr wrap="square">
            <a:spAutoFit/>
          </a:bodyPr>
          <a:lstStyle/>
          <a:p>
            <a:pPr algn="ctr"/>
            <a:r>
              <a:rPr lang="en-US" dirty="0">
                <a:solidFill>
                  <a:schemeClr val="tx1"/>
                </a:solidFill>
              </a:rPr>
              <a:t>Training Set - Example</a:t>
            </a:r>
            <a:endParaRPr lang="en-IN" dirty="0">
              <a:solidFill>
                <a:schemeClr val="tx1"/>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7131499-1C75-7B45-561E-7F19E4DA431B}"/>
                  </a:ext>
                </a:extLst>
              </p:cNvPr>
              <p:cNvSpPr txBox="1"/>
              <p:nvPr/>
            </p:nvSpPr>
            <p:spPr>
              <a:xfrm>
                <a:off x="3065929" y="5091561"/>
                <a:ext cx="6682855" cy="1329531"/>
              </a:xfrm>
              <a:prstGeom prst="rect">
                <a:avLst/>
              </a:prstGeom>
              <a:noFill/>
            </p:spPr>
            <p:txBody>
              <a:bodyPr wrap="none" rtlCol="0">
                <a:spAutoFit/>
              </a:bodyPr>
              <a:lstStyle/>
              <a:p>
                <a:r>
                  <a:rPr lang="en-US" dirty="0"/>
                  <a:t>NOMENCLATURE:</a:t>
                </a:r>
              </a:p>
              <a:p>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𝑥</m:t>
                        </m:r>
                      </m:e>
                      <m:sub>
                        <m:r>
                          <a:rPr lang="en-IN" b="0" i="1" smtClean="0">
                            <a:latin typeface="Cambria Math" panose="02040503050406030204" pitchFamily="18" charset="0"/>
                            <a:sym typeface="Wingdings" panose="05000000000000000000" pitchFamily="2" charset="2"/>
                          </a:rPr>
                          <m:t>𝑗</m:t>
                        </m:r>
                      </m:sub>
                    </m:sSub>
                  </m:oMath>
                </a14:m>
                <a:r>
                  <a:rPr lang="en-US" dirty="0"/>
                  <a:t>= </a:t>
                </a:r>
                <a:r>
                  <a:rPr lang="en-US" dirty="0" err="1"/>
                  <a:t>jth</a:t>
                </a:r>
                <a:r>
                  <a:rPr lang="en-US" dirty="0"/>
                  <a:t> feature</a:t>
                </a:r>
              </a:p>
              <a:p>
                <a:r>
                  <a:rPr lang="en-US" dirty="0"/>
                  <a:t>n = total number of features</a:t>
                </a:r>
              </a:p>
              <a:p>
                <a14:m>
                  <m:oMath xmlns:m="http://schemas.openxmlformats.org/officeDocument/2006/math">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𝑗</m:t>
                        </m:r>
                      </m:sub>
                      <m:sup>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sup>
                    </m:sSubSup>
                    <m:r>
                      <a:rPr lang="en-IN" b="0" i="1" smtClean="0">
                        <a:latin typeface="Cambria Math" panose="02040503050406030204" pitchFamily="18" charset="0"/>
                      </a:rPr>
                      <m:t> </m:t>
                    </m:r>
                  </m:oMath>
                </a14:m>
                <a:r>
                  <a:rPr lang="en-IN" dirty="0"/>
                  <a:t>= specific feature in </a:t>
                </a:r>
                <a:r>
                  <a:rPr lang="en-IN" dirty="0" err="1"/>
                  <a:t>ith</a:t>
                </a:r>
                <a:r>
                  <a:rPr lang="en-IN" dirty="0"/>
                  <a:t> training example </a:t>
                </a:r>
                <a14:m>
                  <m:oMath xmlns:m="http://schemas.openxmlformats.org/officeDocument/2006/math">
                    <m:r>
                      <a:rPr lang="en-IN" b="0" i="0" smtClean="0">
                        <a:latin typeface="Cambria Math" panose="02040503050406030204" pitchFamily="18" charset="0"/>
                      </a:rPr>
                      <m:t>(</m:t>
                    </m:r>
                    <m:sSubSup>
                      <m:sSubSupPr>
                        <m:ctrlPr>
                          <a:rPr lang="en-US" b="0" i="1" smtClean="0">
                            <a:latin typeface="Cambria Math" panose="02040503050406030204" pitchFamily="18" charset="0"/>
                          </a:rPr>
                        </m:ctrlPr>
                      </m:sSubSupPr>
                      <m:e>
                        <m:r>
                          <a:rPr lang="en-IN" b="0" i="1" smtClean="0">
                            <a:latin typeface="Cambria Math" panose="02040503050406030204" pitchFamily="18" charset="0"/>
                          </a:rPr>
                          <m:t>𝑥</m:t>
                        </m:r>
                      </m:e>
                      <m:sub>
                        <m:r>
                          <a:rPr lang="en-IN" b="0" i="1" smtClean="0">
                            <a:latin typeface="Cambria Math" panose="02040503050406030204" pitchFamily="18" charset="0"/>
                          </a:rPr>
                          <m:t>1</m:t>
                        </m:r>
                      </m:sub>
                      <m:sup>
                        <m:r>
                          <a:rPr lang="en-IN" b="0" i="1" smtClean="0">
                            <a:latin typeface="Cambria Math" panose="02040503050406030204" pitchFamily="18" charset="0"/>
                          </a:rPr>
                          <m:t>(0)</m:t>
                        </m:r>
                      </m:sup>
                    </m:sSubSup>
                    <m:r>
                      <a:rPr lang="en-IN" b="0" i="1" smtClean="0">
                        <a:latin typeface="Cambria Math" panose="02040503050406030204" pitchFamily="18" charset="0"/>
                      </a:rPr>
                      <m:t>,</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𝑦</m:t>
                        </m:r>
                      </m:e>
                      <m:sub>
                        <m:r>
                          <a:rPr lang="en-IN" b="0" i="1" smtClean="0">
                            <a:latin typeface="Cambria Math" panose="02040503050406030204" pitchFamily="18" charset="0"/>
                          </a:rPr>
                          <m:t>1</m:t>
                        </m:r>
                      </m:sub>
                      <m:sup>
                        <m:r>
                          <a:rPr lang="en-IN" b="0" i="1" smtClean="0">
                            <a:latin typeface="Cambria Math" panose="02040503050406030204" pitchFamily="18" charset="0"/>
                          </a:rPr>
                          <m:t>(0)</m:t>
                        </m:r>
                      </m:sup>
                    </m:sSubSup>
                    <m:r>
                      <a:rPr lang="en-US" b="0" i="1" smtClean="0">
                        <a:latin typeface="Cambria Math" panose="02040503050406030204" pitchFamily="18" charset="0"/>
                      </a:rPr>
                      <m:t>=2404, 400)</m:t>
                    </m:r>
                  </m:oMath>
                </a14:m>
                <a:endParaRPr lang="en-IN" dirty="0"/>
              </a:p>
            </p:txBody>
          </p:sp>
        </mc:Choice>
        <mc:Fallback xmlns="">
          <p:sp>
            <p:nvSpPr>
              <p:cNvPr id="6" name="TextBox 5">
                <a:extLst>
                  <a:ext uri="{FF2B5EF4-FFF2-40B4-BE49-F238E27FC236}">
                    <a16:creationId xmlns:a16="http://schemas.microsoft.com/office/drawing/2014/main" id="{D7131499-1C75-7B45-561E-7F19E4DA431B}"/>
                  </a:ext>
                </a:extLst>
              </p:cNvPr>
              <p:cNvSpPr txBox="1">
                <a:spLocks noRot="1" noChangeAspect="1" noMove="1" noResize="1" noEditPoints="1" noAdjustHandles="1" noChangeArrowheads="1" noChangeShapeType="1" noTextEdit="1"/>
              </p:cNvSpPr>
              <p:nvPr/>
            </p:nvSpPr>
            <p:spPr>
              <a:xfrm>
                <a:off x="3065929" y="5091561"/>
                <a:ext cx="6682855" cy="1329531"/>
              </a:xfrm>
              <a:prstGeom prst="rect">
                <a:avLst/>
              </a:prstGeom>
              <a:blipFill>
                <a:blip r:embed="rId4"/>
                <a:stretch>
                  <a:fillRect l="-821" t="-2294" b="-2752"/>
                </a:stretch>
              </a:blipFill>
            </p:spPr>
            <p:txBody>
              <a:bodyPr/>
              <a:lstStyle/>
              <a:p>
                <a:r>
                  <a:rPr lang="en-IN">
                    <a:noFill/>
                  </a:rPr>
                  <a:t> </a:t>
                </a:r>
              </a:p>
            </p:txBody>
          </p:sp>
        </mc:Fallback>
      </mc:AlternateContent>
      <p:graphicFrame>
        <p:nvGraphicFramePr>
          <p:cNvPr id="7" name="Object 6">
            <a:extLst>
              <a:ext uri="{FF2B5EF4-FFF2-40B4-BE49-F238E27FC236}">
                <a16:creationId xmlns:a16="http://schemas.microsoft.com/office/drawing/2014/main" id="{13BEEEA5-B3F3-AF29-8903-6DFF55169F60}"/>
              </a:ext>
            </a:extLst>
          </p:cNvPr>
          <p:cNvGraphicFramePr>
            <a:graphicFrameLocks noChangeAspect="1"/>
          </p:cNvGraphicFramePr>
          <p:nvPr>
            <p:extLst>
              <p:ext uri="{D42A27DB-BD31-4B8C-83A1-F6EECF244321}">
                <p14:modId xmlns:p14="http://schemas.microsoft.com/office/powerpoint/2010/main" val="1440233781"/>
              </p:ext>
            </p:extLst>
          </p:nvPr>
        </p:nvGraphicFramePr>
        <p:xfrm>
          <a:off x="8355105" y="3429000"/>
          <a:ext cx="2124635" cy="1840614"/>
        </p:xfrm>
        <a:graphic>
          <a:graphicData uri="http://schemas.openxmlformats.org/presentationml/2006/ole">
            <mc:AlternateContent xmlns:mc="http://schemas.openxmlformats.org/markup-compatibility/2006">
              <mc:Choice xmlns:v="urn:schemas-microsoft-com:vml" Requires="v">
                <p:oleObj name="Worksheet" showAsIcon="1" r:id="rId5" imgW="914649" imgH="792535" progId="Excel.Sheet.12">
                  <p:embed/>
                </p:oleObj>
              </mc:Choice>
              <mc:Fallback>
                <p:oleObj name="Worksheet" showAsIcon="1" r:id="rId5" imgW="914649" imgH="792535" progId="Excel.Sheet.12">
                  <p:embed/>
                  <p:pic>
                    <p:nvPicPr>
                      <p:cNvPr id="0" name=""/>
                      <p:cNvPicPr/>
                      <p:nvPr/>
                    </p:nvPicPr>
                    <p:blipFill>
                      <a:blip r:embed="rId6"/>
                      <a:stretch>
                        <a:fillRect/>
                      </a:stretch>
                    </p:blipFill>
                    <p:spPr>
                      <a:xfrm>
                        <a:off x="8355105" y="3429000"/>
                        <a:ext cx="2124635" cy="1840614"/>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147324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A7394D-9A5F-F285-9771-00CB9CD8708B}"/>
              </a:ext>
            </a:extLst>
          </p:cNvPr>
          <p:cNvSpPr txBox="1"/>
          <p:nvPr/>
        </p:nvSpPr>
        <p:spPr>
          <a:xfrm>
            <a:off x="170330" y="215152"/>
            <a:ext cx="11869269" cy="2616101"/>
          </a:xfrm>
          <a:prstGeom prst="rect">
            <a:avLst/>
          </a:prstGeom>
          <a:noFill/>
        </p:spPr>
        <p:txBody>
          <a:bodyPr wrap="square" rtlCol="0">
            <a:spAutoFit/>
          </a:bodyPr>
          <a:lstStyle/>
          <a:p>
            <a:pPr algn="just"/>
            <a:r>
              <a:rPr lang="en-US" sz="2000" b="1" dirty="0"/>
              <a:t>Unsupervised Learning</a:t>
            </a:r>
          </a:p>
          <a:p>
            <a:pPr algn="just"/>
            <a:endParaRPr lang="en-US" dirty="0"/>
          </a:p>
          <a:p>
            <a:pPr algn="just"/>
            <a:r>
              <a:rPr lang="en-US" dirty="0"/>
              <a:t>- Unsupervised learning refers to algorithms that take only input data X (without output label Y) and try to automatically find structure/patterns in the data. Thus, there is no concept of providing X (input) </a:t>
            </a:r>
            <a:r>
              <a:rPr lang="en-US" dirty="0">
                <a:sym typeface="Wingdings" panose="05000000000000000000" pitchFamily="2" charset="2"/>
              </a:rPr>
              <a:t> Y (label) mapping</a:t>
            </a:r>
          </a:p>
          <a:p>
            <a:pPr algn="just"/>
            <a:endParaRPr lang="en-US" dirty="0">
              <a:sym typeface="Wingdings" panose="05000000000000000000" pitchFamily="2" charset="2"/>
            </a:endParaRPr>
          </a:p>
          <a:p>
            <a:pPr algn="just"/>
            <a:r>
              <a:rPr lang="en-US" dirty="0">
                <a:sym typeface="Wingdings" panose="05000000000000000000" pitchFamily="2" charset="2"/>
              </a:rPr>
              <a:t>Three major types of unsupervised learning algorithms:</a:t>
            </a:r>
          </a:p>
          <a:p>
            <a:pPr marL="342900" indent="-342900" algn="just">
              <a:buAutoNum type="arabicPeriod"/>
            </a:pPr>
            <a:r>
              <a:rPr lang="en-US" dirty="0">
                <a:sym typeface="Wingdings" panose="05000000000000000000" pitchFamily="2" charset="2"/>
              </a:rPr>
              <a:t>Clustering – Grouping similar data points together</a:t>
            </a:r>
          </a:p>
          <a:p>
            <a:pPr marL="342900" indent="-342900" algn="just">
              <a:buAutoNum type="arabicPeriod"/>
            </a:pPr>
            <a:r>
              <a:rPr lang="en-US" dirty="0">
                <a:sym typeface="Wingdings" panose="05000000000000000000" pitchFamily="2" charset="2"/>
              </a:rPr>
              <a:t>Anomaly Detection – Finding unusual data points</a:t>
            </a:r>
          </a:p>
          <a:p>
            <a:pPr marL="342900" indent="-342900" algn="just">
              <a:buAutoNum type="arabicPeriod"/>
            </a:pPr>
            <a:r>
              <a:rPr lang="en-US" dirty="0">
                <a:sym typeface="Wingdings" panose="05000000000000000000" pitchFamily="2" charset="2"/>
              </a:rPr>
              <a:t>Dimensionality Reduction – Compress data representation using fewer numbers</a:t>
            </a:r>
          </a:p>
        </p:txBody>
      </p:sp>
    </p:spTree>
    <p:extLst>
      <p:ext uri="{BB962C8B-B14F-4D97-AF65-F5344CB8AC3E}">
        <p14:creationId xmlns:p14="http://schemas.microsoft.com/office/powerpoint/2010/main" val="2620850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2858730-C8B7-FA5F-1C76-D551769D00F4}"/>
                  </a:ext>
                </a:extLst>
              </p:cNvPr>
              <p:cNvSpPr txBox="1"/>
              <p:nvPr/>
            </p:nvSpPr>
            <p:spPr>
              <a:xfrm>
                <a:off x="152399" y="234675"/>
                <a:ext cx="11716871" cy="1402563"/>
              </a:xfrm>
              <a:prstGeom prst="rect">
                <a:avLst/>
              </a:prstGeom>
              <a:noFill/>
            </p:spPr>
            <p:txBody>
              <a:bodyPr wrap="square">
                <a:spAutoFit/>
              </a:bodyPr>
              <a:lstStyle/>
              <a:p>
                <a:pPr algn="just"/>
                <a:r>
                  <a:rPr lang="en-US" sz="1800" dirty="0">
                    <a:sym typeface="Wingdings" panose="05000000000000000000" pitchFamily="2" charset="2"/>
                  </a:rPr>
                  <a:t>Cost Function for Multiple Linear Regression:</a:t>
                </a:r>
              </a:p>
              <a:p>
                <a:pPr algn="just"/>
                <a:endParaRPr lang="en-US" sz="1800" dirty="0">
                  <a:sym typeface="Wingdings" panose="05000000000000000000" pitchFamily="2" charset="2"/>
                </a:endParaRPr>
              </a:p>
              <a:p>
                <a:pPr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𝐽</m:t>
                      </m:r>
                      <m:d>
                        <m:dPr>
                          <m:ctrlPr>
                            <a:rPr lang="en-IN" i="1">
                              <a:latin typeface="Cambria Math" panose="02040503050406030204" pitchFamily="18" charset="0"/>
                            </a:rPr>
                          </m:ctrlPr>
                        </m:dPr>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sSup>
                            <m:sSupPr>
                              <m:ctrlPr>
                                <a:rPr lang="en-IN" i="1">
                                  <a:latin typeface="Cambria Math" panose="02040503050406030204" pitchFamily="18" charset="0"/>
                                </a:rPr>
                              </m:ctrlPr>
                            </m:sSupPr>
                            <m:e>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e>
                            <m:sup>
                              <m:r>
                                <a:rPr lang="en-IN" i="1">
                                  <a:latin typeface="Cambria Math" panose="02040503050406030204" pitchFamily="18" charset="0"/>
                                </a:rPr>
                                <m:t>2</m:t>
                              </m:r>
                            </m:sup>
                          </m:sSup>
                          <m:r>
                            <a:rPr lang="en-US" i="1">
                              <a:latin typeface="Cambria Math" panose="02040503050406030204" pitchFamily="18" charset="0"/>
                            </a:rPr>
                            <m:t>=</m:t>
                          </m:r>
                        </m:e>
                      </m:nary>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sSub>
                            <m:sSubPr>
                              <m:ctrlPr>
                                <a:rPr lang="en-IN" i="1">
                                  <a:latin typeface="Cambria Math" panose="02040503050406030204" pitchFamily="18" charset="0"/>
                                </a:rPr>
                              </m:ctrlPr>
                            </m:sSubPr>
                            <m:e>
                              <m:r>
                                <a:rPr lang="en-IN" i="1">
                                  <a:latin typeface="Cambria Math" panose="02040503050406030204" pitchFamily="18" charset="0"/>
                                </a:rPr>
                                <m:t>[</m:t>
                              </m:r>
                              <m:r>
                                <a:rPr lang="en-US" i="1">
                                  <a:latin typeface="Cambria Math" panose="02040503050406030204" pitchFamily="18" charset="0"/>
                                </a:rPr>
                                <m:t>𝑓</m:t>
                              </m:r>
                            </m:e>
                            <m:sub>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𝑏</m:t>
                              </m:r>
                            </m:sub>
                          </m:sSub>
                          <m:sSup>
                            <m:sSupPr>
                              <m:ctrlPr>
                                <a:rPr lang="en-US" i="1" smtClean="0">
                                  <a:latin typeface="Cambria Math" panose="02040503050406030204" pitchFamily="18" charset="0"/>
                                </a:rPr>
                              </m:ctrlPr>
                            </m:sSupPr>
                            <m:e>
                              <m:r>
                                <a:rPr lang="en-IN" b="0" i="1" smtClean="0">
                                  <a:latin typeface="Cambria Math" panose="02040503050406030204" pitchFamily="18" charset="0"/>
                                </a:rPr>
                                <m:t>(</m:t>
                              </m:r>
                              <m:acc>
                                <m:accPr>
                                  <m:chr m:val="̅"/>
                                  <m:ctrlPr>
                                    <a:rPr lang="en-US" i="1">
                                      <a:latin typeface="Cambria Math" panose="02040503050406030204" pitchFamily="18" charset="0"/>
                                    </a:rPr>
                                  </m:ctrlPr>
                                </m:accPr>
                                <m:e>
                                  <m:r>
                                    <a:rPr lang="en-IN" i="1">
                                      <a:latin typeface="Cambria Math" panose="02040503050406030204" pitchFamily="18" charset="0"/>
                                    </a:rPr>
                                    <m:t>𝑥</m:t>
                                  </m:r>
                                </m:e>
                              </m:acc>
                              <m:r>
                                <a:rPr lang="en-IN" b="0" i="1" smtClean="0">
                                  <a:latin typeface="Cambria Math" panose="02040503050406030204" pitchFamily="18" charset="0"/>
                                </a:rPr>
                                <m:t>)</m:t>
                              </m:r>
                            </m:e>
                            <m:sup>
                              <m:r>
                                <a:rPr lang="en-IN" b="0" i="1" smtClean="0">
                                  <a:latin typeface="Cambria Math" panose="02040503050406030204" pitchFamily="18" charset="0"/>
                                </a:rPr>
                                <m:t>(</m:t>
                              </m:r>
                              <m:r>
                                <a:rPr lang="en-IN" b="0" i="1" smtClean="0">
                                  <a:latin typeface="Cambria Math" panose="02040503050406030204" pitchFamily="18" charset="0"/>
                                </a:rPr>
                                <m:t>𝑖</m:t>
                              </m:r>
                              <m:r>
                                <a:rPr lang="en-IN" b="0" i="1" smtClean="0">
                                  <a:latin typeface="Cambria Math" panose="02040503050406030204" pitchFamily="18" charset="0"/>
                                </a:rPr>
                                <m:t>)</m:t>
                              </m:r>
                            </m:sup>
                          </m:sSup>
                          <m:r>
                            <a:rPr lang="en-US" i="1">
                              <a:latin typeface="Cambria Math" panose="02040503050406030204" pitchFamily="18" charset="0"/>
                            </a:rPr>
                            <m:t>−</m:t>
                          </m:r>
                          <m:sSup>
                            <m:sSupPr>
                              <m:ctrlPr>
                                <a:rPr lang="en-IN" i="1">
                                  <a:latin typeface="Cambria Math" panose="02040503050406030204" pitchFamily="18" charset="0"/>
                                </a:rPr>
                              </m:ctrlPr>
                            </m:sSupPr>
                            <m:e>
                              <m:sSup>
                                <m:sSupPr>
                                  <m:ctrlPr>
                                    <a:rPr lang="en-IN" i="1">
                                      <a:latin typeface="Cambria Math" panose="02040503050406030204" pitchFamily="18" charset="0"/>
                                    </a:rPr>
                                  </m:ctrlPr>
                                </m:sSupPr>
                                <m:e>
                                  <m:r>
                                    <a:rPr lang="en-IN" i="1">
                                      <a:latin typeface="Cambria Math" panose="02040503050406030204" pitchFamily="18" charset="0"/>
                                    </a:rPr>
                                    <m:t>𝑦</m:t>
                                  </m:r>
                                </m:e>
                                <m:sup>
                                  <m:r>
                                    <a:rPr lang="en-US" i="1">
                                      <a:latin typeface="Cambria Math" panose="02040503050406030204" pitchFamily="18" charset="0"/>
                                    </a:rPr>
                                    <m:t>(</m:t>
                                  </m:r>
                                  <m:r>
                                    <a:rPr lang="en-IN"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e>
                            <m:sup>
                              <m:r>
                                <a:rPr lang="en-IN" i="1">
                                  <a:latin typeface="Cambria Math" panose="02040503050406030204" pitchFamily="18" charset="0"/>
                                </a:rPr>
                                <m:t>2</m:t>
                              </m:r>
                            </m:sup>
                          </m:sSup>
                        </m:e>
                      </m:nary>
                    </m:oMath>
                  </m:oMathPara>
                </a14:m>
                <a:endParaRPr lang="en-IN" dirty="0"/>
              </a:p>
            </p:txBody>
          </p:sp>
        </mc:Choice>
        <mc:Fallback xmlns="">
          <p:sp>
            <p:nvSpPr>
              <p:cNvPr id="3" name="TextBox 2">
                <a:extLst>
                  <a:ext uri="{FF2B5EF4-FFF2-40B4-BE49-F238E27FC236}">
                    <a16:creationId xmlns:a16="http://schemas.microsoft.com/office/drawing/2014/main" id="{92858730-C8B7-FA5F-1C76-D551769D00F4}"/>
                  </a:ext>
                </a:extLst>
              </p:cNvPr>
              <p:cNvSpPr txBox="1">
                <a:spLocks noRot="1" noChangeAspect="1" noMove="1" noResize="1" noEditPoints="1" noAdjustHandles="1" noChangeArrowheads="1" noChangeShapeType="1" noTextEdit="1"/>
              </p:cNvSpPr>
              <p:nvPr/>
            </p:nvSpPr>
            <p:spPr>
              <a:xfrm>
                <a:off x="152399" y="234675"/>
                <a:ext cx="11716871" cy="1402563"/>
              </a:xfrm>
              <a:prstGeom prst="rect">
                <a:avLst/>
              </a:prstGeom>
              <a:blipFill>
                <a:blip r:embed="rId2"/>
                <a:stretch>
                  <a:fillRect l="-416" t="-21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7C1A27-10D4-A9D4-D9CA-C92509E32284}"/>
                  </a:ext>
                </a:extLst>
              </p:cNvPr>
              <p:cNvSpPr txBox="1"/>
              <p:nvPr/>
            </p:nvSpPr>
            <p:spPr>
              <a:xfrm>
                <a:off x="-950260" y="2352495"/>
                <a:ext cx="12819530" cy="2080698"/>
              </a:xfrm>
              <a:prstGeom prst="rect">
                <a:avLst/>
              </a:prstGeom>
              <a:noFill/>
            </p:spPr>
            <p:txBody>
              <a:bodyPr wrap="square">
                <a:spAutoFit/>
              </a:bodyPr>
              <a:lstStyle/>
              <a:p>
                <a:pPr algn="ctr"/>
                <a:endParaRPr lang="en-IN" sz="2000" dirty="0"/>
              </a:p>
              <a:p>
                <a:pPr marL="2286000" lvl="6" algn="ctr"/>
                <a14:m>
                  <m:oMathPara xmlns:m="http://schemas.openxmlformats.org/officeDocument/2006/math">
                    <m:oMathParaPr>
                      <m:jc m:val="left"/>
                    </m:oMathParaPr>
                    <m:oMath xmlns:m="http://schemas.openxmlformats.org/officeDocument/2006/math">
                      <m:sSub>
                        <m:sSubPr>
                          <m:ctrlPr>
                            <a:rPr lang="en-IN" sz="2000" i="1" smtClean="0">
                              <a:latin typeface="Cambria Math" panose="02040503050406030204" pitchFamily="18" charset="0"/>
                            </a:rPr>
                          </m:ctrlPr>
                        </m:sSubPr>
                        <m:e>
                          <m:r>
                            <a:rPr lang="en-IN" sz="2000" b="0" i="1" smtClean="0">
                              <a:latin typeface="Cambria Math" panose="02040503050406030204" pitchFamily="18" charset="0"/>
                            </a:rPr>
                            <m:t>𝑤</m:t>
                          </m:r>
                        </m:e>
                        <m:sub>
                          <m:r>
                            <a:rPr lang="en-IN" sz="2000" b="0" i="1" smtClean="0">
                              <a:latin typeface="Cambria Math" panose="02040503050406030204" pitchFamily="18" charset="0"/>
                            </a:rPr>
                            <m:t>𝑗</m:t>
                          </m:r>
                        </m:sub>
                      </m:sSub>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𝑗</m:t>
                          </m:r>
                        </m:sub>
                      </m:sSub>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𝑗</m:t>
                              </m:r>
                            </m:sub>
                          </m:sSub>
                        </m:den>
                      </m:f>
                      <m:r>
                        <a:rPr lang="en-IN" sz="2000" i="1">
                          <a:latin typeface="Cambria Math" panose="02040503050406030204" pitchFamily="18" charset="0"/>
                        </a:rPr>
                        <m:t>𝐽</m:t>
                      </m:r>
                      <m:d>
                        <m:dPr>
                          <m:ctrlPr>
                            <a:rPr lang="en-IN" sz="2000" i="1">
                              <a:latin typeface="Cambria Math" panose="02040503050406030204" pitchFamily="18" charset="0"/>
                            </a:rPr>
                          </m:ctrlPr>
                        </m:dPr>
                        <m:e>
                          <m:acc>
                            <m:accPr>
                              <m:chr m:val="̅"/>
                              <m:ctrlPr>
                                <a:rPr lang="en-US" sz="2000" i="1">
                                  <a:latin typeface="Cambria Math" panose="02040503050406030204" pitchFamily="18" charset="0"/>
                                </a:rPr>
                              </m:ctrlPr>
                            </m:accPr>
                            <m:e>
                              <m:r>
                                <a:rPr lang="en-IN" sz="2000" b="0" i="1" smtClean="0">
                                  <a:latin typeface="Cambria Math" panose="02040503050406030204" pitchFamily="18" charset="0"/>
                                </a:rPr>
                                <m:t>𝑤</m:t>
                              </m:r>
                            </m:e>
                          </m:acc>
                          <m:r>
                            <a:rPr lang="en-IN" sz="2000" i="1">
                              <a:latin typeface="Cambria Math" panose="02040503050406030204" pitchFamily="18" charset="0"/>
                            </a:rPr>
                            <m:t>,</m:t>
                          </m:r>
                          <m:r>
                            <a:rPr lang="en-IN" sz="2000" i="1">
                              <a:latin typeface="Cambria Math" panose="02040503050406030204" pitchFamily="18" charset="0"/>
                            </a:rPr>
                            <m:t>𝑏</m:t>
                          </m:r>
                        </m:e>
                      </m:d>
                      <m:r>
                        <a:rPr lang="en-US"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𝑗</m:t>
                          </m:r>
                        </m:sub>
                      </m:sSub>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𝑗</m:t>
                              </m:r>
                            </m:sub>
                          </m:sSub>
                        </m:den>
                      </m:f>
                      <m:r>
                        <a:rPr lang="en-IN" sz="2000" b="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b="0" i="1" smtClean="0">
                              <a:latin typeface="Cambria Math" panose="02040503050406030204" pitchFamily="18" charset="0"/>
                            </a:rPr>
                            <m:t>2</m:t>
                          </m:r>
                          <m:r>
                            <a:rPr lang="en-IN" sz="2000" i="1">
                              <a:latin typeface="Cambria Math" panose="02040503050406030204" pitchFamily="18" charset="0"/>
                            </a:rPr>
                            <m:t>𝑚</m:t>
                          </m:r>
                        </m:den>
                      </m:f>
                      <m:nary>
                        <m:naryPr>
                          <m:chr m:val="∑"/>
                          <m:ctrlPr>
                            <a:rPr lang="en-IN" sz="2000" i="1" smtClean="0">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sSub>
                            <m:sSubPr>
                              <m:ctrlPr>
                                <a:rPr lang="en-IN" sz="2000" i="1">
                                  <a:latin typeface="Cambria Math" panose="02040503050406030204" pitchFamily="18" charset="0"/>
                                </a:rPr>
                              </m:ctrlPr>
                            </m:sSubPr>
                            <m:e>
                              <m:r>
                                <a:rPr lang="en-IN" sz="2000" i="1">
                                  <a:latin typeface="Cambria Math" panose="02040503050406030204" pitchFamily="18" charset="0"/>
                                </a:rPr>
                                <m:t>[</m:t>
                              </m:r>
                              <m:r>
                                <a:rPr lang="en-US" sz="2000" i="1">
                                  <a:latin typeface="Cambria Math" panose="02040503050406030204" pitchFamily="18" charset="0"/>
                                </a:rPr>
                                <m:t>𝑓</m:t>
                              </m:r>
                            </m:e>
                            <m:sub>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𝑏</m:t>
                              </m:r>
                            </m:sub>
                          </m:sSub>
                          <m:sSup>
                            <m:sSupPr>
                              <m:ctrlPr>
                                <a:rPr lang="en-US" sz="2000" i="1">
                                  <a:latin typeface="Cambria Math" panose="02040503050406030204" pitchFamily="18" charset="0"/>
                                </a:rPr>
                              </m:ctrlPr>
                            </m:sSupPr>
                            <m:e>
                              <m:d>
                                <m:dPr>
                                  <m:ctrlPr>
                                    <a:rPr lang="en-IN" sz="2000" i="1">
                                      <a:latin typeface="Cambria Math" panose="02040503050406030204" pitchFamily="18" charset="0"/>
                                    </a:rPr>
                                  </m:ctrlPr>
                                </m:dPr>
                                <m:e>
                                  <m:acc>
                                    <m:accPr>
                                      <m:chr m:val="̅"/>
                                      <m:ctrlPr>
                                        <a:rPr lang="en-US" sz="2000" i="1">
                                          <a:latin typeface="Cambria Math" panose="02040503050406030204" pitchFamily="18" charset="0"/>
                                        </a:rPr>
                                      </m:ctrlPr>
                                    </m:accPr>
                                    <m:e>
                                      <m:r>
                                        <a:rPr lang="en-IN" sz="2000" i="1">
                                          <a:latin typeface="Cambria Math" panose="02040503050406030204" pitchFamily="18" charset="0"/>
                                        </a:rPr>
                                        <m:t>𝑥</m:t>
                                      </m:r>
                                    </m:e>
                                  </m:acc>
                                </m:e>
                              </m:d>
                            </m:e>
                            <m:sup>
                              <m:r>
                                <a:rPr lang="en-IN" sz="2000" i="1">
                                  <a:latin typeface="Cambria Math" panose="02040503050406030204" pitchFamily="18" charset="0"/>
                                </a:rPr>
                                <m:t>𝑖</m:t>
                              </m:r>
                            </m:sup>
                          </m:sSup>
                          <m:r>
                            <a:rPr lang="en-US" sz="2000" i="1">
                              <a:latin typeface="Cambria Math" panose="02040503050406030204" pitchFamily="18" charset="0"/>
                            </a:rPr>
                            <m:t>−</m:t>
                          </m:r>
                          <m:sSup>
                            <m:sSupPr>
                              <m:ctrlPr>
                                <a:rPr lang="en-IN" sz="2000" i="1">
                                  <a:latin typeface="Cambria Math" panose="02040503050406030204" pitchFamily="18" charset="0"/>
                                </a:rPr>
                              </m:ctrlPr>
                            </m:sSupPr>
                            <m:e>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d>
                                    <m:dPr>
                                      <m:ctrlPr>
                                        <a:rPr lang="en-US" sz="2000" i="1">
                                          <a:latin typeface="Cambria Math" panose="02040503050406030204" pitchFamily="18" charset="0"/>
                                        </a:rPr>
                                      </m:ctrlPr>
                                    </m:dPr>
                                    <m:e>
                                      <m:r>
                                        <a:rPr lang="en-IN" sz="2000" i="1">
                                          <a:latin typeface="Cambria Math" panose="02040503050406030204" pitchFamily="18" charset="0"/>
                                        </a:rPr>
                                        <m:t>𝑖</m:t>
                                      </m:r>
                                    </m:e>
                                  </m:d>
                                </m:sup>
                              </m:sSup>
                              <m:r>
                                <a:rPr lang="en-US" sz="2000" i="1">
                                  <a:latin typeface="Cambria Math" panose="02040503050406030204" pitchFamily="18" charset="0"/>
                                </a:rPr>
                                <m:t>]</m:t>
                              </m:r>
                            </m:e>
                            <m:sup>
                              <m:r>
                                <a:rPr lang="en-IN" sz="2000" i="1">
                                  <a:latin typeface="Cambria Math" panose="02040503050406030204" pitchFamily="18" charset="0"/>
                                </a:rPr>
                                <m:t>2</m:t>
                              </m:r>
                            </m:sup>
                          </m:sSup>
                          <m:r>
                            <a:rPr lang="en-IN" sz="2000" b="0" i="1" smtClean="0">
                              <a:latin typeface="Cambria Math" panose="02040503050406030204" pitchFamily="18" charset="0"/>
                            </a:rPr>
                            <m:t>]</m:t>
                          </m:r>
                        </m:e>
                      </m:nary>
                      <m:r>
                        <a:rPr lang="en-IN" sz="2000" b="0" i="1" smtClean="0">
                          <a:latin typeface="Cambria Math" panose="02040503050406030204" pitchFamily="18" charset="0"/>
                        </a:rPr>
                        <m:t>=</m:t>
                      </m:r>
                      <m:sSub>
                        <m:sSubPr>
                          <m:ctrlPr>
                            <a:rPr lang="en-IN" sz="2000" i="1">
                              <a:latin typeface="Cambria Math" panose="02040503050406030204" pitchFamily="18" charset="0"/>
                            </a:rPr>
                          </m:ctrlPr>
                        </m:sSubPr>
                        <m:e>
                          <m:r>
                            <a:rPr lang="en-IN" sz="2000" i="1">
                              <a:latin typeface="Cambria Math" panose="02040503050406030204" pitchFamily="18" charset="0"/>
                            </a:rPr>
                            <m:t>𝑤</m:t>
                          </m:r>
                        </m:e>
                        <m:sub>
                          <m:r>
                            <a:rPr lang="en-IN" sz="2000" i="1">
                              <a:latin typeface="Cambria Math" panose="02040503050406030204" pitchFamily="18" charset="0"/>
                            </a:rPr>
                            <m:t>𝑗</m:t>
                          </m:r>
                        </m:sub>
                      </m:sSub>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𝑚</m:t>
                          </m:r>
                        </m:den>
                      </m:f>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r>
                            <a:rPr lang="en-IN" sz="2000" i="1">
                              <a:latin typeface="Cambria Math" panose="02040503050406030204" pitchFamily="18" charset="0"/>
                            </a:rPr>
                            <m:t> </m:t>
                          </m:r>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d>
                                <m:dPr>
                                  <m:ctrlPr>
                                    <a:rPr lang="en-US" sz="2000" i="1">
                                      <a:latin typeface="Cambria Math" panose="02040503050406030204" pitchFamily="18" charset="0"/>
                                    </a:rPr>
                                  </m:ctrlPr>
                                </m:dPr>
                                <m:e>
                                  <m:r>
                                    <a:rPr lang="en-IN" sz="2000" i="1">
                                      <a:latin typeface="Cambria Math" panose="02040503050406030204" pitchFamily="18" charset="0"/>
                                    </a:rPr>
                                    <m:t>𝑖</m:t>
                                  </m:r>
                                </m:e>
                              </m:d>
                            </m:sup>
                          </m:sSup>
                          <m:r>
                            <a:rPr lang="en-US" sz="2000" i="1">
                              <a:latin typeface="Cambria Math" panose="02040503050406030204" pitchFamily="18" charset="0"/>
                            </a:rPr>
                            <m:t>]</m:t>
                          </m:r>
                          <m:sSubSup>
                            <m:sSubSupPr>
                              <m:ctrlPr>
                                <a:rPr lang="en-US" sz="2000" i="1" smtClean="0">
                                  <a:latin typeface="Cambria Math" panose="02040503050406030204" pitchFamily="18" charset="0"/>
                                </a:rPr>
                              </m:ctrlPr>
                            </m:sSubSupPr>
                            <m:e>
                              <m:r>
                                <a:rPr lang="en-IN" sz="2000" b="0" i="1" smtClean="0">
                                  <a:latin typeface="Cambria Math" panose="02040503050406030204" pitchFamily="18" charset="0"/>
                                </a:rPr>
                                <m:t>𝑥</m:t>
                              </m:r>
                            </m:e>
                            <m:sub>
                              <m:r>
                                <a:rPr lang="en-IN" sz="2000" b="0" i="1" smtClean="0">
                                  <a:latin typeface="Cambria Math" panose="02040503050406030204" pitchFamily="18" charset="0"/>
                                </a:rPr>
                                <m:t>𝑛</m:t>
                              </m:r>
                            </m:sub>
                            <m:sup>
                              <m:r>
                                <a:rPr lang="en-IN" sz="2000" b="0" i="1" smtClean="0">
                                  <a:latin typeface="Cambria Math" panose="02040503050406030204" pitchFamily="18" charset="0"/>
                                </a:rPr>
                                <m:t>(</m:t>
                              </m:r>
                              <m:r>
                                <a:rPr lang="en-IN" sz="2000" b="0" i="1" smtClean="0">
                                  <a:latin typeface="Cambria Math" panose="02040503050406030204" pitchFamily="18" charset="0"/>
                                </a:rPr>
                                <m:t>𝑖</m:t>
                              </m:r>
                              <m:r>
                                <a:rPr lang="en-IN" sz="2000" b="0" i="1" smtClean="0">
                                  <a:latin typeface="Cambria Math" panose="02040503050406030204" pitchFamily="18" charset="0"/>
                                </a:rPr>
                                <m:t>)</m:t>
                              </m:r>
                            </m:sup>
                          </m:sSubSup>
                          <m:r>
                            <a:rPr lang="en-US" sz="2000" i="1" smtClean="0">
                              <a:latin typeface="Cambria Math" panose="02040503050406030204" pitchFamily="18" charset="0"/>
                            </a:rPr>
                            <m:t> </m:t>
                          </m:r>
                        </m:e>
                      </m:nary>
                    </m:oMath>
                  </m:oMathPara>
                </a14:m>
                <a:endParaRPr lang="en-IN" sz="2000" i="1" dirty="0">
                  <a:latin typeface="Cambria Math" panose="02040503050406030204" pitchFamily="18" charset="0"/>
                </a:endParaRPr>
              </a:p>
              <a:p>
                <a:pPr marL="2286000" lvl="6" algn="ctr"/>
                <a14:m>
                  <m:oMathPara xmlns:m="http://schemas.openxmlformats.org/officeDocument/2006/math">
                    <m:oMathParaPr>
                      <m:jc m:val="left"/>
                    </m:oMathParaPr>
                    <m:oMath xmlns:m="http://schemas.openxmlformats.org/officeDocument/2006/math">
                      <m:r>
                        <a:rPr lang="en-IN" sz="2000" i="1" smtClean="0">
                          <a:latin typeface="Cambria Math" panose="02040503050406030204" pitchFamily="18" charset="0"/>
                        </a:rPr>
                        <m:t>𝑏</m:t>
                      </m:r>
                      <m:r>
                        <a:rPr lang="en-IN" sz="2000" i="1">
                          <a:latin typeface="Cambria Math" panose="02040503050406030204" pitchFamily="18" charset="0"/>
                        </a:rPr>
                        <m:t>=</m:t>
                      </m:r>
                      <m:r>
                        <a:rPr lang="en-IN" sz="2000" b="0" i="1" smtClean="0">
                          <a:latin typeface="Cambria Math" panose="02040503050406030204" pitchFamily="18" charset="0"/>
                        </a:rPr>
                        <m:t>𝑏</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r>
                            <a:rPr lang="en-IN" sz="2000" b="0" i="1" smtClean="0">
                              <a:latin typeface="Cambria Math" panose="02040503050406030204" pitchFamily="18" charset="0"/>
                            </a:rPr>
                            <m:t>𝑏</m:t>
                          </m:r>
                        </m:den>
                      </m:f>
                      <m:r>
                        <a:rPr lang="en-IN" sz="2000" i="1">
                          <a:latin typeface="Cambria Math" panose="02040503050406030204" pitchFamily="18" charset="0"/>
                        </a:rPr>
                        <m:t>𝐽</m:t>
                      </m:r>
                      <m:d>
                        <m:dPr>
                          <m:ctrlPr>
                            <a:rPr lang="en-IN" sz="2000" i="1">
                              <a:latin typeface="Cambria Math" panose="02040503050406030204" pitchFamily="18" charset="0"/>
                            </a:rPr>
                          </m:ctrlPr>
                        </m:dPr>
                        <m:e>
                          <m:acc>
                            <m:accPr>
                              <m:chr m:val="̅"/>
                              <m:ctrlPr>
                                <a:rPr lang="en-US" sz="2000" i="1">
                                  <a:latin typeface="Cambria Math" panose="02040503050406030204" pitchFamily="18" charset="0"/>
                                </a:rPr>
                              </m:ctrlPr>
                            </m:accPr>
                            <m:e>
                              <m:r>
                                <a:rPr lang="en-IN" sz="2000" b="0" i="1" smtClean="0">
                                  <a:latin typeface="Cambria Math" panose="02040503050406030204" pitchFamily="18" charset="0"/>
                                </a:rPr>
                                <m:t>𝑤</m:t>
                              </m:r>
                            </m:e>
                          </m:acc>
                          <m:r>
                            <a:rPr lang="en-IN" sz="2000" i="1">
                              <a:latin typeface="Cambria Math" panose="02040503050406030204" pitchFamily="18" charset="0"/>
                            </a:rPr>
                            <m:t>,</m:t>
                          </m:r>
                          <m:r>
                            <a:rPr lang="en-IN" sz="2000" i="1">
                              <a:latin typeface="Cambria Math" panose="02040503050406030204" pitchFamily="18" charset="0"/>
                            </a:rPr>
                            <m:t>𝑏</m:t>
                          </m:r>
                        </m:e>
                      </m:d>
                      <m:r>
                        <a:rPr lang="en-US" sz="2000" i="1">
                          <a:latin typeface="Cambria Math" panose="02040503050406030204" pitchFamily="18" charset="0"/>
                        </a:rPr>
                        <m:t>=</m:t>
                      </m:r>
                      <m:r>
                        <a:rPr lang="en-IN" sz="2000" b="0" i="1" smtClean="0">
                          <a:latin typeface="Cambria Math" panose="02040503050406030204" pitchFamily="18" charset="0"/>
                        </a:rPr>
                        <m:t>𝑏</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m:t>
                          </m:r>
                        </m:num>
                        <m:den>
                          <m:r>
                            <a:rPr lang="en-IN" sz="2000" i="1">
                              <a:latin typeface="Cambria Math" panose="02040503050406030204" pitchFamily="18" charset="0"/>
                            </a:rPr>
                            <m:t>𝜕</m:t>
                          </m:r>
                          <m:r>
                            <a:rPr lang="en-IN" sz="2000" b="0" i="1" smtClean="0">
                              <a:latin typeface="Cambria Math" panose="02040503050406030204" pitchFamily="18" charset="0"/>
                            </a:rPr>
                            <m:t>𝑏</m:t>
                          </m:r>
                        </m:den>
                      </m:f>
                      <m:r>
                        <a:rPr lang="en-IN" sz="2000" b="0" i="1" smtClean="0">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b="0" i="1" smtClean="0">
                              <a:latin typeface="Cambria Math" panose="02040503050406030204" pitchFamily="18" charset="0"/>
                            </a:rPr>
                            <m:t>2</m:t>
                          </m:r>
                          <m:r>
                            <a:rPr lang="en-IN" sz="2000" i="1">
                              <a:latin typeface="Cambria Math" panose="02040503050406030204" pitchFamily="18" charset="0"/>
                            </a:rPr>
                            <m:t>𝑚</m:t>
                          </m:r>
                        </m:den>
                      </m:f>
                      <m:nary>
                        <m:naryPr>
                          <m:chr m:val="∑"/>
                          <m:ctrlPr>
                            <a:rPr lang="en-IN" sz="2000" i="1" smtClean="0">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sSub>
                            <m:sSubPr>
                              <m:ctrlPr>
                                <a:rPr lang="en-IN" sz="2000" i="1">
                                  <a:latin typeface="Cambria Math" panose="02040503050406030204" pitchFamily="18" charset="0"/>
                                </a:rPr>
                              </m:ctrlPr>
                            </m:sSubPr>
                            <m:e>
                              <m:r>
                                <a:rPr lang="en-IN" sz="2000" i="1">
                                  <a:latin typeface="Cambria Math" panose="02040503050406030204" pitchFamily="18" charset="0"/>
                                </a:rPr>
                                <m:t>[</m:t>
                              </m:r>
                              <m:r>
                                <a:rPr lang="en-US" sz="2000" i="1">
                                  <a:latin typeface="Cambria Math" panose="02040503050406030204" pitchFamily="18" charset="0"/>
                                </a:rPr>
                                <m:t>𝑓</m:t>
                              </m:r>
                            </m:e>
                            <m:sub>
                              <m:r>
                                <a:rPr lang="en-US" sz="2000" i="1">
                                  <a:latin typeface="Cambria Math" panose="02040503050406030204" pitchFamily="18" charset="0"/>
                                </a:rPr>
                                <m:t>𝑤</m:t>
                              </m:r>
                              <m:r>
                                <a:rPr lang="en-US" sz="2000" i="1">
                                  <a:latin typeface="Cambria Math" panose="02040503050406030204" pitchFamily="18" charset="0"/>
                                </a:rPr>
                                <m:t>,</m:t>
                              </m:r>
                              <m:r>
                                <a:rPr lang="en-US" sz="2000" i="1">
                                  <a:latin typeface="Cambria Math" panose="02040503050406030204" pitchFamily="18" charset="0"/>
                                </a:rPr>
                                <m:t>𝑏</m:t>
                              </m:r>
                            </m:sub>
                          </m:sSub>
                          <m:sSup>
                            <m:sSupPr>
                              <m:ctrlPr>
                                <a:rPr lang="en-US" sz="2000" i="1">
                                  <a:latin typeface="Cambria Math" panose="02040503050406030204" pitchFamily="18" charset="0"/>
                                </a:rPr>
                              </m:ctrlPr>
                            </m:sSupPr>
                            <m:e>
                              <m:d>
                                <m:dPr>
                                  <m:ctrlPr>
                                    <a:rPr lang="en-IN" sz="2000" i="1">
                                      <a:latin typeface="Cambria Math" panose="02040503050406030204" pitchFamily="18" charset="0"/>
                                    </a:rPr>
                                  </m:ctrlPr>
                                </m:dPr>
                                <m:e>
                                  <m:acc>
                                    <m:accPr>
                                      <m:chr m:val="̅"/>
                                      <m:ctrlPr>
                                        <a:rPr lang="en-US" sz="2000" i="1">
                                          <a:latin typeface="Cambria Math" panose="02040503050406030204" pitchFamily="18" charset="0"/>
                                        </a:rPr>
                                      </m:ctrlPr>
                                    </m:accPr>
                                    <m:e>
                                      <m:r>
                                        <a:rPr lang="en-IN" sz="2000" i="1">
                                          <a:latin typeface="Cambria Math" panose="02040503050406030204" pitchFamily="18" charset="0"/>
                                        </a:rPr>
                                        <m:t>𝑥</m:t>
                                      </m:r>
                                    </m:e>
                                  </m:acc>
                                </m:e>
                              </m:d>
                            </m:e>
                            <m:sup>
                              <m:r>
                                <a:rPr lang="en-IN" sz="2000" i="1">
                                  <a:latin typeface="Cambria Math" panose="02040503050406030204" pitchFamily="18" charset="0"/>
                                </a:rPr>
                                <m:t>𝑖</m:t>
                              </m:r>
                            </m:sup>
                          </m:sSup>
                          <m:r>
                            <a:rPr lang="en-US" sz="2000" i="1">
                              <a:latin typeface="Cambria Math" panose="02040503050406030204" pitchFamily="18" charset="0"/>
                            </a:rPr>
                            <m:t>−</m:t>
                          </m:r>
                          <m:sSup>
                            <m:sSupPr>
                              <m:ctrlPr>
                                <a:rPr lang="en-IN" sz="2000" i="1">
                                  <a:latin typeface="Cambria Math" panose="02040503050406030204" pitchFamily="18" charset="0"/>
                                </a:rPr>
                              </m:ctrlPr>
                            </m:sSupPr>
                            <m:e>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d>
                                    <m:dPr>
                                      <m:ctrlPr>
                                        <a:rPr lang="en-US" sz="2000" i="1">
                                          <a:latin typeface="Cambria Math" panose="02040503050406030204" pitchFamily="18" charset="0"/>
                                        </a:rPr>
                                      </m:ctrlPr>
                                    </m:dPr>
                                    <m:e>
                                      <m:r>
                                        <a:rPr lang="en-IN" sz="2000" i="1">
                                          <a:latin typeface="Cambria Math" panose="02040503050406030204" pitchFamily="18" charset="0"/>
                                        </a:rPr>
                                        <m:t>𝑖</m:t>
                                      </m:r>
                                    </m:e>
                                  </m:d>
                                </m:sup>
                              </m:sSup>
                              <m:r>
                                <a:rPr lang="en-US" sz="2000" i="1">
                                  <a:latin typeface="Cambria Math" panose="02040503050406030204" pitchFamily="18" charset="0"/>
                                </a:rPr>
                                <m:t>]</m:t>
                              </m:r>
                            </m:e>
                            <m:sup>
                              <m:r>
                                <a:rPr lang="en-IN" sz="2000" i="1">
                                  <a:latin typeface="Cambria Math" panose="02040503050406030204" pitchFamily="18" charset="0"/>
                                </a:rPr>
                                <m:t>2</m:t>
                              </m:r>
                            </m:sup>
                          </m:sSup>
                          <m:r>
                            <a:rPr lang="en-IN" sz="2000" b="0" i="1" smtClean="0">
                              <a:latin typeface="Cambria Math" panose="02040503050406030204" pitchFamily="18" charset="0"/>
                            </a:rPr>
                            <m:t>]</m:t>
                          </m:r>
                        </m:e>
                      </m:nary>
                      <m:r>
                        <a:rPr lang="en-IN" sz="2000" b="0" i="1" smtClean="0">
                          <a:latin typeface="Cambria Math" panose="02040503050406030204" pitchFamily="18" charset="0"/>
                        </a:rPr>
                        <m:t>=</m:t>
                      </m:r>
                      <m:r>
                        <a:rPr lang="en-IN" sz="2000" b="0" i="1" smtClean="0">
                          <a:latin typeface="Cambria Math" panose="02040503050406030204" pitchFamily="18" charset="0"/>
                        </a:rPr>
                        <m:t>𝑏</m:t>
                      </m:r>
                      <m:r>
                        <a:rPr lang="en-IN" sz="2000" i="1">
                          <a:latin typeface="Cambria Math" panose="02040503050406030204" pitchFamily="18" charset="0"/>
                        </a:rPr>
                        <m:t>−∝</m:t>
                      </m:r>
                      <m:f>
                        <m:fPr>
                          <m:ctrlPr>
                            <a:rPr lang="en-IN" sz="2000" i="1">
                              <a:latin typeface="Cambria Math" panose="02040503050406030204" pitchFamily="18" charset="0"/>
                            </a:rPr>
                          </m:ctrlPr>
                        </m:fPr>
                        <m:num>
                          <m:r>
                            <a:rPr lang="en-IN" sz="2000" i="1">
                              <a:latin typeface="Cambria Math" panose="02040503050406030204" pitchFamily="18" charset="0"/>
                            </a:rPr>
                            <m:t>1</m:t>
                          </m:r>
                        </m:num>
                        <m:den>
                          <m:r>
                            <a:rPr lang="en-IN" sz="2000" i="1">
                              <a:latin typeface="Cambria Math" panose="02040503050406030204" pitchFamily="18" charset="0"/>
                            </a:rPr>
                            <m:t>𝑚</m:t>
                          </m:r>
                        </m:den>
                      </m:f>
                      <m:nary>
                        <m:naryPr>
                          <m:chr m:val="∑"/>
                          <m:ctrlPr>
                            <a:rPr lang="en-IN" sz="2000" i="1">
                              <a:latin typeface="Cambria Math" panose="02040503050406030204" pitchFamily="18" charset="0"/>
                            </a:rPr>
                          </m:ctrlPr>
                        </m:naryPr>
                        <m:sub>
                          <m:r>
                            <m:rPr>
                              <m:brk m:alnAt="23"/>
                            </m:rPr>
                            <a:rPr lang="en-IN" sz="2000" i="1">
                              <a:latin typeface="Cambria Math" panose="02040503050406030204" pitchFamily="18" charset="0"/>
                            </a:rPr>
                            <m:t>𝑖</m:t>
                          </m:r>
                          <m:r>
                            <a:rPr lang="en-IN" sz="2000" i="1">
                              <a:latin typeface="Cambria Math" panose="02040503050406030204" pitchFamily="18" charset="0"/>
                            </a:rPr>
                            <m:t>=1</m:t>
                          </m:r>
                        </m:sub>
                        <m:sup>
                          <m:r>
                            <a:rPr lang="en-IN" sz="2000" i="1">
                              <a:latin typeface="Cambria Math" panose="02040503050406030204" pitchFamily="18" charset="0"/>
                            </a:rPr>
                            <m:t>𝑚</m:t>
                          </m:r>
                        </m:sup>
                        <m:e>
                          <m:r>
                            <a:rPr lang="en-IN" sz="2000" i="1">
                              <a:latin typeface="Cambria Math" panose="02040503050406030204" pitchFamily="18" charset="0"/>
                            </a:rPr>
                            <m:t> </m:t>
                          </m:r>
                          <m:r>
                            <a:rPr lang="en-US" sz="2000" i="1">
                              <a:latin typeface="Cambria Math" panose="02040503050406030204" pitchFamily="18" charset="0"/>
                            </a:rPr>
                            <m:t>[</m:t>
                          </m:r>
                          <m:sSup>
                            <m:sSupPr>
                              <m:ctrlPr>
                                <a:rPr lang="en-US" sz="2000" i="1">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e>
                            <m:sup>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p>
                          </m:sSup>
                          <m:r>
                            <a:rPr lang="en-US" sz="2000" i="1">
                              <a:latin typeface="Cambria Math" panose="02040503050406030204" pitchFamily="18" charset="0"/>
                            </a:rPr>
                            <m:t>−</m:t>
                          </m:r>
                          <m:sSup>
                            <m:sSupPr>
                              <m:ctrlPr>
                                <a:rPr lang="en-IN" sz="2000" i="1">
                                  <a:latin typeface="Cambria Math" panose="02040503050406030204" pitchFamily="18" charset="0"/>
                                </a:rPr>
                              </m:ctrlPr>
                            </m:sSupPr>
                            <m:e>
                              <m:r>
                                <a:rPr lang="en-IN" sz="2000" i="1">
                                  <a:latin typeface="Cambria Math" panose="02040503050406030204" pitchFamily="18" charset="0"/>
                                </a:rPr>
                                <m:t>𝑦</m:t>
                              </m:r>
                            </m:e>
                            <m:sup>
                              <m:d>
                                <m:dPr>
                                  <m:ctrlPr>
                                    <a:rPr lang="en-US" sz="2000" i="1">
                                      <a:latin typeface="Cambria Math" panose="02040503050406030204" pitchFamily="18" charset="0"/>
                                    </a:rPr>
                                  </m:ctrlPr>
                                </m:dPr>
                                <m:e>
                                  <m:r>
                                    <a:rPr lang="en-IN" sz="2000" i="1">
                                      <a:latin typeface="Cambria Math" panose="02040503050406030204" pitchFamily="18" charset="0"/>
                                    </a:rPr>
                                    <m:t>𝑖</m:t>
                                  </m:r>
                                </m:e>
                              </m:d>
                            </m:sup>
                          </m:sSup>
                          <m:r>
                            <a:rPr lang="en-US" sz="2000" i="1">
                              <a:latin typeface="Cambria Math" panose="02040503050406030204" pitchFamily="18" charset="0"/>
                            </a:rPr>
                            <m:t>]</m:t>
                          </m:r>
                          <m:r>
                            <a:rPr lang="en-US" sz="2000" i="1" smtClean="0">
                              <a:latin typeface="Cambria Math" panose="02040503050406030204" pitchFamily="18" charset="0"/>
                            </a:rPr>
                            <m:t> </m:t>
                          </m:r>
                        </m:e>
                      </m:nary>
                    </m:oMath>
                  </m:oMathPara>
                </a14:m>
                <a:endParaRPr lang="en-IN" sz="2000" i="1" dirty="0">
                  <a:latin typeface="Cambria Math" panose="02040503050406030204" pitchFamily="18" charset="0"/>
                </a:endParaRPr>
              </a:p>
            </p:txBody>
          </p:sp>
        </mc:Choice>
        <mc:Fallback xmlns="">
          <p:sp>
            <p:nvSpPr>
              <p:cNvPr id="5" name="TextBox 4">
                <a:extLst>
                  <a:ext uri="{FF2B5EF4-FFF2-40B4-BE49-F238E27FC236}">
                    <a16:creationId xmlns:a16="http://schemas.microsoft.com/office/drawing/2014/main" id="{997C1A27-10D4-A9D4-D9CA-C92509E32284}"/>
                  </a:ext>
                </a:extLst>
              </p:cNvPr>
              <p:cNvSpPr txBox="1">
                <a:spLocks noRot="1" noChangeAspect="1" noMove="1" noResize="1" noEditPoints="1" noAdjustHandles="1" noChangeArrowheads="1" noChangeShapeType="1" noTextEdit="1"/>
              </p:cNvSpPr>
              <p:nvPr/>
            </p:nvSpPr>
            <p:spPr>
              <a:xfrm>
                <a:off x="-950260" y="2352495"/>
                <a:ext cx="12819530" cy="2080698"/>
              </a:xfrm>
              <a:prstGeom prst="rect">
                <a:avLst/>
              </a:prstGeom>
              <a:blipFill>
                <a:blip r:embed="rId3"/>
                <a:stretch>
                  <a:fillRect/>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7741DFDE-BC42-B634-3DA5-BBBF00AA3A2E}"/>
              </a:ext>
            </a:extLst>
          </p:cNvPr>
          <p:cNvSpPr txBox="1"/>
          <p:nvPr/>
        </p:nvSpPr>
        <p:spPr>
          <a:xfrm>
            <a:off x="152400" y="1983163"/>
            <a:ext cx="6096000" cy="369332"/>
          </a:xfrm>
          <a:prstGeom prst="rect">
            <a:avLst/>
          </a:prstGeom>
          <a:noFill/>
        </p:spPr>
        <p:txBody>
          <a:bodyPr wrap="square">
            <a:spAutoFit/>
          </a:bodyPr>
          <a:lstStyle/>
          <a:p>
            <a:pPr algn="just"/>
            <a:r>
              <a:rPr lang="en-US" sz="1800" dirty="0">
                <a:sym typeface="Wingdings" panose="05000000000000000000" pitchFamily="2" charset="2"/>
              </a:rPr>
              <a:t>Gradient Descent for Multiple Linear Regression:</a:t>
            </a:r>
          </a:p>
        </p:txBody>
      </p:sp>
      <p:graphicFrame>
        <p:nvGraphicFramePr>
          <p:cNvPr id="9" name="Object 8">
            <a:extLst>
              <a:ext uri="{FF2B5EF4-FFF2-40B4-BE49-F238E27FC236}">
                <a16:creationId xmlns:a16="http://schemas.microsoft.com/office/drawing/2014/main" id="{AE493B86-C10F-6385-D770-C68EA57290FF}"/>
              </a:ext>
            </a:extLst>
          </p:cNvPr>
          <p:cNvGraphicFramePr>
            <a:graphicFrameLocks noChangeAspect="1"/>
          </p:cNvGraphicFramePr>
          <p:nvPr>
            <p:extLst>
              <p:ext uri="{D42A27DB-BD31-4B8C-83A1-F6EECF244321}">
                <p14:modId xmlns:p14="http://schemas.microsoft.com/office/powerpoint/2010/main" val="1483563636"/>
              </p:ext>
            </p:extLst>
          </p:nvPr>
        </p:nvGraphicFramePr>
        <p:xfrm>
          <a:off x="1266732" y="4762500"/>
          <a:ext cx="5160962" cy="1574800"/>
        </p:xfrm>
        <a:graphic>
          <a:graphicData uri="http://schemas.openxmlformats.org/presentationml/2006/ole">
            <mc:AlternateContent xmlns:mc="http://schemas.openxmlformats.org/markup-compatibility/2006">
              <mc:Choice xmlns:v="urn:schemas-microsoft-com:vml" Requires="v">
                <p:oleObj name="Packager Shell Object" showAsIcon="1" r:id="rId4" imgW="2095531" imgH="518215" progId="Package">
                  <p:embed/>
                </p:oleObj>
              </mc:Choice>
              <mc:Fallback>
                <p:oleObj name="Packager Shell Object" showAsIcon="1" r:id="rId4" imgW="2095531" imgH="518215" progId="Package">
                  <p:embed/>
                  <p:pic>
                    <p:nvPicPr>
                      <p:cNvPr id="0" name=""/>
                      <p:cNvPicPr/>
                      <p:nvPr/>
                    </p:nvPicPr>
                    <p:blipFill>
                      <a:blip r:embed="rId5"/>
                      <a:stretch>
                        <a:fillRect/>
                      </a:stretch>
                    </p:blipFill>
                    <p:spPr>
                      <a:xfrm>
                        <a:off x="1266732" y="4762500"/>
                        <a:ext cx="5160962" cy="1574800"/>
                      </a:xfrm>
                      <a:prstGeom prst="rect">
                        <a:avLst/>
                      </a:prstGeom>
                      <a:ln>
                        <a:solidFill>
                          <a:schemeClr val="tx1"/>
                        </a:solidFill>
                      </a:ln>
                    </p:spPr>
                  </p:pic>
                </p:oleObj>
              </mc:Fallback>
            </mc:AlternateContent>
          </a:graphicData>
        </a:graphic>
      </p:graphicFrame>
      <p:graphicFrame>
        <p:nvGraphicFramePr>
          <p:cNvPr id="10" name="Object 9">
            <a:extLst>
              <a:ext uri="{FF2B5EF4-FFF2-40B4-BE49-F238E27FC236}">
                <a16:creationId xmlns:a16="http://schemas.microsoft.com/office/drawing/2014/main" id="{AFCA41B8-514F-0248-F2C7-E355D74658F1}"/>
              </a:ext>
            </a:extLst>
          </p:cNvPr>
          <p:cNvGraphicFramePr>
            <a:graphicFrameLocks noChangeAspect="1"/>
          </p:cNvGraphicFramePr>
          <p:nvPr>
            <p:extLst>
              <p:ext uri="{D42A27DB-BD31-4B8C-83A1-F6EECF244321}">
                <p14:modId xmlns:p14="http://schemas.microsoft.com/office/powerpoint/2010/main" val="2379307256"/>
              </p:ext>
            </p:extLst>
          </p:nvPr>
        </p:nvGraphicFramePr>
        <p:xfrm>
          <a:off x="7132638" y="4743450"/>
          <a:ext cx="3589337" cy="1574800"/>
        </p:xfrm>
        <a:graphic>
          <a:graphicData uri="http://schemas.openxmlformats.org/presentationml/2006/ole">
            <mc:AlternateContent xmlns:mc="http://schemas.openxmlformats.org/markup-compatibility/2006">
              <mc:Choice xmlns:v="urn:schemas-microsoft-com:vml" Requires="v">
                <p:oleObj name="Packager Shell Object" showAsIcon="1" r:id="rId6" imgW="1180882" imgH="518215" progId="Package">
                  <p:embed/>
                </p:oleObj>
              </mc:Choice>
              <mc:Fallback>
                <p:oleObj name="Packager Shell Object" showAsIcon="1" r:id="rId6" imgW="1180882" imgH="518215" progId="Package">
                  <p:embed/>
                  <p:pic>
                    <p:nvPicPr>
                      <p:cNvPr id="0" name=""/>
                      <p:cNvPicPr/>
                      <p:nvPr/>
                    </p:nvPicPr>
                    <p:blipFill>
                      <a:blip r:embed="rId7"/>
                      <a:stretch>
                        <a:fillRect/>
                      </a:stretch>
                    </p:blipFill>
                    <p:spPr>
                      <a:xfrm>
                        <a:off x="7132638" y="4743450"/>
                        <a:ext cx="3589337" cy="1574800"/>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4197684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7264836-CD8D-6B74-F3CD-5F2764CF49FD}"/>
              </a:ext>
            </a:extLst>
          </p:cNvPr>
          <p:cNvSpPr txBox="1"/>
          <p:nvPr/>
        </p:nvSpPr>
        <p:spPr>
          <a:xfrm>
            <a:off x="161365" y="188258"/>
            <a:ext cx="11869269" cy="2893100"/>
          </a:xfrm>
          <a:prstGeom prst="rect">
            <a:avLst/>
          </a:prstGeom>
          <a:noFill/>
        </p:spPr>
        <p:txBody>
          <a:bodyPr wrap="square" rtlCol="0">
            <a:spAutoFit/>
          </a:bodyPr>
          <a:lstStyle/>
          <a:p>
            <a:pPr algn="just"/>
            <a:r>
              <a:rPr lang="en-US" sz="2000" b="1" dirty="0"/>
              <a:t>Feature Scaling</a:t>
            </a:r>
          </a:p>
          <a:p>
            <a:pPr algn="just"/>
            <a:endParaRPr lang="en-US" dirty="0"/>
          </a:p>
          <a:p>
            <a:pPr algn="just"/>
            <a:r>
              <a:rPr lang="en-US" dirty="0"/>
              <a:t>- In order for gradient descent to run much faster, it is beneficial to re-scale features so that they can take a comparable range of values</a:t>
            </a:r>
          </a:p>
          <a:p>
            <a:pPr algn="just"/>
            <a:r>
              <a:rPr lang="en-US" dirty="0"/>
              <a:t>- If the range of values is large, it is more likely that a good model will learn to choose relatively small parameter values and vice-versa. To explain further, if feature X has a very large range, a small change in W can have a very large impact on the output because W will be multiplied by a large number. In contrast, if X is very small, it takes a much larger change in W to change the predictions</a:t>
            </a:r>
          </a:p>
          <a:p>
            <a:pPr algn="just"/>
            <a:r>
              <a:rPr lang="en-US" dirty="0"/>
              <a:t>- Situations like the above will increase the number of steps that the algorithm will take to converge. Scaling the features helps gradient descent find a more direct path to the global minimum</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C37A68-A88B-8B90-1ED4-505C0EA81E19}"/>
                  </a:ext>
                </a:extLst>
              </p:cNvPr>
              <p:cNvSpPr txBox="1"/>
              <p:nvPr/>
            </p:nvSpPr>
            <p:spPr>
              <a:xfrm>
                <a:off x="161365" y="3222812"/>
                <a:ext cx="11869269" cy="3570657"/>
              </a:xfrm>
              <a:prstGeom prst="rect">
                <a:avLst/>
              </a:prstGeom>
              <a:noFill/>
            </p:spPr>
            <p:txBody>
              <a:bodyPr wrap="square" rtlCol="0">
                <a:spAutoFit/>
              </a:bodyPr>
              <a:lstStyle/>
              <a:p>
                <a:pPr algn="just"/>
                <a:r>
                  <a:rPr lang="en-US" sz="2000" b="1" dirty="0"/>
                  <a:t>Feature Scaling Techniques</a:t>
                </a:r>
              </a:p>
              <a:p>
                <a:pPr algn="just"/>
                <a:endParaRPr lang="en-US" dirty="0"/>
              </a:p>
              <a:p>
                <a:pPr algn="just"/>
                <a:r>
                  <a:rPr lang="en-US" dirty="0"/>
                  <a:t>[1] Divide by max value (example </a:t>
                </a:r>
                <a14:m>
                  <m:oMath xmlns:m="http://schemas.openxmlformats.org/officeDocument/2006/math">
                    <m:r>
                      <a:rPr lang="en-IN" b="0" i="1" smtClean="0">
                        <a:latin typeface="Cambria Math" panose="02040503050406030204" pitchFamily="18" charset="0"/>
                      </a:rPr>
                      <m:t>300≤</m:t>
                    </m:r>
                    <m:r>
                      <a:rPr lang="en-IN" b="0" i="1" smtClean="0">
                        <a:latin typeface="Cambria Math" panose="02040503050406030204" pitchFamily="18" charset="0"/>
                      </a:rPr>
                      <m:t>𝑥</m:t>
                    </m:r>
                    <m:r>
                      <a:rPr lang="en-IN" b="0" i="1" smtClean="0">
                        <a:latin typeface="Cambria Math" panose="02040503050406030204" pitchFamily="18" charset="0"/>
                      </a:rPr>
                      <m:t>≤2000</m:t>
                    </m:r>
                  </m:oMath>
                </a14:m>
                <a:r>
                  <a:rPr lang="en-US" dirty="0"/>
                  <a:t> </a:t>
                </a:r>
                <a:r>
                  <a:rPr lang="en-US" dirty="0">
                    <a:sym typeface="Wingdings" panose="05000000000000000000" pitchFamily="2" charset="2"/>
                  </a:rPr>
                  <a:t>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𝑥</m:t>
                        </m:r>
                      </m:e>
                      <m:sub>
                        <m:r>
                          <a:rPr lang="en-IN" b="0" i="1" smtClean="0">
                            <a:latin typeface="Cambria Math" panose="02040503050406030204" pitchFamily="18" charset="0"/>
                            <a:sym typeface="Wingdings" panose="05000000000000000000" pitchFamily="2" charset="2"/>
                          </a:rPr>
                          <m:t>𝑠𝑐𝑎𝑙𝑒𝑑</m:t>
                        </m:r>
                      </m:sub>
                    </m:sSub>
                    <m:r>
                      <a:rPr lang="en-IN" b="0" i="1" smtClean="0">
                        <a:latin typeface="Cambria Math" panose="02040503050406030204" pitchFamily="18" charset="0"/>
                        <a:sym typeface="Wingdings" panose="05000000000000000000" pitchFamily="2" charset="2"/>
                      </a:rPr>
                      <m:t>=</m:t>
                    </m:r>
                    <m:f>
                      <m:fPr>
                        <m:ctrlPr>
                          <a:rPr lang="en-IN" b="0" i="1" smtClean="0">
                            <a:latin typeface="Cambria Math" panose="02040503050406030204" pitchFamily="18" charset="0"/>
                            <a:sym typeface="Wingdings" panose="05000000000000000000" pitchFamily="2" charset="2"/>
                          </a:rPr>
                        </m:ctrlPr>
                      </m:fPr>
                      <m:num>
                        <m:r>
                          <a:rPr lang="en-IN" b="0" i="1" smtClean="0">
                            <a:latin typeface="Cambria Math" panose="02040503050406030204" pitchFamily="18" charset="0"/>
                            <a:sym typeface="Wingdings" panose="05000000000000000000" pitchFamily="2" charset="2"/>
                          </a:rPr>
                          <m:t>𝑥</m:t>
                        </m:r>
                      </m:num>
                      <m:den>
                        <m:r>
                          <a:rPr lang="en-IN" b="0" i="1" smtClean="0">
                            <a:latin typeface="Cambria Math" panose="02040503050406030204" pitchFamily="18" charset="0"/>
                            <a:sym typeface="Wingdings" panose="05000000000000000000" pitchFamily="2" charset="2"/>
                          </a:rPr>
                          <m:t>2000</m:t>
                        </m:r>
                      </m:den>
                    </m:f>
                  </m:oMath>
                </a14:m>
                <a:r>
                  <a:rPr lang="en-US" dirty="0"/>
                  <a:t> </a:t>
                </a:r>
                <a:r>
                  <a:rPr lang="en-US" dirty="0">
                    <a:sym typeface="Wingdings" panose="05000000000000000000" pitchFamily="2" charset="2"/>
                  </a:rPr>
                  <a:t> </a:t>
                </a:r>
                <a14:m>
                  <m:oMath xmlns:m="http://schemas.openxmlformats.org/officeDocument/2006/math">
                    <m:r>
                      <a:rPr lang="en-IN" i="1" dirty="0" smtClean="0">
                        <a:latin typeface="Cambria Math" panose="02040503050406030204" pitchFamily="18" charset="0"/>
                        <a:sym typeface="Wingdings" panose="05000000000000000000" pitchFamily="2" charset="2"/>
                      </a:rPr>
                      <m:t>0</m:t>
                    </m:r>
                    <m:r>
                      <a:rPr lang="en-IN" b="0" i="1" dirty="0" smtClean="0">
                        <a:latin typeface="Cambria Math" panose="02040503050406030204" pitchFamily="18" charset="0"/>
                        <a:sym typeface="Wingdings" panose="05000000000000000000" pitchFamily="2" charset="2"/>
                      </a:rPr>
                      <m:t>.15</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≤1</m:t>
                    </m:r>
                  </m:oMath>
                </a14:m>
                <a:r>
                  <a:rPr lang="en-US" dirty="0"/>
                  <a:t>)</a:t>
                </a:r>
              </a:p>
              <a:p>
                <a:pPr marL="285750" indent="-285750" algn="just">
                  <a:buFont typeface="Arial" panose="020B0604020202020204" pitchFamily="34" charset="0"/>
                  <a:buChar char="•"/>
                </a:pPr>
                <a:r>
                  <a:rPr lang="en-US" dirty="0"/>
                  <a:t>Works for positive features</a:t>
                </a:r>
              </a:p>
              <a:p>
                <a:pPr marL="285750" indent="-285750" algn="just">
                  <a:buFont typeface="Arial" panose="020B0604020202020204" pitchFamily="34" charset="0"/>
                  <a:buChar char="•"/>
                </a:pPr>
                <a:endParaRPr lang="en-US" dirty="0"/>
              </a:p>
              <a:p>
                <a:pPr algn="just"/>
                <a:r>
                  <a:rPr lang="en-US" dirty="0"/>
                  <a:t>[2] Divide by range (example </a:t>
                </a:r>
                <a14:m>
                  <m:oMath xmlns:m="http://schemas.openxmlformats.org/officeDocument/2006/math">
                    <m:r>
                      <a:rPr lang="en-IN" b="0" i="1" smtClean="0">
                        <a:latin typeface="Cambria Math" panose="02040503050406030204" pitchFamily="18" charset="0"/>
                      </a:rPr>
                      <m:t>300≤</m:t>
                    </m:r>
                    <m:r>
                      <a:rPr lang="en-IN" b="0" i="1" smtClean="0">
                        <a:latin typeface="Cambria Math" panose="02040503050406030204" pitchFamily="18" charset="0"/>
                      </a:rPr>
                      <m:t>𝑥</m:t>
                    </m:r>
                    <m:r>
                      <a:rPr lang="en-IN" b="0" i="1" smtClean="0">
                        <a:latin typeface="Cambria Math" panose="02040503050406030204" pitchFamily="18" charset="0"/>
                      </a:rPr>
                      <m:t>≤2000</m:t>
                    </m:r>
                  </m:oMath>
                </a14:m>
                <a:r>
                  <a:rPr lang="en-US" dirty="0"/>
                  <a:t> </a:t>
                </a:r>
                <a:r>
                  <a:rPr lang="en-US" dirty="0">
                    <a:sym typeface="Wingdings" panose="05000000000000000000" pitchFamily="2" charset="2"/>
                  </a:rPr>
                  <a:t>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IN" b="0" i="1" smtClean="0">
                            <a:latin typeface="Cambria Math" panose="02040503050406030204" pitchFamily="18" charset="0"/>
                            <a:sym typeface="Wingdings" panose="05000000000000000000" pitchFamily="2" charset="2"/>
                          </a:rPr>
                          <m:t>𝑥</m:t>
                        </m:r>
                      </m:e>
                      <m:sub>
                        <m:r>
                          <a:rPr lang="en-IN" b="0" i="1" smtClean="0">
                            <a:latin typeface="Cambria Math" panose="02040503050406030204" pitchFamily="18" charset="0"/>
                            <a:sym typeface="Wingdings" panose="05000000000000000000" pitchFamily="2" charset="2"/>
                          </a:rPr>
                          <m:t>𝑠𝑐𝑎𝑙𝑒𝑑</m:t>
                        </m:r>
                      </m:sub>
                    </m:sSub>
                    <m:r>
                      <a:rPr lang="en-IN" b="0" i="1" smtClean="0">
                        <a:latin typeface="Cambria Math" panose="02040503050406030204" pitchFamily="18" charset="0"/>
                        <a:sym typeface="Wingdings" panose="05000000000000000000" pitchFamily="2" charset="2"/>
                      </a:rPr>
                      <m:t>=</m:t>
                    </m:r>
                    <m:f>
                      <m:fPr>
                        <m:ctrlPr>
                          <a:rPr lang="en-IN" b="0" i="1" smtClean="0">
                            <a:latin typeface="Cambria Math" panose="02040503050406030204" pitchFamily="18" charset="0"/>
                            <a:sym typeface="Wingdings" panose="05000000000000000000" pitchFamily="2" charset="2"/>
                          </a:rPr>
                        </m:ctrlPr>
                      </m:fPr>
                      <m:num>
                        <m:r>
                          <a:rPr lang="en-IN" b="0" i="1" smtClean="0">
                            <a:latin typeface="Cambria Math" panose="02040503050406030204" pitchFamily="18" charset="0"/>
                            <a:sym typeface="Wingdings" panose="05000000000000000000" pitchFamily="2" charset="2"/>
                          </a:rPr>
                          <m:t>𝑥</m:t>
                        </m:r>
                      </m:num>
                      <m:den>
                        <m:r>
                          <a:rPr lang="en-IN" b="0" i="1" smtClean="0">
                            <a:latin typeface="Cambria Math" panose="02040503050406030204" pitchFamily="18" charset="0"/>
                            <a:sym typeface="Wingdings" panose="05000000000000000000" pitchFamily="2" charset="2"/>
                          </a:rPr>
                          <m:t>1700</m:t>
                        </m:r>
                      </m:den>
                    </m:f>
                  </m:oMath>
                </a14:m>
                <a:r>
                  <a:rPr lang="en-US" dirty="0"/>
                  <a:t> </a:t>
                </a:r>
                <a:r>
                  <a:rPr lang="en-US" dirty="0">
                    <a:sym typeface="Wingdings" panose="05000000000000000000" pitchFamily="2" charset="2"/>
                  </a:rPr>
                  <a:t> </a:t>
                </a:r>
                <a14:m>
                  <m:oMath xmlns:m="http://schemas.openxmlformats.org/officeDocument/2006/math">
                    <m:r>
                      <a:rPr lang="en-IN" i="1" dirty="0" smtClean="0">
                        <a:latin typeface="Cambria Math" panose="02040503050406030204" pitchFamily="18" charset="0"/>
                        <a:sym typeface="Wingdings" panose="05000000000000000000" pitchFamily="2" charset="2"/>
                      </a:rPr>
                      <m:t>0</m:t>
                    </m:r>
                    <m:r>
                      <a:rPr lang="en-IN" b="0" i="1" dirty="0" smtClean="0">
                        <a:latin typeface="Cambria Math" panose="02040503050406030204" pitchFamily="18" charset="0"/>
                        <a:sym typeface="Wingdings" panose="05000000000000000000" pitchFamily="2" charset="2"/>
                      </a:rPr>
                      <m:t>.17</m:t>
                    </m:r>
                    <m:r>
                      <a:rPr lang="en-IN" i="1">
                        <a:latin typeface="Cambria Math" panose="02040503050406030204" pitchFamily="18" charset="0"/>
                      </a:rPr>
                      <m:t>≤</m:t>
                    </m:r>
                    <m:r>
                      <a:rPr lang="en-IN" i="1">
                        <a:latin typeface="Cambria Math" panose="02040503050406030204" pitchFamily="18" charset="0"/>
                      </a:rPr>
                      <m:t>𝑥</m:t>
                    </m:r>
                    <m:r>
                      <a:rPr lang="en-IN" i="1">
                        <a:latin typeface="Cambria Math" panose="02040503050406030204" pitchFamily="18" charset="0"/>
                      </a:rPr>
                      <m:t>≤1.17</m:t>
                    </m:r>
                  </m:oMath>
                </a14:m>
                <a:r>
                  <a:rPr lang="en-IN" b="0" dirty="0"/>
                  <a:t>)</a:t>
                </a:r>
              </a:p>
              <a:p>
                <a:pPr marL="285750" indent="-285750" algn="just">
                  <a:buFont typeface="Arial" panose="020B0604020202020204" pitchFamily="34" charset="0"/>
                  <a:buChar char="•"/>
                </a:pPr>
                <a:r>
                  <a:rPr lang="en-US" dirty="0"/>
                  <a:t>Works for positive and negative features</a:t>
                </a:r>
              </a:p>
              <a:p>
                <a:pPr algn="just"/>
                <a:endParaRPr lang="en-US" dirty="0"/>
              </a:p>
              <a:p>
                <a:pPr algn="just"/>
                <a:r>
                  <a:rPr lang="en-US" dirty="0"/>
                  <a:t>[3] Mean normalization </a:t>
                </a:r>
                <a14:m>
                  <m:oMath xmlns:m="http://schemas.openxmlformats.org/officeDocument/2006/math">
                    <m:d>
                      <m:dPr>
                        <m:ctrlPr>
                          <a:rPr lang="en-IN"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𝑠𝑐𝑎𝑙𝑒𝑑</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𝜇</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𝑚𝑎𝑥</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𝑚𝑖𝑛</m:t>
                                </m:r>
                              </m:sub>
                            </m:sSub>
                          </m:den>
                        </m:f>
                      </m:e>
                    </m:d>
                  </m:oMath>
                </a14:m>
                <a:endParaRPr lang="en-IN" b="0" dirty="0"/>
              </a:p>
              <a:p>
                <a:pPr marL="285750" indent="-285750" algn="just">
                  <a:buFont typeface="Arial" panose="020B0604020202020204" pitchFamily="34" charset="0"/>
                  <a:buChar char="•"/>
                </a:pPr>
                <a:r>
                  <a:rPr lang="en-US" dirty="0"/>
                  <a:t>All features have mean 0 and standard deviation 1 (center values around 0)</a:t>
                </a:r>
              </a:p>
              <a:p>
                <a:pPr marL="285750" indent="-285750" algn="just">
                  <a:buFont typeface="Arial" panose="020B0604020202020204" pitchFamily="34" charset="0"/>
                  <a:buChar char="•"/>
                </a:pPr>
                <a:r>
                  <a:rPr lang="en-US" dirty="0"/>
                  <a:t>Negative values introduced. Values between -1 and +1</a:t>
                </a:r>
              </a:p>
            </p:txBody>
          </p:sp>
        </mc:Choice>
        <mc:Fallback xmlns="">
          <p:sp>
            <p:nvSpPr>
              <p:cNvPr id="6" name="TextBox 5">
                <a:extLst>
                  <a:ext uri="{FF2B5EF4-FFF2-40B4-BE49-F238E27FC236}">
                    <a16:creationId xmlns:a16="http://schemas.microsoft.com/office/drawing/2014/main" id="{85C37A68-A88B-8B90-1ED4-505C0EA81E19}"/>
                  </a:ext>
                </a:extLst>
              </p:cNvPr>
              <p:cNvSpPr txBox="1">
                <a:spLocks noRot="1" noChangeAspect="1" noMove="1" noResize="1" noEditPoints="1" noAdjustHandles="1" noChangeArrowheads="1" noChangeShapeType="1" noTextEdit="1"/>
              </p:cNvSpPr>
              <p:nvPr/>
            </p:nvSpPr>
            <p:spPr>
              <a:xfrm>
                <a:off x="161365" y="3222812"/>
                <a:ext cx="11869269" cy="3570657"/>
              </a:xfrm>
              <a:prstGeom prst="rect">
                <a:avLst/>
              </a:prstGeom>
              <a:blipFill>
                <a:blip r:embed="rId2"/>
                <a:stretch>
                  <a:fillRect l="-513" t="-1026" b="-1880"/>
                </a:stretch>
              </a:blipFill>
            </p:spPr>
            <p:txBody>
              <a:bodyPr/>
              <a:lstStyle/>
              <a:p>
                <a:r>
                  <a:rPr lang="en-IN">
                    <a:noFill/>
                  </a:rPr>
                  <a:t> </a:t>
                </a:r>
              </a:p>
            </p:txBody>
          </p:sp>
        </mc:Fallback>
      </mc:AlternateContent>
    </p:spTree>
    <p:extLst>
      <p:ext uri="{BB962C8B-B14F-4D97-AF65-F5344CB8AC3E}">
        <p14:creationId xmlns:p14="http://schemas.microsoft.com/office/powerpoint/2010/main" val="1529126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253B699-E7E5-BB8E-0D8B-DA6724E34DD8}"/>
                  </a:ext>
                </a:extLst>
              </p:cNvPr>
              <p:cNvSpPr txBox="1"/>
              <p:nvPr/>
            </p:nvSpPr>
            <p:spPr>
              <a:xfrm>
                <a:off x="161365" y="156883"/>
                <a:ext cx="11869269" cy="2999860"/>
              </a:xfrm>
              <a:prstGeom prst="rect">
                <a:avLst/>
              </a:prstGeom>
              <a:noFill/>
            </p:spPr>
            <p:txBody>
              <a:bodyPr wrap="square" rtlCol="0">
                <a:spAutoFit/>
              </a:bodyPr>
              <a:lstStyle/>
              <a:p>
                <a:pPr algn="just"/>
                <a:r>
                  <a:rPr lang="en-US" dirty="0"/>
                  <a:t>[4] Z-Score normalization </a:t>
                </a:r>
                <a14:m>
                  <m:oMath xmlns:m="http://schemas.openxmlformats.org/officeDocument/2006/math">
                    <m:d>
                      <m:dPr>
                        <m:ctrlPr>
                          <a:rPr lang="en-IN" b="0" i="1" smtClean="0">
                            <a:latin typeface="Cambria Math" panose="02040503050406030204" pitchFamily="18" charset="0"/>
                          </a:rPr>
                        </m:ctrlPr>
                      </m:dPr>
                      <m:e>
                        <m:sSub>
                          <m:sSubPr>
                            <m:ctrlPr>
                              <a:rPr lang="en-US"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𝑠𝑐𝑎𝑙𝑒𝑑</m:t>
                            </m:r>
                          </m:sub>
                        </m:sSub>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𝑥</m:t>
                            </m:r>
                            <m:r>
                              <a:rPr lang="en-IN" b="0" i="1" smtClean="0">
                                <a:latin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𝜇</m:t>
                            </m:r>
                          </m:num>
                          <m:den>
                            <m:r>
                              <a:rPr lang="en-IN" b="0" i="1" smtClean="0">
                                <a:latin typeface="Cambria Math" panose="02040503050406030204" pitchFamily="18" charset="0"/>
                                <a:ea typeface="Cambria Math" panose="02040503050406030204" pitchFamily="18" charset="0"/>
                              </a:rPr>
                              <m:t>𝜎</m:t>
                            </m:r>
                          </m:den>
                        </m:f>
                      </m:e>
                    </m:d>
                  </m:oMath>
                </a14:m>
                <a:endParaRPr lang="en-IN" b="0" dirty="0"/>
              </a:p>
              <a:p>
                <a:pPr marL="285750" indent="-285750" algn="just">
                  <a:buFont typeface="Arial" panose="020B0604020202020204" pitchFamily="34" charset="0"/>
                  <a:buChar char="•"/>
                </a:pPr>
                <a:r>
                  <a:rPr lang="en-US" dirty="0"/>
                  <a:t>Retains shape of the underlying distribution (center values around mean)</a:t>
                </a:r>
              </a:p>
              <a:p>
                <a:pPr marL="285750" indent="-285750" algn="just">
                  <a:buFont typeface="Arial" panose="020B0604020202020204" pitchFamily="34" charset="0"/>
                  <a:buChar char="•"/>
                </a:pPr>
                <a:r>
                  <a:rPr lang="en-US" dirty="0"/>
                  <a:t>Negative values introduced. Values between -3 and +3</a:t>
                </a:r>
              </a:p>
              <a:p>
                <a:pPr algn="just"/>
                <a:endParaRPr lang="en-US" dirty="0"/>
              </a:p>
              <a:p>
                <a:pPr algn="just"/>
                <a:r>
                  <a:rPr lang="en-US" dirty="0"/>
                  <a:t>Note:</a:t>
                </a:r>
              </a:p>
              <a:p>
                <a:pPr algn="just"/>
                <a:r>
                  <a:rPr lang="en-US" dirty="0"/>
                  <a:t>- When normalizing features, it is important to store the values used for normalization (i.e. </a:t>
                </a:r>
                <a14:m>
                  <m:oMath xmlns:m="http://schemas.openxmlformats.org/officeDocument/2006/math">
                    <m:r>
                      <a:rPr lang="en-US" i="1" smtClean="0">
                        <a:latin typeface="Cambria Math" panose="02040503050406030204" pitchFamily="18" charset="0"/>
                        <a:ea typeface="Cambria Math" panose="02040503050406030204" pitchFamily="18" charset="0"/>
                      </a:rPr>
                      <m:t>𝜇</m:t>
                    </m:r>
                  </m:oMath>
                </a14:m>
                <a:r>
                  <a:rPr lang="en-US" dirty="0"/>
                  <a:t> &amp; </a:t>
                </a:r>
                <a14:m>
                  <m:oMath xmlns:m="http://schemas.openxmlformats.org/officeDocument/2006/math">
                    <m:r>
                      <a:rPr lang="en-IN" i="1">
                        <a:latin typeface="Cambria Math" panose="02040503050406030204" pitchFamily="18" charset="0"/>
                        <a:ea typeface="Cambria Math" panose="02040503050406030204" pitchFamily="18" charset="0"/>
                      </a:rPr>
                      <m:t>𝜎</m:t>
                    </m:r>
                  </m:oMath>
                </a14:m>
                <a:r>
                  <a:rPr lang="en-US" dirty="0"/>
                  <a:t>). After learning the model parameters, in order to predict y for a new x, normalize x using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dirty="0"/>
                  <a:t> an </a:t>
                </a:r>
                <a14:m>
                  <m:oMath xmlns:m="http://schemas.openxmlformats.org/officeDocument/2006/math">
                    <m:r>
                      <a:rPr lang="en-IN" i="1">
                        <a:latin typeface="Cambria Math" panose="02040503050406030204" pitchFamily="18" charset="0"/>
                        <a:ea typeface="Cambria Math" panose="02040503050406030204" pitchFamily="18" charset="0"/>
                      </a:rPr>
                      <m:t>𝜎</m:t>
                    </m:r>
                  </m:oMath>
                </a14:m>
                <a:r>
                  <a:rPr lang="en-US" dirty="0"/>
                  <a:t> of the training set.</a:t>
                </a:r>
              </a:p>
              <a:p>
                <a:pPr algn="just"/>
                <a:r>
                  <a:rPr lang="en-US" dirty="0"/>
                  <a:t>- Rescaling is usually not required for features having a small range</a:t>
                </a:r>
              </a:p>
              <a:p>
                <a:pPr algn="just"/>
                <a:r>
                  <a:rPr lang="en-US" dirty="0"/>
                  <a:t>- Rescale features when the features are too large (-100 to 100) or too small (-0.001 to 0.001)</a:t>
                </a:r>
              </a:p>
              <a:p>
                <a:pPr algn="just"/>
                <a:r>
                  <a:rPr lang="en-US" dirty="0"/>
                  <a:t>- Thumb rule – when in doubt, carry out feature scaling</a:t>
                </a:r>
              </a:p>
            </p:txBody>
          </p:sp>
        </mc:Choice>
        <mc:Fallback xmlns="">
          <p:sp>
            <p:nvSpPr>
              <p:cNvPr id="4" name="TextBox 3">
                <a:extLst>
                  <a:ext uri="{FF2B5EF4-FFF2-40B4-BE49-F238E27FC236}">
                    <a16:creationId xmlns:a16="http://schemas.microsoft.com/office/drawing/2014/main" id="{1253B699-E7E5-BB8E-0D8B-DA6724E34DD8}"/>
                  </a:ext>
                </a:extLst>
              </p:cNvPr>
              <p:cNvSpPr txBox="1">
                <a:spLocks noRot="1" noChangeAspect="1" noMove="1" noResize="1" noEditPoints="1" noAdjustHandles="1" noChangeArrowheads="1" noChangeShapeType="1" noTextEdit="1"/>
              </p:cNvSpPr>
              <p:nvPr/>
            </p:nvSpPr>
            <p:spPr>
              <a:xfrm>
                <a:off x="161365" y="156883"/>
                <a:ext cx="11869269" cy="2999860"/>
              </a:xfrm>
              <a:prstGeom prst="rect">
                <a:avLst/>
              </a:prstGeom>
              <a:blipFill>
                <a:blip r:embed="rId2"/>
                <a:stretch>
                  <a:fillRect l="-411" r="-411" b="-2236"/>
                </a:stretch>
              </a:blipFill>
            </p:spPr>
            <p:txBody>
              <a:bodyPr/>
              <a:lstStyle/>
              <a:p>
                <a:r>
                  <a:rPr lang="en-IN">
                    <a:noFill/>
                  </a:rPr>
                  <a:t> </a:t>
                </a:r>
              </a:p>
            </p:txBody>
          </p:sp>
        </mc:Fallback>
      </mc:AlternateContent>
    </p:spTree>
    <p:extLst>
      <p:ext uri="{BB962C8B-B14F-4D97-AF65-F5344CB8AC3E}">
        <p14:creationId xmlns:p14="http://schemas.microsoft.com/office/powerpoint/2010/main" val="3215481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4BEFE1-A483-A69B-59A4-562763B1277B}"/>
              </a:ext>
            </a:extLst>
          </p:cNvPr>
          <p:cNvSpPr txBox="1"/>
          <p:nvPr/>
        </p:nvSpPr>
        <p:spPr>
          <a:xfrm>
            <a:off x="161365" y="188258"/>
            <a:ext cx="11869269" cy="1938992"/>
          </a:xfrm>
          <a:prstGeom prst="rect">
            <a:avLst/>
          </a:prstGeom>
          <a:noFill/>
        </p:spPr>
        <p:txBody>
          <a:bodyPr wrap="square" rtlCol="0">
            <a:spAutoFit/>
          </a:bodyPr>
          <a:lstStyle/>
          <a:p>
            <a:pPr algn="just"/>
            <a:r>
              <a:rPr lang="en-US" sz="2000" b="1" dirty="0"/>
              <a:t>Checking Gradient Descent For Convergence</a:t>
            </a:r>
          </a:p>
          <a:p>
            <a:pPr algn="just"/>
            <a:endParaRPr lang="en-US" sz="2000" b="1" dirty="0"/>
          </a:p>
          <a:p>
            <a:pPr algn="just"/>
            <a:r>
              <a:rPr lang="en-US" sz="2000" dirty="0"/>
              <a:t>- Converge means gradient descent is helping you find model parameters close to the global minimum for the cost function</a:t>
            </a:r>
          </a:p>
          <a:p>
            <a:pPr algn="just"/>
            <a:r>
              <a:rPr lang="en-US" sz="2000" dirty="0"/>
              <a:t>- To check for convergence, plot the </a:t>
            </a:r>
            <a:r>
              <a:rPr lang="en-US" sz="2000" b="1" u="sng" dirty="0"/>
              <a:t>learning curve</a:t>
            </a:r>
            <a:r>
              <a:rPr lang="en-US" sz="2000" dirty="0"/>
              <a:t> – plot the cost J for each iteration of gradient descent after simultaneous update of model parameters</a:t>
            </a:r>
            <a:endParaRPr lang="en-US" sz="2000" b="1" u="sng" dirty="0"/>
          </a:p>
        </p:txBody>
      </p:sp>
      <p:pic>
        <p:nvPicPr>
          <p:cNvPr id="6" name="Picture 5">
            <a:extLst>
              <a:ext uri="{FF2B5EF4-FFF2-40B4-BE49-F238E27FC236}">
                <a16:creationId xmlns:a16="http://schemas.microsoft.com/office/drawing/2014/main" id="{E6E02812-C28E-03D0-CC0D-73718DF13517}"/>
              </a:ext>
            </a:extLst>
          </p:cNvPr>
          <p:cNvPicPr>
            <a:picLocks noChangeAspect="1"/>
          </p:cNvPicPr>
          <p:nvPr/>
        </p:nvPicPr>
        <p:blipFill>
          <a:blip r:embed="rId2"/>
          <a:stretch>
            <a:fillRect/>
          </a:stretch>
        </p:blipFill>
        <p:spPr>
          <a:xfrm>
            <a:off x="4011124" y="2019673"/>
            <a:ext cx="3093988" cy="236240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D34A7E3-839A-05ED-CAA8-62B59898B18C}"/>
                  </a:ext>
                </a:extLst>
              </p:cNvPr>
              <p:cNvSpPr txBox="1"/>
              <p:nvPr/>
            </p:nvSpPr>
            <p:spPr>
              <a:xfrm>
                <a:off x="161366" y="4422973"/>
                <a:ext cx="11869268" cy="2246769"/>
              </a:xfrm>
              <a:prstGeom prst="rect">
                <a:avLst/>
              </a:prstGeom>
              <a:noFill/>
            </p:spPr>
            <p:txBody>
              <a:bodyPr wrap="square">
                <a:spAutoFit/>
              </a:bodyPr>
              <a:lstStyle/>
              <a:p>
                <a:pPr algn="just"/>
                <a:r>
                  <a:rPr lang="en-US" sz="2000" dirty="0"/>
                  <a:t>- Ideally, the cost should decrease after every iteration. If not:</a:t>
                </a:r>
              </a:p>
              <a:p>
                <a:pPr marL="342900" indent="-342900" algn="just">
                  <a:buFont typeface="Arial" panose="020B0604020202020204" pitchFamily="34" charset="0"/>
                  <a:buChar char="•"/>
                </a:pPr>
                <a:r>
                  <a:rPr lang="en-US" sz="2000" dirty="0"/>
                  <a:t>Learning rate is chosen poorly and can be too large</a:t>
                </a:r>
              </a:p>
              <a:p>
                <a:pPr marL="342900" indent="-342900" algn="just">
                  <a:buFont typeface="Arial" panose="020B0604020202020204" pitchFamily="34" charset="0"/>
                  <a:buChar char="•"/>
                </a:pPr>
                <a:r>
                  <a:rPr lang="en-US" sz="2000" dirty="0"/>
                  <a:t>Bug in the code elsewhere</a:t>
                </a:r>
              </a:p>
              <a:p>
                <a:pPr algn="just"/>
                <a:r>
                  <a:rPr lang="en-US" sz="2000" dirty="0"/>
                  <a:t>- The number of iterations gradient descent takes to converge can vary across applications. Once the learning curve flattens, gradient descent has converged and you can stop training the model.</a:t>
                </a:r>
              </a:p>
              <a:p>
                <a:pPr algn="just"/>
                <a:r>
                  <a:rPr lang="en-US" sz="2000" dirty="0"/>
                  <a:t>- Automatic convergence test (not preferred) means to stop gradient descent if it cost decreases below a certain threshold (</a:t>
                </a:r>
                <a14:m>
                  <m:oMath xmlns:m="http://schemas.openxmlformats.org/officeDocument/2006/math">
                    <m:r>
                      <a:rPr lang="en-US" sz="2000" i="1" smtClean="0">
                        <a:latin typeface="Cambria Math" panose="02040503050406030204" pitchFamily="18" charset="0"/>
                        <a:ea typeface="Cambria Math" panose="02040503050406030204" pitchFamily="18" charset="0"/>
                      </a:rPr>
                      <m:t>∈</m:t>
                    </m:r>
                    <m:r>
                      <a:rPr lang="en-IN" sz="2000" b="0" i="1" smtClean="0">
                        <a:latin typeface="Cambria Math" panose="02040503050406030204" pitchFamily="18" charset="0"/>
                        <a:ea typeface="Cambria Math" panose="02040503050406030204" pitchFamily="18" charset="0"/>
                      </a:rPr>
                      <m:t> &lt;0.001)</m:t>
                    </m:r>
                  </m:oMath>
                </a14:m>
                <a:r>
                  <a:rPr lang="en-US" sz="2000" dirty="0"/>
                  <a:t>. However, it gives no advance warning if the algorithm is not working well.</a:t>
                </a:r>
              </a:p>
            </p:txBody>
          </p:sp>
        </mc:Choice>
        <mc:Fallback xmlns="">
          <p:sp>
            <p:nvSpPr>
              <p:cNvPr id="8" name="TextBox 7">
                <a:extLst>
                  <a:ext uri="{FF2B5EF4-FFF2-40B4-BE49-F238E27FC236}">
                    <a16:creationId xmlns:a16="http://schemas.microsoft.com/office/drawing/2014/main" id="{4D34A7E3-839A-05ED-CAA8-62B59898B18C}"/>
                  </a:ext>
                </a:extLst>
              </p:cNvPr>
              <p:cNvSpPr txBox="1">
                <a:spLocks noRot="1" noChangeAspect="1" noMove="1" noResize="1" noEditPoints="1" noAdjustHandles="1" noChangeArrowheads="1" noChangeShapeType="1" noTextEdit="1"/>
              </p:cNvSpPr>
              <p:nvPr/>
            </p:nvSpPr>
            <p:spPr>
              <a:xfrm>
                <a:off x="161366" y="4422973"/>
                <a:ext cx="11869268" cy="2246769"/>
              </a:xfrm>
              <a:prstGeom prst="rect">
                <a:avLst/>
              </a:prstGeom>
              <a:blipFill>
                <a:blip r:embed="rId3"/>
                <a:stretch>
                  <a:fillRect l="-513" t="-1630" r="-513" b="-4076"/>
                </a:stretch>
              </a:blipFill>
            </p:spPr>
            <p:txBody>
              <a:bodyPr/>
              <a:lstStyle/>
              <a:p>
                <a:r>
                  <a:rPr lang="en-IN">
                    <a:noFill/>
                  </a:rPr>
                  <a:t> </a:t>
                </a:r>
              </a:p>
            </p:txBody>
          </p:sp>
        </mc:Fallback>
      </mc:AlternateContent>
    </p:spTree>
    <p:extLst>
      <p:ext uri="{BB962C8B-B14F-4D97-AF65-F5344CB8AC3E}">
        <p14:creationId xmlns:p14="http://schemas.microsoft.com/office/powerpoint/2010/main" val="711728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3EE3D78-A708-0812-C240-7D03EEC5DF5B}"/>
                  </a:ext>
                </a:extLst>
              </p:cNvPr>
              <p:cNvSpPr txBox="1"/>
              <p:nvPr/>
            </p:nvSpPr>
            <p:spPr>
              <a:xfrm>
                <a:off x="143439" y="118345"/>
                <a:ext cx="11914089" cy="5909310"/>
              </a:xfrm>
              <a:prstGeom prst="rect">
                <a:avLst/>
              </a:prstGeom>
              <a:noFill/>
            </p:spPr>
            <p:txBody>
              <a:bodyPr wrap="square" rtlCol="0">
                <a:spAutoFit/>
              </a:bodyPr>
              <a:lstStyle/>
              <a:p>
                <a:r>
                  <a:rPr lang="en-IN" b="1" dirty="0"/>
                  <a:t>Choosing Learning Rate</a:t>
                </a:r>
              </a:p>
              <a:p>
                <a:endParaRPr lang="en-IN" b="1" dirty="0"/>
              </a:p>
              <a:p>
                <a:r>
                  <a:rPr lang="en-IN" dirty="0"/>
                  <a:t>The learning rate controls the size of the updates to the parameters. The same learning rate is shared by all model parameters (all w and b). Hence, all parameter updates are uneven. Furthermore, feature scaling also helps.</a:t>
                </a:r>
              </a:p>
              <a:p>
                <a:endParaRPr lang="en-IN" dirty="0"/>
              </a:p>
              <a:p>
                <a:r>
                  <a:rPr lang="en-IN" dirty="0"/>
                  <a:t>Sometimes, choosing a very small learning rate can help check if the cost is decreasing (and hence resolve bugs in the code). Once verified, better to choose a suitable learning rate.</a:t>
                </a:r>
              </a:p>
              <a:p>
                <a:endParaRPr lang="en-IN" dirty="0"/>
              </a:p>
              <a:p>
                <a:r>
                  <a:rPr lang="en-IN" dirty="0"/>
                  <a:t>To try values, increase the learning rate by a factor of 10 and plot the learning curve only for a handful of iterations to check if the cost decreases. Then, choose an alpha that decreases the cost rapidly but consistently. </a:t>
                </a:r>
              </a:p>
              <a:p>
                <a:endParaRPr lang="en-IN" dirty="0"/>
              </a:p>
              <a:p>
                <a:r>
                  <a:rPr lang="en-IN" dirty="0">
                    <a:ea typeface="Cambria Math" panose="02040503050406030204" pitchFamily="18" charset="0"/>
                  </a:rPr>
                  <a:t>Let </a:t>
                </a:r>
                <a14:m>
                  <m:oMath xmlns:m="http://schemas.openxmlformats.org/officeDocument/2006/math">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=0.001</m:t>
                    </m:r>
                  </m:oMath>
                </a14:m>
                <a:endParaRPr lang="en-IN" b="0" dirty="0">
                  <a:ea typeface="Cambria Math" panose="02040503050406030204" pitchFamily="18" charset="0"/>
                </a:endParaRPr>
              </a:p>
              <a:p>
                <a:r>
                  <a:rPr lang="en-IN" dirty="0"/>
                  <a:t>Next </a:t>
                </a:r>
                <a14:m>
                  <m:oMath xmlns:m="http://schemas.openxmlformats.org/officeDocument/2006/math">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=0.001∗10=0.01</m:t>
                    </m:r>
                  </m:oMath>
                </a14:m>
                <a:endParaRPr lang="en-IN" b="0" dirty="0">
                  <a:ea typeface="Cambria Math" panose="02040503050406030204" pitchFamily="18" charset="0"/>
                </a:endParaRPr>
              </a:p>
              <a:p>
                <a:r>
                  <a:rPr lang="en-IN" dirty="0"/>
                  <a:t>Next </a:t>
                </a:r>
                <a14:m>
                  <m:oMath xmlns:m="http://schemas.openxmlformats.org/officeDocument/2006/math">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=0.01∗10=0.1</m:t>
                    </m:r>
                  </m:oMath>
                </a14:m>
                <a:endParaRPr lang="en-IN" b="0" dirty="0">
                  <a:ea typeface="Cambria Math" panose="02040503050406030204" pitchFamily="18" charset="0"/>
                </a:endParaRPr>
              </a:p>
              <a:p>
                <a:r>
                  <a:rPr lang="en-IN" dirty="0"/>
                  <a:t>Next </a:t>
                </a:r>
                <a14:m>
                  <m:oMath xmlns:m="http://schemas.openxmlformats.org/officeDocument/2006/math">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=0.1∗10=1</m:t>
                    </m:r>
                  </m:oMath>
                </a14:m>
                <a:endParaRPr lang="en-IN" b="0" dirty="0">
                  <a:ea typeface="Cambria Math" panose="02040503050406030204" pitchFamily="18" charset="0"/>
                </a:endParaRPr>
              </a:p>
              <a:p>
                <a:endParaRPr lang="en-IN" dirty="0"/>
              </a:p>
              <a:p>
                <a:r>
                  <a:rPr lang="en-IN" dirty="0"/>
                  <a:t>For a more granular approach, increase the value of alpha 3-fold:</a:t>
                </a:r>
              </a:p>
              <a:p>
                <a:endParaRPr lang="en-IN" dirty="0">
                  <a:ea typeface="Cambria Math" panose="02040503050406030204" pitchFamily="18" charset="0"/>
                </a:endParaRPr>
              </a:p>
              <a:p>
                <a:r>
                  <a:rPr lang="en-IN" dirty="0">
                    <a:ea typeface="Cambria Math" panose="02040503050406030204" pitchFamily="18" charset="0"/>
                  </a:rPr>
                  <a:t>Let </a:t>
                </a:r>
                <a14:m>
                  <m:oMath xmlns:m="http://schemas.openxmlformats.org/officeDocument/2006/math">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=0.001</m:t>
                    </m:r>
                  </m:oMath>
                </a14:m>
                <a:endParaRPr lang="en-IN" b="0" dirty="0">
                  <a:ea typeface="Cambria Math" panose="02040503050406030204" pitchFamily="18" charset="0"/>
                </a:endParaRPr>
              </a:p>
              <a:p>
                <a:r>
                  <a:rPr lang="en-IN" dirty="0"/>
                  <a:t>Next </a:t>
                </a:r>
                <a14:m>
                  <m:oMath xmlns:m="http://schemas.openxmlformats.org/officeDocument/2006/math">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=0.001∗3=0.003</m:t>
                    </m:r>
                  </m:oMath>
                </a14:m>
                <a:endParaRPr lang="en-IN" b="0" dirty="0">
                  <a:ea typeface="Cambria Math" panose="02040503050406030204" pitchFamily="18" charset="0"/>
                </a:endParaRPr>
              </a:p>
              <a:p>
                <a:r>
                  <a:rPr lang="en-IN" dirty="0"/>
                  <a:t>Next </a:t>
                </a:r>
                <a14:m>
                  <m:oMath xmlns:m="http://schemas.openxmlformats.org/officeDocument/2006/math">
                    <m:r>
                      <a:rPr lang="en-IN" i="1" smtClean="0">
                        <a:latin typeface="Cambria Math" panose="02040503050406030204" pitchFamily="18" charset="0"/>
                        <a:ea typeface="Cambria Math" panose="02040503050406030204" pitchFamily="18" charset="0"/>
                      </a:rPr>
                      <m:t>𝛼</m:t>
                    </m:r>
                    <m:r>
                      <a:rPr lang="en-IN" b="0" i="1" smtClean="0">
                        <a:latin typeface="Cambria Math" panose="02040503050406030204" pitchFamily="18" charset="0"/>
                        <a:ea typeface="Cambria Math" panose="02040503050406030204" pitchFamily="18" charset="0"/>
                      </a:rPr>
                      <m:t>=0.003∗3≅0.01</m:t>
                    </m:r>
                  </m:oMath>
                </a14:m>
                <a:endParaRPr lang="en-IN" b="0" dirty="0">
                  <a:ea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53EE3D78-A708-0812-C240-7D03EEC5DF5B}"/>
                  </a:ext>
                </a:extLst>
              </p:cNvPr>
              <p:cNvSpPr txBox="1">
                <a:spLocks noRot="1" noChangeAspect="1" noMove="1" noResize="1" noEditPoints="1" noAdjustHandles="1" noChangeArrowheads="1" noChangeShapeType="1" noTextEdit="1"/>
              </p:cNvSpPr>
              <p:nvPr/>
            </p:nvSpPr>
            <p:spPr>
              <a:xfrm>
                <a:off x="143439" y="118345"/>
                <a:ext cx="11914089" cy="5909310"/>
              </a:xfrm>
              <a:prstGeom prst="rect">
                <a:avLst/>
              </a:prstGeom>
              <a:blipFill>
                <a:blip r:embed="rId2"/>
                <a:stretch>
                  <a:fillRect l="-461" t="-515" r="-409" b="-619"/>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18158696-B219-817B-1A7D-37F222ECB7E7}"/>
              </a:ext>
            </a:extLst>
          </p:cNvPr>
          <p:cNvPicPr>
            <a:picLocks noChangeAspect="1"/>
          </p:cNvPicPr>
          <p:nvPr/>
        </p:nvPicPr>
        <p:blipFill>
          <a:blip r:embed="rId3"/>
          <a:stretch>
            <a:fillRect/>
          </a:stretch>
        </p:blipFill>
        <p:spPr>
          <a:xfrm>
            <a:off x="6874015" y="3782590"/>
            <a:ext cx="4973923" cy="1856210"/>
          </a:xfrm>
          <a:prstGeom prst="rect">
            <a:avLst/>
          </a:prstGeom>
        </p:spPr>
      </p:pic>
    </p:spTree>
    <p:extLst>
      <p:ext uri="{BB962C8B-B14F-4D97-AF65-F5344CB8AC3E}">
        <p14:creationId xmlns:p14="http://schemas.microsoft.com/office/powerpoint/2010/main" val="3316309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A020CE3-C8E0-21B4-4C57-FBF88B9C4E98}"/>
                  </a:ext>
                </a:extLst>
              </p:cNvPr>
              <p:cNvSpPr txBox="1"/>
              <p:nvPr/>
            </p:nvSpPr>
            <p:spPr>
              <a:xfrm>
                <a:off x="147917" y="216528"/>
                <a:ext cx="11896165" cy="5932778"/>
              </a:xfrm>
              <a:prstGeom prst="rect">
                <a:avLst/>
              </a:prstGeom>
              <a:noFill/>
            </p:spPr>
            <p:txBody>
              <a:bodyPr wrap="square" anchor="ctr">
                <a:spAutoFit/>
              </a:bodyPr>
              <a:lstStyle/>
              <a:p>
                <a:pPr algn="just"/>
                <a:r>
                  <a:rPr lang="en-US" b="1" dirty="0">
                    <a:sym typeface="Wingdings" panose="05000000000000000000" pitchFamily="2" charset="2"/>
                  </a:rPr>
                  <a:t>Polynomial Regression</a:t>
                </a:r>
              </a:p>
              <a:p>
                <a:pPr algn="just"/>
                <a:endParaRPr lang="en-US" b="1" dirty="0">
                  <a:sym typeface="Wingdings" panose="05000000000000000000" pitchFamily="2" charset="2"/>
                </a:endParaRPr>
              </a:p>
              <a:p>
                <a:pPr algn="just"/>
                <a:r>
                  <a:rPr lang="en-US" dirty="0">
                    <a:sym typeface="Wingdings" panose="05000000000000000000" pitchFamily="2" charset="2"/>
                  </a:rPr>
                  <a:t>Polynomial Regression is a multiple linear regression technique that involves taking the original feature X and raising it to a power. This lets fit curve/non-linear functions to the data.</a:t>
                </a:r>
              </a:p>
              <a:p>
                <a:pPr algn="just"/>
                <a:endParaRPr lang="en-US" dirty="0">
                  <a:sym typeface="Wingdings" panose="05000000000000000000" pitchFamily="2" charset="2"/>
                </a:endParaRPr>
              </a:p>
              <a:p>
                <a:pPr algn="just"/>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sym typeface="Wingdings" panose="05000000000000000000" pitchFamily="2" charset="2"/>
                        </a:rPr>
                        <m:t>𝑓</m:t>
                      </m:r>
                      <m:d>
                        <m:dPr>
                          <m:ctrlPr>
                            <a:rPr lang="en-US" sz="1800" i="1">
                              <a:latin typeface="Cambria Math" panose="02040503050406030204" pitchFamily="18" charset="0"/>
                              <a:sym typeface="Wingdings" panose="05000000000000000000" pitchFamily="2" charset="2"/>
                            </a:rPr>
                          </m:ctrlPr>
                        </m:dPr>
                        <m:e>
                          <m:r>
                            <a:rPr lang="en-US" sz="1800" i="1">
                              <a:latin typeface="Cambria Math" panose="02040503050406030204" pitchFamily="18" charset="0"/>
                              <a:sym typeface="Wingdings" panose="05000000000000000000" pitchFamily="2" charset="2"/>
                            </a:rPr>
                            <m:t>𝑥</m:t>
                          </m:r>
                        </m:e>
                      </m:d>
                      <m:r>
                        <a:rPr lang="en-US" sz="1800" i="1">
                          <a:latin typeface="Cambria Math" panose="02040503050406030204" pitchFamily="18" charset="0"/>
                          <a:sym typeface="Wingdings" panose="05000000000000000000" pitchFamily="2" charset="2"/>
                        </a:rPr>
                        <m:t>=</m:t>
                      </m:r>
                      <m:sSub>
                        <m:sSubPr>
                          <m:ctrlPr>
                            <a:rPr lang="en-US" sz="1800" i="1">
                              <a:latin typeface="Cambria Math" panose="02040503050406030204" pitchFamily="18" charset="0"/>
                              <a:sym typeface="Wingdings" panose="05000000000000000000" pitchFamily="2" charset="2"/>
                            </a:rPr>
                          </m:ctrlPr>
                        </m:sSubPr>
                        <m:e>
                          <m:r>
                            <a:rPr lang="en-US" sz="1800" i="1">
                              <a:latin typeface="Cambria Math" panose="02040503050406030204" pitchFamily="18" charset="0"/>
                              <a:sym typeface="Wingdings" panose="05000000000000000000" pitchFamily="2" charset="2"/>
                            </a:rPr>
                            <m:t>𝑓</m:t>
                          </m:r>
                        </m:e>
                        <m:sub>
                          <m:acc>
                            <m:accPr>
                              <m:chr m:val="̅"/>
                              <m:ctrlPr>
                                <a:rPr lang="en-US" sz="1800" i="1" smtClean="0">
                                  <a:latin typeface="Cambria Math" panose="02040503050406030204" pitchFamily="18" charset="0"/>
                                  <a:sym typeface="Wingdings" panose="05000000000000000000" pitchFamily="2" charset="2"/>
                                </a:rPr>
                              </m:ctrlPr>
                            </m:accPr>
                            <m:e>
                              <m:r>
                                <a:rPr lang="en-IN" sz="1800" b="0" i="1" smtClean="0">
                                  <a:latin typeface="Cambria Math" panose="02040503050406030204" pitchFamily="18" charset="0"/>
                                  <a:sym typeface="Wingdings" panose="05000000000000000000" pitchFamily="2" charset="2"/>
                                </a:rPr>
                                <m:t>𝑤</m:t>
                              </m:r>
                            </m:e>
                          </m:acc>
                          <m:r>
                            <a:rPr lang="en-US" sz="1800" i="1">
                              <a:latin typeface="Cambria Math" panose="02040503050406030204" pitchFamily="18" charset="0"/>
                              <a:sym typeface="Wingdings" panose="05000000000000000000" pitchFamily="2" charset="2"/>
                            </a:rPr>
                            <m:t>,</m:t>
                          </m:r>
                          <m:r>
                            <a:rPr lang="en-US" sz="1800" i="1">
                              <a:latin typeface="Cambria Math" panose="02040503050406030204" pitchFamily="18" charset="0"/>
                              <a:sym typeface="Wingdings" panose="05000000000000000000" pitchFamily="2" charset="2"/>
                            </a:rPr>
                            <m:t>𝑏</m:t>
                          </m:r>
                        </m:sub>
                      </m:sSub>
                      <m:d>
                        <m:dPr>
                          <m:ctrlPr>
                            <a:rPr lang="en-US" sz="1800" i="1">
                              <a:latin typeface="Cambria Math" panose="02040503050406030204" pitchFamily="18" charset="0"/>
                              <a:sym typeface="Wingdings" panose="05000000000000000000" pitchFamily="2" charset="2"/>
                            </a:rPr>
                          </m:ctrlPr>
                        </m:dPr>
                        <m:e>
                          <m:r>
                            <a:rPr lang="en-US" sz="1800" i="1">
                              <a:latin typeface="Cambria Math" panose="02040503050406030204" pitchFamily="18" charset="0"/>
                              <a:sym typeface="Wingdings" panose="05000000000000000000" pitchFamily="2" charset="2"/>
                            </a:rPr>
                            <m:t>𝑥</m:t>
                          </m:r>
                        </m:e>
                      </m:d>
                      <m:r>
                        <a:rPr lang="en-US" sz="1800" i="1">
                          <a:latin typeface="Cambria Math" panose="02040503050406030204" pitchFamily="18" charset="0"/>
                          <a:sym typeface="Wingdings" panose="05000000000000000000" pitchFamily="2" charset="2"/>
                        </a:rPr>
                        <m:t>=</m:t>
                      </m:r>
                      <m:sSub>
                        <m:sSubPr>
                          <m:ctrlPr>
                            <a:rPr lang="en-US" sz="1800" i="1" smtClean="0">
                              <a:latin typeface="Cambria Math" panose="02040503050406030204" pitchFamily="18" charset="0"/>
                              <a:sym typeface="Wingdings" panose="05000000000000000000" pitchFamily="2" charset="2"/>
                            </a:rPr>
                          </m:ctrlPr>
                        </m:sSubPr>
                        <m:e>
                          <m:r>
                            <a:rPr lang="en-IN" sz="1800" b="0" i="1" smtClean="0">
                              <a:latin typeface="Cambria Math" panose="02040503050406030204" pitchFamily="18" charset="0"/>
                              <a:sym typeface="Wingdings" panose="05000000000000000000" pitchFamily="2" charset="2"/>
                            </a:rPr>
                            <m:t>𝑤</m:t>
                          </m:r>
                        </m:e>
                        <m:sub>
                          <m:r>
                            <a:rPr lang="en-IN" sz="1800" b="0" i="1" smtClean="0">
                              <a:latin typeface="Cambria Math" panose="02040503050406030204" pitchFamily="18" charset="0"/>
                              <a:sym typeface="Wingdings" panose="05000000000000000000" pitchFamily="2" charset="2"/>
                            </a:rPr>
                            <m:t>1</m:t>
                          </m:r>
                        </m:sub>
                      </m:sSub>
                      <m:sSubSup>
                        <m:sSubSupPr>
                          <m:ctrlPr>
                            <a:rPr lang="en-US" sz="1800" i="1" smtClean="0">
                              <a:latin typeface="Cambria Math" panose="02040503050406030204" pitchFamily="18" charset="0"/>
                              <a:sym typeface="Wingdings" panose="05000000000000000000" pitchFamily="2" charset="2"/>
                            </a:rPr>
                          </m:ctrlPr>
                        </m:sSubSupPr>
                        <m:e>
                          <m:r>
                            <a:rPr lang="en-IN" sz="1800" b="0" i="1" smtClean="0">
                              <a:latin typeface="Cambria Math" panose="02040503050406030204" pitchFamily="18" charset="0"/>
                              <a:sym typeface="Wingdings" panose="05000000000000000000" pitchFamily="2" charset="2"/>
                            </a:rPr>
                            <m:t>𝑥</m:t>
                          </m:r>
                        </m:e>
                        <m:sub>
                          <m:r>
                            <a:rPr lang="en-IN" sz="1800" b="0" i="1" smtClean="0">
                              <a:latin typeface="Cambria Math" panose="02040503050406030204" pitchFamily="18" charset="0"/>
                              <a:sym typeface="Wingdings" panose="05000000000000000000" pitchFamily="2" charset="2"/>
                            </a:rPr>
                            <m:t>1</m:t>
                          </m:r>
                        </m:sub>
                        <m:sup>
                          <m:r>
                            <a:rPr lang="en-IN" sz="1800" b="0" i="1" smtClean="0">
                              <a:latin typeface="Cambria Math" panose="02040503050406030204" pitchFamily="18" charset="0"/>
                              <a:sym typeface="Wingdings" panose="05000000000000000000" pitchFamily="2" charset="2"/>
                            </a:rPr>
                            <m:t>1</m:t>
                          </m:r>
                        </m:sup>
                      </m:sSubSup>
                      <m:r>
                        <a:rPr lang="en-IN" sz="1800" b="0" i="1" smtClean="0">
                          <a:latin typeface="Cambria Math" panose="02040503050406030204" pitchFamily="18" charset="0"/>
                          <a:sym typeface="Wingdings" panose="05000000000000000000" pitchFamily="2" charset="2"/>
                        </a:rPr>
                        <m:t>+…+</m:t>
                      </m:r>
                      <m:sSub>
                        <m:sSubPr>
                          <m:ctrlPr>
                            <a:rPr lang="en-IN" sz="1800" b="0" i="1" smtClean="0">
                              <a:latin typeface="Cambria Math" panose="02040503050406030204" pitchFamily="18" charset="0"/>
                              <a:sym typeface="Wingdings" panose="05000000000000000000" pitchFamily="2" charset="2"/>
                            </a:rPr>
                          </m:ctrlPr>
                        </m:sSubPr>
                        <m:e>
                          <m:r>
                            <a:rPr lang="en-IN" sz="1800" b="0" i="1" smtClean="0">
                              <a:latin typeface="Cambria Math" panose="02040503050406030204" pitchFamily="18" charset="0"/>
                              <a:sym typeface="Wingdings" panose="05000000000000000000" pitchFamily="2" charset="2"/>
                            </a:rPr>
                            <m:t>𝑤</m:t>
                          </m:r>
                        </m:e>
                        <m:sub>
                          <m:r>
                            <a:rPr lang="en-IN" sz="1800" b="0" i="1" smtClean="0">
                              <a:latin typeface="Cambria Math" panose="02040503050406030204" pitchFamily="18" charset="0"/>
                              <a:sym typeface="Wingdings" panose="05000000000000000000" pitchFamily="2" charset="2"/>
                            </a:rPr>
                            <m:t>𝑛</m:t>
                          </m:r>
                        </m:sub>
                      </m:sSub>
                      <m:sSubSup>
                        <m:sSubSupPr>
                          <m:ctrlPr>
                            <a:rPr lang="en-IN" sz="1800" b="0" i="1" smtClean="0">
                              <a:latin typeface="Cambria Math" panose="02040503050406030204" pitchFamily="18" charset="0"/>
                              <a:sym typeface="Wingdings" panose="05000000000000000000" pitchFamily="2" charset="2"/>
                            </a:rPr>
                          </m:ctrlPr>
                        </m:sSubSupPr>
                        <m:e>
                          <m:r>
                            <a:rPr lang="en-IN" sz="1800" b="0" i="1" smtClean="0">
                              <a:latin typeface="Cambria Math" panose="02040503050406030204" pitchFamily="18" charset="0"/>
                              <a:sym typeface="Wingdings" panose="05000000000000000000" pitchFamily="2" charset="2"/>
                            </a:rPr>
                            <m:t>𝑥</m:t>
                          </m:r>
                        </m:e>
                        <m:sub>
                          <m:r>
                            <a:rPr lang="en-IN" sz="1800" b="0" i="1" smtClean="0">
                              <a:latin typeface="Cambria Math" panose="02040503050406030204" pitchFamily="18" charset="0"/>
                              <a:sym typeface="Wingdings" panose="05000000000000000000" pitchFamily="2" charset="2"/>
                            </a:rPr>
                            <m:t>𝑛</m:t>
                          </m:r>
                        </m:sub>
                        <m:sup>
                          <m:r>
                            <a:rPr lang="en-IN" sz="1800" b="0" i="1" smtClean="0">
                              <a:latin typeface="Cambria Math" panose="02040503050406030204" pitchFamily="18" charset="0"/>
                              <a:sym typeface="Wingdings" panose="05000000000000000000" pitchFamily="2" charset="2"/>
                            </a:rPr>
                            <m:t>𝑘</m:t>
                          </m:r>
                        </m:sup>
                      </m:sSubSup>
                      <m:r>
                        <a:rPr lang="en-US" sz="1800" i="1">
                          <a:latin typeface="Cambria Math" panose="02040503050406030204" pitchFamily="18" charset="0"/>
                          <a:sym typeface="Wingdings" panose="05000000000000000000" pitchFamily="2" charset="2"/>
                        </a:rPr>
                        <m:t>+</m:t>
                      </m:r>
                      <m:r>
                        <a:rPr lang="en-US" sz="1800" i="1">
                          <a:latin typeface="Cambria Math" panose="02040503050406030204" pitchFamily="18" charset="0"/>
                          <a:sym typeface="Wingdings" panose="05000000000000000000" pitchFamily="2" charset="2"/>
                        </a:rPr>
                        <m:t>𝑏</m:t>
                      </m:r>
                      <m:r>
                        <a:rPr lang="en-US" sz="1800" i="1">
                          <a:latin typeface="Cambria Math" panose="02040503050406030204" pitchFamily="18" charset="0"/>
                          <a:sym typeface="Wingdings" panose="05000000000000000000" pitchFamily="2" charset="2"/>
                        </a:rPr>
                        <m:t>=</m:t>
                      </m:r>
                      <m:acc>
                        <m:accPr>
                          <m:chr m:val="̂"/>
                          <m:ctrlPr>
                            <a:rPr lang="en-US" sz="1800" i="1" dirty="0">
                              <a:latin typeface="Cambria Math" panose="02040503050406030204" pitchFamily="18" charset="0"/>
                            </a:rPr>
                          </m:ctrlPr>
                        </m:accPr>
                        <m:e>
                          <m:r>
                            <a:rPr lang="en-US" sz="1800" i="1" dirty="0">
                              <a:latin typeface="Cambria Math" panose="02040503050406030204" pitchFamily="18" charset="0"/>
                            </a:rPr>
                            <m:t>𝑦</m:t>
                          </m:r>
                        </m:e>
                      </m:acc>
                    </m:oMath>
                  </m:oMathPara>
                </a14:m>
                <a:endParaRPr lang="en-US" dirty="0">
                  <a:sym typeface="Wingdings" panose="05000000000000000000" pitchFamily="2" charset="2"/>
                </a:endParaRPr>
              </a:p>
              <a:p>
                <a:pPr algn="just"/>
                <a:endParaRPr lang="en-IN" i="1" dirty="0">
                  <a:latin typeface="Cambria Math" panose="02040503050406030204" pitchFamily="18" charset="0"/>
                  <a:sym typeface="Wingdings" panose="05000000000000000000" pitchFamily="2" charset="2"/>
                </a:endParaRPr>
              </a:p>
              <a:p>
                <a:pPr algn="just"/>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𝑤</m:t>
                        </m:r>
                      </m:e>
                    </m:acc>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14:m>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IN" i="1">
                            <a:latin typeface="Cambria Math" panose="02040503050406030204" pitchFamily="18" charset="0"/>
                            <a:sym typeface="Wingdings" panose="05000000000000000000" pitchFamily="2" charset="2"/>
                          </a:rPr>
                          <m:t>𝑤</m:t>
                        </m:r>
                      </m:e>
                      <m:sub>
                        <m:r>
                          <a:rPr lang="en-IN" i="1">
                            <a:latin typeface="Cambria Math" panose="02040503050406030204" pitchFamily="18" charset="0"/>
                            <a:sym typeface="Wingdings" panose="05000000000000000000" pitchFamily="2" charset="2"/>
                          </a:rPr>
                          <m:t>1</m:t>
                        </m:r>
                      </m:sub>
                    </m:sSub>
                    <m:r>
                      <a:rPr lang="en-IN" b="0" i="1" smtClean="0">
                        <a:latin typeface="Cambria Math" panose="02040503050406030204" pitchFamily="18" charset="0"/>
                        <a:sym typeface="Wingdings" panose="05000000000000000000" pitchFamily="2" charset="2"/>
                      </a:rPr>
                      <m:t>, …,</m:t>
                    </m:r>
                    <m:sSub>
                      <m:sSubPr>
                        <m:ctrlPr>
                          <a:rPr lang="en-US" i="1">
                            <a:latin typeface="Cambria Math" panose="02040503050406030204" pitchFamily="18" charset="0"/>
                            <a:sym typeface="Wingdings" panose="05000000000000000000" pitchFamily="2" charset="2"/>
                          </a:rPr>
                        </m:ctrlPr>
                      </m:sSubPr>
                      <m:e>
                        <m:r>
                          <a:rPr lang="en-IN" i="1">
                            <a:latin typeface="Cambria Math" panose="02040503050406030204" pitchFamily="18" charset="0"/>
                            <a:sym typeface="Wingdings" panose="05000000000000000000" pitchFamily="2" charset="2"/>
                          </a:rPr>
                          <m:t>𝑤</m:t>
                        </m:r>
                      </m:e>
                      <m:sub>
                        <m:r>
                          <a:rPr lang="en-IN" b="0" i="1" smtClean="0">
                            <a:latin typeface="Cambria Math" panose="02040503050406030204" pitchFamily="18" charset="0"/>
                            <a:sym typeface="Wingdings" panose="05000000000000000000" pitchFamily="2" charset="2"/>
                          </a:rPr>
                          <m:t>𝑛</m:t>
                        </m:r>
                      </m:sub>
                    </m:sSub>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which is a row vector of weights</a:t>
                </a:r>
              </a:p>
              <a:p>
                <a:pPr algn="just"/>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IN" b="0" i="1" smtClean="0">
                            <a:latin typeface="Cambria Math" panose="02040503050406030204" pitchFamily="18" charset="0"/>
                            <a:sym typeface="Wingdings" panose="05000000000000000000" pitchFamily="2" charset="2"/>
                          </a:rPr>
                          <m:t>𝑥</m:t>
                        </m:r>
                      </m:e>
                    </m:acc>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 row vector of features in which x can be raised to any degree of polynomial</a:t>
                </a:r>
              </a:p>
              <a:p>
                <a:pPr algn="just"/>
                <a14:m>
                  <m:oMath xmlns:m="http://schemas.openxmlformats.org/officeDocument/2006/math">
                    <m:r>
                      <a:rPr lang="en-IN" i="1" smtClean="0">
                        <a:latin typeface="Cambria Math" panose="02040503050406030204" pitchFamily="18" charset="0"/>
                        <a:sym typeface="Wingdings" panose="05000000000000000000" pitchFamily="2" charset="2"/>
                      </a:rPr>
                      <m:t>𝑏</m:t>
                    </m:r>
                    <m:r>
                      <a:rPr lang="en-IN" b="0" i="1" smtClean="0">
                        <a:latin typeface="Cambria Math" panose="02040503050406030204" pitchFamily="18" charset="0"/>
                        <a:sym typeface="Wingdings" panose="05000000000000000000" pitchFamily="2" charset="2"/>
                      </a:rPr>
                      <m:t>=</m:t>
                    </m:r>
                  </m:oMath>
                </a14:m>
                <a:r>
                  <a:rPr lang="en-US" dirty="0">
                    <a:sym typeface="Wingdings" panose="05000000000000000000" pitchFamily="2" charset="2"/>
                  </a:rPr>
                  <a:t> </a:t>
                </a:r>
                <a:r>
                  <a:rPr lang="en-IN" dirty="0">
                    <a:sym typeface="Wingdings" panose="05000000000000000000" pitchFamily="2" charset="2"/>
                  </a:rPr>
                  <a:t>scalar</a:t>
                </a:r>
              </a:p>
              <a:p>
                <a:pPr algn="just"/>
                <a:endParaRPr lang="en-IN" dirty="0">
                  <a:sym typeface="Wingdings" panose="05000000000000000000" pitchFamily="2" charset="2"/>
                </a:endParaRPr>
              </a:p>
              <a:p>
                <a:pPr algn="just"/>
                <a:r>
                  <a:rPr lang="en-IN" dirty="0">
                    <a:sym typeface="Wingdings" panose="05000000000000000000" pitchFamily="2" charset="2"/>
                  </a:rPr>
                  <a:t>To get a sense of the degree of the polynomial to be included, plot the shape of the polynomial feature x against y and then choose the degree. </a:t>
                </a:r>
              </a:p>
              <a:p>
                <a:pPr algn="just"/>
                <a:endParaRPr lang="en-US" dirty="0">
                  <a:sym typeface="Wingdings" panose="05000000000000000000" pitchFamily="2" charset="2"/>
                </a:endParaRPr>
              </a:p>
              <a:p>
                <a:pPr algn="just"/>
                <a:r>
                  <a:rPr lang="en-US" dirty="0">
                    <a:sym typeface="Wingdings" panose="05000000000000000000" pitchFamily="2" charset="2"/>
                  </a:rPr>
                  <a:t>Note: </a:t>
                </a:r>
              </a:p>
              <a:p>
                <a:pPr marL="342900" indent="-342900" algn="just">
                  <a:buAutoNum type="arabicPeriod"/>
                </a:pPr>
                <a:r>
                  <a:rPr lang="en-US" dirty="0">
                    <a:sym typeface="Wingdings" panose="05000000000000000000" pitchFamily="2" charset="2"/>
                  </a:rPr>
                  <a:t>If the fit of the dataset is non-linear, no amount of adjust w and b using a linear model will result in a good fit</a:t>
                </a:r>
              </a:p>
              <a:p>
                <a:pPr marL="342900" indent="-342900" algn="just">
                  <a:buAutoNum type="arabicPeriod"/>
                </a:pPr>
                <a:r>
                  <a:rPr lang="en-US" dirty="0">
                    <a:sym typeface="Wingdings" panose="05000000000000000000" pitchFamily="2" charset="2"/>
                  </a:rPr>
                  <a:t>Perform feature scaling before fitting the model to ensure exponential features have the same range</a:t>
                </a:r>
              </a:p>
              <a:p>
                <a:pPr marL="342900" indent="-342900" algn="just">
                  <a:buAutoNum type="arabicPeriod"/>
                </a:pPr>
                <a:r>
                  <a:rPr lang="en-US" dirty="0">
                    <a:sym typeface="Wingdings" panose="05000000000000000000" pitchFamily="2" charset="2"/>
                  </a:rPr>
                  <a:t>In most cases, swap the original feature with the exponential feature</a:t>
                </a:r>
              </a:p>
              <a:p>
                <a:pPr marL="342900" indent="-342900" algn="just">
                  <a:buAutoNum type="arabicPeriod"/>
                </a:pPr>
                <a:r>
                  <a:rPr lang="en-US" dirty="0">
                    <a:sym typeface="Wingdings" panose="05000000000000000000" pitchFamily="2" charset="2"/>
                  </a:rPr>
                  <a:t>Using knowledge to design new features by transforming or combining original features is know as FEATURE ENGINEERING. Sometimes, features in combination are more predictive than the original features (example – area vs length, breadth)</a:t>
                </a:r>
              </a:p>
            </p:txBody>
          </p:sp>
        </mc:Choice>
        <mc:Fallback xmlns="">
          <p:sp>
            <p:nvSpPr>
              <p:cNvPr id="4" name="TextBox 3">
                <a:extLst>
                  <a:ext uri="{FF2B5EF4-FFF2-40B4-BE49-F238E27FC236}">
                    <a16:creationId xmlns:a16="http://schemas.microsoft.com/office/drawing/2014/main" id="{2A020CE3-C8E0-21B4-4C57-FBF88B9C4E98}"/>
                  </a:ext>
                </a:extLst>
              </p:cNvPr>
              <p:cNvSpPr txBox="1">
                <a:spLocks noRot="1" noChangeAspect="1" noMove="1" noResize="1" noEditPoints="1" noAdjustHandles="1" noChangeArrowheads="1" noChangeShapeType="1" noTextEdit="1"/>
              </p:cNvSpPr>
              <p:nvPr/>
            </p:nvSpPr>
            <p:spPr>
              <a:xfrm>
                <a:off x="147917" y="216528"/>
                <a:ext cx="11896165" cy="5932778"/>
              </a:xfrm>
              <a:prstGeom prst="rect">
                <a:avLst/>
              </a:prstGeom>
              <a:blipFill>
                <a:blip r:embed="rId2"/>
                <a:stretch>
                  <a:fillRect l="-410" t="-103" r="-410" b="-1131"/>
                </a:stretch>
              </a:blipFill>
            </p:spPr>
            <p:txBody>
              <a:bodyPr/>
              <a:lstStyle/>
              <a:p>
                <a:r>
                  <a:rPr lang="en-IN">
                    <a:noFill/>
                  </a:rPr>
                  <a:t> </a:t>
                </a:r>
              </a:p>
            </p:txBody>
          </p:sp>
        </mc:Fallback>
      </mc:AlternateContent>
    </p:spTree>
    <p:extLst>
      <p:ext uri="{BB962C8B-B14F-4D97-AF65-F5344CB8AC3E}">
        <p14:creationId xmlns:p14="http://schemas.microsoft.com/office/powerpoint/2010/main" val="28526549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C5DD26-2930-16E7-A171-89108F46FC0A}"/>
              </a:ext>
            </a:extLst>
          </p:cNvPr>
          <p:cNvSpPr txBox="1"/>
          <p:nvPr/>
        </p:nvSpPr>
        <p:spPr>
          <a:xfrm>
            <a:off x="197223" y="178405"/>
            <a:ext cx="6096000" cy="369332"/>
          </a:xfrm>
          <a:prstGeom prst="rect">
            <a:avLst/>
          </a:prstGeom>
          <a:noFill/>
        </p:spPr>
        <p:txBody>
          <a:bodyPr wrap="square">
            <a:spAutoFit/>
          </a:bodyPr>
          <a:lstStyle/>
          <a:p>
            <a:pPr algn="just"/>
            <a:r>
              <a:rPr lang="en-US" b="1" dirty="0">
                <a:sym typeface="Wingdings" panose="05000000000000000000" pitchFamily="2" charset="2"/>
              </a:rPr>
              <a:t>Understanding the nature of quadratic curves</a:t>
            </a:r>
          </a:p>
        </p:txBody>
      </p:sp>
      <p:pic>
        <p:nvPicPr>
          <p:cNvPr id="1026" name="Picture 2" descr="Graphing Square Root Functions">
            <a:extLst>
              <a:ext uri="{FF2B5EF4-FFF2-40B4-BE49-F238E27FC236}">
                <a16:creationId xmlns:a16="http://schemas.microsoft.com/office/drawing/2014/main" id="{02135862-3AEE-2989-F28C-29178294D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8889" y="815113"/>
            <a:ext cx="2613887" cy="261388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6883DC8-C2C4-0B99-2FA3-063104349306}"/>
              </a:ext>
            </a:extLst>
          </p:cNvPr>
          <p:cNvPicPr>
            <a:picLocks noChangeAspect="1"/>
          </p:cNvPicPr>
          <p:nvPr/>
        </p:nvPicPr>
        <p:blipFill>
          <a:blip r:embed="rId3"/>
          <a:stretch>
            <a:fillRect/>
          </a:stretch>
        </p:blipFill>
        <p:spPr>
          <a:xfrm>
            <a:off x="4806998" y="838134"/>
            <a:ext cx="6386113" cy="2613887"/>
          </a:xfrm>
          <a:prstGeom prst="rect">
            <a:avLst/>
          </a:prstGeom>
          <a:ln>
            <a:solidFill>
              <a:schemeClr val="tx1"/>
            </a:solidFill>
          </a:ln>
        </p:spPr>
      </p:pic>
      <p:pic>
        <p:nvPicPr>
          <p:cNvPr id="1028" name="Picture 4" descr="Cubic Functions">
            <a:extLst>
              <a:ext uri="{FF2B5EF4-FFF2-40B4-BE49-F238E27FC236}">
                <a16:creationId xmlns:a16="http://schemas.microsoft.com/office/drawing/2014/main" id="{DF58525A-A919-3FFB-F3F5-655D1744F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889" y="4065709"/>
            <a:ext cx="2613886" cy="261388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0" name="Picture 6" descr="Transformations of the 1/x Function Graph | Definition &amp; Types - Video &amp;  Lesson Transcript | Study.com">
            <a:extLst>
              <a:ext uri="{FF2B5EF4-FFF2-40B4-BE49-F238E27FC236}">
                <a16:creationId xmlns:a16="http://schemas.microsoft.com/office/drawing/2014/main" id="{3215B99D-8BEF-136C-D2DB-69E027762B6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6105" r="3111" b="3339"/>
          <a:stretch/>
        </p:blipFill>
        <p:spPr bwMode="auto">
          <a:xfrm>
            <a:off x="4165848" y="4236829"/>
            <a:ext cx="3230034" cy="219086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32" name="Picture 8" descr="Cubic, Quartic &amp; Quintic Equations | Graphs &amp; Examples - Video &amp; Lesson  Transcript | Study.com">
            <a:extLst>
              <a:ext uri="{FF2B5EF4-FFF2-40B4-BE49-F238E27FC236}">
                <a16:creationId xmlns:a16="http://schemas.microsoft.com/office/drawing/2014/main" id="{C43DCC8F-42C1-2764-1E16-E29D104E1C2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3002" t="7401" r="142" b="5875"/>
          <a:stretch/>
        </p:blipFill>
        <p:spPr bwMode="auto">
          <a:xfrm>
            <a:off x="7882717" y="3989623"/>
            <a:ext cx="3432362" cy="25277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781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9CEA01-ABC8-3340-4936-16A23200731D}"/>
                  </a:ext>
                </a:extLst>
              </p:cNvPr>
              <p:cNvSpPr txBox="1"/>
              <p:nvPr/>
            </p:nvSpPr>
            <p:spPr>
              <a:xfrm>
                <a:off x="161365" y="188258"/>
                <a:ext cx="11869269" cy="5386090"/>
              </a:xfrm>
              <a:prstGeom prst="rect">
                <a:avLst/>
              </a:prstGeom>
              <a:noFill/>
            </p:spPr>
            <p:txBody>
              <a:bodyPr wrap="square" rtlCol="0">
                <a:spAutoFit/>
              </a:bodyPr>
              <a:lstStyle/>
              <a:p>
                <a:pPr algn="just"/>
                <a:r>
                  <a:rPr lang="en-US" sz="2000" b="1" dirty="0"/>
                  <a:t>Feature Selection Using Gradient Descent</a:t>
                </a:r>
              </a:p>
              <a:p>
                <a:pPr algn="just"/>
                <a:endParaRPr lang="en-US" dirty="0"/>
              </a:p>
              <a:p>
                <a:pPr algn="just"/>
                <a:r>
                  <a:rPr lang="en-US" dirty="0"/>
                  <a:t>Gradient Descent will emphasize the features that best fit on the training data by emphasizing the feature’s associated parameters. </a:t>
                </a:r>
              </a:p>
              <a:p>
                <a:pPr algn="just"/>
                <a:endParaRPr lang="en-US" dirty="0"/>
              </a:p>
              <a:p>
                <a:pPr algn="just"/>
                <a:r>
                  <a:rPr lang="en-US" dirty="0"/>
                  <a:t>Less weight implies less importance – the closer the weight is to 0, the less useful the feature is to fit the model. For this to be true, the features need to be comparable to each other.</a:t>
                </a:r>
              </a:p>
              <a:p>
                <a:pPr algn="just"/>
                <a:endParaRPr lang="en-US" dirty="0"/>
              </a:p>
              <a:p>
                <a:pPr algn="just"/>
                <a:r>
                  <a:rPr lang="en-US" dirty="0"/>
                  <a:t>Fitting a quite complex function (such as </a:t>
                </a:r>
                <a:r>
                  <a:rPr lang="en-US" dirty="0" err="1"/>
                  <a:t>upto</a:t>
                </a:r>
                <a:r>
                  <a:rPr lang="en-US" dirty="0"/>
                  <a:t> </a:t>
                </a:r>
                <a14:m>
                  <m:oMath xmlns:m="http://schemas.openxmlformats.org/officeDocument/2006/math">
                    <m:sSup>
                      <m:sSupPr>
                        <m:ctrlPr>
                          <a:rPr lang="en-US"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13</m:t>
                        </m:r>
                      </m:sup>
                    </m:sSup>
                  </m:oMath>
                </a14:m>
                <a:r>
                  <a:rPr lang="en-US" dirty="0"/>
                  <a:t>) could also be modelled and unimportant features could be dropped later. </a:t>
                </a:r>
              </a:p>
              <a:p>
                <a:pPr algn="just"/>
                <a:endParaRPr lang="en-US" dirty="0"/>
              </a:p>
              <a:p>
                <a:pPr algn="just"/>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𝑒</m:t>
                      </m:r>
                      <m:r>
                        <a:rPr lang="en-IN" b="0" i="1" smtClean="0">
                          <a:latin typeface="Cambria Math" panose="02040503050406030204" pitchFamily="18" charset="0"/>
                        </a:rPr>
                        <m:t>.</m:t>
                      </m:r>
                      <m:r>
                        <a:rPr lang="en-IN" b="0" i="1" smtClean="0">
                          <a:latin typeface="Cambria Math" panose="02040503050406030204" pitchFamily="18" charset="0"/>
                        </a:rPr>
                        <m:t>𝑔</m:t>
                      </m:r>
                      <m:r>
                        <a:rPr lang="en-IN" b="0" i="1" smtClean="0">
                          <a:latin typeface="Cambria Math" panose="02040503050406030204" pitchFamily="18" charset="0"/>
                        </a:rPr>
                        <m:t>. </m:t>
                      </m:r>
                      <m:r>
                        <a:rPr lang="en-IN" b="0" i="1" smtClean="0">
                          <a:latin typeface="Cambria Math" panose="02040503050406030204" pitchFamily="18" charset="0"/>
                        </a:rPr>
                        <m:t>𝑚𝑜𝑑𝑒𝑙</m:t>
                      </m:r>
                      <m:r>
                        <a:rPr lang="en-IN" b="0" i="1" smtClean="0">
                          <a:latin typeface="Cambria Math" panose="02040503050406030204" pitchFamily="18" charset="0"/>
                        </a:rPr>
                        <m:t>=0.08</m:t>
                      </m:r>
                      <m:r>
                        <a:rPr lang="en-IN" b="0" i="1" smtClean="0">
                          <a:latin typeface="Cambria Math" panose="02040503050406030204" pitchFamily="18" charset="0"/>
                        </a:rPr>
                        <m:t>𝑥</m:t>
                      </m:r>
                      <m:r>
                        <a:rPr lang="en-IN" b="0" i="1" smtClean="0">
                          <a:latin typeface="Cambria Math" panose="02040503050406030204" pitchFamily="18" charset="0"/>
                        </a:rPr>
                        <m:t>+0.54</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r>
                        <a:rPr lang="en-IN" b="0" i="1" smtClean="0">
                          <a:latin typeface="Cambria Math" panose="02040503050406030204" pitchFamily="18" charset="0"/>
                        </a:rPr>
                        <m:t>+0.03</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3</m:t>
                          </m:r>
                        </m:sup>
                      </m:sSup>
                      <m:r>
                        <a:rPr lang="en-IN" b="0" i="1" smtClean="0">
                          <a:latin typeface="Cambria Math" panose="02040503050406030204" pitchFamily="18" charset="0"/>
                        </a:rPr>
                        <m:t>+0.0106</m:t>
                      </m:r>
                    </m:oMath>
                  </m:oMathPara>
                </a14:m>
                <a:endParaRPr lang="en-US" dirty="0"/>
              </a:p>
              <a:p>
                <a:pPr algn="just"/>
                <a:endParaRPr lang="en-US" dirty="0"/>
              </a:p>
              <a:p>
                <a:pPr algn="just"/>
                <a:r>
                  <a:rPr lang="en-US" dirty="0"/>
                  <a:t>For the above model, gradient descent emphasized that </a:t>
                </a:r>
                <a14:m>
                  <m:oMath xmlns:m="http://schemas.openxmlformats.org/officeDocument/2006/math">
                    <m:sSup>
                      <m:sSupPr>
                        <m:ctrlPr>
                          <a:rPr lang="en-US" i="1" smtClean="0">
                            <a:latin typeface="Cambria Math" panose="02040503050406030204" pitchFamily="18" charset="0"/>
                          </a:rPr>
                        </m:ctrlPr>
                      </m:sSupPr>
                      <m:e>
                        <m:r>
                          <a:rPr lang="en-IN" b="0" i="1" smtClean="0">
                            <a:latin typeface="Cambria Math" panose="02040503050406030204" pitchFamily="18" charset="0"/>
                          </a:rPr>
                          <m:t>𝑥</m:t>
                        </m:r>
                      </m:e>
                      <m:sup>
                        <m:r>
                          <a:rPr lang="en-IN" b="0" i="1" smtClean="0">
                            <a:latin typeface="Cambria Math" panose="02040503050406030204" pitchFamily="18" charset="0"/>
                          </a:rPr>
                          <m:t>2</m:t>
                        </m:r>
                      </m:sup>
                    </m:sSup>
                  </m:oMath>
                </a14:m>
                <a:r>
                  <a:rPr lang="en-US" dirty="0"/>
                  <a:t> is a better feature relative to other features.</a:t>
                </a:r>
              </a:p>
              <a:p>
                <a:pPr algn="just"/>
                <a:endParaRPr lang="en-US" dirty="0"/>
              </a:p>
              <a:p>
                <a:pPr algn="just"/>
                <a:endParaRPr lang="en-US" dirty="0"/>
              </a:p>
              <a:p>
                <a:pPr algn="just"/>
                <a:r>
                  <a:rPr lang="en-US" dirty="0"/>
                  <a:t>Final Notes for Regression Problems:</a:t>
                </a:r>
              </a:p>
              <a:p>
                <a:pPr algn="just"/>
                <a:r>
                  <a:rPr lang="en-US" dirty="0"/>
                  <a:t>[1] Create new features by feature engineering and checking against y for each feature</a:t>
                </a:r>
              </a:p>
              <a:p>
                <a:pPr algn="just"/>
                <a:r>
                  <a:rPr lang="en-US" dirty="0"/>
                  <a:t>[2] Normalize all features and fit the model using gradient descent</a:t>
                </a:r>
              </a:p>
              <a:p>
                <a:pPr algn="just"/>
                <a:r>
                  <a:rPr lang="en-US" dirty="0"/>
                  <a:t>[3] Drop unimportant features and create the final model</a:t>
                </a:r>
              </a:p>
            </p:txBody>
          </p:sp>
        </mc:Choice>
        <mc:Fallback xmlns="">
          <p:sp>
            <p:nvSpPr>
              <p:cNvPr id="4" name="TextBox 3">
                <a:extLst>
                  <a:ext uri="{FF2B5EF4-FFF2-40B4-BE49-F238E27FC236}">
                    <a16:creationId xmlns:a16="http://schemas.microsoft.com/office/drawing/2014/main" id="{849CEA01-ABC8-3340-4936-16A23200731D}"/>
                  </a:ext>
                </a:extLst>
              </p:cNvPr>
              <p:cNvSpPr txBox="1">
                <a:spLocks noRot="1" noChangeAspect="1" noMove="1" noResize="1" noEditPoints="1" noAdjustHandles="1" noChangeArrowheads="1" noChangeShapeType="1" noTextEdit="1"/>
              </p:cNvSpPr>
              <p:nvPr/>
            </p:nvSpPr>
            <p:spPr>
              <a:xfrm>
                <a:off x="161365" y="188258"/>
                <a:ext cx="11869269" cy="5386090"/>
              </a:xfrm>
              <a:prstGeom prst="rect">
                <a:avLst/>
              </a:prstGeom>
              <a:blipFill>
                <a:blip r:embed="rId2"/>
                <a:stretch>
                  <a:fillRect l="-513" t="-680" r="-411" b="-906"/>
                </a:stretch>
              </a:blipFill>
            </p:spPr>
            <p:txBody>
              <a:bodyPr/>
              <a:lstStyle/>
              <a:p>
                <a:r>
                  <a:rPr lang="en-IN">
                    <a:noFill/>
                  </a:rPr>
                  <a:t> </a:t>
                </a:r>
              </a:p>
            </p:txBody>
          </p:sp>
        </mc:Fallback>
      </mc:AlternateContent>
      <p:graphicFrame>
        <p:nvGraphicFramePr>
          <p:cNvPr id="2" name="Object 1">
            <a:extLst>
              <a:ext uri="{FF2B5EF4-FFF2-40B4-BE49-F238E27FC236}">
                <a16:creationId xmlns:a16="http://schemas.microsoft.com/office/drawing/2014/main" id="{9DDEB22B-7FD9-E478-59CC-CCA47652C17E}"/>
              </a:ext>
            </a:extLst>
          </p:cNvPr>
          <p:cNvGraphicFramePr>
            <a:graphicFrameLocks noChangeAspect="1"/>
          </p:cNvGraphicFramePr>
          <p:nvPr>
            <p:extLst>
              <p:ext uri="{D42A27DB-BD31-4B8C-83A1-F6EECF244321}">
                <p14:modId xmlns:p14="http://schemas.microsoft.com/office/powerpoint/2010/main" val="150515093"/>
              </p:ext>
            </p:extLst>
          </p:nvPr>
        </p:nvGraphicFramePr>
        <p:xfrm>
          <a:off x="8294781" y="5754855"/>
          <a:ext cx="2643188" cy="517525"/>
        </p:xfrm>
        <a:graphic>
          <a:graphicData uri="http://schemas.openxmlformats.org/presentationml/2006/ole">
            <mc:AlternateContent xmlns:mc="http://schemas.openxmlformats.org/markup-compatibility/2006">
              <mc:Choice xmlns:v="urn:schemas-microsoft-com:vml" Requires="v">
                <p:oleObj name="Packager Shell Object" showAsIcon="1" r:id="rId3" imgW="2643922" imgH="518215" progId="Package">
                  <p:embed/>
                </p:oleObj>
              </mc:Choice>
              <mc:Fallback>
                <p:oleObj name="Packager Shell Object" showAsIcon="1" r:id="rId3" imgW="2643922" imgH="518215" progId="Package">
                  <p:embed/>
                  <p:pic>
                    <p:nvPicPr>
                      <p:cNvPr id="0" name=""/>
                      <p:cNvPicPr/>
                      <p:nvPr/>
                    </p:nvPicPr>
                    <p:blipFill>
                      <a:blip r:embed="rId4"/>
                      <a:stretch>
                        <a:fillRect/>
                      </a:stretch>
                    </p:blipFill>
                    <p:spPr>
                      <a:xfrm>
                        <a:off x="8294781" y="5754855"/>
                        <a:ext cx="2643188" cy="517525"/>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4226087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3EF0F-7FC8-F980-AE09-46E09D3FD724}"/>
              </a:ext>
            </a:extLst>
          </p:cNvPr>
          <p:cNvSpPr txBox="1"/>
          <p:nvPr/>
        </p:nvSpPr>
        <p:spPr>
          <a:xfrm>
            <a:off x="161365" y="116540"/>
            <a:ext cx="11869269" cy="5109091"/>
          </a:xfrm>
          <a:prstGeom prst="rect">
            <a:avLst/>
          </a:prstGeom>
          <a:noFill/>
        </p:spPr>
        <p:txBody>
          <a:bodyPr wrap="square" rtlCol="0">
            <a:spAutoFit/>
          </a:bodyPr>
          <a:lstStyle/>
          <a:p>
            <a:pPr algn="just"/>
            <a:r>
              <a:rPr lang="en-US" sz="2000" b="1" dirty="0"/>
              <a:t>Logistic Regression</a:t>
            </a:r>
          </a:p>
          <a:p>
            <a:pPr algn="just"/>
            <a:endParaRPr lang="en-US" dirty="0"/>
          </a:p>
          <a:p>
            <a:pPr algn="just"/>
            <a:r>
              <a:rPr lang="en-US" dirty="0"/>
              <a:t>Logistic Regression is a classification algorithm in which the output label Y can take up only a handful of possible values (called classes or categories) instead of any value from an infinite range of numbers. The classes/categories are often encoded to (discrete) numbers before fitting the model.</a:t>
            </a:r>
          </a:p>
          <a:p>
            <a:pPr algn="just"/>
            <a:endParaRPr lang="en-US" dirty="0"/>
          </a:p>
          <a:p>
            <a:pPr algn="just"/>
            <a:r>
              <a:rPr lang="en-US" dirty="0"/>
              <a:t>Linear Regression is not a good algorithm for classification problems because:</a:t>
            </a:r>
          </a:p>
          <a:p>
            <a:pPr marL="342900" indent="-342900" algn="just">
              <a:buAutoNum type="arabicPeriod"/>
            </a:pPr>
            <a:r>
              <a:rPr lang="en-US" dirty="0"/>
              <a:t>Linea Regression’s best fit line can shift (drastically) on addition of new training (classification) examples </a:t>
            </a:r>
          </a:p>
          <a:p>
            <a:pPr marL="342900" indent="-342900" algn="just">
              <a:buAutoNum type="arabicPeriod"/>
            </a:pPr>
            <a:r>
              <a:rPr lang="en-US" dirty="0"/>
              <a:t>Linear Regression can output a value outside of the range of the encoded classes.</a:t>
            </a:r>
          </a:p>
          <a:p>
            <a:pPr algn="just"/>
            <a:endParaRPr lang="en-US" dirty="0"/>
          </a:p>
          <a:p>
            <a:pPr algn="just"/>
            <a:r>
              <a:rPr lang="en-US" b="1" dirty="0"/>
              <a:t>Binary Classification</a:t>
            </a:r>
          </a:p>
          <a:p>
            <a:pPr algn="just"/>
            <a:endParaRPr lang="en-US" dirty="0"/>
          </a:p>
          <a:p>
            <a:pPr algn="just"/>
            <a:r>
              <a:rPr lang="en-US" dirty="0"/>
              <a:t>If there are only two possible values for output Y, then the classification problem is know as a binary classification problem. In this case, the output labels are often encoded as ‘1’ for the True or the Positive class and ‘0’ for the False or Negative class.</a:t>
            </a:r>
          </a:p>
          <a:p>
            <a:pPr algn="just"/>
            <a:endParaRPr lang="en-US" dirty="0"/>
          </a:p>
          <a:p>
            <a:pPr algn="just"/>
            <a:r>
              <a:rPr lang="en-US" dirty="0"/>
              <a:t>In case of more than 2 categories, the prediction category of interest in encoded as ‘1’ and the rest of the categories as ‘0’. Hence, for training sets in which there are multiple output classes,  the dataset is first converted to a binary classification problem before fitting the logistic model. </a:t>
            </a:r>
          </a:p>
        </p:txBody>
      </p:sp>
    </p:spTree>
    <p:extLst>
      <p:ext uri="{BB962C8B-B14F-4D97-AF65-F5344CB8AC3E}">
        <p14:creationId xmlns:p14="http://schemas.microsoft.com/office/powerpoint/2010/main" val="1223908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FC49D-09A7-1A12-C753-220CDAE7C2D1}"/>
            </a:ext>
          </a:extLst>
        </p:cNvPr>
        <p:cNvGrpSpPr/>
        <p:nvPr/>
      </p:nvGrpSpPr>
      <p:grpSpPr>
        <a:xfrm>
          <a:off x="0" y="0"/>
          <a:ext cx="0" cy="0"/>
          <a:chOff x="0" y="0"/>
          <a:chExt cx="0" cy="0"/>
        </a:xfrm>
      </p:grpSpPr>
      <p:pic>
        <p:nvPicPr>
          <p:cNvPr id="1026" name="Picture 2" descr="Understanding the Sigmoid Function in Logistic Regression: Mapping Inputs  to Probabilities">
            <a:extLst>
              <a:ext uri="{FF2B5EF4-FFF2-40B4-BE49-F238E27FC236}">
                <a16:creationId xmlns:a16="http://schemas.microsoft.com/office/drawing/2014/main" id="{2B0CCB1C-270C-1E8D-C7DC-444DFD1C7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28" y="588968"/>
            <a:ext cx="4455460" cy="29672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538B11D-EAD0-99A1-454F-9B7F69113F53}"/>
                  </a:ext>
                </a:extLst>
              </p:cNvPr>
              <p:cNvSpPr txBox="1"/>
              <p:nvPr/>
            </p:nvSpPr>
            <p:spPr>
              <a:xfrm>
                <a:off x="4625789" y="860624"/>
                <a:ext cx="7324164" cy="2146934"/>
              </a:xfrm>
              <a:prstGeom prst="rect">
                <a:avLst/>
              </a:prstGeom>
              <a:noFill/>
            </p:spPr>
            <p:txBody>
              <a:bodyPr wrap="square" rtlCol="0">
                <a:spAutoFit/>
              </a:bodyPr>
              <a:lstStyle/>
              <a:p>
                <a:pPr algn="just"/>
                <a:r>
                  <a:rPr lang="en-US" dirty="0"/>
                  <a:t>- The sigmoid is given by the formula: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den>
                    </m:f>
                  </m:oMath>
                </a14:m>
                <a:r>
                  <a:rPr lang="en-IN" dirty="0"/>
                  <a:t> where e</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a:t>2.71</a:t>
                </a:r>
              </a:p>
              <a:p>
                <a:pPr algn="just"/>
                <a:endParaRPr lang="en-IN" dirty="0"/>
              </a:p>
              <a:p>
                <a:pPr algn="just"/>
                <a:r>
                  <a:rPr lang="en-IN" dirty="0"/>
                  <a:t>- The sigmoid function outputs a value between 0 and 1 only (not including 0 and 1). Hence </a:t>
                </a:r>
                <a14:m>
                  <m:oMath xmlns:m="http://schemas.openxmlformats.org/officeDocument/2006/math">
                    <m:r>
                      <a:rPr lang="en-US" b="0" i="1" smtClean="0">
                        <a:latin typeface="Cambria Math" panose="02040503050406030204" pitchFamily="18" charset="0"/>
                      </a:rPr>
                      <m:t>0&lt;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&lt;1</m:t>
                    </m:r>
                  </m:oMath>
                </a14:m>
                <a:endParaRPr lang="en-IN" dirty="0"/>
              </a:p>
              <a:p>
                <a:pPr algn="just"/>
                <a:endParaRPr lang="en-IN" dirty="0"/>
              </a:p>
              <a:p>
                <a:pPr algn="just"/>
                <a:r>
                  <a:rPr lang="en-IN" dirty="0"/>
                  <a:t>- If z is a very large positive number, </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oMath>
                </a14:m>
                <a:r>
                  <a:rPr lang="en-IN" dirty="0"/>
                  <a:t> is a very small term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r>
                  <a:rPr lang="en-IN" dirty="0"/>
                  <a:t> is close to 1. Conversely, if z is a very large negative number,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oMath>
                </a14:m>
                <a:r>
                  <a:rPr lang="en-IN" dirty="0"/>
                  <a:t> is closer to 0.</a:t>
                </a:r>
              </a:p>
            </p:txBody>
          </p:sp>
        </mc:Choice>
        <mc:Fallback xmlns="">
          <p:sp>
            <p:nvSpPr>
              <p:cNvPr id="5" name="TextBox 4">
                <a:extLst>
                  <a:ext uri="{FF2B5EF4-FFF2-40B4-BE49-F238E27FC236}">
                    <a16:creationId xmlns:a16="http://schemas.microsoft.com/office/drawing/2014/main" id="{1538B11D-EAD0-99A1-454F-9B7F69113F53}"/>
                  </a:ext>
                </a:extLst>
              </p:cNvPr>
              <p:cNvSpPr txBox="1">
                <a:spLocks noRot="1" noChangeAspect="1" noMove="1" noResize="1" noEditPoints="1" noAdjustHandles="1" noChangeArrowheads="1" noChangeShapeType="1" noTextEdit="1"/>
              </p:cNvSpPr>
              <p:nvPr/>
            </p:nvSpPr>
            <p:spPr>
              <a:xfrm>
                <a:off x="4625789" y="860624"/>
                <a:ext cx="7324164" cy="2146934"/>
              </a:xfrm>
              <a:prstGeom prst="rect">
                <a:avLst/>
              </a:prstGeom>
              <a:blipFill>
                <a:blip r:embed="rId3"/>
                <a:stretch>
                  <a:fillRect l="-749" r="-666" b="-3693"/>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51A3AC7C-3F5D-853E-9073-EA3CDC9AD552}"/>
              </a:ext>
            </a:extLst>
          </p:cNvPr>
          <p:cNvSpPr txBox="1"/>
          <p:nvPr/>
        </p:nvSpPr>
        <p:spPr>
          <a:xfrm>
            <a:off x="71718" y="85627"/>
            <a:ext cx="11949954" cy="369332"/>
          </a:xfrm>
          <a:prstGeom prst="rect">
            <a:avLst/>
          </a:prstGeom>
          <a:noFill/>
        </p:spPr>
        <p:txBody>
          <a:bodyPr wrap="square">
            <a:spAutoFit/>
          </a:bodyPr>
          <a:lstStyle/>
          <a:p>
            <a:pPr algn="just"/>
            <a:r>
              <a:rPr lang="en-US" dirty="0"/>
              <a:t>Logistic Regression is built using a mathematical function called the SIGMOID FUNCTION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3C5A46-CCD0-755B-7D10-063E4C75EC1F}"/>
                  </a:ext>
                </a:extLst>
              </p:cNvPr>
              <p:cNvSpPr txBox="1"/>
              <p:nvPr/>
            </p:nvSpPr>
            <p:spPr>
              <a:xfrm>
                <a:off x="170328" y="3626575"/>
                <a:ext cx="11851344" cy="3145798"/>
              </a:xfrm>
              <a:prstGeom prst="rect">
                <a:avLst/>
              </a:prstGeom>
              <a:noFill/>
            </p:spPr>
            <p:txBody>
              <a:bodyPr wrap="square">
                <a:spAutoFit/>
              </a:bodyPr>
              <a:lstStyle/>
              <a:p>
                <a:pPr algn="just"/>
                <a:r>
                  <a:rPr lang="en-US" sz="2000" dirty="0"/>
                  <a:t>In case of Logistic Regression, the sigmoid function is applied to the linear model. Thus, </a:t>
                </a:r>
                <a14:m>
                  <m:oMath xmlns:m="http://schemas.openxmlformats.org/officeDocument/2006/math">
                    <m:r>
                      <a:rPr lang="en-US" sz="2000" b="0" i="1" smtClean="0">
                        <a:latin typeface="Cambria Math" panose="02040503050406030204" pitchFamily="18" charset="0"/>
                      </a:rPr>
                      <m:t>𝑧</m:t>
                    </m:r>
                  </m:oMath>
                </a14:m>
                <a:r>
                  <a:rPr lang="en-US" dirty="0"/>
                  <a:t> is a linear equation:</a:t>
                </a:r>
              </a:p>
              <a:p>
                <a:pPr algn="just"/>
                <a:endParaRPr lang="en-US" dirty="0"/>
              </a:p>
              <a:p>
                <a:pPr algn="just"/>
                <a:r>
                  <a:rPr lang="en-US" dirty="0"/>
                  <a:t>[1] Define a straight line function </a:t>
                </a:r>
                <a:r>
                  <a:rPr lang="en-US" dirty="0">
                    <a:sym typeface="Wingdings" panose="05000000000000000000" pitchFamily="2" charset="2"/>
                  </a:rPr>
                  <a:t> </a:t>
                </a:r>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𝑤</m:t>
                        </m:r>
                      </m:e>
                    </m:acc>
                    <m:acc>
                      <m:accPr>
                        <m:chr m:val="̅"/>
                        <m:ctrlPr>
                          <a:rPr lang="en-US"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𝑥</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𝑧</m:t>
                    </m:r>
                  </m:oMath>
                </a14:m>
                <a:r>
                  <a:rPr lang="en-US" dirty="0"/>
                  <a:t> (the output of the linear function is stored in a variable </a:t>
                </a:r>
                <a14:m>
                  <m:oMath xmlns:m="http://schemas.openxmlformats.org/officeDocument/2006/math">
                    <m:r>
                      <a:rPr lang="en-US" b="0" i="1" smtClean="0">
                        <a:latin typeface="Cambria Math" panose="02040503050406030204" pitchFamily="18" charset="0"/>
                      </a:rPr>
                      <m:t>𝑧</m:t>
                    </m:r>
                  </m:oMath>
                </a14:m>
                <a:r>
                  <a:rPr lang="en-US" dirty="0"/>
                  <a:t>)</a:t>
                </a:r>
              </a:p>
              <a:p>
                <a:pPr algn="just"/>
                <a:endParaRPr lang="en-US" dirty="0"/>
              </a:p>
              <a:p>
                <a:pPr algn="just"/>
                <a:r>
                  <a:rPr lang="en-US" dirty="0"/>
                  <a:t>[2] Pass the value of z to the sigmoid function. The sigmoid function will output a value between 0 and 1.</a:t>
                </a:r>
              </a:p>
              <a:p>
                <a:pPr algn="just"/>
                <a:endParaRPr lang="en-US" dirty="0"/>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𝑓</m:t>
                          </m:r>
                        </m:e>
                        <m:sub>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𝑥</m:t>
                          </m:r>
                        </m:e>
                      </m:d>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𝑥</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e>
                      </m:d>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𝑧</m:t>
                          </m:r>
                        </m:e>
                      </m:d>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1</m:t>
                          </m:r>
                        </m:num>
                        <m:den>
                          <m:r>
                            <a:rPr lang="en-US" b="0" i="1" smtClean="0">
                              <a:latin typeface="Cambria Math" panose="02040503050406030204" pitchFamily="18" charset="0"/>
                              <a:sym typeface="Wingdings" panose="05000000000000000000" pitchFamily="2" charset="2"/>
                            </a:rPr>
                            <m:t>1+</m:t>
                          </m:r>
                          <m:sSup>
                            <m:sSupPr>
                              <m:ctrlPr>
                                <a:rPr lang="en-US" b="0" i="1" smtClean="0">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𝑒</m:t>
                              </m:r>
                            </m:e>
                            <m:sup>
                              <m:r>
                                <a:rPr lang="en-US" b="0" i="1" smtClean="0">
                                  <a:latin typeface="Cambria Math" panose="02040503050406030204" pitchFamily="18" charset="0"/>
                                  <a:sym typeface="Wingdings" panose="05000000000000000000" pitchFamily="2" charset="2"/>
                                </a:rPr>
                                <m:t>−(</m:t>
                              </m:r>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𝑥</m:t>
                                  </m:r>
                                </m:e>
                              </m:acc>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m:t>
                              </m:r>
                            </m:sup>
                          </m:sSup>
                        </m:den>
                      </m:f>
                      <m:r>
                        <a:rPr lang="en-US" b="0" i="1" smtClean="0">
                          <a:latin typeface="Cambria Math" panose="02040503050406030204" pitchFamily="18" charset="0"/>
                          <a:sym typeface="Wingdings" panose="05000000000000000000" pitchFamily="2" charset="2"/>
                        </a:rPr>
                        <m:t>=</m:t>
                      </m:r>
                      <m:f>
                        <m:fPr>
                          <m:ctrlPr>
                            <a:rPr lang="en-US" i="1">
                              <a:latin typeface="Cambria Math" panose="02040503050406030204" pitchFamily="18" charset="0"/>
                              <a:sym typeface="Wingdings" panose="05000000000000000000" pitchFamily="2" charset="2"/>
                            </a:rPr>
                          </m:ctrlPr>
                        </m:fPr>
                        <m:num>
                          <m:r>
                            <a:rPr lang="en-US" i="1">
                              <a:latin typeface="Cambria Math" panose="02040503050406030204" pitchFamily="18" charset="0"/>
                              <a:sym typeface="Wingdings" panose="05000000000000000000" pitchFamily="2" charset="2"/>
                            </a:rPr>
                            <m:t>1</m:t>
                          </m:r>
                        </m:num>
                        <m:den>
                          <m:r>
                            <a:rPr lang="en-US" i="1">
                              <a:latin typeface="Cambria Math" panose="02040503050406030204" pitchFamily="18" charset="0"/>
                              <a:sym typeface="Wingdings" panose="05000000000000000000" pitchFamily="2" charset="2"/>
                            </a:rPr>
                            <m:t>1+</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𝑒</m:t>
                              </m:r>
                            </m:e>
                            <m:sup>
                              <m:r>
                                <a:rPr lang="en-US" b="0" i="1" smtClean="0">
                                  <a:latin typeface="Cambria Math" panose="02040503050406030204" pitchFamily="18" charset="0"/>
                                  <a:sym typeface="Wingdings" panose="05000000000000000000" pitchFamily="2" charset="2"/>
                                </a:rPr>
                                <m:t>−</m:t>
                              </m:r>
                              <m:r>
                                <a:rPr lang="en-US" i="1" smtClean="0">
                                  <a:latin typeface="Cambria Math" panose="02040503050406030204" pitchFamily="18" charset="0"/>
                                  <a:sym typeface="Wingdings" panose="05000000000000000000" pitchFamily="2" charset="2"/>
                                </a:rPr>
                                <m:t>𝑧</m:t>
                              </m:r>
                            </m:sup>
                          </m:sSup>
                        </m:den>
                      </m:f>
                    </m:oMath>
                  </m:oMathPara>
                </a14:m>
                <a:endParaRPr lang="en-IN" dirty="0"/>
              </a:p>
              <a:p>
                <a:pPr algn="ctr"/>
                <a:endParaRPr lang="en-IN" dirty="0"/>
              </a:p>
              <a:p>
                <a:r>
                  <a:rPr lang="en-US" dirty="0"/>
                  <a:t>Note: The </a:t>
                </a:r>
                <a14:m>
                  <m:oMath xmlns:m="http://schemas.openxmlformats.org/officeDocument/2006/math">
                    <m:r>
                      <a:rPr lang="en-US" b="0" i="1" smtClean="0">
                        <a:latin typeface="Cambria Math" panose="02040503050406030204" pitchFamily="18" charset="0"/>
                      </a:rPr>
                      <m:t>𝑧</m:t>
                    </m:r>
                  </m:oMath>
                </a14:m>
                <a:r>
                  <a:rPr lang="en-US" dirty="0"/>
                  <a:t> value is calculated for each training example (each row) of the training set. Thus, </a:t>
                </a:r>
                <a14:m>
                  <m:oMath xmlns:m="http://schemas.openxmlformats.org/officeDocument/2006/math">
                    <m:r>
                      <a:rPr lang="en-US" b="0" i="1" smtClean="0">
                        <a:latin typeface="Cambria Math" panose="02040503050406030204" pitchFamily="18" charset="0"/>
                      </a:rPr>
                      <m:t>𝑧</m:t>
                    </m:r>
                  </m:oMath>
                </a14:m>
                <a:r>
                  <a:rPr lang="en-US" dirty="0"/>
                  <a:t> is a vector of </a:t>
                </a:r>
                <a14:m>
                  <m:oMath xmlns:m="http://schemas.openxmlformats.org/officeDocument/2006/math">
                    <m:r>
                      <a:rPr lang="en-US" b="0" i="1" smtClean="0">
                        <a:latin typeface="Cambria Math" panose="02040503050406030204" pitchFamily="18" charset="0"/>
                      </a:rPr>
                      <m:t>𝑚</m:t>
                    </m:r>
                  </m:oMath>
                </a14:m>
                <a:r>
                  <a:rPr lang="en-US" dirty="0"/>
                  <a:t> values (m is the number of rows), one for each example</a:t>
                </a:r>
              </a:p>
            </p:txBody>
          </p:sp>
        </mc:Choice>
        <mc:Fallback xmlns="">
          <p:sp>
            <p:nvSpPr>
              <p:cNvPr id="6" name="TextBox 5">
                <a:extLst>
                  <a:ext uri="{FF2B5EF4-FFF2-40B4-BE49-F238E27FC236}">
                    <a16:creationId xmlns:a16="http://schemas.microsoft.com/office/drawing/2014/main" id="{653C5A46-CCD0-755B-7D10-063E4C75EC1F}"/>
                  </a:ext>
                </a:extLst>
              </p:cNvPr>
              <p:cNvSpPr txBox="1">
                <a:spLocks noRot="1" noChangeAspect="1" noMove="1" noResize="1" noEditPoints="1" noAdjustHandles="1" noChangeArrowheads="1" noChangeShapeType="1" noTextEdit="1"/>
              </p:cNvSpPr>
              <p:nvPr/>
            </p:nvSpPr>
            <p:spPr>
              <a:xfrm>
                <a:off x="170328" y="3626575"/>
                <a:ext cx="11851344" cy="3145798"/>
              </a:xfrm>
              <a:prstGeom prst="rect">
                <a:avLst/>
              </a:prstGeom>
              <a:blipFill>
                <a:blip r:embed="rId4"/>
                <a:stretch>
                  <a:fillRect l="-566" t="-1163" b="-2132"/>
                </a:stretch>
              </a:blipFill>
            </p:spPr>
            <p:txBody>
              <a:bodyPr/>
              <a:lstStyle/>
              <a:p>
                <a:r>
                  <a:rPr lang="en-IN">
                    <a:noFill/>
                  </a:rPr>
                  <a:t> </a:t>
                </a:r>
              </a:p>
            </p:txBody>
          </p:sp>
        </mc:Fallback>
      </mc:AlternateContent>
    </p:spTree>
    <p:extLst>
      <p:ext uri="{BB962C8B-B14F-4D97-AF65-F5344CB8AC3E}">
        <p14:creationId xmlns:p14="http://schemas.microsoft.com/office/powerpoint/2010/main" val="3676575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340D5B-33BE-0593-2FF4-7C2921F80D28}"/>
              </a:ext>
            </a:extLst>
          </p:cNvPr>
          <p:cNvSpPr txBox="1"/>
          <p:nvPr/>
        </p:nvSpPr>
        <p:spPr>
          <a:xfrm>
            <a:off x="170330" y="215152"/>
            <a:ext cx="11869269" cy="954107"/>
          </a:xfrm>
          <a:prstGeom prst="rect">
            <a:avLst/>
          </a:prstGeom>
          <a:noFill/>
        </p:spPr>
        <p:txBody>
          <a:bodyPr wrap="square" rtlCol="0">
            <a:spAutoFit/>
          </a:bodyPr>
          <a:lstStyle/>
          <a:p>
            <a:pPr algn="just"/>
            <a:r>
              <a:rPr lang="en-US" sz="2000" b="1" dirty="0"/>
              <a:t>SUPERVISED LEARNING </a:t>
            </a:r>
          </a:p>
          <a:p>
            <a:pPr algn="just"/>
            <a:endParaRPr lang="en-US" dirty="0"/>
          </a:p>
          <a:p>
            <a:pPr algn="just"/>
            <a:r>
              <a:rPr lang="en-US" dirty="0"/>
              <a:t>Training Data or Training Set: Data used for training the model (correct X (input) </a:t>
            </a:r>
            <a:r>
              <a:rPr lang="en-US" dirty="0">
                <a:sym typeface="Wingdings" panose="05000000000000000000" pitchFamily="2" charset="2"/>
              </a:rPr>
              <a:t>Y (output) mapping pairs)</a:t>
            </a:r>
            <a:endParaRPr lang="en-IN" dirty="0"/>
          </a:p>
        </p:txBody>
      </p:sp>
      <p:sp>
        <p:nvSpPr>
          <p:cNvPr id="6" name="Rectangle 5">
            <a:extLst>
              <a:ext uri="{FF2B5EF4-FFF2-40B4-BE49-F238E27FC236}">
                <a16:creationId xmlns:a16="http://schemas.microsoft.com/office/drawing/2014/main" id="{E4149B85-0393-10FB-D66F-410D4F01541E}"/>
              </a:ext>
            </a:extLst>
          </p:cNvPr>
          <p:cNvSpPr/>
          <p:nvPr/>
        </p:nvSpPr>
        <p:spPr>
          <a:xfrm>
            <a:off x="2142567" y="1802661"/>
            <a:ext cx="2205318" cy="6902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Training Set</a:t>
            </a:r>
            <a:endParaRPr lang="en-IN" dirty="0">
              <a:solidFill>
                <a:schemeClr val="tx1"/>
              </a:solidFill>
            </a:endParaRPr>
          </a:p>
        </p:txBody>
      </p:sp>
      <p:sp>
        <p:nvSpPr>
          <p:cNvPr id="7" name="Rectangle 6">
            <a:extLst>
              <a:ext uri="{FF2B5EF4-FFF2-40B4-BE49-F238E27FC236}">
                <a16:creationId xmlns:a16="http://schemas.microsoft.com/office/drawing/2014/main" id="{5AAC8429-6ED6-003F-5CD1-59E9444E7BB4}"/>
              </a:ext>
            </a:extLst>
          </p:cNvPr>
          <p:cNvSpPr/>
          <p:nvPr/>
        </p:nvSpPr>
        <p:spPr>
          <a:xfrm>
            <a:off x="2142567" y="2784332"/>
            <a:ext cx="2205318" cy="6902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Learning Algorithm</a:t>
            </a:r>
            <a:endParaRPr lang="en-IN" dirty="0">
              <a:solidFill>
                <a:schemeClr val="tx1"/>
              </a:solidFill>
            </a:endParaRPr>
          </a:p>
        </p:txBody>
      </p:sp>
      <p:sp>
        <p:nvSpPr>
          <p:cNvPr id="8" name="Rectangle 7">
            <a:extLst>
              <a:ext uri="{FF2B5EF4-FFF2-40B4-BE49-F238E27FC236}">
                <a16:creationId xmlns:a16="http://schemas.microsoft.com/office/drawing/2014/main" id="{922ABA0E-DAE1-ACBF-2D44-80EDB0222E03}"/>
              </a:ext>
            </a:extLst>
          </p:cNvPr>
          <p:cNvSpPr/>
          <p:nvPr/>
        </p:nvSpPr>
        <p:spPr>
          <a:xfrm>
            <a:off x="2142567" y="3766003"/>
            <a:ext cx="2205318" cy="6902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Function/Model</a:t>
            </a:r>
          </a:p>
          <a:p>
            <a:pPr algn="ctr"/>
            <a:r>
              <a:rPr lang="en-US" dirty="0">
                <a:solidFill>
                  <a:schemeClr val="tx1"/>
                </a:solidFill>
              </a:rPr>
              <a:t>F</a:t>
            </a:r>
            <a:endParaRPr lang="en-IN" dirty="0">
              <a:solidFill>
                <a:schemeClr val="tx1"/>
              </a:solidFill>
            </a:endParaRPr>
          </a:p>
        </p:txBody>
      </p:sp>
      <p:sp>
        <p:nvSpPr>
          <p:cNvPr id="9" name="Rectangle 8">
            <a:extLst>
              <a:ext uri="{FF2B5EF4-FFF2-40B4-BE49-F238E27FC236}">
                <a16:creationId xmlns:a16="http://schemas.microsoft.com/office/drawing/2014/main" id="{FEBE9B4A-2BA3-0EAA-F5B9-FC25EF4012B3}"/>
              </a:ext>
            </a:extLst>
          </p:cNvPr>
          <p:cNvSpPr/>
          <p:nvPr/>
        </p:nvSpPr>
        <p:spPr>
          <a:xfrm>
            <a:off x="331697" y="3766003"/>
            <a:ext cx="1272988" cy="6902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 Input X</a:t>
            </a:r>
            <a:endParaRPr lang="en-IN" dirty="0">
              <a:solidFill>
                <a:schemeClr val="tx1"/>
              </a:solidFill>
            </a:endParaRP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31A4F6E-29AD-E7AC-0FE3-B04E5F9F111D}"/>
                  </a:ext>
                </a:extLst>
              </p:cNvPr>
              <p:cNvSpPr/>
              <p:nvPr/>
            </p:nvSpPr>
            <p:spPr>
              <a:xfrm>
                <a:off x="4885767" y="3766003"/>
                <a:ext cx="1272988" cy="690282"/>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Prediction </a:t>
                </a:r>
                <a14:m>
                  <m:oMath xmlns:m="http://schemas.openxmlformats.org/officeDocument/2006/math">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𝑌</m:t>
                        </m:r>
                      </m:e>
                    </m:acc>
                  </m:oMath>
                </a14:m>
                <a:endParaRPr lang="en-IN" dirty="0">
                  <a:solidFill>
                    <a:schemeClr val="tx1"/>
                  </a:solidFill>
                </a:endParaRPr>
              </a:p>
            </p:txBody>
          </p:sp>
        </mc:Choice>
        <mc:Fallback xmlns="">
          <p:sp>
            <p:nvSpPr>
              <p:cNvPr id="10" name="Rectangle 9">
                <a:extLst>
                  <a:ext uri="{FF2B5EF4-FFF2-40B4-BE49-F238E27FC236}">
                    <a16:creationId xmlns:a16="http://schemas.microsoft.com/office/drawing/2014/main" id="{C31A4F6E-29AD-E7AC-0FE3-B04E5F9F111D}"/>
                  </a:ext>
                </a:extLst>
              </p:cNvPr>
              <p:cNvSpPr>
                <a:spLocks noRot="1" noChangeAspect="1" noMove="1" noResize="1" noEditPoints="1" noAdjustHandles="1" noChangeArrowheads="1" noChangeShapeType="1" noTextEdit="1"/>
              </p:cNvSpPr>
              <p:nvPr/>
            </p:nvSpPr>
            <p:spPr>
              <a:xfrm>
                <a:off x="4885767" y="3766003"/>
                <a:ext cx="1272988" cy="690282"/>
              </a:xfrm>
              <a:prstGeom prst="rect">
                <a:avLst/>
              </a:prstGeom>
              <a:blipFill>
                <a:blip r:embed="rId2"/>
                <a:stretch>
                  <a:fillRect t="-870" r="-1422"/>
                </a:stretch>
              </a:blipFill>
              <a:ln>
                <a:solidFill>
                  <a:schemeClr val="tx1"/>
                </a:solidFill>
              </a:ln>
            </p:spPr>
            <p:txBody>
              <a:bodyPr/>
              <a:lstStyle/>
              <a:p>
                <a:r>
                  <a:rPr lang="en-IN">
                    <a:noFill/>
                  </a:rPr>
                  <a:t> </a:t>
                </a:r>
              </a:p>
            </p:txBody>
          </p:sp>
        </mc:Fallback>
      </mc:AlternateContent>
      <p:cxnSp>
        <p:nvCxnSpPr>
          <p:cNvPr id="12" name="Straight Arrow Connector 11">
            <a:extLst>
              <a:ext uri="{FF2B5EF4-FFF2-40B4-BE49-F238E27FC236}">
                <a16:creationId xmlns:a16="http://schemas.microsoft.com/office/drawing/2014/main" id="{A81B59EE-DCE7-4B86-70E1-4183400807A0}"/>
              </a:ext>
            </a:extLst>
          </p:cNvPr>
          <p:cNvCxnSpPr>
            <a:stCxn id="9" idx="3"/>
            <a:endCxn id="8" idx="1"/>
          </p:cNvCxnSpPr>
          <p:nvPr/>
        </p:nvCxnSpPr>
        <p:spPr>
          <a:xfrm>
            <a:off x="1604685" y="4111144"/>
            <a:ext cx="5378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1846AFBB-94E2-1FE5-95F8-305E17E86726}"/>
              </a:ext>
            </a:extLst>
          </p:cNvPr>
          <p:cNvCxnSpPr/>
          <p:nvPr/>
        </p:nvCxnSpPr>
        <p:spPr>
          <a:xfrm>
            <a:off x="4347885" y="4070874"/>
            <a:ext cx="5378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35369349-0B3E-E9F7-08B1-E2533E20BD35}"/>
              </a:ext>
            </a:extLst>
          </p:cNvPr>
          <p:cNvCxnSpPr>
            <a:stCxn id="6" idx="2"/>
            <a:endCxn id="7" idx="0"/>
          </p:cNvCxnSpPr>
          <p:nvPr/>
        </p:nvCxnSpPr>
        <p:spPr>
          <a:xfrm>
            <a:off x="3245226" y="2492943"/>
            <a:ext cx="0" cy="291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BD4547F-3A42-6BEA-7F01-C71562D63379}"/>
              </a:ext>
            </a:extLst>
          </p:cNvPr>
          <p:cNvCxnSpPr>
            <a:stCxn id="7" idx="2"/>
            <a:endCxn id="8" idx="0"/>
          </p:cNvCxnSpPr>
          <p:nvPr/>
        </p:nvCxnSpPr>
        <p:spPr>
          <a:xfrm>
            <a:off x="3245226" y="3474614"/>
            <a:ext cx="0" cy="2913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F9A9EEB-DAD0-73E6-00A2-39AD038B800B}"/>
              </a:ext>
            </a:extLst>
          </p:cNvPr>
          <p:cNvCxnSpPr>
            <a:cxnSpLocks/>
          </p:cNvCxnSpPr>
          <p:nvPr/>
        </p:nvCxnSpPr>
        <p:spPr>
          <a:xfrm>
            <a:off x="6526308" y="1816363"/>
            <a:ext cx="0" cy="2792215"/>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8841A192-1254-35D6-B9FA-13703FF16CE3}"/>
              </a:ext>
            </a:extLst>
          </p:cNvPr>
          <p:cNvSpPr txBox="1"/>
          <p:nvPr/>
        </p:nvSpPr>
        <p:spPr>
          <a:xfrm>
            <a:off x="161368" y="1331516"/>
            <a:ext cx="11869263" cy="369332"/>
          </a:xfrm>
          <a:prstGeom prst="rect">
            <a:avLst/>
          </a:prstGeom>
          <a:noFill/>
          <a:ln>
            <a:solidFill>
              <a:schemeClr val="tx1"/>
            </a:solidFill>
          </a:ln>
        </p:spPr>
        <p:txBody>
          <a:bodyPr wrap="square" rtlCol="0">
            <a:spAutoFit/>
          </a:bodyPr>
          <a:lstStyle/>
          <a:p>
            <a:pPr algn="ctr"/>
            <a:r>
              <a:rPr lang="en-US" dirty="0"/>
              <a:t>TRAINING PROCESS</a:t>
            </a:r>
            <a:endParaRPr lang="en-IN" dirty="0"/>
          </a:p>
        </p:txBody>
      </p:sp>
      <p:sp>
        <p:nvSpPr>
          <p:cNvPr id="21" name="TextBox 20">
            <a:extLst>
              <a:ext uri="{FF2B5EF4-FFF2-40B4-BE49-F238E27FC236}">
                <a16:creationId xmlns:a16="http://schemas.microsoft.com/office/drawing/2014/main" id="{70210E20-E951-C3C2-8E9E-042D1250C24A}"/>
              </a:ext>
            </a:extLst>
          </p:cNvPr>
          <p:cNvSpPr txBox="1"/>
          <p:nvPr/>
        </p:nvSpPr>
        <p:spPr>
          <a:xfrm>
            <a:off x="6598031" y="2058308"/>
            <a:ext cx="5342953" cy="2308324"/>
          </a:xfrm>
          <a:prstGeom prst="rect">
            <a:avLst/>
          </a:prstGeom>
          <a:noFill/>
        </p:spPr>
        <p:txBody>
          <a:bodyPr wrap="square" rtlCol="0">
            <a:spAutoFit/>
          </a:bodyPr>
          <a:lstStyle/>
          <a:p>
            <a:r>
              <a:rPr lang="en-US" dirty="0"/>
              <a:t>- A training set is fed to the learning algorithm</a:t>
            </a:r>
          </a:p>
          <a:p>
            <a:endParaRPr lang="en-US" dirty="0"/>
          </a:p>
          <a:p>
            <a:r>
              <a:rPr lang="en-IN" dirty="0"/>
              <a:t>- The learning algorithm will produce some function F</a:t>
            </a:r>
          </a:p>
          <a:p>
            <a:endParaRPr lang="en-IN" dirty="0"/>
          </a:p>
          <a:p>
            <a:r>
              <a:rPr lang="en-IN" dirty="0"/>
              <a:t>- Training a model means determining its parameters</a:t>
            </a:r>
          </a:p>
          <a:p>
            <a:endParaRPr lang="en-IN" dirty="0"/>
          </a:p>
          <a:p>
            <a:r>
              <a:rPr lang="en-IN" dirty="0"/>
              <a:t>- Once the model parameters are determined, a new input X is taken by F to output a prediction Y</a:t>
            </a:r>
          </a:p>
        </p:txBody>
      </p:sp>
      <p:graphicFrame>
        <p:nvGraphicFramePr>
          <p:cNvPr id="22" name="Table 21">
            <a:extLst>
              <a:ext uri="{FF2B5EF4-FFF2-40B4-BE49-F238E27FC236}">
                <a16:creationId xmlns:a16="http://schemas.microsoft.com/office/drawing/2014/main" id="{BA418065-E061-C030-B1F2-E85FAFE27707}"/>
              </a:ext>
            </a:extLst>
          </p:cNvPr>
          <p:cNvGraphicFramePr>
            <a:graphicFrameLocks noGrp="1"/>
          </p:cNvGraphicFramePr>
          <p:nvPr>
            <p:extLst>
              <p:ext uri="{D42A27DB-BD31-4B8C-83A1-F6EECF244321}">
                <p14:modId xmlns:p14="http://schemas.microsoft.com/office/powerpoint/2010/main" val="3436578073"/>
              </p:ext>
            </p:extLst>
          </p:nvPr>
        </p:nvGraphicFramePr>
        <p:xfrm>
          <a:off x="902450" y="5156607"/>
          <a:ext cx="4449482" cy="1483360"/>
        </p:xfrm>
        <a:graphic>
          <a:graphicData uri="http://schemas.openxmlformats.org/drawingml/2006/table">
            <a:tbl>
              <a:tblPr firstRow="1" bandRow="1">
                <a:tableStyleId>{5940675A-B579-460E-94D1-54222C63F5DA}</a:tableStyleId>
              </a:tblPr>
              <a:tblGrid>
                <a:gridCol w="2224741">
                  <a:extLst>
                    <a:ext uri="{9D8B030D-6E8A-4147-A177-3AD203B41FA5}">
                      <a16:colId xmlns:a16="http://schemas.microsoft.com/office/drawing/2014/main" val="1636949813"/>
                    </a:ext>
                  </a:extLst>
                </a:gridCol>
                <a:gridCol w="2224741">
                  <a:extLst>
                    <a:ext uri="{9D8B030D-6E8A-4147-A177-3AD203B41FA5}">
                      <a16:colId xmlns:a16="http://schemas.microsoft.com/office/drawing/2014/main" val="2814311692"/>
                    </a:ext>
                  </a:extLst>
                </a:gridCol>
              </a:tblGrid>
              <a:tr h="370840">
                <a:tc>
                  <a:txBody>
                    <a:bodyPr/>
                    <a:lstStyle/>
                    <a:p>
                      <a:pPr algn="ctr"/>
                      <a:r>
                        <a:rPr lang="en-US" dirty="0"/>
                        <a:t>x</a:t>
                      </a:r>
                      <a:endParaRPr lang="en-IN" dirty="0"/>
                    </a:p>
                  </a:txBody>
                  <a:tcPr/>
                </a:tc>
                <a:tc>
                  <a:txBody>
                    <a:bodyPr/>
                    <a:lstStyle/>
                    <a:p>
                      <a:pPr algn="ctr"/>
                      <a:r>
                        <a:rPr lang="en-US" dirty="0"/>
                        <a:t>y</a:t>
                      </a:r>
                      <a:endParaRPr lang="en-IN" dirty="0"/>
                    </a:p>
                  </a:txBody>
                  <a:tcPr/>
                </a:tc>
                <a:extLst>
                  <a:ext uri="{0D108BD9-81ED-4DB2-BD59-A6C34878D82A}">
                    <a16:rowId xmlns:a16="http://schemas.microsoft.com/office/drawing/2014/main" val="3791531625"/>
                  </a:ext>
                </a:extLst>
              </a:tr>
              <a:tr h="370840">
                <a:tc>
                  <a:txBody>
                    <a:bodyPr/>
                    <a:lstStyle/>
                    <a:p>
                      <a:pPr algn="ctr"/>
                      <a:r>
                        <a:rPr lang="en-US" dirty="0"/>
                        <a:t>2404</a:t>
                      </a:r>
                      <a:endParaRPr lang="en-IN" dirty="0"/>
                    </a:p>
                  </a:txBody>
                  <a:tcPr/>
                </a:tc>
                <a:tc>
                  <a:txBody>
                    <a:bodyPr/>
                    <a:lstStyle/>
                    <a:p>
                      <a:pPr algn="ctr"/>
                      <a:r>
                        <a:rPr lang="en-US" dirty="0"/>
                        <a:t>400</a:t>
                      </a:r>
                      <a:endParaRPr lang="en-IN" dirty="0"/>
                    </a:p>
                  </a:txBody>
                  <a:tcPr/>
                </a:tc>
                <a:extLst>
                  <a:ext uri="{0D108BD9-81ED-4DB2-BD59-A6C34878D82A}">
                    <a16:rowId xmlns:a16="http://schemas.microsoft.com/office/drawing/2014/main" val="2133457489"/>
                  </a:ext>
                </a:extLst>
              </a:tr>
              <a:tr h="370840">
                <a:tc>
                  <a:txBody>
                    <a:bodyPr/>
                    <a:lstStyle/>
                    <a:p>
                      <a:pPr algn="ctr"/>
                      <a:r>
                        <a:rPr lang="en-US" dirty="0"/>
                        <a:t>…</a:t>
                      </a:r>
                      <a:endParaRPr lang="en-IN" dirty="0"/>
                    </a:p>
                  </a:txBody>
                  <a:tcPr/>
                </a:tc>
                <a:tc>
                  <a:txBody>
                    <a:bodyPr/>
                    <a:lstStyle/>
                    <a:p>
                      <a:pPr algn="ctr"/>
                      <a:r>
                        <a:rPr lang="en-US" dirty="0"/>
                        <a:t>…</a:t>
                      </a:r>
                      <a:endParaRPr lang="en-IN" dirty="0"/>
                    </a:p>
                  </a:txBody>
                  <a:tcPr/>
                </a:tc>
                <a:extLst>
                  <a:ext uri="{0D108BD9-81ED-4DB2-BD59-A6C34878D82A}">
                    <a16:rowId xmlns:a16="http://schemas.microsoft.com/office/drawing/2014/main" val="280619284"/>
                  </a:ext>
                </a:extLst>
              </a:tr>
              <a:tr h="370840">
                <a:tc>
                  <a:txBody>
                    <a:bodyPr/>
                    <a:lstStyle/>
                    <a:p>
                      <a:pPr algn="ctr"/>
                      <a:r>
                        <a:rPr lang="en-US" dirty="0"/>
                        <a:t>3210</a:t>
                      </a:r>
                      <a:endParaRPr lang="en-IN" dirty="0"/>
                    </a:p>
                  </a:txBody>
                  <a:tcPr/>
                </a:tc>
                <a:tc>
                  <a:txBody>
                    <a:bodyPr/>
                    <a:lstStyle/>
                    <a:p>
                      <a:pPr algn="ctr"/>
                      <a:r>
                        <a:rPr lang="en-US" dirty="0"/>
                        <a:t>870</a:t>
                      </a:r>
                      <a:endParaRPr lang="en-IN" dirty="0"/>
                    </a:p>
                  </a:txBody>
                  <a:tcPr/>
                </a:tc>
                <a:extLst>
                  <a:ext uri="{0D108BD9-81ED-4DB2-BD59-A6C34878D82A}">
                    <a16:rowId xmlns:a16="http://schemas.microsoft.com/office/drawing/2014/main" val="3994181298"/>
                  </a:ext>
                </a:extLst>
              </a:tr>
            </a:tbl>
          </a:graphicData>
        </a:graphic>
      </p:graphicFrame>
      <p:sp>
        <p:nvSpPr>
          <p:cNvPr id="24" name="TextBox 23">
            <a:extLst>
              <a:ext uri="{FF2B5EF4-FFF2-40B4-BE49-F238E27FC236}">
                <a16:creationId xmlns:a16="http://schemas.microsoft.com/office/drawing/2014/main" id="{D6F629E1-A90A-9B64-1857-2852DC4436D1}"/>
              </a:ext>
            </a:extLst>
          </p:cNvPr>
          <p:cNvSpPr txBox="1"/>
          <p:nvPr/>
        </p:nvSpPr>
        <p:spPr>
          <a:xfrm>
            <a:off x="902450" y="4810575"/>
            <a:ext cx="4449482" cy="369332"/>
          </a:xfrm>
          <a:prstGeom prst="rect">
            <a:avLst/>
          </a:prstGeom>
          <a:noFill/>
        </p:spPr>
        <p:txBody>
          <a:bodyPr wrap="square">
            <a:spAutoFit/>
          </a:bodyPr>
          <a:lstStyle/>
          <a:p>
            <a:pPr algn="ctr"/>
            <a:r>
              <a:rPr lang="en-US" dirty="0">
                <a:solidFill>
                  <a:schemeClr val="tx1"/>
                </a:solidFill>
              </a:rPr>
              <a:t>Training Set - Example</a:t>
            </a:r>
            <a:endParaRPr lang="en-IN" dirty="0">
              <a:solidFill>
                <a:schemeClr val="tx1"/>
              </a:solidFill>
            </a:endParaRP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257D6D2-3818-91F7-0B10-5ED8970909F5}"/>
                  </a:ext>
                </a:extLst>
              </p:cNvPr>
              <p:cNvSpPr txBox="1"/>
              <p:nvPr/>
            </p:nvSpPr>
            <p:spPr>
              <a:xfrm>
                <a:off x="5585014" y="5156607"/>
                <a:ext cx="4782335" cy="1486241"/>
              </a:xfrm>
              <a:prstGeom prst="rect">
                <a:avLst/>
              </a:prstGeom>
              <a:noFill/>
            </p:spPr>
            <p:txBody>
              <a:bodyPr wrap="none" rtlCol="0">
                <a:spAutoFit/>
              </a:bodyPr>
              <a:lstStyle/>
              <a:p>
                <a:r>
                  <a:rPr lang="en-US" dirty="0"/>
                  <a:t>NOMENCLATURE:</a:t>
                </a:r>
              </a:p>
              <a:p>
                <a:r>
                  <a:rPr lang="en-US" dirty="0"/>
                  <a:t>[Lowercase] x = input variable or feature </a:t>
                </a:r>
              </a:p>
              <a:p>
                <a:r>
                  <a:rPr lang="en-US" dirty="0"/>
                  <a:t>[Lowercase] y = output variable or target</a:t>
                </a:r>
              </a:p>
              <a:p>
                <a:r>
                  <a:rPr lang="en-US" dirty="0"/>
                  <a:t>[Lowercase] m = # of rows/training examples</a:t>
                </a:r>
              </a:p>
              <a:p>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𝑖</m:t>
                        </m:r>
                      </m:sup>
                    </m:sSup>
                  </m:oMath>
                </a14:m>
                <a:r>
                  <a:rPr lang="en-IN" dirty="0"/>
                  <a:t>= </a:t>
                </a:r>
                <a:r>
                  <a:rPr lang="en-IN" dirty="0" err="1"/>
                  <a:t>ith</a:t>
                </a:r>
                <a:r>
                  <a:rPr lang="en-IN" dirty="0"/>
                  <a:t> training example (</a:t>
                </a:r>
                <a14:m>
                  <m:oMath xmlns:m="http://schemas.openxmlformats.org/officeDocument/2006/math">
                    <m:sSup>
                      <m:sSupPr>
                        <m:ctrlPr>
                          <a:rPr lang="en-IN"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0</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0</m:t>
                        </m:r>
                      </m:sup>
                    </m:sSup>
                    <m:r>
                      <a:rPr lang="en-US" b="0" i="1" smtClean="0">
                        <a:latin typeface="Cambria Math" panose="02040503050406030204" pitchFamily="18" charset="0"/>
                      </a:rPr>
                      <m:t>=2404, 400)</m:t>
                    </m:r>
                  </m:oMath>
                </a14:m>
                <a:endParaRPr lang="en-IN" dirty="0"/>
              </a:p>
            </p:txBody>
          </p:sp>
        </mc:Choice>
        <mc:Fallback xmlns="">
          <p:sp>
            <p:nvSpPr>
              <p:cNvPr id="26" name="TextBox 25">
                <a:extLst>
                  <a:ext uri="{FF2B5EF4-FFF2-40B4-BE49-F238E27FC236}">
                    <a16:creationId xmlns:a16="http://schemas.microsoft.com/office/drawing/2014/main" id="{2257D6D2-3818-91F7-0B10-5ED8970909F5}"/>
                  </a:ext>
                </a:extLst>
              </p:cNvPr>
              <p:cNvSpPr txBox="1">
                <a:spLocks noRot="1" noChangeAspect="1" noMove="1" noResize="1" noEditPoints="1" noAdjustHandles="1" noChangeArrowheads="1" noChangeShapeType="1" noTextEdit="1"/>
              </p:cNvSpPr>
              <p:nvPr/>
            </p:nvSpPr>
            <p:spPr>
              <a:xfrm>
                <a:off x="5585014" y="5156607"/>
                <a:ext cx="4782335" cy="1486241"/>
              </a:xfrm>
              <a:prstGeom prst="rect">
                <a:avLst/>
              </a:prstGeom>
              <a:blipFill>
                <a:blip r:embed="rId3"/>
                <a:stretch>
                  <a:fillRect l="-1019" t="-2459" r="-255" b="-5738"/>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0D542DD3-E6B4-5D13-605E-C3E02883B720}"/>
              </a:ext>
            </a:extLst>
          </p:cNvPr>
          <p:cNvSpPr txBox="1"/>
          <p:nvPr/>
        </p:nvSpPr>
        <p:spPr>
          <a:xfrm>
            <a:off x="10488709" y="5436622"/>
            <a:ext cx="1694329" cy="923330"/>
          </a:xfrm>
          <a:prstGeom prst="rect">
            <a:avLst/>
          </a:prstGeom>
          <a:noFill/>
        </p:spPr>
        <p:txBody>
          <a:bodyPr wrap="square" rtlCol="0">
            <a:spAutoFit/>
          </a:bodyPr>
          <a:lstStyle/>
          <a:p>
            <a:r>
              <a:rPr lang="en-US" dirty="0"/>
              <a:t>Note: Superscript is not exponent</a:t>
            </a:r>
            <a:endParaRPr lang="en-IN" dirty="0"/>
          </a:p>
        </p:txBody>
      </p:sp>
    </p:spTree>
    <p:extLst>
      <p:ext uri="{BB962C8B-B14F-4D97-AF65-F5344CB8AC3E}">
        <p14:creationId xmlns:p14="http://schemas.microsoft.com/office/powerpoint/2010/main" val="1205374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8A9A9-5109-5CCA-4418-8D29792EEAC4}"/>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E492BCC-8556-EA77-051F-0C8202385C2E}"/>
                  </a:ext>
                </a:extLst>
              </p:cNvPr>
              <p:cNvSpPr txBox="1"/>
              <p:nvPr/>
            </p:nvSpPr>
            <p:spPr>
              <a:xfrm>
                <a:off x="161365" y="116540"/>
                <a:ext cx="11869269" cy="3151504"/>
              </a:xfrm>
              <a:prstGeom prst="rect">
                <a:avLst/>
              </a:prstGeom>
              <a:noFill/>
            </p:spPr>
            <p:txBody>
              <a:bodyPr wrap="square" rtlCol="0">
                <a:spAutoFit/>
              </a:bodyPr>
              <a:lstStyle/>
              <a:p>
                <a:pPr algn="just"/>
                <a:r>
                  <a:rPr lang="en-US" dirty="0"/>
                  <a:t>[3] Interpret the output of the logistic regression model as the probability that the class/label Y will be 1 given the input X and parameters w and b [after finding the final parameters w, b]</a:t>
                </a:r>
              </a:p>
              <a:p>
                <a:pPr algn="just"/>
                <a:endParaRPr lang="en-US" dirty="0"/>
              </a:p>
              <a:p>
                <a:pPr algn="just"/>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𝑓</m:t>
                          </m:r>
                        </m:e>
                        <m:sub>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𝑏</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𝑥</m:t>
                          </m:r>
                        </m:e>
                      </m:d>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𝑃</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𝑌</m:t>
                      </m:r>
                      <m:r>
                        <a:rPr lang="en-US" b="0" i="1" smtClean="0">
                          <a:latin typeface="Cambria Math" panose="02040503050406030204" pitchFamily="18" charset="0"/>
                          <a:sym typeface="Wingdings" panose="05000000000000000000" pitchFamily="2" charset="2"/>
                        </a:rPr>
                        <m:t>=1|</m:t>
                      </m:r>
                      <m:acc>
                        <m:accPr>
                          <m:chr m:val="̅"/>
                          <m:ctrlPr>
                            <a:rPr lang="en-US" b="0"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𝑥</m:t>
                          </m:r>
                        </m:e>
                      </m:acc>
                      <m:r>
                        <a:rPr lang="en-US" b="0" i="1" smtClean="0">
                          <a:latin typeface="Cambria Math" panose="02040503050406030204" pitchFamily="18" charset="0"/>
                          <a:sym typeface="Wingdings" panose="05000000000000000000" pitchFamily="2" charset="2"/>
                        </a:rPr>
                        <m:t>;</m:t>
                      </m:r>
                      <m:acc>
                        <m:accPr>
                          <m:chr m:val="̅"/>
                          <m:ctrlPr>
                            <a:rPr lang="en-US" b="0"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m:t>
                      </m:r>
                    </m:oMath>
                  </m:oMathPara>
                </a14:m>
                <a:endParaRPr lang="en-US" dirty="0"/>
              </a:p>
              <a:p>
                <a:pPr algn="just"/>
                <a:endParaRPr lang="en-US" dirty="0"/>
              </a:p>
              <a:p>
                <a:pPr algn="just"/>
                <a:r>
                  <a:rPr lang="en-US" dirty="0"/>
                  <a:t>[4] Map the predicted probability of the logistic regression model to the final label Y. Do so by creating a decision boundary (threshold above which the probability will be mapped to Y; after finding the final parameters w, b)</a:t>
                </a:r>
              </a:p>
              <a:p>
                <a:pPr algn="just"/>
                <a:endParaRPr lang="en-US" dirty="0"/>
              </a:p>
              <a:p>
                <a:pPr algn="just"/>
                <a:r>
                  <a:rPr lang="en-US" b="1" dirty="0"/>
                  <a:t>Decision Boundary</a:t>
                </a:r>
              </a:p>
              <a:p>
                <a:pPr algn="just"/>
                <a:endParaRPr lang="en-US" b="1" dirty="0"/>
              </a:p>
              <a:p>
                <a:pPr algn="just"/>
                <a:r>
                  <a:rPr lang="en-US" dirty="0"/>
                  <a:t>A natural decision boundary (aka threshold) to classify the predicted probability score to output label ‘1’ or ‘0’ is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m:t>
                    </m:r>
                  </m:oMath>
                </a14:m>
                <a:r>
                  <a:rPr lang="en-US" dirty="0"/>
                  <a:t>:</a:t>
                </a:r>
              </a:p>
            </p:txBody>
          </p:sp>
        </mc:Choice>
        <mc:Fallback xmlns="">
          <p:sp>
            <p:nvSpPr>
              <p:cNvPr id="2" name="TextBox 1">
                <a:extLst>
                  <a:ext uri="{FF2B5EF4-FFF2-40B4-BE49-F238E27FC236}">
                    <a16:creationId xmlns:a16="http://schemas.microsoft.com/office/drawing/2014/main" id="{0E492BCC-8556-EA77-051F-0C8202385C2E}"/>
                  </a:ext>
                </a:extLst>
              </p:cNvPr>
              <p:cNvSpPr txBox="1">
                <a:spLocks noRot="1" noChangeAspect="1" noMove="1" noResize="1" noEditPoints="1" noAdjustHandles="1" noChangeArrowheads="1" noChangeShapeType="1" noTextEdit="1"/>
              </p:cNvSpPr>
              <p:nvPr/>
            </p:nvSpPr>
            <p:spPr>
              <a:xfrm>
                <a:off x="161365" y="116540"/>
                <a:ext cx="11869269" cy="3151504"/>
              </a:xfrm>
              <a:prstGeom prst="rect">
                <a:avLst/>
              </a:prstGeom>
              <a:blipFill>
                <a:blip r:embed="rId2"/>
                <a:stretch>
                  <a:fillRect l="-411" t="-967" r="-411" b="-212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25D3CCE-C108-5B63-52E5-EB28A25E9FC9}"/>
                  </a:ext>
                </a:extLst>
              </p:cNvPr>
              <p:cNvSpPr txBox="1"/>
              <p:nvPr/>
            </p:nvSpPr>
            <p:spPr>
              <a:xfrm>
                <a:off x="242048" y="3558173"/>
                <a:ext cx="11788586" cy="1477328"/>
              </a:xfrm>
              <a:prstGeom prst="rect">
                <a:avLst/>
              </a:prstGeom>
              <a:noFill/>
            </p:spPr>
            <p:txBody>
              <a:bodyPr wrap="square">
                <a:spAutoFit/>
              </a:bodyPr>
              <a:lstStyle/>
              <a:p>
                <a:pPr algn="just"/>
                <a:r>
                  <a:rPr lang="en-US" dirty="0"/>
                  <a:t>- When</a:t>
                </a:r>
                <a14:m>
                  <m:oMath xmlns:m="http://schemas.openxmlformats.org/officeDocument/2006/math">
                    <m:r>
                      <a:rPr lang="en-US" b="0" i="0" smtClean="0">
                        <a:latin typeface="Cambria Math" panose="02040503050406030204" pitchFamily="18" charset="0"/>
                        <a:sym typeface="Wingdings" panose="05000000000000000000" pitchFamily="2" charset="2"/>
                      </a:rPr>
                      <m:t> </m:t>
                    </m:r>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𝑥</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≥0 </m:t>
                    </m:r>
                  </m:oMath>
                </a14:m>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𝑧</m:t>
                    </m:r>
                    <m:r>
                      <a:rPr lang="en-US" b="0" i="1" smtClean="0">
                        <a:latin typeface="Cambria Math" panose="02040503050406030204" pitchFamily="18" charset="0"/>
                        <a:sym typeface="Wingdings" panose="05000000000000000000" pitchFamily="2" charset="2"/>
                      </a:rPr>
                      <m:t>≥0</m:t>
                    </m:r>
                  </m:oMath>
                </a14:m>
                <a:r>
                  <a:rPr lang="en-US" dirty="0"/>
                  <a:t> </a:t>
                </a:r>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𝑧</m:t>
                        </m:r>
                      </m:e>
                    </m:d>
                    <m:r>
                      <a:rPr lang="en-US" b="0" i="1" smtClean="0">
                        <a:latin typeface="Cambria Math" panose="02040503050406030204" pitchFamily="18" charset="0"/>
                        <a:sym typeface="Wingdings" panose="05000000000000000000" pitchFamily="2" charset="2"/>
                      </a:rPr>
                      <m:t>≥0.5</m:t>
                    </m:r>
                  </m:oMath>
                </a14:m>
                <a:r>
                  <a:rPr lang="en-US" dirty="0"/>
                  <a:t> (right-half of the y axis of the sigmoid function). The model predicts ‘1’ in this case.</a:t>
                </a:r>
              </a:p>
              <a:p>
                <a:pPr algn="just"/>
                <a:endParaRPr lang="en-US" dirty="0"/>
              </a:p>
              <a:p>
                <a:pPr algn="just"/>
                <a:r>
                  <a:rPr lang="en-US" dirty="0"/>
                  <a:t>- When</a:t>
                </a:r>
                <a14:m>
                  <m:oMath xmlns:m="http://schemas.openxmlformats.org/officeDocument/2006/math">
                    <m:r>
                      <a:rPr lang="en-US" b="0" i="0" smtClean="0">
                        <a:latin typeface="Cambria Math" panose="02040503050406030204" pitchFamily="18" charset="0"/>
                        <a:sym typeface="Wingdings" panose="05000000000000000000" pitchFamily="2" charset="2"/>
                      </a:rPr>
                      <m:t> </m:t>
                    </m:r>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𝑥</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&lt;0 </m:t>
                    </m:r>
                  </m:oMath>
                </a14:m>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𝑧</m:t>
                    </m:r>
                    <m:r>
                      <a:rPr lang="en-US" b="0" i="1" smtClean="0">
                        <a:latin typeface="Cambria Math" panose="02040503050406030204" pitchFamily="18" charset="0"/>
                        <a:sym typeface="Wingdings" panose="05000000000000000000" pitchFamily="2" charset="2"/>
                      </a:rPr>
                      <m:t>&lt;0</m:t>
                    </m:r>
                  </m:oMath>
                </a14:m>
                <a:r>
                  <a:rPr lang="en-US" dirty="0"/>
                  <a:t> </a:t>
                </a:r>
                <a:r>
                  <a:rPr lang="en-US"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𝑧</m:t>
                        </m:r>
                      </m:e>
                    </m:d>
                    <m:r>
                      <a:rPr lang="en-US" b="0" i="1" smtClean="0">
                        <a:latin typeface="Cambria Math" panose="02040503050406030204" pitchFamily="18" charset="0"/>
                        <a:sym typeface="Wingdings" panose="05000000000000000000" pitchFamily="2" charset="2"/>
                      </a:rPr>
                      <m:t>&lt;0.5</m:t>
                    </m:r>
                  </m:oMath>
                </a14:m>
                <a:r>
                  <a:rPr lang="en-US" dirty="0"/>
                  <a:t> (left-half of the y axis of the sigmoid function). The model predicts ‘0’ in this case.</a:t>
                </a:r>
              </a:p>
            </p:txBody>
          </p:sp>
        </mc:Choice>
        <mc:Fallback xmlns="">
          <p:sp>
            <p:nvSpPr>
              <p:cNvPr id="4" name="TextBox 3">
                <a:extLst>
                  <a:ext uri="{FF2B5EF4-FFF2-40B4-BE49-F238E27FC236}">
                    <a16:creationId xmlns:a16="http://schemas.microsoft.com/office/drawing/2014/main" id="{725D3CCE-C108-5B63-52E5-EB28A25E9FC9}"/>
                  </a:ext>
                </a:extLst>
              </p:cNvPr>
              <p:cNvSpPr txBox="1">
                <a:spLocks noRot="1" noChangeAspect="1" noMove="1" noResize="1" noEditPoints="1" noAdjustHandles="1" noChangeArrowheads="1" noChangeShapeType="1" noTextEdit="1"/>
              </p:cNvSpPr>
              <p:nvPr/>
            </p:nvSpPr>
            <p:spPr>
              <a:xfrm>
                <a:off x="242048" y="3558173"/>
                <a:ext cx="11788586" cy="1477328"/>
              </a:xfrm>
              <a:prstGeom prst="rect">
                <a:avLst/>
              </a:prstGeom>
              <a:blipFill>
                <a:blip r:embed="rId3"/>
                <a:stretch>
                  <a:fillRect l="-465" t="-2893" r="-414" b="-578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953616-17A6-657D-71E5-F9ED85428F85}"/>
                  </a:ext>
                </a:extLst>
              </p:cNvPr>
              <p:cNvSpPr txBox="1"/>
              <p:nvPr/>
            </p:nvSpPr>
            <p:spPr>
              <a:xfrm>
                <a:off x="161364" y="5325630"/>
                <a:ext cx="11869269" cy="1200329"/>
              </a:xfrm>
              <a:prstGeom prst="rect">
                <a:avLst/>
              </a:prstGeom>
              <a:noFill/>
            </p:spPr>
            <p:txBody>
              <a:bodyPr wrap="square" rtlCol="0">
                <a:spAutoFit/>
              </a:bodyPr>
              <a:lstStyle/>
              <a:p>
                <a:r>
                  <a:rPr lang="en-US" dirty="0"/>
                  <a:t>Hence, </a:t>
                </a:r>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𝑥</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=0</m:t>
                    </m:r>
                  </m:oMath>
                </a14:m>
                <a:r>
                  <a:rPr lang="en-US" dirty="0"/>
                  <a:t> gives a possible decision boundary since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m:t>
                    </m:r>
                  </m:oMath>
                </a14:m>
                <a:r>
                  <a:rPr lang="en-US" dirty="0"/>
                  <a:t> becomes the neutral point in the sigmoid function. Lastly,  it is possible to use a different threshold (instead of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=0;</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=0.5</m:t>
                    </m:r>
                  </m:oMath>
                </a14:m>
                <a:r>
                  <a:rPr lang="en-IN" dirty="0"/>
                  <a:t>) to classify the final output label as ‘1’. This is because the output of the logistic function is only a probability score, however, the final classification of the probability score can be different from 0.5.</a:t>
                </a:r>
              </a:p>
            </p:txBody>
          </p:sp>
        </mc:Choice>
        <mc:Fallback xmlns="">
          <p:sp>
            <p:nvSpPr>
              <p:cNvPr id="6" name="TextBox 5">
                <a:extLst>
                  <a:ext uri="{FF2B5EF4-FFF2-40B4-BE49-F238E27FC236}">
                    <a16:creationId xmlns:a16="http://schemas.microsoft.com/office/drawing/2014/main" id="{4A953616-17A6-657D-71E5-F9ED85428F85}"/>
                  </a:ext>
                </a:extLst>
              </p:cNvPr>
              <p:cNvSpPr txBox="1">
                <a:spLocks noRot="1" noChangeAspect="1" noMove="1" noResize="1" noEditPoints="1" noAdjustHandles="1" noChangeArrowheads="1" noChangeShapeType="1" noTextEdit="1"/>
              </p:cNvSpPr>
              <p:nvPr/>
            </p:nvSpPr>
            <p:spPr>
              <a:xfrm>
                <a:off x="161364" y="5325630"/>
                <a:ext cx="11869269" cy="1200329"/>
              </a:xfrm>
              <a:prstGeom prst="rect">
                <a:avLst/>
              </a:prstGeom>
              <a:blipFill>
                <a:blip r:embed="rId4"/>
                <a:stretch>
                  <a:fillRect l="-411" t="-3046" r="-1232" b="-7107"/>
                </a:stretch>
              </a:blipFill>
            </p:spPr>
            <p:txBody>
              <a:bodyPr/>
              <a:lstStyle/>
              <a:p>
                <a:r>
                  <a:rPr lang="en-IN">
                    <a:noFill/>
                  </a:rPr>
                  <a:t> </a:t>
                </a:r>
              </a:p>
            </p:txBody>
          </p:sp>
        </mc:Fallback>
      </mc:AlternateContent>
    </p:spTree>
    <p:extLst>
      <p:ext uri="{BB962C8B-B14F-4D97-AF65-F5344CB8AC3E}">
        <p14:creationId xmlns:p14="http://schemas.microsoft.com/office/powerpoint/2010/main" val="117821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1341C-C3A4-7643-5D5B-18B2C654C36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AA38A1A-ED34-6C7B-7BC5-A93137724176}"/>
                  </a:ext>
                </a:extLst>
              </p:cNvPr>
              <p:cNvSpPr txBox="1"/>
              <p:nvPr/>
            </p:nvSpPr>
            <p:spPr>
              <a:xfrm>
                <a:off x="66679" y="116540"/>
                <a:ext cx="11963956" cy="1212511"/>
              </a:xfrm>
              <a:prstGeom prst="rect">
                <a:avLst/>
              </a:prstGeom>
              <a:noFill/>
            </p:spPr>
            <p:txBody>
              <a:bodyPr wrap="square" rtlCol="0">
                <a:spAutoFit/>
              </a:bodyPr>
              <a:lstStyle/>
              <a:p>
                <a:pPr algn="just"/>
                <a:r>
                  <a:rPr lang="en-US" dirty="0"/>
                  <a:t>Linear equation </a:t>
                </a:r>
                <a14:m>
                  <m:oMath xmlns:m="http://schemas.openxmlformats.org/officeDocument/2006/math">
                    <m:acc>
                      <m:accPr>
                        <m:chr m:val="̅"/>
                        <m:ctrlPr>
                          <a:rPr lang="en-US" i="1" smtClean="0">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acc>
                      <m:accPr>
                        <m:chr m:val="̅"/>
                        <m:ctrlPr>
                          <a:rPr lang="en-US" i="1">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𝑥</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oMath>
                </a14:m>
                <a:r>
                  <a:rPr lang="en-US" dirty="0"/>
                  <a:t> results in a linear decision boundary. For non linear decision boundaries, use polynomial equations to fit the data. Examples – </a:t>
                </a:r>
              </a:p>
              <a:p>
                <a:pPr algn="just"/>
                <a:endParaRPr lang="en-US" dirty="0"/>
              </a:p>
              <a:p>
                <a:pPr algn="just"/>
                <a:r>
                  <a:rPr lang="en-US" dirty="0"/>
                  <a:t>[1]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𝑓</m:t>
                        </m:r>
                      </m:e>
                      <m:sub>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𝑥</m:t>
                        </m:r>
                      </m:e>
                    </m:d>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𝑧</m:t>
                        </m:r>
                      </m:e>
                    </m:d>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1</m:t>
                            </m:r>
                          </m:sub>
                        </m:sSub>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1</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2</m:t>
                            </m:r>
                          </m:sub>
                        </m:sSub>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2</m:t>
                            </m:r>
                          </m:sub>
                        </m:sSub>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e>
                    </m:d>
                    <m:r>
                      <a:rPr lang="en-US" b="0" i="1" smtClean="0">
                        <a:latin typeface="Cambria Math" panose="02040503050406030204" pitchFamily="18" charset="0"/>
                        <a:sym typeface="Wingdings" panose="05000000000000000000" pitchFamily="2" charset="2"/>
                      </a:rPr>
                      <m:t>;</m:t>
                    </m:r>
                  </m:oMath>
                </a14:m>
                <a:r>
                  <a:rPr lang="en-US" dirty="0"/>
                  <a:t> Decision Boundary </a:t>
                </a:r>
                <a:r>
                  <a:rPr lang="en-US" dirty="0">
                    <a:sym typeface="Wingdings" panose="05000000000000000000" pitchFamily="2" charset="2"/>
                  </a:rPr>
                  <a:t> </a:t>
                </a:r>
                <a14:m>
                  <m:oMath xmlns:m="http://schemas.openxmlformats.org/officeDocument/2006/math">
                    <m:r>
                      <m:rPr>
                        <m:sty m:val="p"/>
                      </m:rPr>
                      <a:rPr lang="en-US" b="0" i="0" smtClean="0">
                        <a:latin typeface="Cambria Math" panose="02040503050406030204" pitchFamily="18" charset="0"/>
                        <a:sym typeface="Wingdings" panose="05000000000000000000" pitchFamily="2" charset="2"/>
                      </a:rPr>
                      <m:t>z</m:t>
                    </m:r>
                    <m:r>
                      <a:rPr lang="en-US" b="0" i="0" smtClean="0">
                        <a:latin typeface="Cambria Math" panose="02040503050406030204" pitchFamily="18" charset="0"/>
                        <a:sym typeface="Wingdings" panose="05000000000000000000" pitchFamily="2" charset="2"/>
                      </a:rPr>
                      <m:t>=</m:t>
                    </m:r>
                    <m:d>
                      <m:dPr>
                        <m:ctrlPr>
                          <a:rPr lang="en-US" i="1">
                            <a:latin typeface="Cambria Math" panose="02040503050406030204" pitchFamily="18" charset="0"/>
                            <a:sym typeface="Wingdings" panose="05000000000000000000" pitchFamily="2" charset="2"/>
                          </a:rPr>
                        </m:ctrlPr>
                      </m:dPr>
                      <m:e>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𝑤</m:t>
                            </m:r>
                          </m:e>
                          <m:sub>
                            <m:r>
                              <a:rPr lang="en-US" i="1">
                                <a:latin typeface="Cambria Math" panose="02040503050406030204" pitchFamily="18" charset="0"/>
                                <a:sym typeface="Wingdings" panose="05000000000000000000" pitchFamily="2" charset="2"/>
                              </a:rPr>
                              <m:t>1</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𝑥</m:t>
                            </m:r>
                          </m:e>
                          <m:sub>
                            <m:r>
                              <a:rPr lang="en-US" i="1">
                                <a:latin typeface="Cambria Math" panose="02040503050406030204" pitchFamily="18" charset="0"/>
                                <a:sym typeface="Wingdings" panose="05000000000000000000" pitchFamily="2" charset="2"/>
                              </a:rPr>
                              <m:t>1</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𝑤</m:t>
                            </m:r>
                          </m:e>
                          <m:sub>
                            <m:r>
                              <a:rPr lang="en-US" i="1">
                                <a:latin typeface="Cambria Math" panose="02040503050406030204" pitchFamily="18" charset="0"/>
                                <a:sym typeface="Wingdings" panose="05000000000000000000" pitchFamily="2" charset="2"/>
                              </a:rPr>
                              <m:t>2</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𝑥</m:t>
                            </m:r>
                          </m:e>
                          <m:sub>
                            <m:r>
                              <a:rPr lang="en-US" i="1">
                                <a:latin typeface="Cambria Math" panose="02040503050406030204" pitchFamily="18" charset="0"/>
                                <a:sym typeface="Wingdings" panose="05000000000000000000" pitchFamily="2" charset="2"/>
                              </a:rPr>
                              <m:t>2</m:t>
                            </m:r>
                          </m:sub>
                        </m:sSub>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𝑏</m:t>
                        </m:r>
                      </m:e>
                    </m:d>
                    <m:r>
                      <a:rPr lang="en-US" b="0" i="1" smtClean="0">
                        <a:latin typeface="Cambria Math" panose="02040503050406030204" pitchFamily="18" charset="0"/>
                        <a:sym typeface="Wingdings" panose="05000000000000000000" pitchFamily="2" charset="2"/>
                      </a:rPr>
                      <m:t>=0</m:t>
                    </m:r>
                  </m:oMath>
                </a14:m>
                <a:r>
                  <a:rPr lang="en-US" dirty="0"/>
                  <a:t>; Decision boundary is a line.</a:t>
                </a:r>
              </a:p>
            </p:txBody>
          </p:sp>
        </mc:Choice>
        <mc:Fallback xmlns="">
          <p:sp>
            <p:nvSpPr>
              <p:cNvPr id="2" name="TextBox 1">
                <a:extLst>
                  <a:ext uri="{FF2B5EF4-FFF2-40B4-BE49-F238E27FC236}">
                    <a16:creationId xmlns:a16="http://schemas.microsoft.com/office/drawing/2014/main" id="{1AA38A1A-ED34-6C7B-7BC5-A93137724176}"/>
                  </a:ext>
                </a:extLst>
              </p:cNvPr>
              <p:cNvSpPr txBox="1">
                <a:spLocks noRot="1" noChangeAspect="1" noMove="1" noResize="1" noEditPoints="1" noAdjustHandles="1" noChangeArrowheads="1" noChangeShapeType="1" noTextEdit="1"/>
              </p:cNvSpPr>
              <p:nvPr/>
            </p:nvSpPr>
            <p:spPr>
              <a:xfrm>
                <a:off x="66679" y="116540"/>
                <a:ext cx="11963956" cy="1212511"/>
              </a:xfrm>
              <a:prstGeom prst="rect">
                <a:avLst/>
              </a:prstGeom>
              <a:blipFill>
                <a:blip r:embed="rId2"/>
                <a:stretch>
                  <a:fillRect l="-458" t="-2513" r="-408" b="-6533"/>
                </a:stretch>
              </a:blipFill>
            </p:spPr>
            <p:txBody>
              <a:bodyPr/>
              <a:lstStyle/>
              <a:p>
                <a:r>
                  <a:rPr lang="en-IN">
                    <a:noFill/>
                  </a:rPr>
                  <a:t> </a:t>
                </a:r>
              </a:p>
            </p:txBody>
          </p:sp>
        </mc:Fallback>
      </mc:AlternateContent>
      <p:cxnSp>
        <p:nvCxnSpPr>
          <p:cNvPr id="4" name="Straight Connector 3">
            <a:extLst>
              <a:ext uri="{FF2B5EF4-FFF2-40B4-BE49-F238E27FC236}">
                <a16:creationId xmlns:a16="http://schemas.microsoft.com/office/drawing/2014/main" id="{F9C5991D-499F-5177-4CC8-76292B05DB13}"/>
              </a:ext>
            </a:extLst>
          </p:cNvPr>
          <p:cNvCxnSpPr/>
          <p:nvPr/>
        </p:nvCxnSpPr>
        <p:spPr>
          <a:xfrm>
            <a:off x="5060575" y="1531843"/>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9CB3A0D-69AD-5414-6F52-77E0A10CD959}"/>
              </a:ext>
            </a:extLst>
          </p:cNvPr>
          <p:cNvCxnSpPr/>
          <p:nvPr/>
        </p:nvCxnSpPr>
        <p:spPr>
          <a:xfrm>
            <a:off x="4957481" y="2387973"/>
            <a:ext cx="1138518"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2E3618C6-B9BA-0270-17EE-871E375FD903}"/>
              </a:ext>
            </a:extLst>
          </p:cNvPr>
          <p:cNvCxnSpPr/>
          <p:nvPr/>
        </p:nvCxnSpPr>
        <p:spPr>
          <a:xfrm>
            <a:off x="4957481" y="1715621"/>
            <a:ext cx="954742" cy="883022"/>
          </a:xfrm>
          <a:prstGeom prst="line">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78DD835-A726-303D-FD40-301ABC550C0E}"/>
              </a:ext>
            </a:extLst>
          </p:cNvPr>
          <p:cNvCxnSpPr>
            <a:cxnSpLocks/>
          </p:cNvCxnSpPr>
          <p:nvPr/>
        </p:nvCxnSpPr>
        <p:spPr>
          <a:xfrm flipH="1">
            <a:off x="5060575" y="1623732"/>
            <a:ext cx="815228" cy="883022"/>
          </a:xfrm>
          <a:prstGeom prst="line">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C6A229E-8131-EAD2-ADFF-54C37BD5F558}"/>
                  </a:ext>
                </a:extLst>
              </p:cNvPr>
              <p:cNvSpPr txBox="1"/>
              <p:nvPr/>
            </p:nvSpPr>
            <p:spPr>
              <a:xfrm>
                <a:off x="66678" y="2961244"/>
                <a:ext cx="12125321" cy="391389"/>
              </a:xfrm>
              <a:prstGeom prst="rect">
                <a:avLst/>
              </a:prstGeom>
              <a:noFill/>
            </p:spPr>
            <p:txBody>
              <a:bodyPr wrap="square">
                <a:spAutoFit/>
              </a:bodyPr>
              <a:lstStyle/>
              <a:p>
                <a:pPr algn="just"/>
                <a:r>
                  <a:rPr lang="en-US" dirty="0"/>
                  <a:t>[2]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𝑓</m:t>
                        </m:r>
                      </m:e>
                      <m:sub>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𝑥</m:t>
                        </m:r>
                      </m:e>
                    </m:d>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𝑧</m:t>
                        </m:r>
                      </m:e>
                    </m:d>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1</m:t>
                            </m:r>
                          </m:sub>
                        </m:sSub>
                        <m:sSubSup>
                          <m:sSubSupPr>
                            <m:ctrlPr>
                              <a:rPr lang="en-US" b="0" i="1" smtClean="0">
                                <a:latin typeface="Cambria Math" panose="02040503050406030204" pitchFamily="18" charset="0"/>
                                <a:sym typeface="Wingdings" panose="05000000000000000000" pitchFamily="2" charset="2"/>
                              </a:rPr>
                            </m:ctrlPr>
                          </m:sSubSup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1</m:t>
                            </m:r>
                          </m:sub>
                          <m:sup>
                            <m:r>
                              <a:rPr lang="en-US" b="0" i="1" smtClean="0">
                                <a:latin typeface="Cambria Math" panose="02040503050406030204" pitchFamily="18" charset="0"/>
                                <a:sym typeface="Wingdings" panose="05000000000000000000" pitchFamily="2" charset="2"/>
                              </a:rPr>
                              <m:t>2</m:t>
                            </m:r>
                          </m:sup>
                        </m:sSubSup>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2</m:t>
                            </m:r>
                          </m:sub>
                        </m:sSub>
                        <m:sSubSup>
                          <m:sSubSupPr>
                            <m:ctrlPr>
                              <a:rPr lang="en-US" b="0" i="1" smtClean="0">
                                <a:latin typeface="Cambria Math" panose="02040503050406030204" pitchFamily="18" charset="0"/>
                                <a:sym typeface="Wingdings" panose="05000000000000000000" pitchFamily="2" charset="2"/>
                              </a:rPr>
                            </m:ctrlPr>
                          </m:sSubSup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2</m:t>
                            </m:r>
                          </m:sub>
                          <m:sup>
                            <m:r>
                              <a:rPr lang="en-US" b="0" i="1" smtClean="0">
                                <a:latin typeface="Cambria Math" panose="02040503050406030204" pitchFamily="18" charset="0"/>
                                <a:sym typeface="Wingdings" panose="05000000000000000000" pitchFamily="2" charset="2"/>
                              </a:rPr>
                              <m:t>2</m:t>
                            </m:r>
                          </m:sup>
                        </m:sSubSup>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e>
                    </m:d>
                    <m:r>
                      <a:rPr lang="en-US" b="0" i="1" smtClean="0">
                        <a:latin typeface="Cambria Math" panose="02040503050406030204" pitchFamily="18" charset="0"/>
                        <a:sym typeface="Wingdings" panose="05000000000000000000" pitchFamily="2" charset="2"/>
                      </a:rPr>
                      <m:t>;</m:t>
                    </m:r>
                  </m:oMath>
                </a14:m>
                <a:r>
                  <a:rPr lang="en-US" dirty="0"/>
                  <a:t> Decision Boundary </a:t>
                </a:r>
                <a:r>
                  <a:rPr lang="en-US" dirty="0">
                    <a:sym typeface="Wingdings" panose="05000000000000000000" pitchFamily="2" charset="2"/>
                  </a:rPr>
                  <a:t> </a:t>
                </a:r>
                <a14:m>
                  <m:oMath xmlns:m="http://schemas.openxmlformats.org/officeDocument/2006/math">
                    <m:r>
                      <m:rPr>
                        <m:sty m:val="p"/>
                      </m:rPr>
                      <a:rPr lang="en-US" b="0" i="0" smtClean="0">
                        <a:latin typeface="Cambria Math" panose="02040503050406030204" pitchFamily="18" charset="0"/>
                        <a:sym typeface="Wingdings" panose="05000000000000000000" pitchFamily="2" charset="2"/>
                      </a:rPr>
                      <m:t>z</m:t>
                    </m:r>
                    <m:r>
                      <a:rPr lang="en-US" b="0" i="0" smtClean="0">
                        <a:latin typeface="Cambria Math" panose="02040503050406030204" pitchFamily="18" charset="0"/>
                        <a:sym typeface="Wingdings" panose="05000000000000000000" pitchFamily="2" charset="2"/>
                      </a:rPr>
                      <m:t>=</m:t>
                    </m:r>
                    <m:d>
                      <m:dPr>
                        <m:ctrlPr>
                          <a:rPr lang="en-US" i="1">
                            <a:latin typeface="Cambria Math" panose="02040503050406030204" pitchFamily="18" charset="0"/>
                            <a:sym typeface="Wingdings" panose="05000000000000000000" pitchFamily="2" charset="2"/>
                          </a:rPr>
                        </m:ctrlPr>
                      </m:dPr>
                      <m:e>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𝑤</m:t>
                            </m:r>
                          </m:e>
                          <m:sub>
                            <m:r>
                              <a:rPr lang="en-US" i="1">
                                <a:latin typeface="Cambria Math" panose="02040503050406030204" pitchFamily="18" charset="0"/>
                                <a:sym typeface="Wingdings" panose="05000000000000000000" pitchFamily="2" charset="2"/>
                              </a:rPr>
                              <m:t>1</m:t>
                            </m:r>
                          </m:sub>
                        </m:sSub>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𝑥</m:t>
                            </m:r>
                          </m:e>
                          <m:sub>
                            <m:r>
                              <a:rPr lang="en-US" i="1">
                                <a:latin typeface="Cambria Math" panose="02040503050406030204" pitchFamily="18" charset="0"/>
                                <a:sym typeface="Wingdings" panose="05000000000000000000" pitchFamily="2" charset="2"/>
                              </a:rPr>
                              <m:t>1</m:t>
                            </m:r>
                          </m:sub>
                          <m:sup>
                            <m:r>
                              <a:rPr lang="en-US" i="1">
                                <a:latin typeface="Cambria Math" panose="02040503050406030204" pitchFamily="18" charset="0"/>
                                <a:sym typeface="Wingdings" panose="05000000000000000000" pitchFamily="2" charset="2"/>
                              </a:rPr>
                              <m:t>2</m:t>
                            </m:r>
                          </m:sup>
                        </m:sSubSup>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𝑤</m:t>
                            </m:r>
                          </m:e>
                          <m:sub>
                            <m:r>
                              <a:rPr lang="en-US" i="1">
                                <a:latin typeface="Cambria Math" panose="02040503050406030204" pitchFamily="18" charset="0"/>
                                <a:sym typeface="Wingdings" panose="05000000000000000000" pitchFamily="2" charset="2"/>
                              </a:rPr>
                              <m:t>2</m:t>
                            </m:r>
                          </m:sub>
                        </m:sSub>
                        <m:sSubSup>
                          <m:sSubSupPr>
                            <m:ctrlPr>
                              <a:rPr lang="en-US" i="1">
                                <a:latin typeface="Cambria Math" panose="02040503050406030204" pitchFamily="18" charset="0"/>
                                <a:sym typeface="Wingdings" panose="05000000000000000000" pitchFamily="2" charset="2"/>
                              </a:rPr>
                            </m:ctrlPr>
                          </m:sSubSupPr>
                          <m:e>
                            <m:r>
                              <a:rPr lang="en-US" i="1">
                                <a:latin typeface="Cambria Math" panose="02040503050406030204" pitchFamily="18" charset="0"/>
                                <a:sym typeface="Wingdings" panose="05000000000000000000" pitchFamily="2" charset="2"/>
                              </a:rPr>
                              <m:t>𝑥</m:t>
                            </m:r>
                          </m:e>
                          <m:sub>
                            <m:r>
                              <a:rPr lang="en-US" i="1">
                                <a:latin typeface="Cambria Math" panose="02040503050406030204" pitchFamily="18" charset="0"/>
                                <a:sym typeface="Wingdings" panose="05000000000000000000" pitchFamily="2" charset="2"/>
                              </a:rPr>
                              <m:t>2</m:t>
                            </m:r>
                          </m:sub>
                          <m:sup>
                            <m:r>
                              <a:rPr lang="en-US" i="1">
                                <a:latin typeface="Cambria Math" panose="02040503050406030204" pitchFamily="18" charset="0"/>
                                <a:sym typeface="Wingdings" panose="05000000000000000000" pitchFamily="2" charset="2"/>
                              </a:rPr>
                              <m:t>2</m:t>
                            </m:r>
                          </m:sup>
                        </m:sSubSup>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𝑏</m:t>
                        </m:r>
                      </m:e>
                    </m:d>
                    <m:r>
                      <a:rPr lang="en-US" b="0" i="1" smtClean="0">
                        <a:latin typeface="Cambria Math" panose="02040503050406030204" pitchFamily="18" charset="0"/>
                        <a:sym typeface="Wingdings" panose="05000000000000000000" pitchFamily="2" charset="2"/>
                      </a:rPr>
                      <m:t>=0</m:t>
                    </m:r>
                  </m:oMath>
                </a14:m>
                <a:r>
                  <a:rPr lang="en-US" dirty="0"/>
                  <a:t>; Decision boundary is a circle.</a:t>
                </a:r>
              </a:p>
            </p:txBody>
          </p:sp>
        </mc:Choice>
        <mc:Fallback xmlns="">
          <p:sp>
            <p:nvSpPr>
              <p:cNvPr id="13" name="TextBox 12">
                <a:extLst>
                  <a:ext uri="{FF2B5EF4-FFF2-40B4-BE49-F238E27FC236}">
                    <a16:creationId xmlns:a16="http://schemas.microsoft.com/office/drawing/2014/main" id="{1C6A229E-8131-EAD2-ADFF-54C37BD5F558}"/>
                  </a:ext>
                </a:extLst>
              </p:cNvPr>
              <p:cNvSpPr txBox="1">
                <a:spLocks noRot="1" noChangeAspect="1" noMove="1" noResize="1" noEditPoints="1" noAdjustHandles="1" noChangeArrowheads="1" noChangeShapeType="1" noTextEdit="1"/>
              </p:cNvSpPr>
              <p:nvPr/>
            </p:nvSpPr>
            <p:spPr>
              <a:xfrm>
                <a:off x="66678" y="2961244"/>
                <a:ext cx="12125321" cy="391389"/>
              </a:xfrm>
              <a:prstGeom prst="rect">
                <a:avLst/>
              </a:prstGeom>
              <a:blipFill>
                <a:blip r:embed="rId3"/>
                <a:stretch>
                  <a:fillRect l="-452" t="-7813" b="-21875"/>
                </a:stretch>
              </a:blipFill>
            </p:spPr>
            <p:txBody>
              <a:bodyPr/>
              <a:lstStyle/>
              <a:p>
                <a:r>
                  <a:rPr lang="en-IN">
                    <a:noFill/>
                  </a:rPr>
                  <a:t> </a:t>
                </a:r>
              </a:p>
            </p:txBody>
          </p:sp>
        </mc:Fallback>
      </mc:AlternateContent>
      <p:cxnSp>
        <p:nvCxnSpPr>
          <p:cNvPr id="14" name="Straight Connector 13">
            <a:extLst>
              <a:ext uri="{FF2B5EF4-FFF2-40B4-BE49-F238E27FC236}">
                <a16:creationId xmlns:a16="http://schemas.microsoft.com/office/drawing/2014/main" id="{F2E19156-F98E-E083-EE68-CC14C9E725A6}"/>
              </a:ext>
            </a:extLst>
          </p:cNvPr>
          <p:cNvCxnSpPr/>
          <p:nvPr/>
        </p:nvCxnSpPr>
        <p:spPr>
          <a:xfrm>
            <a:off x="5529542" y="3544685"/>
            <a:ext cx="0" cy="106680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7C315318-EC77-75DC-8BA0-0DDBF2EAB5EB}"/>
              </a:ext>
            </a:extLst>
          </p:cNvPr>
          <p:cNvCxnSpPr/>
          <p:nvPr/>
        </p:nvCxnSpPr>
        <p:spPr>
          <a:xfrm>
            <a:off x="4989419" y="4049427"/>
            <a:ext cx="1138518" cy="0"/>
          </a:xfrm>
          <a:prstGeom prst="line">
            <a:avLst/>
          </a:prstGeom>
        </p:spPr>
        <p:style>
          <a:lnRef idx="1">
            <a:schemeClr val="dk1"/>
          </a:lnRef>
          <a:fillRef idx="0">
            <a:schemeClr val="dk1"/>
          </a:fillRef>
          <a:effectRef idx="0">
            <a:schemeClr val="dk1"/>
          </a:effectRef>
          <a:fontRef idx="minor">
            <a:schemeClr val="tx1"/>
          </a:fontRef>
        </p:style>
      </p:cxnSp>
      <p:sp>
        <p:nvSpPr>
          <p:cNvPr id="18" name="Oval 17">
            <a:extLst>
              <a:ext uri="{FF2B5EF4-FFF2-40B4-BE49-F238E27FC236}">
                <a16:creationId xmlns:a16="http://schemas.microsoft.com/office/drawing/2014/main" id="{F42479E9-A4FE-D07D-C248-ED6A634A481D}"/>
              </a:ext>
            </a:extLst>
          </p:cNvPr>
          <p:cNvSpPr/>
          <p:nvPr/>
        </p:nvSpPr>
        <p:spPr>
          <a:xfrm>
            <a:off x="5183280" y="3715234"/>
            <a:ext cx="692523" cy="668386"/>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76188E5-05F9-9A67-D7DB-AF16E16C5BF3}"/>
                  </a:ext>
                </a:extLst>
              </p:cNvPr>
              <p:cNvSpPr txBox="1"/>
              <p:nvPr/>
            </p:nvSpPr>
            <p:spPr>
              <a:xfrm>
                <a:off x="66678" y="4717813"/>
                <a:ext cx="11897277" cy="391069"/>
              </a:xfrm>
              <a:prstGeom prst="rect">
                <a:avLst/>
              </a:prstGeom>
              <a:noFill/>
            </p:spPr>
            <p:txBody>
              <a:bodyPr wrap="square">
                <a:spAutoFit/>
              </a:bodyPr>
              <a:lstStyle/>
              <a:p>
                <a:pPr algn="just"/>
                <a:r>
                  <a:rPr lang="en-US" dirty="0"/>
                  <a:t>[3] </a:t>
                </a:r>
                <a14:m>
                  <m:oMath xmlns:m="http://schemas.openxmlformats.org/officeDocument/2006/math">
                    <m:sSub>
                      <m:sSubPr>
                        <m:ctrlPr>
                          <a:rPr lang="en-US"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𝑓</m:t>
                        </m:r>
                      </m:e>
                      <m:sub>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sub>
                    </m:sSub>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𝑥</m:t>
                        </m:r>
                      </m:e>
                    </m:d>
                    <m:r>
                      <a:rPr lang="en-US" i="1">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𝑧</m:t>
                        </m:r>
                      </m:e>
                    </m:d>
                    <m:r>
                      <a:rPr lang="en-US" b="0" i="1" smtClean="0">
                        <a:latin typeface="Cambria Math" panose="02040503050406030204" pitchFamily="18" charset="0"/>
                        <a:sym typeface="Wingdings" panose="05000000000000000000" pitchFamily="2" charset="2"/>
                      </a:rPr>
                      <m:t>= </m:t>
                    </m:r>
                    <m:r>
                      <a:rPr lang="en-US" b="0" i="1" smtClean="0">
                        <a:latin typeface="Cambria Math" panose="02040503050406030204" pitchFamily="18" charset="0"/>
                        <a:sym typeface="Wingdings" panose="05000000000000000000" pitchFamily="2" charset="2"/>
                      </a:rPr>
                      <m:t>𝑔</m:t>
                    </m:r>
                    <m:d>
                      <m:dPr>
                        <m:ctrlPr>
                          <a:rPr lang="en-US" b="0" i="1" smtClean="0">
                            <a:latin typeface="Cambria Math" panose="02040503050406030204" pitchFamily="18" charset="0"/>
                            <a:sym typeface="Wingdings" panose="05000000000000000000" pitchFamily="2" charset="2"/>
                          </a:rPr>
                        </m:ctrlPr>
                      </m:dPr>
                      <m:e>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𝑤</m:t>
                            </m:r>
                          </m:e>
                          <m:sub>
                            <m:r>
                              <a:rPr lang="en-US" i="1">
                                <a:latin typeface="Cambria Math" panose="02040503050406030204" pitchFamily="18" charset="0"/>
                                <a:sym typeface="Wingdings" panose="05000000000000000000" pitchFamily="2" charset="2"/>
                              </a:rPr>
                              <m:t>1</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𝑥</m:t>
                            </m:r>
                          </m:e>
                          <m:sub>
                            <m:r>
                              <a:rPr lang="en-US" i="1">
                                <a:latin typeface="Cambria Math" panose="02040503050406030204" pitchFamily="18" charset="0"/>
                                <a:sym typeface="Wingdings" panose="05000000000000000000" pitchFamily="2" charset="2"/>
                              </a:rPr>
                              <m:t>1</m:t>
                            </m:r>
                          </m:sub>
                        </m:sSub>
                        <m:r>
                          <a:rPr lang="en-US" i="1">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𝑤</m:t>
                            </m:r>
                          </m:e>
                          <m:sub>
                            <m:r>
                              <a:rPr lang="en-US" i="1">
                                <a:latin typeface="Cambria Math" panose="02040503050406030204" pitchFamily="18" charset="0"/>
                                <a:sym typeface="Wingdings" panose="05000000000000000000" pitchFamily="2" charset="2"/>
                              </a:rPr>
                              <m:t>2</m:t>
                            </m:r>
                          </m:sub>
                        </m:sSub>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𝑥</m:t>
                            </m:r>
                          </m:e>
                          <m:sub>
                            <m:r>
                              <a:rPr lang="en-US" i="1">
                                <a:latin typeface="Cambria Math" panose="02040503050406030204" pitchFamily="18" charset="0"/>
                                <a:sym typeface="Wingdings" panose="05000000000000000000" pitchFamily="2" charset="2"/>
                              </a:rPr>
                              <m:t>2</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3</m:t>
                            </m:r>
                          </m:sub>
                        </m:sSub>
                        <m:sSubSup>
                          <m:sSubSupPr>
                            <m:ctrlPr>
                              <a:rPr lang="en-US" b="0" i="1" smtClean="0">
                                <a:latin typeface="Cambria Math" panose="02040503050406030204" pitchFamily="18" charset="0"/>
                                <a:sym typeface="Wingdings" panose="05000000000000000000" pitchFamily="2" charset="2"/>
                              </a:rPr>
                            </m:ctrlPr>
                          </m:sSubSup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1</m:t>
                            </m:r>
                          </m:sub>
                          <m:sup>
                            <m:r>
                              <a:rPr lang="en-US" b="0" i="1" smtClean="0">
                                <a:latin typeface="Cambria Math" panose="02040503050406030204" pitchFamily="18" charset="0"/>
                                <a:sym typeface="Wingdings" panose="05000000000000000000" pitchFamily="2" charset="2"/>
                              </a:rPr>
                              <m:t>2</m:t>
                            </m:r>
                          </m:sup>
                        </m:sSubSup>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4</m:t>
                            </m:r>
                          </m:sub>
                        </m:sSub>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1</m:t>
                            </m:r>
                          </m:sub>
                        </m:sSub>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2</m:t>
                            </m:r>
                          </m:sub>
                        </m:sSub>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𝑤</m:t>
                            </m:r>
                          </m:e>
                          <m:sub>
                            <m:r>
                              <a:rPr lang="en-US" b="0" i="1" smtClean="0">
                                <a:latin typeface="Cambria Math" panose="02040503050406030204" pitchFamily="18" charset="0"/>
                                <a:sym typeface="Wingdings" panose="05000000000000000000" pitchFamily="2" charset="2"/>
                              </a:rPr>
                              <m:t>5</m:t>
                            </m:r>
                          </m:sub>
                        </m:sSub>
                        <m:sSubSup>
                          <m:sSubSupPr>
                            <m:ctrlPr>
                              <a:rPr lang="en-US" b="0" i="1" smtClean="0">
                                <a:latin typeface="Cambria Math" panose="02040503050406030204" pitchFamily="18" charset="0"/>
                                <a:sym typeface="Wingdings" panose="05000000000000000000" pitchFamily="2" charset="2"/>
                              </a:rPr>
                            </m:ctrlPr>
                          </m:sSubSupPr>
                          <m:e>
                            <m:r>
                              <a:rPr lang="en-US" b="0" i="1" smtClean="0">
                                <a:latin typeface="Cambria Math" panose="02040503050406030204" pitchFamily="18" charset="0"/>
                                <a:sym typeface="Wingdings" panose="05000000000000000000" pitchFamily="2" charset="2"/>
                              </a:rPr>
                              <m:t>𝑥</m:t>
                            </m:r>
                          </m:e>
                          <m:sub>
                            <m:r>
                              <a:rPr lang="en-US" b="0" i="1" smtClean="0">
                                <a:latin typeface="Cambria Math" panose="02040503050406030204" pitchFamily="18" charset="0"/>
                                <a:sym typeface="Wingdings" panose="05000000000000000000" pitchFamily="2" charset="2"/>
                              </a:rPr>
                              <m:t>𝑥</m:t>
                            </m:r>
                          </m:sub>
                          <m:sup>
                            <m:r>
                              <a:rPr lang="en-US" b="0" i="1" smtClean="0">
                                <a:latin typeface="Cambria Math" panose="02040503050406030204" pitchFamily="18" charset="0"/>
                                <a:sym typeface="Wingdings" panose="05000000000000000000" pitchFamily="2" charset="2"/>
                              </a:rPr>
                              <m:t>2</m:t>
                            </m:r>
                          </m:sup>
                        </m:sSubSup>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e>
                    </m:d>
                    <m:r>
                      <a:rPr lang="en-US" b="0" i="1" smtClean="0">
                        <a:latin typeface="Cambria Math" panose="02040503050406030204" pitchFamily="18" charset="0"/>
                        <a:sym typeface="Wingdings" panose="05000000000000000000" pitchFamily="2" charset="2"/>
                      </a:rPr>
                      <m:t>;</m:t>
                    </m:r>
                  </m:oMath>
                </a14:m>
                <a:r>
                  <a:rPr lang="en-US" dirty="0"/>
                  <a:t> Decision boundary is an ellipse.</a:t>
                </a:r>
              </a:p>
            </p:txBody>
          </p:sp>
        </mc:Choice>
        <mc:Fallback xmlns="">
          <p:sp>
            <p:nvSpPr>
              <p:cNvPr id="20" name="TextBox 19">
                <a:extLst>
                  <a:ext uri="{FF2B5EF4-FFF2-40B4-BE49-F238E27FC236}">
                    <a16:creationId xmlns:a16="http://schemas.microsoft.com/office/drawing/2014/main" id="{876188E5-05F9-9A67-D7DB-AF16E16C5BF3}"/>
                  </a:ext>
                </a:extLst>
              </p:cNvPr>
              <p:cNvSpPr txBox="1">
                <a:spLocks noRot="1" noChangeAspect="1" noMove="1" noResize="1" noEditPoints="1" noAdjustHandles="1" noChangeArrowheads="1" noChangeShapeType="1" noTextEdit="1"/>
              </p:cNvSpPr>
              <p:nvPr/>
            </p:nvSpPr>
            <p:spPr>
              <a:xfrm>
                <a:off x="66678" y="4717813"/>
                <a:ext cx="11897277" cy="391069"/>
              </a:xfrm>
              <a:prstGeom prst="rect">
                <a:avLst/>
              </a:prstGeom>
              <a:blipFill>
                <a:blip r:embed="rId4"/>
                <a:stretch>
                  <a:fillRect l="-461" t="-6250" b="-21875"/>
                </a:stretch>
              </a:blipFill>
            </p:spPr>
            <p:txBody>
              <a:bodyPr/>
              <a:lstStyle/>
              <a:p>
                <a:r>
                  <a:rPr lang="en-IN">
                    <a:noFill/>
                  </a:rPr>
                  <a:t> </a:t>
                </a:r>
              </a:p>
            </p:txBody>
          </p:sp>
        </mc:Fallback>
      </mc:AlternateContent>
      <p:cxnSp>
        <p:nvCxnSpPr>
          <p:cNvPr id="21" name="Straight Connector 20">
            <a:extLst>
              <a:ext uri="{FF2B5EF4-FFF2-40B4-BE49-F238E27FC236}">
                <a16:creationId xmlns:a16="http://schemas.microsoft.com/office/drawing/2014/main" id="{F1A8F324-AC66-2E67-1733-8CABA8C641F9}"/>
              </a:ext>
            </a:extLst>
          </p:cNvPr>
          <p:cNvCxnSpPr/>
          <p:nvPr/>
        </p:nvCxnSpPr>
        <p:spPr>
          <a:xfrm>
            <a:off x="4989419" y="6082993"/>
            <a:ext cx="1138518" cy="0"/>
          </a:xfrm>
          <a:prstGeom prst="line">
            <a:avLst/>
          </a:prstGeom>
        </p:spPr>
        <p:style>
          <a:lnRef idx="1">
            <a:schemeClr val="dk1"/>
          </a:lnRef>
          <a:fillRef idx="0">
            <a:schemeClr val="dk1"/>
          </a:fillRef>
          <a:effectRef idx="0">
            <a:schemeClr val="dk1"/>
          </a:effectRef>
          <a:fontRef idx="minor">
            <a:schemeClr val="tx1"/>
          </a:fontRef>
        </p:style>
      </p:cxnSp>
      <p:sp>
        <p:nvSpPr>
          <p:cNvPr id="22" name="Oval 21">
            <a:extLst>
              <a:ext uri="{FF2B5EF4-FFF2-40B4-BE49-F238E27FC236}">
                <a16:creationId xmlns:a16="http://schemas.microsoft.com/office/drawing/2014/main" id="{13D6B7ED-B17A-0F80-1701-2C61296CF32E}"/>
              </a:ext>
            </a:extLst>
          </p:cNvPr>
          <p:cNvSpPr/>
          <p:nvPr/>
        </p:nvSpPr>
        <p:spPr>
          <a:xfrm>
            <a:off x="5235390" y="5540068"/>
            <a:ext cx="608476" cy="1085849"/>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3" name="Straight Connector 22">
            <a:extLst>
              <a:ext uri="{FF2B5EF4-FFF2-40B4-BE49-F238E27FC236}">
                <a16:creationId xmlns:a16="http://schemas.microsoft.com/office/drawing/2014/main" id="{3E6325A5-52D8-B4E8-A3D7-81937FA3078A}"/>
              </a:ext>
            </a:extLst>
          </p:cNvPr>
          <p:cNvCxnSpPr>
            <a:cxnSpLocks/>
          </p:cNvCxnSpPr>
          <p:nvPr/>
        </p:nvCxnSpPr>
        <p:spPr>
          <a:xfrm>
            <a:off x="5529542" y="5324475"/>
            <a:ext cx="0" cy="139065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2303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233F9-20BE-6E09-E547-B707CDB563A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A30ADF9-7143-3094-777E-CE697BC561B8}"/>
                  </a:ext>
                </a:extLst>
              </p:cNvPr>
              <p:cNvSpPr txBox="1"/>
              <p:nvPr/>
            </p:nvSpPr>
            <p:spPr>
              <a:xfrm>
                <a:off x="161365" y="116540"/>
                <a:ext cx="11869269" cy="6463308"/>
              </a:xfrm>
              <a:prstGeom prst="rect">
                <a:avLst/>
              </a:prstGeom>
              <a:noFill/>
            </p:spPr>
            <p:txBody>
              <a:bodyPr wrap="square" rtlCol="0">
                <a:spAutoFit/>
              </a:bodyPr>
              <a:lstStyle/>
              <a:p>
                <a:pPr algn="just"/>
                <a:r>
                  <a:rPr lang="en-US" dirty="0"/>
                  <a:t>Note:</a:t>
                </a:r>
              </a:p>
              <a:p>
                <a:pPr algn="just"/>
                <a:r>
                  <a:rPr lang="en-US" dirty="0"/>
                  <a:t>- Raising to higher order polynomials will result in a more complex non-linear decision boundary</a:t>
                </a:r>
              </a:p>
              <a:p>
                <a:pPr algn="just"/>
                <a:r>
                  <a:rPr lang="en-US" dirty="0"/>
                  <a:t>- Deciding the right features determines the final decision boundary and is essential for the logistic regression model to fit well. This is also true for linear regression.</a:t>
                </a:r>
              </a:p>
              <a:p>
                <a:pPr algn="just"/>
                <a:endParaRPr lang="en-US" dirty="0"/>
              </a:p>
              <a:p>
                <a:pPr algn="just"/>
                <a:r>
                  <a:rPr lang="en-US" dirty="0"/>
                  <a:t>Thus, the range of logistic regression models depends on the linearity/non-linearity of the equation </a:t>
                </a:r>
                <a14:m>
                  <m:oMath xmlns:m="http://schemas.openxmlformats.org/officeDocument/2006/math">
                    <m:r>
                      <a:rPr lang="en-US" b="0" i="1" smtClean="0">
                        <a:latin typeface="Cambria Math" panose="02040503050406030204" pitchFamily="18" charset="0"/>
                      </a:rPr>
                      <m:t>𝑧</m:t>
                    </m:r>
                  </m:oMath>
                </a14:m>
                <a:endParaRPr lang="en-US" b="0" dirty="0"/>
              </a:p>
              <a:p>
                <a:pPr algn="just"/>
                <a:endParaRPr lang="en-US" dirty="0"/>
              </a:p>
              <a:p>
                <a:pPr algn="just"/>
                <a:endParaRPr lang="en-US" dirty="0"/>
              </a:p>
              <a:p>
                <a:pPr algn="just"/>
                <a:r>
                  <a:rPr lang="en-US" b="1" dirty="0"/>
                  <a:t>Cost Function For Logistic Regression</a:t>
                </a:r>
              </a:p>
              <a:p>
                <a:pPr algn="just"/>
                <a:endParaRPr lang="en-US" b="1" dirty="0"/>
              </a:p>
              <a:p>
                <a:pPr algn="just"/>
                <a:r>
                  <a:rPr lang="en-US" dirty="0"/>
                  <a:t>Recall: Cost function gives a way to measure how well a specific set of parameters fit the training data, thereby giving a way to choose better parameters</a:t>
                </a:r>
              </a:p>
              <a:p>
                <a:pPr algn="just"/>
                <a:r>
                  <a:rPr lang="en-US" dirty="0"/>
                  <a:t>          : The squared-error cost function has a nice property that following the derivative of the cost function leads to the global minimum</a:t>
                </a:r>
              </a:p>
              <a:p>
                <a:pPr algn="just"/>
                <a:r>
                  <a:rPr lang="en-US" dirty="0"/>
                  <a:t>          : The cost on a single training example is know as the Loss. The loss is denoted by Capital L and is a function of the prediction of the learning algorithm</a:t>
                </a:r>
              </a:p>
              <a:p>
                <a:pPr algn="just"/>
                <a:r>
                  <a:rPr lang="en-US" dirty="0"/>
                  <a:t>          : Summing up the loss of all training examples and averaging them results in the Cost</a:t>
                </a:r>
              </a:p>
              <a:p>
                <a:pPr algn="just"/>
                <a:endParaRPr lang="en-US" dirty="0"/>
              </a:p>
              <a:p>
                <a:pPr algn="just"/>
                <a:r>
                  <a:rPr lang="en-US" dirty="0"/>
                  <a:t>The squared error cost function does not work for logistic regression because the non-linear nature of logistic regression results in a non-convex function with many potential local minima. Thus, logistic regression requires a new cost function which is more suitable for its non-linear nature.</a:t>
                </a:r>
              </a:p>
              <a:p>
                <a:pPr algn="just"/>
                <a:endParaRPr lang="en-US" dirty="0"/>
              </a:p>
              <a:p>
                <a:pPr algn="just"/>
                <a:r>
                  <a:rPr lang="en-US" dirty="0"/>
                  <a:t>A new cost function is derived for logistic regression using maximum likelihood estimation</a:t>
                </a:r>
              </a:p>
            </p:txBody>
          </p:sp>
        </mc:Choice>
        <mc:Fallback xmlns="">
          <p:sp>
            <p:nvSpPr>
              <p:cNvPr id="2" name="TextBox 1">
                <a:extLst>
                  <a:ext uri="{FF2B5EF4-FFF2-40B4-BE49-F238E27FC236}">
                    <a16:creationId xmlns:a16="http://schemas.microsoft.com/office/drawing/2014/main" id="{8A30ADF9-7143-3094-777E-CE697BC561B8}"/>
                  </a:ext>
                </a:extLst>
              </p:cNvPr>
              <p:cNvSpPr txBox="1">
                <a:spLocks noRot="1" noChangeAspect="1" noMove="1" noResize="1" noEditPoints="1" noAdjustHandles="1" noChangeArrowheads="1" noChangeShapeType="1" noTextEdit="1"/>
              </p:cNvSpPr>
              <p:nvPr/>
            </p:nvSpPr>
            <p:spPr>
              <a:xfrm>
                <a:off x="161365" y="116540"/>
                <a:ext cx="11869269" cy="6463308"/>
              </a:xfrm>
              <a:prstGeom prst="rect">
                <a:avLst/>
              </a:prstGeom>
              <a:blipFill>
                <a:blip r:embed="rId2"/>
                <a:stretch>
                  <a:fillRect l="-411" t="-472" r="-411" b="-566"/>
                </a:stretch>
              </a:blipFill>
            </p:spPr>
            <p:txBody>
              <a:bodyPr/>
              <a:lstStyle/>
              <a:p>
                <a:r>
                  <a:rPr lang="en-IN">
                    <a:noFill/>
                  </a:rPr>
                  <a:t> </a:t>
                </a:r>
              </a:p>
            </p:txBody>
          </p:sp>
        </mc:Fallback>
      </mc:AlternateContent>
    </p:spTree>
    <p:extLst>
      <p:ext uri="{BB962C8B-B14F-4D97-AF65-F5344CB8AC3E}">
        <p14:creationId xmlns:p14="http://schemas.microsoft.com/office/powerpoint/2010/main" val="3051984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328BE1-FD71-5262-5614-F7E71F6EF41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DB51395-FA3A-B5A4-67BA-B2416A6FE3AE}"/>
                  </a:ext>
                </a:extLst>
              </p:cNvPr>
              <p:cNvSpPr txBox="1"/>
              <p:nvPr/>
            </p:nvSpPr>
            <p:spPr>
              <a:xfrm>
                <a:off x="161365" y="116540"/>
                <a:ext cx="11869269" cy="3380477"/>
              </a:xfrm>
              <a:prstGeom prst="rect">
                <a:avLst/>
              </a:prstGeom>
              <a:noFill/>
            </p:spPr>
            <p:txBody>
              <a:bodyPr wrap="square" rtlCol="0">
                <a:spAutoFit/>
              </a:bodyPr>
              <a:lstStyle/>
              <a:p>
                <a:pPr algn="just"/>
                <a:r>
                  <a:rPr lang="en-US" dirty="0"/>
                  <a:t>Logistic Loss Function:</a:t>
                </a:r>
              </a:p>
              <a:p>
                <a:pPr algn="just"/>
                <a:endParaRPr lang="en-US" dirty="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sup>
                          </m:sSup>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m:rPr>
                          <m:sty m:val="p"/>
                        </m:rPr>
                        <a:rPr lang="en-US" b="0" i="0" smtClean="0">
                          <a:latin typeface="Cambria Math" panose="02040503050406030204" pitchFamily="18" charset="0"/>
                        </a:rPr>
                        <m:t>log</m:t>
                      </m:r>
                      <m:r>
                        <a:rPr lang="en-US" b="0" i="1" smtClean="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b="0" i="1" smtClean="0">
                          <a:latin typeface="Cambria Math" panose="02040503050406030204" pitchFamily="18" charset="0"/>
                        </a:rPr>
                        <m:t>)</m:t>
                      </m:r>
                    </m:oMath>
                  </m:oMathPara>
                </a14:m>
                <a:endParaRPr lang="en-US" b="0" dirty="0"/>
              </a:p>
              <a:p>
                <a:pPr algn="just"/>
                <a:endParaRPr lang="en-US" dirty="0"/>
              </a:p>
              <a:p>
                <a:pPr algn="ctr"/>
                <a14:m>
                  <m:oMath xmlns:m="http://schemas.openxmlformats.org/officeDocument/2006/math">
                    <m:r>
                      <a:rPr lang="en-US" b="0" i="1" smtClean="0">
                        <a:latin typeface="Cambria Math" panose="02040503050406030204" pitchFamily="18" charset="0"/>
                      </a:rPr>
                      <m:t>𝑖𝑓</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=1</m:t>
                    </m:r>
                  </m:oMath>
                </a14:m>
                <a:r>
                  <a:rPr lang="en-US" dirty="0"/>
                  <a:t> </a:t>
                </a:r>
                <a:r>
                  <a:rPr lang="en-US" dirty="0">
                    <a:sym typeface="Wingdings" panose="05000000000000000000" pitchFamily="2" charset="2"/>
                  </a:rPr>
                  <a:t></a:t>
                </a:r>
                <a14:m>
                  <m:oMath xmlns:m="http://schemas.openxmlformats.org/officeDocument/2006/math">
                    <m:r>
                      <a:rPr lang="en-US" b="0" i="1" dirty="0" smtClean="0">
                        <a:latin typeface="Cambria Math" panose="02040503050406030204" pitchFamily="18" charset="0"/>
                        <a:sym typeface="Wingdings" panose="05000000000000000000" pitchFamily="2" charset="2"/>
                      </a:rPr>
                      <m:t>𝐿</m:t>
                    </m:r>
                    <m:r>
                      <a:rPr lang="en-US" b="0" i="1" dirty="0" smtClean="0">
                        <a:latin typeface="Cambria Math" panose="02040503050406030204" pitchFamily="18" charset="0"/>
                        <a:sym typeface="Wingdings" panose="05000000000000000000" pitchFamily="2" charset="2"/>
                      </a:rPr>
                      <m:t>=−1</m:t>
                    </m:r>
                    <m:r>
                      <m:rPr>
                        <m:sty m:val="p"/>
                      </m:rPr>
                      <a:rPr lang="en-US" b="0" i="0" dirty="0" smtClean="0">
                        <a:latin typeface="Cambria Math" panose="02040503050406030204" pitchFamily="18" charset="0"/>
                        <a:sym typeface="Wingdings" panose="05000000000000000000" pitchFamily="2" charset="2"/>
                      </a:rPr>
                      <m:t>log</m:t>
                    </m:r>
                    <m:r>
                      <a:rPr lang="en-US" b="0" i="1" dirty="0" smtClean="0">
                        <a:latin typeface="Cambria Math" panose="02040503050406030204" pitchFamily="18" charset="0"/>
                        <a:sym typeface="Wingdings" panose="05000000000000000000" pitchFamily="2" charset="2"/>
                      </a:rPr>
                      <m:t>⁡(</m:t>
                    </m:r>
                    <m:r>
                      <a:rPr lang="en-US" b="0" i="1" dirty="0" smtClean="0">
                        <a:latin typeface="Cambria Math" panose="02040503050406030204" pitchFamily="18" charset="0"/>
                        <a:sym typeface="Wingdings" panose="05000000000000000000" pitchFamily="2" charset="2"/>
                      </a:rPr>
                      <m:t>𝑓</m:t>
                    </m:r>
                    <m:d>
                      <m:dPr>
                        <m:ctrlPr>
                          <a:rPr lang="en-US" b="0" i="1" dirty="0" smtClean="0">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b="0" i="1" smtClean="0">
                        <a:latin typeface="Cambria Math" panose="02040503050406030204" pitchFamily="18" charset="0"/>
                      </a:rPr>
                      <m:t>)</m:t>
                    </m:r>
                  </m:oMath>
                </a14:m>
                <a:endParaRPr lang="en-US" dirty="0"/>
              </a:p>
              <a:p>
                <a:pPr algn="ctr"/>
                <a:endParaRPr lang="en-US" dirty="0"/>
              </a:p>
              <a:p>
                <a:pPr algn="ctr"/>
                <a14:m>
                  <m:oMath xmlns:m="http://schemas.openxmlformats.org/officeDocument/2006/math">
                    <m:r>
                      <a:rPr lang="en-US" b="0" i="1" smtClean="0">
                        <a:latin typeface="Cambria Math" panose="02040503050406030204" pitchFamily="18" charset="0"/>
                      </a:rPr>
                      <m:t>𝑖𝑓</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b="0" i="1" smtClean="0">
                        <a:latin typeface="Cambria Math" panose="02040503050406030204" pitchFamily="18" charset="0"/>
                      </a:rPr>
                      <m:t>=0</m:t>
                    </m:r>
                  </m:oMath>
                </a14:m>
                <a:r>
                  <a:rPr lang="en-US" dirty="0"/>
                  <a:t> </a:t>
                </a:r>
                <a:r>
                  <a:rPr lang="en-US" dirty="0">
                    <a:sym typeface="Wingdings" panose="05000000000000000000" pitchFamily="2" charset="2"/>
                  </a:rPr>
                  <a:t></a:t>
                </a:r>
                <a14:m>
                  <m:oMath xmlns:m="http://schemas.openxmlformats.org/officeDocument/2006/math">
                    <m:r>
                      <a:rPr lang="en-US" b="0" i="1" dirty="0" smtClean="0">
                        <a:latin typeface="Cambria Math" panose="02040503050406030204" pitchFamily="18" charset="0"/>
                        <a:sym typeface="Wingdings" panose="05000000000000000000" pitchFamily="2" charset="2"/>
                      </a:rPr>
                      <m:t>𝐿</m:t>
                    </m:r>
                    <m:r>
                      <a:rPr lang="en-US" b="0" i="1" dirty="0" smtClean="0">
                        <a:latin typeface="Cambria Math" panose="02040503050406030204" pitchFamily="18" charset="0"/>
                        <a:sym typeface="Wingdings" panose="05000000000000000000" pitchFamily="2" charset="2"/>
                      </a:rPr>
                      <m:t>=−1</m:t>
                    </m:r>
                    <m:func>
                      <m:funcPr>
                        <m:ctrlPr>
                          <a:rPr lang="en-US" b="0" i="1" dirty="0" smtClean="0">
                            <a:latin typeface="Cambria Math" panose="02040503050406030204" pitchFamily="18" charset="0"/>
                            <a:sym typeface="Wingdings" panose="05000000000000000000" pitchFamily="2" charset="2"/>
                          </a:rPr>
                        </m:ctrlPr>
                      </m:funcPr>
                      <m:fName>
                        <m:r>
                          <m:rPr>
                            <m:sty m:val="p"/>
                          </m:rPr>
                          <a:rPr lang="en-US" b="0" i="0" dirty="0" smtClean="0">
                            <a:latin typeface="Cambria Math" panose="02040503050406030204" pitchFamily="18" charset="0"/>
                            <a:sym typeface="Wingdings" panose="05000000000000000000" pitchFamily="2" charset="2"/>
                          </a:rPr>
                          <m:t>log</m:t>
                        </m:r>
                      </m:fName>
                      <m:e>
                        <m:d>
                          <m:dPr>
                            <m:ctrlPr>
                              <a:rPr lang="en-US" b="0" i="1" dirty="0" smtClean="0">
                                <a:latin typeface="Cambria Math" panose="02040503050406030204" pitchFamily="18" charset="0"/>
                                <a:sym typeface="Wingdings" panose="05000000000000000000" pitchFamily="2" charset="2"/>
                              </a:rPr>
                            </m:ctrlPr>
                          </m:dPr>
                          <m:e>
                            <m:r>
                              <a:rPr lang="en-US" b="0" i="1" dirty="0" smtClean="0">
                                <a:latin typeface="Cambria Math" panose="02040503050406030204" pitchFamily="18" charset="0"/>
                                <a:sym typeface="Wingdings" panose="05000000000000000000" pitchFamily="2" charset="2"/>
                              </a:rPr>
                              <m:t>1−</m:t>
                            </m:r>
                            <m:r>
                              <a:rPr lang="en-US" b="0" i="1" dirty="0" smtClean="0">
                                <a:latin typeface="Cambria Math" panose="02040503050406030204" pitchFamily="18" charset="0"/>
                                <a:sym typeface="Wingdings" panose="05000000000000000000" pitchFamily="2" charset="2"/>
                              </a:rPr>
                              <m:t>𝑓</m:t>
                            </m:r>
                            <m:d>
                              <m:dPr>
                                <m:ctrlPr>
                                  <a:rPr lang="en-US" b="0" i="1" dirty="0" smtClean="0">
                                    <a:latin typeface="Cambria Math" panose="02040503050406030204" pitchFamily="18" charset="0"/>
                                    <a:sym typeface="Wingdings" panose="05000000000000000000" pitchFamily="2" charset="2"/>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oMath>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𝐿</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r>
                            <a:rPr lang="en-US" b="0" i="1" smtClean="0">
                              <a:latin typeface="Cambria Math" panose="02040503050406030204" pitchFamily="18" charset="0"/>
                            </a:rPr>
                            <m:t>=</m:t>
                          </m:r>
                        </m:e>
                      </m:nary>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m:rPr>
                              <m:sty m:val="p"/>
                            </m:rPr>
                            <a:rPr lang="en-US">
                              <a:latin typeface="Cambria Math" panose="02040503050406030204" pitchFamily="18" charset="0"/>
                            </a:rPr>
                            <m:t>log</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r>
                            <m:rPr>
                              <m:nor/>
                            </m:rPr>
                            <a:rPr lang="en-US" dirty="0"/>
                            <m:t> </m:t>
                          </m:r>
                        </m:e>
                      </m:nary>
                    </m:oMath>
                  </m:oMathPara>
                </a14:m>
                <a:endParaRPr lang="en-US" dirty="0"/>
              </a:p>
            </p:txBody>
          </p:sp>
        </mc:Choice>
        <mc:Fallback xmlns="">
          <p:sp>
            <p:nvSpPr>
              <p:cNvPr id="2" name="TextBox 1">
                <a:extLst>
                  <a:ext uri="{FF2B5EF4-FFF2-40B4-BE49-F238E27FC236}">
                    <a16:creationId xmlns:a16="http://schemas.microsoft.com/office/drawing/2014/main" id="{DDB51395-FA3A-B5A4-67BA-B2416A6FE3AE}"/>
                  </a:ext>
                </a:extLst>
              </p:cNvPr>
              <p:cNvSpPr txBox="1">
                <a:spLocks noRot="1" noChangeAspect="1" noMove="1" noResize="1" noEditPoints="1" noAdjustHandles="1" noChangeArrowheads="1" noChangeShapeType="1" noTextEdit="1"/>
              </p:cNvSpPr>
              <p:nvPr/>
            </p:nvSpPr>
            <p:spPr>
              <a:xfrm>
                <a:off x="161365" y="116540"/>
                <a:ext cx="11869269" cy="3380477"/>
              </a:xfrm>
              <a:prstGeom prst="rect">
                <a:avLst/>
              </a:prstGeom>
              <a:blipFill>
                <a:blip r:embed="rId2"/>
                <a:stretch>
                  <a:fillRect l="-411" t="-90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821A1111-9CE7-DA28-6CC4-A77F9859E70B}"/>
              </a:ext>
            </a:extLst>
          </p:cNvPr>
          <p:cNvSpPr txBox="1"/>
          <p:nvPr/>
        </p:nvSpPr>
        <p:spPr>
          <a:xfrm>
            <a:off x="161365" y="3844969"/>
            <a:ext cx="11869268" cy="2308324"/>
          </a:xfrm>
          <a:prstGeom prst="rect">
            <a:avLst/>
          </a:prstGeom>
          <a:noFill/>
        </p:spPr>
        <p:txBody>
          <a:bodyPr wrap="square">
            <a:spAutoFit/>
          </a:bodyPr>
          <a:lstStyle/>
          <a:p>
            <a:pPr algn="just"/>
            <a:r>
              <a:rPr lang="en-US" dirty="0"/>
              <a:t>The defining feature of this cost function is that it has 2 separate curves – one for Y=0 and the other for Y=1. </a:t>
            </a:r>
          </a:p>
          <a:p>
            <a:pPr algn="just"/>
            <a:endParaRPr lang="en-US" dirty="0"/>
          </a:p>
          <a:p>
            <a:pPr algn="just"/>
            <a:r>
              <a:rPr lang="en-US" dirty="0"/>
              <a:t>Combined, these curves provide the behavior useful for a cost function – being 0 when the prediction matches the target and rapidly increasing in value as the prediction differs from the target. </a:t>
            </a:r>
          </a:p>
          <a:p>
            <a:pPr algn="just"/>
            <a:endParaRPr lang="en-US" dirty="0"/>
          </a:p>
          <a:p>
            <a:pPr algn="just"/>
            <a:r>
              <a:rPr lang="en-US" dirty="0"/>
              <a:t>Combined, these curves are similar to the quadratic curve of the squared error cost function. Thus, the new cost function does not have any plateaus, local minima or discontinuity. Also, this is NOT bowl shaped like the squared error cost function, but is a curve with declining cost. </a:t>
            </a:r>
          </a:p>
        </p:txBody>
      </p:sp>
    </p:spTree>
    <p:extLst>
      <p:ext uri="{BB962C8B-B14F-4D97-AF65-F5344CB8AC3E}">
        <p14:creationId xmlns:p14="http://schemas.microsoft.com/office/powerpoint/2010/main" val="4100742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2CA31-268E-91F2-4548-8A0468563D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B674AF6-1194-F185-CAFE-8A8149DB8F31}"/>
              </a:ext>
            </a:extLst>
          </p:cNvPr>
          <p:cNvSpPr txBox="1"/>
          <p:nvPr/>
        </p:nvSpPr>
        <p:spPr>
          <a:xfrm>
            <a:off x="161365" y="116540"/>
            <a:ext cx="11869269" cy="923330"/>
          </a:xfrm>
          <a:prstGeom prst="rect">
            <a:avLst/>
          </a:prstGeom>
          <a:noFill/>
        </p:spPr>
        <p:txBody>
          <a:bodyPr wrap="square" rtlCol="0">
            <a:spAutoFit/>
          </a:bodyPr>
          <a:lstStyle/>
          <a:p>
            <a:pPr algn="just"/>
            <a:r>
              <a:rPr lang="en-US" dirty="0"/>
              <a:t>Case 1: When Y = 1 </a:t>
            </a:r>
            <a:r>
              <a:rPr lang="en-US" dirty="0">
                <a:sym typeface="Wingdings" panose="05000000000000000000" pitchFamily="2" charset="2"/>
              </a:rPr>
              <a:t></a:t>
            </a:r>
          </a:p>
          <a:p>
            <a:pPr algn="just"/>
            <a:endParaRPr lang="en-US" dirty="0">
              <a:sym typeface="Wingdings" panose="05000000000000000000" pitchFamily="2" charset="2"/>
            </a:endParaRPr>
          </a:p>
          <a:p>
            <a:pPr algn="just"/>
            <a:endParaRPr lang="en-US" dirty="0"/>
          </a:p>
        </p:txBody>
      </p:sp>
      <p:pic>
        <p:nvPicPr>
          <p:cNvPr id="1030" name="Picture 6" descr="What is the graph of |log x|? - Quora">
            <a:extLst>
              <a:ext uri="{FF2B5EF4-FFF2-40B4-BE49-F238E27FC236}">
                <a16:creationId xmlns:a16="http://schemas.microsoft.com/office/drawing/2014/main" id="{0C034339-F246-BE46-D51B-9D73773A1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98" y="509519"/>
            <a:ext cx="2266012" cy="27252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2ABC882-5BB0-08FF-885F-A00BF22D02EF}"/>
                  </a:ext>
                </a:extLst>
              </p:cNvPr>
              <p:cNvSpPr txBox="1"/>
              <p:nvPr/>
            </p:nvSpPr>
            <p:spPr>
              <a:xfrm>
                <a:off x="2723669" y="615067"/>
                <a:ext cx="2813516" cy="2031325"/>
              </a:xfrm>
              <a:prstGeom prst="rect">
                <a:avLst/>
              </a:prstGeom>
              <a:noFill/>
            </p:spPr>
            <p:txBody>
              <a:bodyPr wrap="square" rtlCol="0">
                <a:spAutoFit/>
              </a:bodyPr>
              <a:lstStyle/>
              <a:p>
                <a:pPr algn="just"/>
                <a:r>
                  <a:rPr lang="en-US" dirty="0"/>
                  <a:t>Since the output of logistic regression is always between 0 and 1, the only part of the –log(x) function that is relevant for calculating the loss if the part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&gt;0 &amp; </m:t>
                    </m:r>
                    <m:r>
                      <a:rPr lang="en-US" b="0" i="1" smtClean="0">
                        <a:latin typeface="Cambria Math" panose="02040503050406030204" pitchFamily="18" charset="0"/>
                      </a:rPr>
                      <m:t>𝑥</m:t>
                    </m:r>
                    <m:r>
                      <a:rPr lang="en-US" b="0" i="1" smtClean="0">
                        <a:latin typeface="Cambria Math" panose="02040503050406030204" pitchFamily="18" charset="0"/>
                      </a:rPr>
                      <m:t>&lt;1</m:t>
                    </m:r>
                  </m:oMath>
                </a14:m>
                <a:endParaRPr lang="en-IN" dirty="0"/>
              </a:p>
            </p:txBody>
          </p:sp>
        </mc:Choice>
        <mc:Fallback xmlns="">
          <p:sp>
            <p:nvSpPr>
              <p:cNvPr id="3" name="TextBox 2">
                <a:extLst>
                  <a:ext uri="{FF2B5EF4-FFF2-40B4-BE49-F238E27FC236}">
                    <a16:creationId xmlns:a16="http://schemas.microsoft.com/office/drawing/2014/main" id="{D2ABC882-5BB0-08FF-885F-A00BF22D02EF}"/>
                  </a:ext>
                </a:extLst>
              </p:cNvPr>
              <p:cNvSpPr txBox="1">
                <a:spLocks noRot="1" noChangeAspect="1" noMove="1" noResize="1" noEditPoints="1" noAdjustHandles="1" noChangeArrowheads="1" noChangeShapeType="1" noTextEdit="1"/>
              </p:cNvSpPr>
              <p:nvPr/>
            </p:nvSpPr>
            <p:spPr>
              <a:xfrm>
                <a:off x="2723669" y="615067"/>
                <a:ext cx="2813516" cy="2031325"/>
              </a:xfrm>
              <a:prstGeom prst="rect">
                <a:avLst/>
              </a:prstGeom>
              <a:blipFill>
                <a:blip r:embed="rId3"/>
                <a:stretch>
                  <a:fillRect l="-1952" t="-1802" r="-1952" b="-3904"/>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916F05B2-4CFA-E855-CDE1-85137AB1B6B1}"/>
              </a:ext>
            </a:extLst>
          </p:cNvPr>
          <p:cNvSpPr txBox="1"/>
          <p:nvPr/>
        </p:nvSpPr>
        <p:spPr>
          <a:xfrm>
            <a:off x="5636356" y="1392426"/>
            <a:ext cx="431528" cy="369332"/>
          </a:xfrm>
          <a:prstGeom prst="rect">
            <a:avLst/>
          </a:prstGeom>
          <a:noFill/>
        </p:spPr>
        <p:txBody>
          <a:bodyPr wrap="none" rtlCol="0">
            <a:spAutoFit/>
          </a:bodyPr>
          <a:lstStyle/>
          <a:p>
            <a:r>
              <a:rPr lang="en-US" dirty="0">
                <a:sym typeface="Wingdings" panose="05000000000000000000" pitchFamily="2" charset="2"/>
              </a:rPr>
              <a:t></a:t>
            </a:r>
            <a:endParaRPr lang="en-IN" dirty="0"/>
          </a:p>
        </p:txBody>
      </p:sp>
      <p:sp>
        <p:nvSpPr>
          <p:cNvPr id="5" name="TextBox 4">
            <a:extLst>
              <a:ext uri="{FF2B5EF4-FFF2-40B4-BE49-F238E27FC236}">
                <a16:creationId xmlns:a16="http://schemas.microsoft.com/office/drawing/2014/main" id="{5F495991-FB98-7522-2382-0082C8BB1C16}"/>
              </a:ext>
            </a:extLst>
          </p:cNvPr>
          <p:cNvSpPr txBox="1"/>
          <p:nvPr/>
        </p:nvSpPr>
        <p:spPr>
          <a:xfrm>
            <a:off x="8783909" y="694345"/>
            <a:ext cx="3246725" cy="1477328"/>
          </a:xfrm>
          <a:prstGeom prst="rect">
            <a:avLst/>
          </a:prstGeom>
          <a:noFill/>
        </p:spPr>
        <p:txBody>
          <a:bodyPr wrap="square" rtlCol="0">
            <a:spAutoFit/>
          </a:bodyPr>
          <a:lstStyle/>
          <a:p>
            <a:pPr algn="just"/>
            <a:r>
              <a:rPr lang="en-US" dirty="0"/>
              <a:t>If the algorithm predicts a probability close to 1 and the true label is 1, the cost will be very small and the loss will be lowest. Vice versa</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D75642F-5116-82CE-C874-0F1EAA8BB375}"/>
                  </a:ext>
                </a:extLst>
              </p:cNvPr>
              <p:cNvSpPr txBox="1"/>
              <p:nvPr/>
            </p:nvSpPr>
            <p:spPr>
              <a:xfrm>
                <a:off x="6943566" y="2546914"/>
                <a:ext cx="3463705" cy="706347"/>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𝐴𝑠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IN" dirty="0">
                    <a:sym typeface="Wingdings" panose="05000000000000000000" pitchFamily="2" charset="2"/>
                  </a:rPr>
                  <a:t>  </a:t>
                </a:r>
                <a14:m>
                  <m:oMath xmlns:m="http://schemas.openxmlformats.org/officeDocument/2006/math">
                    <m:r>
                      <a:rPr lang="en-US" b="0" i="1" smtClean="0">
                        <a:latin typeface="Cambria Math" panose="02040503050406030204" pitchFamily="18" charset="0"/>
                        <a:sym typeface="Wingdings" panose="05000000000000000000" pitchFamily="2" charset="2"/>
                      </a:rPr>
                      <m:t>1</m:t>
                    </m:r>
                  </m:oMath>
                </a14:m>
                <a:r>
                  <a:rPr lang="en-IN" dirty="0"/>
                  <a:t> then loss </a:t>
                </a:r>
                <a:r>
                  <a:rPr lang="en-IN"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0</m:t>
                    </m:r>
                  </m:oMath>
                </a14:m>
                <a:endParaRPr lang="en-IN" dirty="0"/>
              </a:p>
              <a:p>
                <a14:m>
                  <m:oMath xmlns:m="http://schemas.openxmlformats.org/officeDocument/2006/math">
                    <m:r>
                      <a:rPr lang="en-US" b="0" i="1" smtClean="0">
                        <a:latin typeface="Cambria Math" panose="02040503050406030204" pitchFamily="18" charset="0"/>
                      </a:rPr>
                      <m:t>𝐴𝑠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IN" dirty="0">
                    <a:sym typeface="Wingdings" panose="05000000000000000000" pitchFamily="2" charset="2"/>
                  </a:rPr>
                  <a:t>  </a:t>
                </a:r>
                <a14:m>
                  <m:oMath xmlns:m="http://schemas.openxmlformats.org/officeDocument/2006/math">
                    <m:r>
                      <a:rPr lang="en-US" b="0" i="1" smtClean="0">
                        <a:latin typeface="Cambria Math" panose="02040503050406030204" pitchFamily="18" charset="0"/>
                        <a:sym typeface="Wingdings" panose="05000000000000000000" pitchFamily="2" charset="2"/>
                      </a:rPr>
                      <m:t>0</m:t>
                    </m:r>
                  </m:oMath>
                </a14:m>
                <a:r>
                  <a:rPr lang="en-IN" dirty="0"/>
                  <a:t> then loss </a:t>
                </a:r>
                <a:r>
                  <a:rPr lang="en-IN"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𝐼𝑛𝑓</m:t>
                    </m:r>
                  </m:oMath>
                </a14:m>
                <a:endParaRPr lang="en-IN" dirty="0"/>
              </a:p>
            </p:txBody>
          </p:sp>
        </mc:Choice>
        <mc:Fallback xmlns="">
          <p:sp>
            <p:nvSpPr>
              <p:cNvPr id="6" name="TextBox 5">
                <a:extLst>
                  <a:ext uri="{FF2B5EF4-FFF2-40B4-BE49-F238E27FC236}">
                    <a16:creationId xmlns:a16="http://schemas.microsoft.com/office/drawing/2014/main" id="{BD75642F-5116-82CE-C874-0F1EAA8BB375}"/>
                  </a:ext>
                </a:extLst>
              </p:cNvPr>
              <p:cNvSpPr txBox="1">
                <a:spLocks noRot="1" noChangeAspect="1" noMove="1" noResize="1" noEditPoints="1" noAdjustHandles="1" noChangeArrowheads="1" noChangeShapeType="1" noTextEdit="1"/>
              </p:cNvSpPr>
              <p:nvPr/>
            </p:nvSpPr>
            <p:spPr>
              <a:xfrm>
                <a:off x="6943566" y="2546914"/>
                <a:ext cx="3463705" cy="706347"/>
              </a:xfrm>
              <a:prstGeom prst="rect">
                <a:avLst/>
              </a:prstGeom>
              <a:blipFill>
                <a:blip r:embed="rId5"/>
                <a:stretch>
                  <a:fillRect t="-2586" b="-11207"/>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E3C00DEE-9EA1-C91E-6D29-2DAF221959F7}"/>
              </a:ext>
            </a:extLst>
          </p:cNvPr>
          <p:cNvSpPr txBox="1"/>
          <p:nvPr/>
        </p:nvSpPr>
        <p:spPr>
          <a:xfrm>
            <a:off x="63127" y="3465623"/>
            <a:ext cx="11869269" cy="923330"/>
          </a:xfrm>
          <a:prstGeom prst="rect">
            <a:avLst/>
          </a:prstGeom>
          <a:noFill/>
        </p:spPr>
        <p:txBody>
          <a:bodyPr wrap="square" rtlCol="0">
            <a:spAutoFit/>
          </a:bodyPr>
          <a:lstStyle/>
          <a:p>
            <a:pPr algn="just"/>
            <a:r>
              <a:rPr lang="en-US" dirty="0"/>
              <a:t>Case 2: When Y = 0 </a:t>
            </a:r>
            <a:r>
              <a:rPr lang="en-US" dirty="0">
                <a:sym typeface="Wingdings" panose="05000000000000000000" pitchFamily="2" charset="2"/>
              </a:rPr>
              <a:t></a:t>
            </a:r>
          </a:p>
          <a:p>
            <a:pPr algn="just"/>
            <a:endParaRPr lang="en-US" dirty="0">
              <a:sym typeface="Wingdings" panose="05000000000000000000" pitchFamily="2" charset="2"/>
            </a:endParaRPr>
          </a:p>
          <a:p>
            <a:pPr algn="just"/>
            <a:endParaRPr lang="en-US" dirty="0"/>
          </a:p>
        </p:txBody>
      </p:sp>
      <p:pic>
        <p:nvPicPr>
          <p:cNvPr id="8" name="Picture 6" descr="What is the graph of |log x|? - Quora">
            <a:extLst>
              <a:ext uri="{FF2B5EF4-FFF2-40B4-BE49-F238E27FC236}">
                <a16:creationId xmlns:a16="http://schemas.microsoft.com/office/drawing/2014/main" id="{8499C6CB-8F0A-E61C-86A6-D27B03CEF8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65" y="3927288"/>
            <a:ext cx="2266012" cy="272527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DF5A8D-171F-45DB-B082-E7DA02C2A9E6}"/>
                  </a:ext>
                </a:extLst>
              </p:cNvPr>
              <p:cNvSpPr txBox="1"/>
              <p:nvPr/>
            </p:nvSpPr>
            <p:spPr>
              <a:xfrm>
                <a:off x="2681146" y="4165591"/>
                <a:ext cx="2813516" cy="2031325"/>
              </a:xfrm>
              <a:prstGeom prst="rect">
                <a:avLst/>
              </a:prstGeom>
              <a:noFill/>
            </p:spPr>
            <p:txBody>
              <a:bodyPr wrap="square" rtlCol="0">
                <a:spAutoFit/>
              </a:bodyPr>
              <a:lstStyle/>
              <a:p>
                <a:pPr algn="just"/>
                <a:r>
                  <a:rPr lang="en-US" dirty="0"/>
                  <a:t>Since the output of logistic regression is always between 0 and 1, the only part of the log(x) function that is relevant for calculating the loss if the part where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&lt;1 &amp; </m:t>
                    </m:r>
                    <m:r>
                      <a:rPr lang="en-US" b="0" i="1" smtClean="0">
                        <a:latin typeface="Cambria Math" panose="02040503050406030204" pitchFamily="18" charset="0"/>
                      </a:rPr>
                      <m:t>𝑥</m:t>
                    </m:r>
                    <m:r>
                      <a:rPr lang="en-US" b="0" i="1" smtClean="0">
                        <a:latin typeface="Cambria Math" panose="02040503050406030204" pitchFamily="18" charset="0"/>
                      </a:rPr>
                      <m:t>&gt;0</m:t>
                    </m:r>
                  </m:oMath>
                </a14:m>
                <a:endParaRPr lang="en-IN" dirty="0"/>
              </a:p>
            </p:txBody>
          </p:sp>
        </mc:Choice>
        <mc:Fallback xmlns="">
          <p:sp>
            <p:nvSpPr>
              <p:cNvPr id="10" name="TextBox 9">
                <a:extLst>
                  <a:ext uri="{FF2B5EF4-FFF2-40B4-BE49-F238E27FC236}">
                    <a16:creationId xmlns:a16="http://schemas.microsoft.com/office/drawing/2014/main" id="{A0DF5A8D-171F-45DB-B082-E7DA02C2A9E6}"/>
                  </a:ext>
                </a:extLst>
              </p:cNvPr>
              <p:cNvSpPr txBox="1">
                <a:spLocks noRot="1" noChangeAspect="1" noMove="1" noResize="1" noEditPoints="1" noAdjustHandles="1" noChangeArrowheads="1" noChangeShapeType="1" noTextEdit="1"/>
              </p:cNvSpPr>
              <p:nvPr/>
            </p:nvSpPr>
            <p:spPr>
              <a:xfrm>
                <a:off x="2681146" y="4165591"/>
                <a:ext cx="2813516" cy="2031325"/>
              </a:xfrm>
              <a:prstGeom prst="rect">
                <a:avLst/>
              </a:prstGeom>
              <a:blipFill>
                <a:blip r:embed="rId6"/>
                <a:stretch>
                  <a:fillRect l="-1952" t="-1497" r="-1952" b="-3593"/>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86DEA76A-C4EC-3FB2-EBD4-94DBD2254F39}"/>
              </a:ext>
            </a:extLst>
          </p:cNvPr>
          <p:cNvSpPr txBox="1"/>
          <p:nvPr/>
        </p:nvSpPr>
        <p:spPr>
          <a:xfrm>
            <a:off x="5531226" y="5181254"/>
            <a:ext cx="431528" cy="369332"/>
          </a:xfrm>
          <a:prstGeom prst="rect">
            <a:avLst/>
          </a:prstGeom>
          <a:noFill/>
        </p:spPr>
        <p:txBody>
          <a:bodyPr wrap="none" rtlCol="0">
            <a:spAutoFit/>
          </a:bodyPr>
          <a:lstStyle/>
          <a:p>
            <a:r>
              <a:rPr lang="en-US" dirty="0">
                <a:sym typeface="Wingdings" panose="05000000000000000000" pitchFamily="2" charset="2"/>
              </a:rPr>
              <a:t></a:t>
            </a:r>
            <a:endParaRPr lang="en-IN" dirty="0"/>
          </a:p>
        </p:txBody>
      </p:sp>
      <p:sp>
        <p:nvSpPr>
          <p:cNvPr id="12" name="TextBox 11">
            <a:extLst>
              <a:ext uri="{FF2B5EF4-FFF2-40B4-BE49-F238E27FC236}">
                <a16:creationId xmlns:a16="http://schemas.microsoft.com/office/drawing/2014/main" id="{7CFD7965-7017-3CD2-508C-8FB8C0BB4B76}"/>
              </a:ext>
            </a:extLst>
          </p:cNvPr>
          <p:cNvSpPr txBox="1"/>
          <p:nvPr/>
        </p:nvSpPr>
        <p:spPr>
          <a:xfrm>
            <a:off x="8675418" y="4495461"/>
            <a:ext cx="3246725" cy="923330"/>
          </a:xfrm>
          <a:prstGeom prst="rect">
            <a:avLst/>
          </a:prstGeom>
          <a:noFill/>
        </p:spPr>
        <p:txBody>
          <a:bodyPr wrap="square" rtlCol="0">
            <a:spAutoFit/>
          </a:bodyPr>
          <a:lstStyle/>
          <a:p>
            <a:pPr algn="just"/>
            <a:r>
              <a:rPr lang="en-US" dirty="0"/>
              <a:t>When the output label is 1, the algorithm is strongly incentivized not to predict 0</a:t>
            </a:r>
            <a:endParaRPr lang="en-IN"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49CDDF-6238-9B81-6636-B39531B41E3E}"/>
                  </a:ext>
                </a:extLst>
              </p:cNvPr>
              <p:cNvSpPr txBox="1"/>
              <p:nvPr/>
            </p:nvSpPr>
            <p:spPr>
              <a:xfrm>
                <a:off x="6840201" y="6092818"/>
                <a:ext cx="3463705" cy="706347"/>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𝐴𝑠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IN" dirty="0">
                    <a:sym typeface="Wingdings" panose="05000000000000000000" pitchFamily="2" charset="2"/>
                  </a:rPr>
                  <a:t>  </a:t>
                </a:r>
                <a14:m>
                  <m:oMath xmlns:m="http://schemas.openxmlformats.org/officeDocument/2006/math">
                    <m:r>
                      <a:rPr lang="en-US" b="0" i="1" smtClean="0">
                        <a:latin typeface="Cambria Math" panose="02040503050406030204" pitchFamily="18" charset="0"/>
                        <a:sym typeface="Wingdings" panose="05000000000000000000" pitchFamily="2" charset="2"/>
                      </a:rPr>
                      <m:t>1</m:t>
                    </m:r>
                  </m:oMath>
                </a14:m>
                <a:r>
                  <a:rPr lang="en-IN" dirty="0"/>
                  <a:t> then loss </a:t>
                </a:r>
                <a:r>
                  <a:rPr lang="en-IN"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𝐼𝑛𝑓</m:t>
                    </m:r>
                  </m:oMath>
                </a14:m>
                <a:endParaRPr lang="en-IN" dirty="0"/>
              </a:p>
              <a:p>
                <a14:m>
                  <m:oMath xmlns:m="http://schemas.openxmlformats.org/officeDocument/2006/math">
                    <m:r>
                      <a:rPr lang="en-US" b="0" i="1" smtClean="0">
                        <a:latin typeface="Cambria Math" panose="02040503050406030204" pitchFamily="18" charset="0"/>
                      </a:rPr>
                      <m:t>𝐴𝑠</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IN" dirty="0">
                    <a:sym typeface="Wingdings" panose="05000000000000000000" pitchFamily="2" charset="2"/>
                  </a:rPr>
                  <a:t>  </a:t>
                </a:r>
                <a14:m>
                  <m:oMath xmlns:m="http://schemas.openxmlformats.org/officeDocument/2006/math">
                    <m:r>
                      <a:rPr lang="en-US" b="0" i="1" smtClean="0">
                        <a:latin typeface="Cambria Math" panose="02040503050406030204" pitchFamily="18" charset="0"/>
                        <a:sym typeface="Wingdings" panose="05000000000000000000" pitchFamily="2" charset="2"/>
                      </a:rPr>
                      <m:t>0</m:t>
                    </m:r>
                  </m:oMath>
                </a14:m>
                <a:r>
                  <a:rPr lang="en-IN" dirty="0"/>
                  <a:t> then loss </a:t>
                </a:r>
                <a:r>
                  <a:rPr lang="en-IN" dirty="0">
                    <a:sym typeface="Wingdings" panose="05000000000000000000" pitchFamily="2" charset="2"/>
                  </a:rPr>
                  <a:t> </a:t>
                </a:r>
                <a14:m>
                  <m:oMath xmlns:m="http://schemas.openxmlformats.org/officeDocument/2006/math">
                    <m:r>
                      <a:rPr lang="en-US" b="0" i="1" smtClean="0">
                        <a:latin typeface="Cambria Math" panose="02040503050406030204" pitchFamily="18" charset="0"/>
                        <a:sym typeface="Wingdings" panose="05000000000000000000" pitchFamily="2" charset="2"/>
                      </a:rPr>
                      <m:t>0</m:t>
                    </m:r>
                  </m:oMath>
                </a14:m>
                <a:endParaRPr lang="en-IN" dirty="0"/>
              </a:p>
            </p:txBody>
          </p:sp>
        </mc:Choice>
        <mc:Fallback xmlns="">
          <p:sp>
            <p:nvSpPr>
              <p:cNvPr id="13" name="TextBox 12">
                <a:extLst>
                  <a:ext uri="{FF2B5EF4-FFF2-40B4-BE49-F238E27FC236}">
                    <a16:creationId xmlns:a16="http://schemas.microsoft.com/office/drawing/2014/main" id="{8249CDDF-6238-9B81-6636-B39531B41E3E}"/>
                  </a:ext>
                </a:extLst>
              </p:cNvPr>
              <p:cNvSpPr txBox="1">
                <a:spLocks noRot="1" noChangeAspect="1" noMove="1" noResize="1" noEditPoints="1" noAdjustHandles="1" noChangeArrowheads="1" noChangeShapeType="1" noTextEdit="1"/>
              </p:cNvSpPr>
              <p:nvPr/>
            </p:nvSpPr>
            <p:spPr>
              <a:xfrm>
                <a:off x="6840201" y="6092818"/>
                <a:ext cx="3463705" cy="706347"/>
              </a:xfrm>
              <a:prstGeom prst="rect">
                <a:avLst/>
              </a:prstGeom>
              <a:blipFill>
                <a:blip r:embed="rId7"/>
                <a:stretch>
                  <a:fillRect t="-1724" b="-11207"/>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814B02CA-DB9E-BB96-71E9-AD937838619C}"/>
              </a:ext>
            </a:extLst>
          </p:cNvPr>
          <p:cNvPicPr>
            <a:picLocks noChangeAspect="1"/>
          </p:cNvPicPr>
          <p:nvPr/>
        </p:nvPicPr>
        <p:blipFill>
          <a:blip r:embed="rId8"/>
          <a:stretch>
            <a:fillRect/>
          </a:stretch>
        </p:blipFill>
        <p:spPr>
          <a:xfrm>
            <a:off x="6055795" y="765181"/>
            <a:ext cx="2694443" cy="1477327"/>
          </a:xfrm>
          <a:prstGeom prst="rect">
            <a:avLst/>
          </a:prstGeom>
        </p:spPr>
      </p:pic>
      <p:pic>
        <p:nvPicPr>
          <p:cNvPr id="17" name="Picture 16">
            <a:extLst>
              <a:ext uri="{FF2B5EF4-FFF2-40B4-BE49-F238E27FC236}">
                <a16:creationId xmlns:a16="http://schemas.microsoft.com/office/drawing/2014/main" id="{FE29A451-C856-ED32-20DF-EA38C81DDA5C}"/>
              </a:ext>
            </a:extLst>
          </p:cNvPr>
          <p:cNvPicPr>
            <a:picLocks noChangeAspect="1"/>
          </p:cNvPicPr>
          <p:nvPr/>
        </p:nvPicPr>
        <p:blipFill>
          <a:blip r:embed="rId9"/>
          <a:stretch>
            <a:fillRect/>
          </a:stretch>
        </p:blipFill>
        <p:spPr>
          <a:xfrm>
            <a:off x="6055795" y="4262540"/>
            <a:ext cx="2619623" cy="1600880"/>
          </a:xfrm>
          <a:prstGeom prst="rect">
            <a:avLst/>
          </a:prstGeom>
        </p:spPr>
      </p:pic>
    </p:spTree>
    <p:extLst>
      <p:ext uri="{BB962C8B-B14F-4D97-AF65-F5344CB8AC3E}">
        <p14:creationId xmlns:p14="http://schemas.microsoft.com/office/powerpoint/2010/main" val="1923785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1E33E-531F-FDAF-7504-8C740699A4E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0E9DA9E-39E9-64EC-8533-6B3D3AB7518E}"/>
                  </a:ext>
                </a:extLst>
              </p:cNvPr>
              <p:cNvSpPr txBox="1"/>
              <p:nvPr/>
            </p:nvSpPr>
            <p:spPr>
              <a:xfrm>
                <a:off x="201706" y="140719"/>
                <a:ext cx="11788588" cy="5428217"/>
              </a:xfrm>
              <a:prstGeom prst="rect">
                <a:avLst/>
              </a:prstGeom>
              <a:noFill/>
            </p:spPr>
            <p:txBody>
              <a:bodyPr wrap="square">
                <a:spAutoFit/>
              </a:bodyPr>
              <a:lstStyle/>
              <a:p>
                <a:pPr algn="just"/>
                <a:r>
                  <a:rPr lang="en-IN" b="1" dirty="0"/>
                  <a:t>Gradient Descent For Logistic Regression</a:t>
                </a:r>
              </a:p>
              <a:p>
                <a:pPr algn="just"/>
                <a:endParaRPr lang="en-IN" b="1" dirty="0"/>
              </a:p>
              <a:p>
                <a:pPr algn="just"/>
                <a:r>
                  <a:rPr lang="en-IN" dirty="0"/>
                  <a:t>To fit the parameters of the logistic regression model, we will find the values of w and b that minimize the cost function using gradient descent </a:t>
                </a:r>
              </a:p>
              <a:p>
                <a:pPr algn="just"/>
                <a:endParaRPr lang="en-IN" dirty="0"/>
              </a:p>
              <a:p>
                <a:pPr algn="just"/>
                <a:r>
                  <a:rPr lang="en-IN" dirty="0"/>
                  <a:t>Mathematical function for GD {</a:t>
                </a:r>
              </a:p>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𝑤</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𝑤</m:t>
                          </m:r>
                        </m:den>
                      </m:f>
                      <m:r>
                        <a:rPr lang="en-US"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b="0" dirty="0">
                  <a:ea typeface="Cambria Math" panose="02040503050406030204" pitchFamily="18" charset="0"/>
                </a:endParaRPr>
              </a:p>
              <a:p>
                <a:pPr algn="just"/>
                <a14:m>
                  <m:oMathPara xmlns:m="http://schemas.openxmlformats.org/officeDocument/2006/math">
                    <m:oMathParaPr>
                      <m:jc m:val="left"/>
                    </m:oMathParaPr>
                    <m:oMath xmlns:m="http://schemas.openxmlformats.org/officeDocument/2006/math">
                      <m:r>
                        <a:rPr lang="en-IN" b="0" i="1" smtClean="0">
                          <a:latin typeface="Cambria Math" panose="02040503050406030204" pitchFamily="18" charset="0"/>
                        </a:rPr>
                        <m:t>𝑏</m:t>
                      </m:r>
                      <m:r>
                        <a:rPr lang="en-IN" b="0" i="1" smtClean="0">
                          <a:latin typeface="Cambria Math" panose="02040503050406030204" pitchFamily="18" charset="0"/>
                        </a:rPr>
                        <m:t>=</m:t>
                      </m:r>
                      <m:r>
                        <a:rPr lang="en-IN" b="0" i="1" smtClean="0">
                          <a:latin typeface="Cambria Math" panose="02040503050406030204" pitchFamily="18" charset="0"/>
                        </a:rPr>
                        <m:t>𝑏</m:t>
                      </m:r>
                      <m:r>
                        <a:rPr lang="en-IN" b="0" i="1" smtClean="0">
                          <a:latin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den>
                      </m:f>
                      <m:r>
                        <a:rPr lang="en-US" b="0" i="1" smtClean="0">
                          <a:latin typeface="Cambria Math" panose="02040503050406030204" pitchFamily="18" charset="0"/>
                          <a:ea typeface="Cambria Math" panose="02040503050406030204" pitchFamily="18" charset="0"/>
                        </a:rPr>
                        <m:t> </m:t>
                      </m:r>
                      <m:r>
                        <a:rPr lang="en-IN" b="0" i="1" smtClean="0">
                          <a:latin typeface="Cambria Math" panose="02040503050406030204" pitchFamily="18" charset="0"/>
                          <a:ea typeface="Cambria Math" panose="02040503050406030204" pitchFamily="18" charset="0"/>
                        </a:rPr>
                        <m:t>𝐽</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𝑤</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𝑏</m:t>
                          </m:r>
                        </m:e>
                      </m:d>
                    </m:oMath>
                  </m:oMathPara>
                </a14:m>
                <a:endParaRPr lang="en-IN" dirty="0"/>
              </a:p>
              <a:p>
                <a:pPr algn="just"/>
                <a:r>
                  <a:rPr lang="en-IN" dirty="0"/>
                  <a:t>} # simultaneous updates</a:t>
                </a:r>
              </a:p>
              <a:p>
                <a:pPr algn="just"/>
                <a:endParaRPr lang="en-IN" dirty="0"/>
              </a:p>
              <a:p>
                <a:pPr algn="just"/>
                <a:r>
                  <a:rPr lang="en-IN" dirty="0"/>
                  <a:t>After applying calculus, we can show that:</a:t>
                </a:r>
              </a:p>
              <a:p>
                <a:pPr algn="just"/>
                <a:endParaRPr lang="en-IN" dirty="0"/>
              </a:p>
              <a:p>
                <a:pPr/>
                <a14:m>
                  <m:oMathPara xmlns:m="http://schemas.openxmlformats.org/officeDocument/2006/math">
                    <m:oMathParaPr>
                      <m:jc m:val="left"/>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IN" i="1">
                              <a:latin typeface="Cambria Math" panose="02040503050406030204" pitchFamily="18" charset="0"/>
                            </a:rPr>
                            <m:t>𝑤</m:t>
                          </m:r>
                        </m:den>
                      </m:f>
                      <m:r>
                        <a:rPr lang="en-US" b="0" i="1" smtClean="0">
                          <a:latin typeface="Cambria Math" panose="02040503050406030204" pitchFamily="18" charset="0"/>
                        </a:rPr>
                        <m:t> </m:t>
                      </m:r>
                      <m:r>
                        <a:rPr lang="en-IN" i="1">
                          <a:latin typeface="Cambria Math" panose="02040503050406030204" pitchFamily="18" charset="0"/>
                        </a:rPr>
                        <m:t>𝐽</m:t>
                      </m:r>
                      <m:d>
                        <m:dPr>
                          <m:ctrlPr>
                            <a:rPr lang="en-IN" i="1">
                              <a:latin typeface="Cambria Math" panose="02040503050406030204" pitchFamily="18" charset="0"/>
                            </a:rPr>
                          </m:ctrlPr>
                        </m:dPr>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𝑏</m:t>
                          </m:r>
                        </m:e>
                      </m:d>
                      <m:r>
                        <a:rPr lang="en-US"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𝑗</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i="1" smtClean="0">
                              <a:latin typeface="Cambria Math" panose="02040503050406030204" pitchFamily="18" charset="0"/>
                            </a:rPr>
                            <m:t> </m:t>
                          </m:r>
                        </m:e>
                      </m:nary>
                    </m:oMath>
                  </m:oMathPara>
                </a14:m>
                <a:endParaRPr lang="en-IN" dirty="0"/>
              </a:p>
              <a:p>
                <a:pPr/>
                <a14:m>
                  <m:oMathPara xmlns:m="http://schemas.openxmlformats.org/officeDocument/2006/math">
                    <m:oMathParaPr>
                      <m:jc m:val="left"/>
                    </m:oMathParaPr>
                    <m:oMath xmlns:m="http://schemas.openxmlformats.org/officeDocument/2006/math">
                      <m:f>
                        <m:fPr>
                          <m:ctrlPr>
                            <a:rPr lang="en-IN" i="1" smtClean="0">
                              <a:latin typeface="Cambria Math" panose="02040503050406030204" pitchFamily="18" charset="0"/>
                            </a:rPr>
                          </m:ctrlPr>
                        </m:fPr>
                        <m:num>
                          <m:r>
                            <a:rPr lang="en-IN" i="1">
                              <a:latin typeface="Cambria Math" panose="02040503050406030204" pitchFamily="18" charset="0"/>
                            </a:rPr>
                            <m:t>𝜕</m:t>
                          </m:r>
                        </m:num>
                        <m:den>
                          <m:r>
                            <a:rPr lang="en-IN" i="1">
                              <a:latin typeface="Cambria Math" panose="02040503050406030204" pitchFamily="18" charset="0"/>
                            </a:rPr>
                            <m:t>𝜕</m:t>
                          </m:r>
                          <m:r>
                            <a:rPr lang="en-US" b="0" i="1" smtClean="0">
                              <a:latin typeface="Cambria Math" panose="02040503050406030204" pitchFamily="18" charset="0"/>
                            </a:rPr>
                            <m:t>𝑏</m:t>
                          </m:r>
                        </m:den>
                      </m:f>
                      <m:r>
                        <a:rPr lang="en-US" b="0" i="1" smtClean="0">
                          <a:latin typeface="Cambria Math" panose="02040503050406030204" pitchFamily="18" charset="0"/>
                        </a:rPr>
                        <m:t> </m:t>
                      </m:r>
                      <m:r>
                        <a:rPr lang="en-IN" i="1">
                          <a:latin typeface="Cambria Math" panose="02040503050406030204" pitchFamily="18" charset="0"/>
                        </a:rPr>
                        <m:t>𝐽</m:t>
                      </m:r>
                      <m:d>
                        <m:dPr>
                          <m:ctrlPr>
                            <a:rPr lang="en-IN" i="1">
                              <a:latin typeface="Cambria Math" panose="02040503050406030204" pitchFamily="18" charset="0"/>
                            </a:rPr>
                          </m:ctrlPr>
                        </m:dPr>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𝑏</m:t>
                          </m:r>
                        </m:e>
                      </m:d>
                      <m:r>
                        <a:rPr lang="en-US"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r>
                            <a:rPr lang="en-US" i="1" smtClean="0">
                              <a:latin typeface="Cambria Math" panose="02040503050406030204" pitchFamily="18" charset="0"/>
                            </a:rPr>
                            <m:t> </m:t>
                          </m:r>
                        </m:e>
                      </m:nary>
                    </m:oMath>
                  </m:oMathPara>
                </a14:m>
                <a:endParaRPr lang="en-IN" dirty="0"/>
              </a:p>
            </p:txBody>
          </p:sp>
        </mc:Choice>
        <mc:Fallback xmlns="">
          <p:sp>
            <p:nvSpPr>
              <p:cNvPr id="3" name="TextBox 2">
                <a:extLst>
                  <a:ext uri="{FF2B5EF4-FFF2-40B4-BE49-F238E27FC236}">
                    <a16:creationId xmlns:a16="http://schemas.microsoft.com/office/drawing/2014/main" id="{10E9DA9E-39E9-64EC-8533-6B3D3AB7518E}"/>
                  </a:ext>
                </a:extLst>
              </p:cNvPr>
              <p:cNvSpPr txBox="1">
                <a:spLocks noRot="1" noChangeAspect="1" noMove="1" noResize="1" noEditPoints="1" noAdjustHandles="1" noChangeArrowheads="1" noChangeShapeType="1" noTextEdit="1"/>
              </p:cNvSpPr>
              <p:nvPr/>
            </p:nvSpPr>
            <p:spPr>
              <a:xfrm>
                <a:off x="201706" y="140719"/>
                <a:ext cx="11788588" cy="5428217"/>
              </a:xfrm>
              <a:prstGeom prst="rect">
                <a:avLst/>
              </a:prstGeom>
              <a:blipFill>
                <a:blip r:embed="rId2"/>
                <a:stretch>
                  <a:fillRect l="-414" t="-561" r="-46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6C986B-C743-9BAD-A09D-0ACEFA0E6B1C}"/>
                  </a:ext>
                </a:extLst>
              </p:cNvPr>
              <p:cNvSpPr txBox="1"/>
              <p:nvPr/>
            </p:nvSpPr>
            <p:spPr>
              <a:xfrm>
                <a:off x="5448179" y="1493476"/>
                <a:ext cx="6096000" cy="1892890"/>
              </a:xfrm>
              <a:prstGeom prst="rect">
                <a:avLst/>
              </a:prstGeom>
              <a:noFill/>
            </p:spPr>
            <p:txBody>
              <a:bodyPr wrap="square">
                <a:spAutoFit/>
              </a:bodyPr>
              <a:lstStyle/>
              <a:p>
                <a:pPr algn="just"/>
                <a:r>
                  <a:rPr lang="en-IN" dirty="0"/>
                  <a:t>On the surface, the above equation looks same for linear and logistic regression. However, the definition of f(x) has changed:</a:t>
                </a:r>
              </a:p>
              <a:p>
                <a:pPr algn="just"/>
                <a:endParaRPr lang="en-IN" dirty="0"/>
              </a:p>
              <a:p>
                <a:pPr algn="just"/>
                <a:r>
                  <a:rPr lang="en-IN" dirty="0"/>
                  <a:t>Linear Regression: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IN" dirty="0"/>
              </a:p>
              <a:p>
                <a:pPr algn="just"/>
                <a:endParaRPr lang="en-IN" dirty="0"/>
              </a:p>
              <a:p>
                <a:pPr algn="just"/>
                <a:r>
                  <a:rPr lang="en-IN" dirty="0"/>
                  <a:t>Logistic Regression: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sub>
                    </m:sSub>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m:t>
                                </m:r>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rPr>
                              <m:t>𝑏</m:t>
                            </m:r>
                            <m:r>
                              <a:rPr lang="en-US" b="0" i="1" smtClean="0">
                                <a:latin typeface="Cambria Math" panose="02040503050406030204" pitchFamily="18" charset="0"/>
                              </a:rPr>
                              <m:t>)</m:t>
                            </m:r>
                          </m:sup>
                        </m:sSup>
                      </m:den>
                    </m:f>
                  </m:oMath>
                </a14:m>
                <a:endParaRPr lang="en-IN" dirty="0"/>
              </a:p>
            </p:txBody>
          </p:sp>
        </mc:Choice>
        <mc:Fallback xmlns="">
          <p:sp>
            <p:nvSpPr>
              <p:cNvPr id="5" name="TextBox 4">
                <a:extLst>
                  <a:ext uri="{FF2B5EF4-FFF2-40B4-BE49-F238E27FC236}">
                    <a16:creationId xmlns:a16="http://schemas.microsoft.com/office/drawing/2014/main" id="{716C986B-C743-9BAD-A09D-0ACEFA0E6B1C}"/>
                  </a:ext>
                </a:extLst>
              </p:cNvPr>
              <p:cNvSpPr txBox="1">
                <a:spLocks noRot="1" noChangeAspect="1" noMove="1" noResize="1" noEditPoints="1" noAdjustHandles="1" noChangeArrowheads="1" noChangeShapeType="1" noTextEdit="1"/>
              </p:cNvSpPr>
              <p:nvPr/>
            </p:nvSpPr>
            <p:spPr>
              <a:xfrm>
                <a:off x="5448179" y="1493476"/>
                <a:ext cx="6096000" cy="1892890"/>
              </a:xfrm>
              <a:prstGeom prst="rect">
                <a:avLst/>
              </a:prstGeom>
              <a:blipFill>
                <a:blip r:embed="rId3"/>
                <a:stretch>
                  <a:fillRect l="-900" t="-1929" r="-800" b="-643"/>
                </a:stretch>
              </a:blipFill>
            </p:spPr>
            <p:txBody>
              <a:bodyPr/>
              <a:lstStyle/>
              <a:p>
                <a:r>
                  <a:rPr lang="en-IN">
                    <a:noFill/>
                  </a:rPr>
                  <a:t> </a:t>
                </a:r>
              </a:p>
            </p:txBody>
          </p:sp>
        </mc:Fallback>
      </mc:AlternateContent>
      <p:graphicFrame>
        <p:nvGraphicFramePr>
          <p:cNvPr id="2" name="Object 1">
            <a:extLst>
              <a:ext uri="{FF2B5EF4-FFF2-40B4-BE49-F238E27FC236}">
                <a16:creationId xmlns:a16="http://schemas.microsoft.com/office/drawing/2014/main" id="{421EEB61-9F2B-CB1B-8738-FC328B8FCFCE}"/>
              </a:ext>
            </a:extLst>
          </p:cNvPr>
          <p:cNvGraphicFramePr>
            <a:graphicFrameLocks noChangeAspect="1"/>
          </p:cNvGraphicFramePr>
          <p:nvPr>
            <p:extLst>
              <p:ext uri="{D42A27DB-BD31-4B8C-83A1-F6EECF244321}">
                <p14:modId xmlns:p14="http://schemas.microsoft.com/office/powerpoint/2010/main" val="2956068911"/>
              </p:ext>
            </p:extLst>
          </p:nvPr>
        </p:nvGraphicFramePr>
        <p:xfrm>
          <a:off x="8496179" y="3806172"/>
          <a:ext cx="3302000" cy="1169333"/>
        </p:xfrm>
        <a:graphic>
          <a:graphicData uri="http://schemas.openxmlformats.org/presentationml/2006/ole">
            <mc:AlternateContent xmlns:mc="http://schemas.openxmlformats.org/markup-compatibility/2006">
              <mc:Choice xmlns:v="urn:schemas-microsoft-com:vml" Requires="v">
                <p:oleObj name="Packager Shell Object" showAsIcon="1" r:id="rId4" imgW="1463040" imgH="518215" progId="Package">
                  <p:embed/>
                </p:oleObj>
              </mc:Choice>
              <mc:Fallback>
                <p:oleObj name="Packager Shell Object" showAsIcon="1" r:id="rId4" imgW="1463040" imgH="518215" progId="Package">
                  <p:embed/>
                  <p:pic>
                    <p:nvPicPr>
                      <p:cNvPr id="0" name=""/>
                      <p:cNvPicPr/>
                      <p:nvPr/>
                    </p:nvPicPr>
                    <p:blipFill>
                      <a:blip r:embed="rId5"/>
                      <a:stretch>
                        <a:fillRect/>
                      </a:stretch>
                    </p:blipFill>
                    <p:spPr>
                      <a:xfrm>
                        <a:off x="8496179" y="3806172"/>
                        <a:ext cx="3302000" cy="1169333"/>
                      </a:xfrm>
                      <a:prstGeom prst="rect">
                        <a:avLst/>
                      </a:prstGeom>
                      <a:ln>
                        <a:solidFill>
                          <a:schemeClr val="tx1"/>
                        </a:solidFill>
                      </a:ln>
                    </p:spPr>
                  </p:pic>
                </p:oleObj>
              </mc:Fallback>
            </mc:AlternateContent>
          </a:graphicData>
        </a:graphic>
      </p:graphicFrame>
      <p:graphicFrame>
        <p:nvGraphicFramePr>
          <p:cNvPr id="6" name="Object 5">
            <a:extLst>
              <a:ext uri="{FF2B5EF4-FFF2-40B4-BE49-F238E27FC236}">
                <a16:creationId xmlns:a16="http://schemas.microsoft.com/office/drawing/2014/main" id="{65C8BB19-CC87-F518-FD50-DA97B6EF414D}"/>
              </a:ext>
            </a:extLst>
          </p:cNvPr>
          <p:cNvGraphicFramePr>
            <a:graphicFrameLocks noChangeAspect="1"/>
          </p:cNvGraphicFramePr>
          <p:nvPr>
            <p:extLst>
              <p:ext uri="{D42A27DB-BD31-4B8C-83A1-F6EECF244321}">
                <p14:modId xmlns:p14="http://schemas.microsoft.com/office/powerpoint/2010/main" val="3368015983"/>
              </p:ext>
            </p:extLst>
          </p:nvPr>
        </p:nvGraphicFramePr>
        <p:xfrm>
          <a:off x="7467600" y="5157286"/>
          <a:ext cx="1604682" cy="1390168"/>
        </p:xfrm>
        <a:graphic>
          <a:graphicData uri="http://schemas.openxmlformats.org/presentationml/2006/ole">
            <mc:AlternateContent xmlns:mc="http://schemas.openxmlformats.org/markup-compatibility/2006">
              <mc:Choice xmlns:v="urn:schemas-microsoft-com:vml" Requires="v">
                <p:oleObj name="Worksheet" showAsIcon="1" r:id="rId6" imgW="914649" imgH="792535" progId="Excel.Sheet.12">
                  <p:embed/>
                </p:oleObj>
              </mc:Choice>
              <mc:Fallback>
                <p:oleObj name="Worksheet" showAsIcon="1" r:id="rId6" imgW="914649" imgH="792535" progId="Excel.Sheet.12">
                  <p:embed/>
                  <p:pic>
                    <p:nvPicPr>
                      <p:cNvPr id="0" name=""/>
                      <p:cNvPicPr/>
                      <p:nvPr/>
                    </p:nvPicPr>
                    <p:blipFill>
                      <a:blip r:embed="rId7"/>
                      <a:stretch>
                        <a:fillRect/>
                      </a:stretch>
                    </p:blipFill>
                    <p:spPr>
                      <a:xfrm>
                        <a:off x="7467600" y="5157286"/>
                        <a:ext cx="1604682" cy="1390168"/>
                      </a:xfrm>
                      <a:prstGeom prst="rect">
                        <a:avLst/>
                      </a:prstGeom>
                      <a:ln>
                        <a:solidFill>
                          <a:schemeClr val="tx1"/>
                        </a:solidFill>
                      </a:ln>
                    </p:spPr>
                  </p:pic>
                </p:oleObj>
              </mc:Fallback>
            </mc:AlternateContent>
          </a:graphicData>
        </a:graphic>
      </p:graphicFrame>
      <p:graphicFrame>
        <p:nvGraphicFramePr>
          <p:cNvPr id="7" name="Object 6">
            <a:extLst>
              <a:ext uri="{FF2B5EF4-FFF2-40B4-BE49-F238E27FC236}">
                <a16:creationId xmlns:a16="http://schemas.microsoft.com/office/drawing/2014/main" id="{8CF070EF-ECA4-8771-5A70-A0625D173250}"/>
              </a:ext>
            </a:extLst>
          </p:cNvPr>
          <p:cNvGraphicFramePr>
            <a:graphicFrameLocks noChangeAspect="1"/>
          </p:cNvGraphicFramePr>
          <p:nvPr>
            <p:extLst>
              <p:ext uri="{D42A27DB-BD31-4B8C-83A1-F6EECF244321}">
                <p14:modId xmlns:p14="http://schemas.microsoft.com/office/powerpoint/2010/main" val="4132360138"/>
              </p:ext>
            </p:extLst>
          </p:nvPr>
        </p:nvGraphicFramePr>
        <p:xfrm>
          <a:off x="4609166" y="3801867"/>
          <a:ext cx="3660775" cy="1173638"/>
        </p:xfrm>
        <a:graphic>
          <a:graphicData uri="http://schemas.openxmlformats.org/presentationml/2006/ole">
            <mc:AlternateContent xmlns:mc="http://schemas.openxmlformats.org/markup-compatibility/2006">
              <mc:Choice xmlns:v="urn:schemas-microsoft-com:vml" Requires="v">
                <p:oleObj name="Packager Shell Object" showAsIcon="1" r:id="rId8" imgW="1615316" imgH="518215" progId="Package">
                  <p:embed/>
                </p:oleObj>
              </mc:Choice>
              <mc:Fallback>
                <p:oleObj name="Packager Shell Object" showAsIcon="1" r:id="rId8" imgW="1615316" imgH="518215" progId="Package">
                  <p:embed/>
                  <p:pic>
                    <p:nvPicPr>
                      <p:cNvPr id="0" name=""/>
                      <p:cNvPicPr/>
                      <p:nvPr/>
                    </p:nvPicPr>
                    <p:blipFill>
                      <a:blip r:embed="rId9"/>
                      <a:stretch>
                        <a:fillRect/>
                      </a:stretch>
                    </p:blipFill>
                    <p:spPr>
                      <a:xfrm>
                        <a:off x="4609166" y="3801867"/>
                        <a:ext cx="3660775" cy="1173638"/>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887620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F585F-0226-EB89-B203-97751D90C5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D015E5-BEB0-53A9-541A-2C15CA8E4140}"/>
              </a:ext>
            </a:extLst>
          </p:cNvPr>
          <p:cNvSpPr txBox="1"/>
          <p:nvPr/>
        </p:nvSpPr>
        <p:spPr>
          <a:xfrm>
            <a:off x="125505" y="124617"/>
            <a:ext cx="11905129" cy="6463308"/>
          </a:xfrm>
          <a:prstGeom prst="rect">
            <a:avLst/>
          </a:prstGeom>
          <a:noFill/>
        </p:spPr>
        <p:txBody>
          <a:bodyPr wrap="square">
            <a:spAutoFit/>
          </a:bodyPr>
          <a:lstStyle/>
          <a:p>
            <a:pPr algn="just"/>
            <a:r>
              <a:rPr lang="en-IN" b="1" dirty="0"/>
              <a:t>Overfitting</a:t>
            </a:r>
          </a:p>
          <a:p>
            <a:pPr algn="just"/>
            <a:endParaRPr lang="en-IN" b="1" dirty="0"/>
          </a:p>
          <a:p>
            <a:pPr algn="just"/>
            <a:r>
              <a:rPr lang="en-IN" dirty="0"/>
              <a:t>When the learning algorithm does not fit the training data well, this is called UNDERFITTING or HIGH BIAS. This means there is a clear pattern in the training data that the algorithm is not able to capture</a:t>
            </a:r>
          </a:p>
          <a:p>
            <a:pPr algn="just"/>
            <a:endParaRPr lang="en-IN" dirty="0"/>
          </a:p>
          <a:p>
            <a:pPr algn="just"/>
            <a:r>
              <a:rPr lang="en-IN" dirty="0"/>
              <a:t>When the learning algorithm fits the training data very well (very low cost achieved), but does not generalize well on making predictions on the test data, we say the model has OVERFIT or has a HIGH VARIANCE. High variance means highly variable predictions – if the training data was just a little bit different, the function (or model parameters) the algorithm fits can end up being totally different and thus generate highly variable predictions</a:t>
            </a:r>
          </a:p>
          <a:p>
            <a:pPr algn="just"/>
            <a:endParaRPr lang="en-IN" dirty="0"/>
          </a:p>
          <a:p>
            <a:pPr algn="just"/>
            <a:r>
              <a:rPr lang="en-IN" dirty="0"/>
              <a:t>The idea that the learning algorithm does well on test data is called GENERALIZATION. A right model neither has a high bias or a high variance. Fitting the data well or not well is a result of doing well on the TEST set.</a:t>
            </a:r>
          </a:p>
          <a:p>
            <a:pPr algn="just"/>
            <a:endParaRPr lang="en-IN" dirty="0"/>
          </a:p>
          <a:p>
            <a:pPr algn="just"/>
            <a:r>
              <a:rPr lang="en-IN" dirty="0"/>
              <a:t>If there are too many features, the model generally fits the training data well causing a high variance problem. On the flip side, if a model has too few features, the model underfits and has a high bias.</a:t>
            </a:r>
          </a:p>
          <a:p>
            <a:pPr algn="just"/>
            <a:endParaRPr lang="en-IN" dirty="0"/>
          </a:p>
          <a:p>
            <a:pPr algn="just"/>
            <a:r>
              <a:rPr lang="en-IN" dirty="0"/>
              <a:t>Technically, underfitting and overfitting is a function of the following:</a:t>
            </a:r>
          </a:p>
          <a:p>
            <a:pPr marL="342900" indent="-342900" algn="just">
              <a:buAutoNum type="arabicPeriod"/>
            </a:pPr>
            <a:r>
              <a:rPr lang="en-IN" dirty="0"/>
              <a:t>The number of features</a:t>
            </a:r>
          </a:p>
          <a:p>
            <a:pPr marL="342900" indent="-342900" algn="just">
              <a:buAutoNum type="arabicPeriod"/>
            </a:pPr>
            <a:r>
              <a:rPr lang="en-IN" dirty="0"/>
              <a:t>Fitting higher order polynomials</a:t>
            </a:r>
          </a:p>
          <a:p>
            <a:pPr marL="800100" lvl="1" indent="-342900" algn="just">
              <a:buAutoNum type="arabicPeriod"/>
            </a:pPr>
            <a:r>
              <a:rPr lang="en-IN" dirty="0"/>
              <a:t>Linear vs Non-Linear model in case of linear regression</a:t>
            </a:r>
          </a:p>
          <a:p>
            <a:pPr marL="800100" lvl="1" indent="-342900" algn="just">
              <a:buAutoNum type="arabicPeriod"/>
            </a:pPr>
            <a:r>
              <a:rPr lang="en-IN" dirty="0"/>
              <a:t>Linear vs Non-Linear (complex) decision boundary in case of logistic regression</a:t>
            </a:r>
          </a:p>
          <a:p>
            <a:pPr algn="just"/>
            <a:endParaRPr lang="en-IN" dirty="0"/>
          </a:p>
          <a:p>
            <a:pPr algn="just"/>
            <a:r>
              <a:rPr lang="en-IN" dirty="0"/>
              <a:t>To address underfitting: Fit a more complex model or add new features</a:t>
            </a:r>
          </a:p>
        </p:txBody>
      </p:sp>
    </p:spTree>
    <p:extLst>
      <p:ext uri="{BB962C8B-B14F-4D97-AF65-F5344CB8AC3E}">
        <p14:creationId xmlns:p14="http://schemas.microsoft.com/office/powerpoint/2010/main" val="39919044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92953-63A9-1B50-901B-0E39063FA63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395B336-7D27-0488-2B2B-93364B84AFB1}"/>
                  </a:ext>
                </a:extLst>
              </p:cNvPr>
              <p:cNvSpPr txBox="1"/>
              <p:nvPr/>
            </p:nvSpPr>
            <p:spPr>
              <a:xfrm>
                <a:off x="116540" y="59519"/>
                <a:ext cx="11905129" cy="6762621"/>
              </a:xfrm>
              <a:prstGeom prst="rect">
                <a:avLst/>
              </a:prstGeom>
              <a:noFill/>
            </p:spPr>
            <p:txBody>
              <a:bodyPr wrap="square">
                <a:spAutoFit/>
              </a:bodyPr>
              <a:lstStyle/>
              <a:p>
                <a:pPr algn="just"/>
                <a:r>
                  <a:rPr lang="en-IN" dirty="0"/>
                  <a:t>To address overfitting:</a:t>
                </a:r>
              </a:p>
              <a:p>
                <a:pPr algn="just"/>
                <a:endParaRPr lang="en-IN" dirty="0"/>
              </a:p>
              <a:p>
                <a:pPr algn="just"/>
                <a:r>
                  <a:rPr lang="en-IN" dirty="0"/>
                  <a:t>[1] Increase the number of training examples (get more training data)</a:t>
                </a:r>
              </a:p>
              <a:p>
                <a:pPr algn="just"/>
                <a:r>
                  <a:rPr lang="en-IN" dirty="0"/>
                  <a:t>- With a larger training set, we can fit a learning algorithm that is not overly complex</a:t>
                </a:r>
              </a:p>
              <a:p>
                <a:pPr algn="just"/>
                <a:r>
                  <a:rPr lang="en-IN" dirty="0"/>
                  <a:t>- Extreme examples (which are not outliers) can increase overfitting</a:t>
                </a:r>
              </a:p>
              <a:p>
                <a:pPr algn="just"/>
                <a:r>
                  <a:rPr lang="en-IN" dirty="0"/>
                  <a:t>- Nominal examples can reduce overfitting</a:t>
                </a:r>
              </a:p>
              <a:p>
                <a:pPr algn="just"/>
                <a:endParaRPr lang="en-IN" dirty="0"/>
              </a:p>
              <a:p>
                <a:pPr algn="just"/>
                <a:r>
                  <a:rPr lang="en-IN" dirty="0"/>
                  <a:t>[2] Use fewer features/feature selection</a:t>
                </a:r>
              </a:p>
              <a:p>
                <a:pPr algn="just"/>
                <a:r>
                  <a:rPr lang="en-IN" dirty="0"/>
                  <a:t>- Use less polynomial features</a:t>
                </a:r>
              </a:p>
              <a:p>
                <a:pPr algn="just"/>
                <a:r>
                  <a:rPr lang="en-IN" dirty="0"/>
                  <a:t>- Use a limited number of features, especially when the training data is limited</a:t>
                </a:r>
              </a:p>
              <a:p>
                <a:pPr algn="just"/>
                <a:endParaRPr lang="en-IN" dirty="0"/>
              </a:p>
              <a:p>
                <a:pPr algn="just"/>
                <a:r>
                  <a:rPr lang="en-IN" dirty="0"/>
                  <a:t>[3] Regularization – This is a technique to reduce the impact of features without eliminating them outright</a:t>
                </a:r>
              </a:p>
              <a:p>
                <a:pPr algn="just"/>
                <a:r>
                  <a:rPr lang="en-IN" dirty="0"/>
                  <a:t>- Regularization prevents features from having an overly large effect</a:t>
                </a:r>
              </a:p>
              <a:p>
                <a:pPr algn="just"/>
                <a:r>
                  <a:rPr lang="en-IN" dirty="0"/>
                  <a:t>- Regularization is generally performed on model parameters and not the bias term (b). In practice, regularization makes very little difference on the bias term</a:t>
                </a:r>
              </a:p>
              <a:p>
                <a:pPr algn="just"/>
                <a:endParaRPr lang="en-IN" dirty="0"/>
              </a:p>
              <a:p>
                <a:pPr algn="just"/>
                <a:r>
                  <a:rPr lang="en-IN" b="1" dirty="0"/>
                  <a:t>Cost Function With Regularization</a:t>
                </a:r>
              </a:p>
              <a:p>
                <a:pPr algn="just"/>
                <a:endParaRPr lang="en-IN" b="1" dirty="0"/>
              </a:p>
              <a:p>
                <a:pPr algn="just"/>
                <a:r>
                  <a:rPr lang="en-IN" dirty="0"/>
                  <a:t>To apply regularization, you modify the cost function of the learning algorithm in such a way that you modify the weights. A smaller weight/value of the parameters is more like having a simple model – the effect of each feature is less and even. This reduces overfitting.</a:t>
                </a:r>
              </a:p>
              <a:p>
                <a:pPr algn="just"/>
                <a:endParaRPr lang="en-IN" dirty="0"/>
              </a:p>
              <a:p>
                <a:pPr algn="just"/>
                <a:r>
                  <a:rPr lang="en-IN" dirty="0"/>
                  <a:t>During regularization, we may not know which features to penalize – thus, we penalize all the model parameters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𝑗</m:t>
                        </m:r>
                      </m:sub>
                    </m:sSub>
                  </m:oMath>
                </a14:m>
                <a:r>
                  <a:rPr lang="en-IN" dirty="0"/>
                  <a:t>) which results in fitting a smoother/simpler model less prone to overfitting</a:t>
                </a:r>
              </a:p>
            </p:txBody>
          </p:sp>
        </mc:Choice>
        <mc:Fallback xmlns="">
          <p:sp>
            <p:nvSpPr>
              <p:cNvPr id="2" name="TextBox 1">
                <a:extLst>
                  <a:ext uri="{FF2B5EF4-FFF2-40B4-BE49-F238E27FC236}">
                    <a16:creationId xmlns:a16="http://schemas.microsoft.com/office/drawing/2014/main" id="{D395B336-7D27-0488-2B2B-93364B84AFB1}"/>
                  </a:ext>
                </a:extLst>
              </p:cNvPr>
              <p:cNvSpPr txBox="1">
                <a:spLocks noRot="1" noChangeAspect="1" noMove="1" noResize="1" noEditPoints="1" noAdjustHandles="1" noChangeArrowheads="1" noChangeShapeType="1" noTextEdit="1"/>
              </p:cNvSpPr>
              <p:nvPr/>
            </p:nvSpPr>
            <p:spPr>
              <a:xfrm>
                <a:off x="116540" y="59519"/>
                <a:ext cx="11905129" cy="6762621"/>
              </a:xfrm>
              <a:prstGeom prst="rect">
                <a:avLst/>
              </a:prstGeom>
              <a:blipFill>
                <a:blip r:embed="rId2"/>
                <a:stretch>
                  <a:fillRect l="-410" t="-541" r="-461" b="-541"/>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84ACC938-5E0E-363E-18CF-E742393619F8}"/>
              </a:ext>
            </a:extLst>
          </p:cNvPr>
          <p:cNvPicPr>
            <a:picLocks noChangeAspect="1"/>
          </p:cNvPicPr>
          <p:nvPr/>
        </p:nvPicPr>
        <p:blipFill>
          <a:blip r:embed="rId3"/>
          <a:stretch>
            <a:fillRect/>
          </a:stretch>
        </p:blipFill>
        <p:spPr>
          <a:xfrm>
            <a:off x="7033551" y="1335741"/>
            <a:ext cx="4695731" cy="932167"/>
          </a:xfrm>
          <a:prstGeom prst="rect">
            <a:avLst/>
          </a:prstGeom>
          <a:ln>
            <a:solidFill>
              <a:schemeClr val="tx1"/>
            </a:solidFill>
          </a:ln>
        </p:spPr>
      </p:pic>
    </p:spTree>
    <p:extLst>
      <p:ext uri="{BB962C8B-B14F-4D97-AF65-F5344CB8AC3E}">
        <p14:creationId xmlns:p14="http://schemas.microsoft.com/office/powerpoint/2010/main" val="23228584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40C2A-23AA-DDEF-94C0-085CF2C0594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4A015A8-BFE9-CFB5-4B5E-25FEDF727210}"/>
                  </a:ext>
                </a:extLst>
              </p:cNvPr>
              <p:cNvSpPr txBox="1"/>
              <p:nvPr/>
            </p:nvSpPr>
            <p:spPr>
              <a:xfrm>
                <a:off x="44820" y="59519"/>
                <a:ext cx="12147180" cy="6697987"/>
              </a:xfrm>
              <a:prstGeom prst="rect">
                <a:avLst/>
              </a:prstGeom>
              <a:noFill/>
            </p:spPr>
            <p:txBody>
              <a:bodyPr wrap="square">
                <a:spAutoFit/>
              </a:bodyPr>
              <a:lstStyle/>
              <a:p>
                <a:pPr algn="just"/>
                <a:r>
                  <a:rPr lang="en-IN" dirty="0"/>
                  <a:t>To penalize the features, we add the following term to the cost function: </a:t>
                </a:r>
              </a:p>
              <a:p>
                <a:pPr algn="just"/>
                <a14:m>
                  <m:oMathPara xmlns:m="http://schemas.openxmlformats.org/officeDocument/2006/math">
                    <m:oMathParaPr>
                      <m:jc m:val="centerGroup"/>
                    </m:oMathParaPr>
                    <m:oMath xmlns:m="http://schemas.openxmlformats.org/officeDocument/2006/math">
                      <m:f>
                        <m:fPr>
                          <m:ctrlPr>
                            <a:rPr lang="en-IN" i="1" smtClean="0">
                              <a:latin typeface="Cambria Math" panose="02040503050406030204" pitchFamily="18" charset="0"/>
                            </a:rPr>
                          </m:ctrlPr>
                        </m:fPr>
                        <m:num>
                          <m:r>
                            <a:rPr lang="en-IN" i="1" smtClean="0">
                              <a:latin typeface="Cambria Math" panose="02040503050406030204" pitchFamily="18" charset="0"/>
                              <a:ea typeface="Cambria Math" panose="02040503050406030204" pitchFamily="18" charset="0"/>
                            </a:rPr>
                            <m:t>𝜆</m:t>
                          </m:r>
                        </m:num>
                        <m:den>
                          <m:r>
                            <a:rPr lang="en-IN" b="0" i="1" smtClean="0">
                              <a:latin typeface="Cambria Math" panose="02040503050406030204" pitchFamily="18" charset="0"/>
                            </a:rPr>
                            <m:t>2</m:t>
                          </m:r>
                          <m:r>
                            <a:rPr lang="en-IN" b="0" i="1" smtClean="0">
                              <a:latin typeface="Cambria Math" panose="02040503050406030204" pitchFamily="18" charset="0"/>
                            </a:rPr>
                            <m:t>𝑚</m:t>
                          </m:r>
                        </m:den>
                      </m:f>
                      <m:nary>
                        <m:naryPr>
                          <m:chr m:val="∑"/>
                          <m:ctrlPr>
                            <a:rPr lang="en-IN" i="1" smtClean="0">
                              <a:latin typeface="Cambria Math" panose="02040503050406030204" pitchFamily="18" charset="0"/>
                            </a:rPr>
                          </m:ctrlPr>
                        </m:naryPr>
                        <m:sub>
                          <m:r>
                            <m:rPr>
                              <m:brk m:alnAt="23"/>
                            </m:rPr>
                            <a:rPr lang="en-IN" b="0" i="1" smtClean="0">
                              <a:latin typeface="Cambria Math" panose="02040503050406030204" pitchFamily="18" charset="0"/>
                            </a:rPr>
                            <m:t>𝑗</m:t>
                          </m:r>
                          <m:r>
                            <a:rPr lang="en-IN" b="0" i="1" smtClean="0">
                              <a:latin typeface="Cambria Math" panose="02040503050406030204" pitchFamily="18" charset="0"/>
                            </a:rPr>
                            <m:t>=1</m:t>
                          </m:r>
                        </m:sub>
                        <m:sup>
                          <m:r>
                            <a:rPr lang="en-IN" b="0" i="1" smtClean="0">
                              <a:latin typeface="Cambria Math" panose="02040503050406030204" pitchFamily="18" charset="0"/>
                            </a:rPr>
                            <m:t>𝑛</m:t>
                          </m:r>
                        </m:sup>
                        <m:e>
                          <m:sSubSup>
                            <m:sSubSupPr>
                              <m:ctrlPr>
                                <a:rPr lang="en-IN" i="1" smtClean="0">
                                  <a:latin typeface="Cambria Math" panose="02040503050406030204" pitchFamily="18" charset="0"/>
                                </a:rPr>
                              </m:ctrlPr>
                            </m:sSubSupPr>
                            <m:e>
                              <m:r>
                                <a:rPr lang="en-IN" b="0" i="1" smtClean="0">
                                  <a:latin typeface="Cambria Math" panose="02040503050406030204" pitchFamily="18" charset="0"/>
                                </a:rPr>
                                <m:t>𝑊</m:t>
                              </m:r>
                            </m:e>
                            <m:sub>
                              <m:r>
                                <a:rPr lang="en-IN" b="0" i="1" smtClean="0">
                                  <a:latin typeface="Cambria Math" panose="02040503050406030204" pitchFamily="18" charset="0"/>
                                </a:rPr>
                                <m:t>𝑗</m:t>
                              </m:r>
                            </m:sub>
                            <m:sup>
                              <m:r>
                                <a:rPr lang="en-IN" b="0" i="1" smtClean="0">
                                  <a:latin typeface="Cambria Math" panose="02040503050406030204" pitchFamily="18" charset="0"/>
                                </a:rPr>
                                <m:t>2</m:t>
                              </m:r>
                            </m:sup>
                          </m:sSubSup>
                        </m:e>
                      </m:nary>
                    </m:oMath>
                  </m:oMathPara>
                </a14:m>
                <a:endParaRPr lang="en-IN" dirty="0"/>
              </a:p>
              <a:p>
                <a:pPr marL="285750" indent="-285750" algn="just">
                  <a:buFont typeface="Arial" panose="020B0604020202020204" pitchFamily="34" charset="0"/>
                  <a:buChar char="•"/>
                </a:pPr>
                <a14:m>
                  <m:oMath xmlns:m="http://schemas.openxmlformats.org/officeDocument/2006/math">
                    <m:r>
                      <a:rPr lang="en-IN" i="1" smtClean="0">
                        <a:latin typeface="Cambria Math" panose="02040503050406030204" pitchFamily="18" charset="0"/>
                        <a:ea typeface="Cambria Math" panose="02040503050406030204" pitchFamily="18" charset="0"/>
                      </a:rPr>
                      <m:t>𝜆</m:t>
                    </m:r>
                  </m:oMath>
                </a14:m>
                <a:r>
                  <a:rPr lang="en-IN" dirty="0"/>
                  <a:t> is a new regularization parameter that has to be tuned along with </a:t>
                </a:r>
                <a14:m>
                  <m:oMath xmlns:m="http://schemas.openxmlformats.org/officeDocument/2006/math">
                    <m:r>
                      <a:rPr lang="en-IN" i="1" smtClean="0">
                        <a:latin typeface="Cambria Math" panose="02040503050406030204" pitchFamily="18" charset="0"/>
                        <a:ea typeface="Cambria Math" panose="02040503050406030204" pitchFamily="18" charset="0"/>
                      </a:rPr>
                      <m:t>𝛼</m:t>
                    </m:r>
                  </m:oMath>
                </a14:m>
                <a:r>
                  <a:rPr lang="en-IN" dirty="0"/>
                  <a:t> (learning rate)</a:t>
                </a:r>
              </a:p>
              <a:p>
                <a:pPr marL="285750" indent="-285750" algn="just">
                  <a:buFont typeface="Arial" panose="020B0604020202020204" pitchFamily="34" charset="0"/>
                  <a:buChar char="•"/>
                </a:pPr>
                <a:r>
                  <a:rPr lang="en-IN" dirty="0"/>
                  <a:t>By convention, we divide by 2m to make it easier to choose a lambda value – even if the training set increase in size, the lambda value is more likely to work because of the extra 2m scaling</a:t>
                </a:r>
              </a:p>
              <a:p>
                <a:pPr algn="just"/>
                <a:endParaRPr lang="en-IN" dirty="0"/>
              </a:p>
              <a:p>
                <a:pPr algn="just"/>
                <a:r>
                  <a:rPr lang="en-IN" dirty="0"/>
                  <a:t>Thus, the cost function with regularization will be the following:</a:t>
                </a:r>
              </a:p>
              <a:p>
                <a:pPr algn="just"/>
                <a:endParaRPr lang="en-IN" dirty="0"/>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𝐶𝑜𝑠𝑡</m:t>
                      </m:r>
                      <m:r>
                        <a:rPr lang="en-US" b="0" i="1" smtClean="0">
                          <a:latin typeface="Cambria Math" panose="02040503050406030204" pitchFamily="18" charset="0"/>
                        </a:rPr>
                        <m:t> </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𝑤</m:t>
                              </m:r>
                            </m:e>
                          </m:acc>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𝐿</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r>
                            <a:rPr lang="en-IN" b="0" i="1" smtClean="0">
                              <a:latin typeface="Cambria Math" panose="02040503050406030204" pitchFamily="18" charset="0"/>
                            </a:rPr>
                            <m:t>+</m:t>
                          </m:r>
                        </m:e>
                      </m:nary>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𝑛</m:t>
                          </m:r>
                        </m:sup>
                        <m:e>
                          <m:sSubSup>
                            <m:sSubSupPr>
                              <m:ctrlPr>
                                <a:rPr lang="en-IN" i="1">
                                  <a:latin typeface="Cambria Math" panose="02040503050406030204" pitchFamily="18" charset="0"/>
                                </a:rPr>
                              </m:ctrlPr>
                            </m:sSubSupPr>
                            <m:e>
                              <m:r>
                                <a:rPr lang="en-IN" i="1">
                                  <a:latin typeface="Cambria Math" panose="02040503050406030204" pitchFamily="18" charset="0"/>
                                </a:rPr>
                                <m:t>𝑊</m:t>
                              </m:r>
                            </m:e>
                            <m:sub>
                              <m:r>
                                <a:rPr lang="en-IN" i="1">
                                  <a:latin typeface="Cambria Math" panose="02040503050406030204" pitchFamily="18" charset="0"/>
                                </a:rPr>
                                <m:t>𝑗</m:t>
                              </m:r>
                            </m:sub>
                            <m:sup>
                              <m:r>
                                <a:rPr lang="en-IN" i="1">
                                  <a:latin typeface="Cambria Math" panose="02040503050406030204" pitchFamily="18" charset="0"/>
                                </a:rPr>
                                <m:t>2</m:t>
                              </m:r>
                            </m:sup>
                          </m:sSubSup>
                        </m:e>
                      </m:nary>
                    </m:oMath>
                  </m:oMathPara>
                </a14:m>
                <a:endParaRPr lang="en-IN" dirty="0"/>
              </a:p>
              <a:p>
                <a:pPr algn="just"/>
                <a:endParaRPr lang="en-IN" dirty="0"/>
              </a:p>
              <a:p>
                <a:pPr algn="just"/>
                <a:r>
                  <a:rPr lang="en-IN" dirty="0"/>
                  <a:t>Using the modified cost function, we minimize the regularized cost and the original cost. This new cost trades for the following:</a:t>
                </a:r>
              </a:p>
              <a:p>
                <a:pPr algn="just"/>
                <a:r>
                  <a:rPr lang="en-IN" dirty="0"/>
                  <a:t>[1] Trying to minimize the original cost encourages the learning algorithm to fit the training data well</a:t>
                </a:r>
              </a:p>
              <a:p>
                <a:pPr algn="just"/>
                <a:r>
                  <a:rPr lang="en-IN" dirty="0"/>
                  <a:t>[2] Trying to minimize the regularization term, the algorithm keeps the model parameters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𝑗</m:t>
                        </m:r>
                      </m:sub>
                    </m:sSub>
                  </m:oMath>
                </a14:m>
                <a:r>
                  <a:rPr lang="en-IN" dirty="0"/>
                  <a:t>) small, which will tend to reduce overfitting</a:t>
                </a:r>
              </a:p>
              <a:p>
                <a:pPr algn="just"/>
                <a:r>
                  <a:rPr lang="en-IN" dirty="0"/>
                  <a:t>Thus, the value of lambda helps balance between the 2 goals.</a:t>
                </a:r>
              </a:p>
              <a:p>
                <a:pPr algn="just"/>
                <a:endParaRPr lang="en-IN" dirty="0"/>
              </a:p>
              <a:p>
                <a:pPr algn="just"/>
                <a:r>
                  <a:rPr lang="en-IN" b="1" dirty="0"/>
                  <a:t>Choosing </a:t>
                </a:r>
                <a14:m>
                  <m:oMath xmlns:m="http://schemas.openxmlformats.org/officeDocument/2006/math">
                    <m:r>
                      <a:rPr lang="en-IN" b="1" i="1" smtClean="0">
                        <a:latin typeface="Cambria Math" panose="02040503050406030204" pitchFamily="18" charset="0"/>
                        <a:ea typeface="Cambria Math" panose="02040503050406030204" pitchFamily="18" charset="0"/>
                      </a:rPr>
                      <m:t>𝝀</m:t>
                    </m:r>
                  </m:oMath>
                </a14:m>
                <a:endParaRPr lang="en-IN" b="1" dirty="0"/>
              </a:p>
              <a:p>
                <a:pPr algn="just"/>
                <a:r>
                  <a:rPr lang="en-IN" dirty="0"/>
                  <a:t>[1] If lambda = 0 </a:t>
                </a:r>
                <a:r>
                  <a:rPr lang="en-IN" dirty="0">
                    <a:sym typeface="Wingdings" panose="05000000000000000000" pitchFamily="2" charset="2"/>
                  </a:rPr>
                  <a:t> no regularization thus chances of overfitting</a:t>
                </a:r>
              </a:p>
              <a:p>
                <a:pPr algn="just"/>
                <a:r>
                  <a:rPr lang="en-IN" dirty="0">
                    <a:sym typeface="Wingdings" panose="05000000000000000000" pitchFamily="2" charset="2"/>
                  </a:rPr>
                  <a:t>[2] If lambda = </a:t>
                </a:r>
                <a14:m>
                  <m:oMath xmlns:m="http://schemas.openxmlformats.org/officeDocument/2006/math">
                    <m:sSup>
                      <m:sSupPr>
                        <m:ctrlPr>
                          <a:rPr lang="en-IN" i="1" smtClean="0">
                            <a:latin typeface="Cambria Math" panose="02040503050406030204" pitchFamily="18" charset="0"/>
                            <a:sym typeface="Wingdings" panose="05000000000000000000" pitchFamily="2" charset="2"/>
                          </a:rPr>
                        </m:ctrlPr>
                      </m:sSupPr>
                      <m:e>
                        <m:r>
                          <a:rPr lang="en-IN" b="0" i="1" smtClean="0">
                            <a:latin typeface="Cambria Math" panose="02040503050406030204" pitchFamily="18" charset="0"/>
                            <a:sym typeface="Wingdings" panose="05000000000000000000" pitchFamily="2" charset="2"/>
                          </a:rPr>
                          <m:t>10</m:t>
                        </m:r>
                      </m:e>
                      <m:sup>
                        <m:r>
                          <a:rPr lang="en-IN" b="0" i="1" smtClean="0">
                            <a:latin typeface="Cambria Math" panose="02040503050406030204" pitchFamily="18" charset="0"/>
                            <a:sym typeface="Wingdings" panose="05000000000000000000" pitchFamily="2" charset="2"/>
                          </a:rPr>
                          <m:t>10</m:t>
                        </m:r>
                      </m:sup>
                    </m:sSup>
                  </m:oMath>
                </a14:m>
                <a:r>
                  <a:rPr lang="en-IN" dirty="0"/>
                  <a:t>(very high) </a:t>
                </a:r>
                <a:r>
                  <a:rPr lang="en-IN" dirty="0">
                    <a:sym typeface="Wingdings" panose="05000000000000000000" pitchFamily="2" charset="2"/>
                  </a:rPr>
                  <a:t> the only way to minimize cost will be to ensure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𝑊</m:t>
                        </m:r>
                      </m:e>
                      <m:sub>
                        <m:r>
                          <a:rPr lang="en-IN" i="1">
                            <a:latin typeface="Cambria Math" panose="02040503050406030204" pitchFamily="18" charset="0"/>
                          </a:rPr>
                          <m:t>𝑗</m:t>
                        </m:r>
                      </m:sub>
                    </m:sSub>
                  </m:oMath>
                </a14:m>
                <a:r>
                  <a:rPr lang="en-IN" dirty="0">
                    <a:sym typeface="Wingdings" panose="05000000000000000000" pitchFamily="2" charset="2"/>
                  </a:rPr>
                  <a:t> will be close to 0 (thus underfitting the data because each individual parameter will have no effect) </a:t>
                </a:r>
                <a:endParaRPr lang="en-IN" dirty="0"/>
              </a:p>
            </p:txBody>
          </p:sp>
        </mc:Choice>
        <mc:Fallback xmlns="">
          <p:sp>
            <p:nvSpPr>
              <p:cNvPr id="2" name="TextBox 1">
                <a:extLst>
                  <a:ext uri="{FF2B5EF4-FFF2-40B4-BE49-F238E27FC236}">
                    <a16:creationId xmlns:a16="http://schemas.microsoft.com/office/drawing/2014/main" id="{74A015A8-BFE9-CFB5-4B5E-25FEDF727210}"/>
                  </a:ext>
                </a:extLst>
              </p:cNvPr>
              <p:cNvSpPr txBox="1">
                <a:spLocks noRot="1" noChangeAspect="1" noMove="1" noResize="1" noEditPoints="1" noAdjustHandles="1" noChangeArrowheads="1" noChangeShapeType="1" noTextEdit="1"/>
              </p:cNvSpPr>
              <p:nvPr/>
            </p:nvSpPr>
            <p:spPr>
              <a:xfrm>
                <a:off x="44820" y="59519"/>
                <a:ext cx="12147180" cy="6697987"/>
              </a:xfrm>
              <a:prstGeom prst="rect">
                <a:avLst/>
              </a:prstGeom>
              <a:blipFill>
                <a:blip r:embed="rId2"/>
                <a:stretch>
                  <a:fillRect l="-401" t="-546" r="-452" b="-455"/>
                </a:stretch>
              </a:blipFill>
            </p:spPr>
            <p:txBody>
              <a:bodyPr/>
              <a:lstStyle/>
              <a:p>
                <a:r>
                  <a:rPr lang="en-IN">
                    <a:noFill/>
                  </a:rPr>
                  <a:t> </a:t>
                </a:r>
              </a:p>
            </p:txBody>
          </p:sp>
        </mc:Fallback>
      </mc:AlternateContent>
    </p:spTree>
    <p:extLst>
      <p:ext uri="{BB962C8B-B14F-4D97-AF65-F5344CB8AC3E}">
        <p14:creationId xmlns:p14="http://schemas.microsoft.com/office/powerpoint/2010/main" val="3059280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5E170-084B-D30B-B27E-04E753F2334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8E26C7A-E83C-C1F3-0FFE-53FE2F0B21E5}"/>
                  </a:ext>
                </a:extLst>
              </p:cNvPr>
              <p:cNvSpPr txBox="1"/>
              <p:nvPr/>
            </p:nvSpPr>
            <p:spPr>
              <a:xfrm>
                <a:off x="67233" y="96036"/>
                <a:ext cx="12057533" cy="6665927"/>
              </a:xfrm>
              <a:prstGeom prst="rect">
                <a:avLst/>
              </a:prstGeom>
              <a:noFill/>
            </p:spPr>
            <p:txBody>
              <a:bodyPr wrap="square">
                <a:spAutoFit/>
              </a:bodyPr>
              <a:lstStyle/>
              <a:p>
                <a:pPr algn="just"/>
                <a:r>
                  <a:rPr lang="en-IN" dirty="0"/>
                  <a:t>Thus, adding a regularization term is like adding a base irreducible cost, which in turn penalizes the model weights.</a:t>
                </a:r>
              </a:p>
              <a:p>
                <a:pPr algn="just"/>
                <a:endParaRPr lang="en-IN" dirty="0"/>
              </a:p>
              <a:p>
                <a:pPr algn="just"/>
                <a:r>
                  <a:rPr lang="en-IN" dirty="0"/>
                  <a:t>The best practice is to choose a value of </a:t>
                </a:r>
                <a14:m>
                  <m:oMath xmlns:m="http://schemas.openxmlformats.org/officeDocument/2006/math">
                    <m:r>
                      <a:rPr lang="en-IN" i="1" smtClean="0">
                        <a:latin typeface="Cambria Math" panose="02040503050406030204" pitchFamily="18" charset="0"/>
                        <a:ea typeface="Cambria Math" panose="02040503050406030204" pitchFamily="18" charset="0"/>
                      </a:rPr>
                      <m:t>𝜆</m:t>
                    </m:r>
                  </m:oMath>
                </a14:m>
                <a:r>
                  <a:rPr lang="en-IN" dirty="0"/>
                  <a:t> between 0 and 1: [0, 0.2, 0.4, 0.6, 0.8, 1]</a:t>
                </a:r>
              </a:p>
              <a:p>
                <a:pPr algn="just"/>
                <a:endParaRPr lang="en-IN" dirty="0"/>
              </a:p>
              <a:p>
                <a:pPr algn="just"/>
                <a:r>
                  <a:rPr lang="en-IN" b="1" dirty="0"/>
                  <a:t>Regularization Intuition</a:t>
                </a:r>
              </a:p>
              <a:p>
                <a:pPr algn="just"/>
                <a:endParaRPr lang="en-IN" b="1" dirty="0"/>
              </a:p>
              <a:p>
                <a:pPr algn="just"/>
                <a:r>
                  <a:rPr lang="en-IN" dirty="0"/>
                  <a:t>Fitting higher order polynomials generally overfits the data. Regularization is a way to reduce the impact of the higher order polynomial terms  by making their parameters/weights really small. Illustrative example:</a:t>
                </a:r>
              </a:p>
              <a:p>
                <a:pPr algn="just"/>
                <a:endParaRPr lang="en-IN" dirty="0"/>
              </a:p>
              <a:p>
                <a:pPr algn="just"/>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r>
                            <a:rPr lang="en-US" i="1">
                              <a:latin typeface="Cambria Math" panose="02040503050406030204" pitchFamily="18" charset="0"/>
                            </a:rPr>
                            <m:t>𝐿</m:t>
                          </m:r>
                          <m:d>
                            <m:dPr>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r>
                            <a:rPr lang="en-IN" i="1">
                              <a:latin typeface="Cambria Math" panose="02040503050406030204" pitchFamily="18" charset="0"/>
                            </a:rPr>
                            <m:t>+</m:t>
                          </m:r>
                        </m:e>
                      </m:nary>
                      <m:r>
                        <a:rPr lang="en-IN" b="0" i="1" smtClean="0">
                          <a:latin typeface="Cambria Math" panose="02040503050406030204" pitchFamily="18" charset="0"/>
                        </a:rPr>
                        <m:t>1000</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𝑊</m:t>
                          </m:r>
                        </m:e>
                        <m:sub>
                          <m:r>
                            <a:rPr lang="en-IN" b="0" i="1" smtClean="0">
                              <a:latin typeface="Cambria Math" panose="02040503050406030204" pitchFamily="18" charset="0"/>
                            </a:rPr>
                            <m:t>𝑥</m:t>
                          </m:r>
                        </m:sub>
                        <m:sup>
                          <m:r>
                            <a:rPr lang="en-IN" b="0" i="1" smtClean="0">
                              <a:latin typeface="Cambria Math" panose="02040503050406030204" pitchFamily="18" charset="0"/>
                            </a:rPr>
                            <m:t>2</m:t>
                          </m:r>
                        </m:sup>
                      </m:sSubSup>
                      <m:r>
                        <a:rPr lang="en-IN" b="0" i="1" smtClean="0">
                          <a:latin typeface="Cambria Math" panose="02040503050406030204" pitchFamily="18" charset="0"/>
                        </a:rPr>
                        <m:t>+1000</m:t>
                      </m:r>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𝑊</m:t>
                          </m:r>
                        </m:e>
                        <m:sub>
                          <m:r>
                            <a:rPr lang="en-IN" b="0" i="1" smtClean="0">
                              <a:latin typeface="Cambria Math" panose="02040503050406030204" pitchFamily="18" charset="0"/>
                            </a:rPr>
                            <m:t>𝑦</m:t>
                          </m:r>
                        </m:sub>
                        <m:sup>
                          <m:r>
                            <a:rPr lang="en-IN" b="0" i="1" smtClean="0">
                              <a:latin typeface="Cambria Math" panose="02040503050406030204" pitchFamily="18" charset="0"/>
                            </a:rPr>
                            <m:t>3</m:t>
                          </m:r>
                        </m:sup>
                      </m:sSubSup>
                    </m:oMath>
                  </m:oMathPara>
                </a14:m>
                <a:endParaRPr lang="en-IN" dirty="0"/>
              </a:p>
              <a:p>
                <a:pPr algn="just"/>
                <a:endParaRPr lang="en-IN" dirty="0"/>
              </a:p>
              <a:p>
                <a:pPr algn="just"/>
                <a:r>
                  <a:rPr lang="en-IN" dirty="0"/>
                  <a:t>With the modified cost function, we penalize the cost function since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𝑥</m:t>
                        </m:r>
                        <m:r>
                          <a:rPr lang="en-IN" b="0" i="1" smtClean="0">
                            <a:latin typeface="Cambria Math" panose="02040503050406030204" pitchFamily="18" charset="0"/>
                          </a:rPr>
                          <m:t>,</m:t>
                        </m:r>
                        <m:r>
                          <a:rPr lang="en-IN" b="0" i="1" smtClean="0">
                            <a:latin typeface="Cambria Math" panose="02040503050406030204" pitchFamily="18" charset="0"/>
                          </a:rPr>
                          <m:t>𝑦</m:t>
                        </m:r>
                      </m:sub>
                    </m:sSub>
                  </m:oMath>
                </a14:m>
                <a:r>
                  <a:rPr lang="en-IN" dirty="0"/>
                  <a:t> are large. This is because, in order to minimize the cost function, the only way to make the new cost smaller is by making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𝑊</m:t>
                        </m:r>
                      </m:e>
                      <m:sub>
                        <m:r>
                          <a:rPr lang="en-IN" i="1">
                            <a:latin typeface="Cambria Math" panose="02040503050406030204" pitchFamily="18" charset="0"/>
                          </a:rPr>
                          <m:t>𝑥</m:t>
                        </m:r>
                        <m:r>
                          <a:rPr lang="en-IN" i="1">
                            <a:latin typeface="Cambria Math" panose="02040503050406030204" pitchFamily="18" charset="0"/>
                          </a:rPr>
                          <m:t>,</m:t>
                        </m:r>
                        <m:r>
                          <a:rPr lang="en-IN" i="1">
                            <a:latin typeface="Cambria Math" panose="02040503050406030204" pitchFamily="18" charset="0"/>
                          </a:rPr>
                          <m:t>𝑦</m:t>
                        </m:r>
                      </m:sub>
                    </m:sSub>
                  </m:oMath>
                </a14:m>
                <a:r>
                  <a:rPr lang="en-IN" dirty="0"/>
                  <a:t> smaller and reducing the overall cost. Thus, we are cancelling the effect of these features and adding a high regularization to each model/weight.</a:t>
                </a:r>
              </a:p>
              <a:p>
                <a:pPr algn="just"/>
                <a:endParaRPr lang="en-IN" dirty="0"/>
              </a:p>
              <a:p>
                <a:pPr algn="just"/>
                <a:r>
                  <a:rPr lang="en-IN" b="1" dirty="0"/>
                  <a:t>Regularized Linear Regression</a:t>
                </a:r>
              </a:p>
              <a:p>
                <a:pPr algn="just"/>
                <a:endParaRPr lang="en-IN" b="1" dirty="0"/>
              </a:p>
              <a:p>
                <a:pPr algn="just"/>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rPr>
                        <m:t>𝐽</m:t>
                      </m:r>
                      <m:d>
                        <m:dPr>
                          <m:ctrlPr>
                            <a:rPr lang="en-IN" i="1">
                              <a:latin typeface="Cambria Math" panose="02040503050406030204" pitchFamily="18" charset="0"/>
                            </a:rPr>
                          </m:ctrlPr>
                        </m:dPr>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sSup>
                            <m:sSupPr>
                              <m:ctrlPr>
                                <a:rPr lang="en-IN" i="1">
                                  <a:latin typeface="Cambria Math" panose="02040503050406030204" pitchFamily="18" charset="0"/>
                                </a:rPr>
                              </m:ctrlPr>
                            </m:sSupPr>
                            <m:e>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e>
                            <m:sup>
                              <m:r>
                                <a:rPr lang="en-IN" i="1">
                                  <a:latin typeface="Cambria Math" panose="02040503050406030204" pitchFamily="18" charset="0"/>
                                </a:rPr>
                                <m:t>2</m:t>
                              </m:r>
                            </m:sup>
                          </m:sSup>
                          <m:r>
                            <a:rPr lang="en-IN" b="0" i="1" smtClean="0">
                              <a:latin typeface="Cambria Math" panose="02040503050406030204" pitchFamily="18" charset="0"/>
                            </a:rPr>
                            <m:t> + </m:t>
                          </m:r>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𝑛</m:t>
                              </m:r>
                            </m:sup>
                            <m:e>
                              <m:sSubSup>
                                <m:sSubSupPr>
                                  <m:ctrlPr>
                                    <a:rPr lang="en-IN" i="1">
                                      <a:latin typeface="Cambria Math" panose="02040503050406030204" pitchFamily="18" charset="0"/>
                                    </a:rPr>
                                  </m:ctrlPr>
                                </m:sSubSupPr>
                                <m:e>
                                  <m:r>
                                    <a:rPr lang="en-IN" i="1">
                                      <a:latin typeface="Cambria Math" panose="02040503050406030204" pitchFamily="18" charset="0"/>
                                    </a:rPr>
                                    <m:t>𝑊</m:t>
                                  </m:r>
                                </m:e>
                                <m:sub>
                                  <m:r>
                                    <a:rPr lang="en-IN" i="1">
                                      <a:latin typeface="Cambria Math" panose="02040503050406030204" pitchFamily="18" charset="0"/>
                                    </a:rPr>
                                    <m:t>𝑗</m:t>
                                  </m:r>
                                </m:sub>
                                <m:sup>
                                  <m:r>
                                    <a:rPr lang="en-IN" i="1">
                                      <a:latin typeface="Cambria Math" panose="02040503050406030204" pitchFamily="18" charset="0"/>
                                    </a:rPr>
                                    <m:t>2</m:t>
                                  </m:r>
                                </m:sup>
                              </m:sSubSup>
                            </m:e>
                          </m:nary>
                        </m:e>
                      </m:nary>
                    </m:oMath>
                  </m:oMathPara>
                </a14:m>
                <a:endParaRPr lang="en-IN" b="1" dirty="0"/>
              </a:p>
              <a:p>
                <a:pPr algn="just"/>
                <a:endParaRPr lang="en-IN" dirty="0"/>
              </a:p>
              <a:p>
                <a:pPr algn="just"/>
                <a:r>
                  <a:rPr lang="en-IN" dirty="0"/>
                  <a:t>NOTE: The gradient descent update functions remain the same, however, the expression of derivatives </a:t>
                </a:r>
                <a:r>
                  <a:rPr lang="en-IN" dirty="0" err="1"/>
                  <a:t>w.r.t.</a:t>
                </a:r>
                <a:r>
                  <a:rPr lang="en-IN" dirty="0"/>
                  <a:t>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𝑗</m:t>
                        </m:r>
                      </m:sub>
                    </m:sSub>
                  </m:oMath>
                </a14:m>
                <a:r>
                  <a:rPr lang="en-IN" dirty="0"/>
                  <a:t> changes</a:t>
                </a:r>
              </a:p>
            </p:txBody>
          </p:sp>
        </mc:Choice>
        <mc:Fallback xmlns="">
          <p:sp>
            <p:nvSpPr>
              <p:cNvPr id="2" name="TextBox 1">
                <a:extLst>
                  <a:ext uri="{FF2B5EF4-FFF2-40B4-BE49-F238E27FC236}">
                    <a16:creationId xmlns:a16="http://schemas.microsoft.com/office/drawing/2014/main" id="{78E26C7A-E83C-C1F3-0FFE-53FE2F0B21E5}"/>
                  </a:ext>
                </a:extLst>
              </p:cNvPr>
              <p:cNvSpPr txBox="1">
                <a:spLocks noRot="1" noChangeAspect="1" noMove="1" noResize="1" noEditPoints="1" noAdjustHandles="1" noChangeArrowheads="1" noChangeShapeType="1" noTextEdit="1"/>
              </p:cNvSpPr>
              <p:nvPr/>
            </p:nvSpPr>
            <p:spPr>
              <a:xfrm>
                <a:off x="67233" y="96036"/>
                <a:ext cx="12057533" cy="6665927"/>
              </a:xfrm>
              <a:prstGeom prst="rect">
                <a:avLst/>
              </a:prstGeom>
              <a:blipFill>
                <a:blip r:embed="rId2"/>
                <a:stretch>
                  <a:fillRect l="-404" t="-549" r="-455" b="-640"/>
                </a:stretch>
              </a:blipFill>
            </p:spPr>
            <p:txBody>
              <a:bodyPr/>
              <a:lstStyle/>
              <a:p>
                <a:r>
                  <a:rPr lang="en-IN">
                    <a:noFill/>
                  </a:rPr>
                  <a:t> </a:t>
                </a:r>
              </a:p>
            </p:txBody>
          </p:sp>
        </mc:Fallback>
      </mc:AlternateContent>
    </p:spTree>
    <p:extLst>
      <p:ext uri="{BB962C8B-B14F-4D97-AF65-F5344CB8AC3E}">
        <p14:creationId xmlns:p14="http://schemas.microsoft.com/office/powerpoint/2010/main" val="297554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D958012-6837-B928-DEC3-DB955402F3B4}"/>
                  </a:ext>
                </a:extLst>
              </p:cNvPr>
              <p:cNvSpPr txBox="1"/>
              <p:nvPr/>
            </p:nvSpPr>
            <p:spPr>
              <a:xfrm>
                <a:off x="170330" y="215152"/>
                <a:ext cx="11869269" cy="6198492"/>
              </a:xfrm>
              <a:prstGeom prst="rect">
                <a:avLst/>
              </a:prstGeom>
              <a:noFill/>
            </p:spPr>
            <p:txBody>
              <a:bodyPr wrap="square" rtlCol="0">
                <a:spAutoFit/>
              </a:bodyPr>
              <a:lstStyle/>
              <a:p>
                <a:pPr algn="just"/>
                <a:r>
                  <a:rPr lang="en-US" sz="2000" b="1" dirty="0"/>
                  <a:t>LINEAR REGRESSION – SUPERVISED LEARNING ALGORITHM</a:t>
                </a:r>
              </a:p>
              <a:p>
                <a:pPr algn="just"/>
                <a:endParaRPr lang="en-US" dirty="0"/>
              </a:p>
              <a:p>
                <a:pPr algn="just"/>
                <a:r>
                  <a:rPr lang="en-US" dirty="0"/>
                  <a:t>Goal: Fit a straight line through the data set (training) thus establishing a linear relationship between the features and target.</a:t>
                </a:r>
              </a:p>
              <a:p>
                <a:pPr algn="just"/>
                <a:endParaRPr lang="en-US" dirty="0"/>
              </a:p>
              <a:p>
                <a:pPr algn="just"/>
                <a:r>
                  <a:rPr lang="en-US" dirty="0"/>
                  <a:t>Linear </a:t>
                </a:r>
                <a:r>
                  <a:rPr lang="en-US" dirty="0">
                    <a:sym typeface="Wingdings" panose="05000000000000000000" pitchFamily="2" charset="2"/>
                  </a:rPr>
                  <a:t> Fit a straight line function [y = mx + c] </a:t>
                </a:r>
              </a:p>
              <a:p>
                <a:pPr algn="just"/>
                <a:r>
                  <a:rPr lang="en-US" dirty="0">
                    <a:sym typeface="Wingdings" panose="05000000000000000000" pitchFamily="2" charset="2"/>
                  </a:rPr>
                  <a:t>Regression  Model predicts a number</a:t>
                </a:r>
              </a:p>
              <a:p>
                <a:pPr algn="just"/>
                <a:endParaRPr lang="en-US" dirty="0">
                  <a:sym typeface="Wingdings" panose="05000000000000000000" pitchFamily="2" charset="2"/>
                </a:endParaRPr>
              </a:p>
              <a:p>
                <a:pPr algn="just"/>
                <a:r>
                  <a:rPr lang="en-US" b="1" dirty="0">
                    <a:sym typeface="Wingdings" panose="05000000000000000000" pitchFamily="2" charset="2"/>
                  </a:rPr>
                  <a:t>Univariate Linear Regression</a:t>
                </a:r>
              </a:p>
              <a:p>
                <a:pPr algn="just"/>
                <a:endParaRPr lang="en-US" b="1" dirty="0">
                  <a:sym typeface="Wingdings" panose="05000000000000000000" pitchFamily="2" charset="2"/>
                </a:endParaRPr>
              </a:p>
              <a:p>
                <a:pPr algn="just"/>
                <a:r>
                  <a:rPr lang="en-US" dirty="0">
                    <a:sym typeface="Wingdings" panose="05000000000000000000" pitchFamily="2" charset="2"/>
                  </a:rPr>
                  <a:t>In case of univariate linear regression (meaning number of input features = 1), the straight line function is defined as:</a:t>
                </a:r>
              </a:p>
              <a:p>
                <a:pPr algn="just"/>
                <a:endParaRPr lang="en-US" dirty="0">
                  <a:sym typeface="Wingdings" panose="05000000000000000000" pitchFamily="2" charset="2"/>
                </a:endParaRP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Wingdings" panose="05000000000000000000" pitchFamily="2" charset="2"/>
                        </a:rPr>
                        <m:t>𝑓</m:t>
                      </m:r>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𝑥</m:t>
                          </m:r>
                        </m:e>
                      </m:d>
                      <m:r>
                        <a:rPr lang="en-US" b="0" i="1" smtClean="0">
                          <a:latin typeface="Cambria Math" panose="02040503050406030204" pitchFamily="18" charset="0"/>
                          <a:sym typeface="Wingdings" panose="05000000000000000000" pitchFamily="2" charset="2"/>
                        </a:rPr>
                        <m:t>=</m:t>
                      </m:r>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𝑓</m:t>
                          </m:r>
                        </m:e>
                        <m:sub>
                          <m:r>
                            <a:rPr lang="en-US" b="0" i="1" smtClean="0">
                              <a:latin typeface="Cambria Math" panose="02040503050406030204" pitchFamily="18" charset="0"/>
                              <a:sym typeface="Wingdings" panose="05000000000000000000" pitchFamily="2" charset="2"/>
                            </a:rPr>
                            <m:t>𝑤</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sub>
                      </m:sSub>
                      <m:d>
                        <m:dPr>
                          <m:ctrlPr>
                            <a:rPr lang="en-US" b="0" i="1" smtClean="0">
                              <a:latin typeface="Cambria Math" panose="02040503050406030204" pitchFamily="18" charset="0"/>
                              <a:sym typeface="Wingdings" panose="05000000000000000000" pitchFamily="2" charset="2"/>
                            </a:rPr>
                          </m:ctrlPr>
                        </m:dPr>
                        <m:e>
                          <m:r>
                            <a:rPr lang="en-US" b="0" i="1" smtClean="0">
                              <a:latin typeface="Cambria Math" panose="02040503050406030204" pitchFamily="18" charset="0"/>
                              <a:sym typeface="Wingdings" panose="05000000000000000000" pitchFamily="2" charset="2"/>
                            </a:rPr>
                            <m:t>𝑥</m:t>
                          </m:r>
                        </m:e>
                      </m:d>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𝑤𝑥</m:t>
                      </m:r>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r>
                        <a:rPr lang="en-US" b="0" i="1" smtClean="0">
                          <a:latin typeface="Cambria Math" panose="02040503050406030204" pitchFamily="18" charset="0"/>
                          <a:sym typeface="Wingdings" panose="05000000000000000000" pitchFamily="2" charset="2"/>
                        </a:rPr>
                        <m:t>=</m:t>
                      </m:r>
                      <m:acc>
                        <m:accPr>
                          <m:chr m:val="̂"/>
                          <m:ctrlPr>
                            <a:rPr lang="en-US" i="1" dirty="0" smtClean="0">
                              <a:solidFill>
                                <a:schemeClr val="tx1"/>
                              </a:solidFill>
                              <a:latin typeface="Cambria Math" panose="02040503050406030204" pitchFamily="18" charset="0"/>
                            </a:rPr>
                          </m:ctrlPr>
                        </m:accPr>
                        <m:e>
                          <m:r>
                            <a:rPr lang="en-US" b="0" i="1" dirty="0" smtClean="0">
                              <a:solidFill>
                                <a:schemeClr val="tx1"/>
                              </a:solidFill>
                              <a:latin typeface="Cambria Math" panose="02040503050406030204" pitchFamily="18" charset="0"/>
                            </a:rPr>
                            <m:t>𝑦</m:t>
                          </m:r>
                        </m:e>
                      </m:acc>
                    </m:oMath>
                  </m:oMathPara>
                </a14:m>
                <a:endParaRPr lang="en-US" b="0" dirty="0">
                  <a:sym typeface="Wingdings" panose="05000000000000000000" pitchFamily="2" charset="2"/>
                </a:endParaRPr>
              </a:p>
              <a:p>
                <a:pPr algn="just"/>
                <a:endParaRPr lang="en-US" dirty="0">
                  <a:sym typeface="Wingdings" panose="05000000000000000000" pitchFamily="2" charset="2"/>
                </a:endParaRPr>
              </a:p>
              <a:p>
                <a:pPr algn="just"/>
                <a:r>
                  <a:rPr lang="en-US" dirty="0" err="1">
                    <a:sym typeface="Wingdings" panose="05000000000000000000" pitchFamily="2" charset="2"/>
                  </a:rPr>
                  <a:t>w,b</a:t>
                </a:r>
                <a:r>
                  <a:rPr lang="en-US" dirty="0">
                    <a:sym typeface="Wingdings" panose="05000000000000000000" pitchFamily="2" charset="2"/>
                  </a:rPr>
                  <a:t> are the model parameters: w = weight; b = bias</a:t>
                </a:r>
              </a:p>
              <a:p>
                <a:pPr algn="just"/>
                <a:endParaRPr lang="en-US" dirty="0">
                  <a:sym typeface="Wingdings" panose="05000000000000000000" pitchFamily="2" charset="2"/>
                </a:endParaRPr>
              </a:p>
              <a:p>
                <a:pPr algn="just"/>
                <a:r>
                  <a:rPr lang="en-US" dirty="0">
                    <a:sym typeface="Wingdings" panose="05000000000000000000" pitchFamily="2" charset="2"/>
                  </a:rPr>
                  <a:t>The value of the model parameters (w, b) are found/fit based on the training data. Depending on the value of x, w and b, y-hat is produced as output</a:t>
                </a:r>
              </a:p>
              <a:p>
                <a:pPr algn="just"/>
                <a:endParaRPr lang="en-US" dirty="0">
                  <a:sym typeface="Wingdings" panose="05000000000000000000" pitchFamily="2" charset="2"/>
                </a:endParaRPr>
              </a:p>
              <a:p>
                <a:pPr algn="just"/>
                <a:r>
                  <a:rPr lang="en-US" b="1" dirty="0">
                    <a:sym typeface="Wingdings" panose="05000000000000000000" pitchFamily="2" charset="2"/>
                  </a:rPr>
                  <a:t>Cost Function of Linear Regression</a:t>
                </a:r>
              </a:p>
              <a:p>
                <a:pPr algn="just"/>
                <a:endParaRPr lang="en-US" b="1" dirty="0">
                  <a:sym typeface="Wingdings" panose="05000000000000000000" pitchFamily="2" charset="2"/>
                </a:endParaRPr>
              </a:p>
              <a:p>
                <a:pPr algn="just"/>
                <a:r>
                  <a:rPr lang="en-US" dirty="0">
                    <a:sym typeface="Wingdings" panose="05000000000000000000" pitchFamily="2" charset="2"/>
                  </a:rPr>
                  <a:t>Depending on the value of w and b, we get a different f(x) that generates a different line. Choosing the value of w and b such that it passes through most of the points in the training data will result in a good model.</a:t>
                </a:r>
              </a:p>
            </p:txBody>
          </p:sp>
        </mc:Choice>
        <mc:Fallback xmlns="">
          <p:sp>
            <p:nvSpPr>
              <p:cNvPr id="4" name="TextBox 3">
                <a:extLst>
                  <a:ext uri="{FF2B5EF4-FFF2-40B4-BE49-F238E27FC236}">
                    <a16:creationId xmlns:a16="http://schemas.microsoft.com/office/drawing/2014/main" id="{CD958012-6837-B928-DEC3-DB955402F3B4}"/>
                  </a:ext>
                </a:extLst>
              </p:cNvPr>
              <p:cNvSpPr txBox="1">
                <a:spLocks noRot="1" noChangeAspect="1" noMove="1" noResize="1" noEditPoints="1" noAdjustHandles="1" noChangeArrowheads="1" noChangeShapeType="1" noTextEdit="1"/>
              </p:cNvSpPr>
              <p:nvPr/>
            </p:nvSpPr>
            <p:spPr>
              <a:xfrm>
                <a:off x="170330" y="215152"/>
                <a:ext cx="11869269" cy="6198492"/>
              </a:xfrm>
              <a:prstGeom prst="rect">
                <a:avLst/>
              </a:prstGeom>
              <a:blipFill>
                <a:blip r:embed="rId2"/>
                <a:stretch>
                  <a:fillRect l="-565" t="-492" r="-411" b="-1082"/>
                </a:stretch>
              </a:blipFill>
            </p:spPr>
            <p:txBody>
              <a:bodyPr/>
              <a:lstStyle/>
              <a:p>
                <a:r>
                  <a:rPr lang="en-IN">
                    <a:noFill/>
                  </a:rPr>
                  <a:t> </a:t>
                </a:r>
              </a:p>
            </p:txBody>
          </p:sp>
        </mc:Fallback>
      </mc:AlternateContent>
    </p:spTree>
    <p:extLst>
      <p:ext uri="{BB962C8B-B14F-4D97-AF65-F5344CB8AC3E}">
        <p14:creationId xmlns:p14="http://schemas.microsoft.com/office/powerpoint/2010/main" val="3776945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4FA549-9072-08B0-634D-C3883C054705}"/>
                  </a:ext>
                </a:extLst>
              </p:cNvPr>
              <p:cNvSpPr txBox="1"/>
              <p:nvPr/>
            </p:nvSpPr>
            <p:spPr>
              <a:xfrm>
                <a:off x="89646" y="125653"/>
                <a:ext cx="11833413" cy="8485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IN" sz="1800" i="1" smtClean="0">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IN" sz="1800" i="1">
                              <a:latin typeface="Cambria Math" panose="02040503050406030204" pitchFamily="18" charset="0"/>
                            </a:rPr>
                            <m:t>𝑤</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sz="1800"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nary>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𝜆</m:t>
                          </m:r>
                        </m:num>
                        <m:den>
                          <m:r>
                            <a:rPr lang="en-IN" b="0" i="1" smtClean="0">
                              <a:latin typeface="Cambria Math" panose="02040503050406030204" pitchFamily="18" charset="0"/>
                            </a:rPr>
                            <m:t>𝑚</m:t>
                          </m:r>
                        </m:den>
                      </m:f>
                      <m:sSub>
                        <m:sSubPr>
                          <m:ctrlPr>
                            <a:rPr lang="en-IN" b="0" i="1" smtClean="0">
                              <a:latin typeface="Cambria Math" panose="02040503050406030204" pitchFamily="18" charset="0"/>
                            </a:rPr>
                          </m:ctrlPr>
                        </m:sSubPr>
                        <m:e>
                          <m:r>
                            <a:rPr lang="en-IN" b="0" i="1" smtClean="0">
                              <a:latin typeface="Cambria Math" panose="02040503050406030204" pitchFamily="18" charset="0"/>
                            </a:rPr>
                            <m:t>𝑊</m:t>
                          </m:r>
                        </m:e>
                        <m:sub>
                          <m:r>
                            <a:rPr lang="en-IN" b="0" i="1" smtClean="0">
                              <a:latin typeface="Cambria Math" panose="02040503050406030204" pitchFamily="18" charset="0"/>
                            </a:rPr>
                            <m:t>𝑗</m:t>
                          </m:r>
                        </m:sub>
                      </m:sSub>
                      <m:r>
                        <a:rPr lang="en-US"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i="1">
                              <a:latin typeface="Cambria Math" panose="02040503050406030204" pitchFamily="18" charset="0"/>
                            </a:rPr>
                            <m:t>[</m:t>
                          </m:r>
                          <m:sSup>
                            <m:sSupPr>
                              <m:ctrlPr>
                                <a:rPr lang="en-US"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nary>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i="1">
                              <a:latin typeface="Cambria Math" panose="02040503050406030204" pitchFamily="18" charset="0"/>
                            </a:rPr>
                            <m:t>𝑚</m:t>
                          </m:r>
                        </m:den>
                      </m:f>
                      <m:sSub>
                        <m:sSubPr>
                          <m:ctrlPr>
                            <a:rPr lang="en-IN" i="1">
                              <a:latin typeface="Cambria Math" panose="02040503050406030204" pitchFamily="18" charset="0"/>
                            </a:rPr>
                          </m:ctrlPr>
                        </m:sSubPr>
                        <m:e>
                          <m:r>
                            <a:rPr lang="en-IN" i="1">
                              <a:latin typeface="Cambria Math" panose="02040503050406030204" pitchFamily="18" charset="0"/>
                            </a:rPr>
                            <m:t>𝑊</m:t>
                          </m:r>
                        </m:e>
                        <m:sub>
                          <m:r>
                            <a:rPr lang="en-IN" i="1">
                              <a:latin typeface="Cambria Math" panose="02040503050406030204" pitchFamily="18" charset="0"/>
                            </a:rPr>
                            <m:t>𝑗</m:t>
                          </m:r>
                        </m:sub>
                      </m:sSub>
                    </m:oMath>
                  </m:oMathPara>
                </a14:m>
                <a:endParaRPr lang="en-IN" dirty="0"/>
              </a:p>
            </p:txBody>
          </p:sp>
        </mc:Choice>
        <mc:Fallback xmlns="">
          <p:sp>
            <p:nvSpPr>
              <p:cNvPr id="6" name="TextBox 5">
                <a:extLst>
                  <a:ext uri="{FF2B5EF4-FFF2-40B4-BE49-F238E27FC236}">
                    <a16:creationId xmlns:a16="http://schemas.microsoft.com/office/drawing/2014/main" id="{BB4FA549-9072-08B0-634D-C3883C054705}"/>
                  </a:ext>
                </a:extLst>
              </p:cNvPr>
              <p:cNvSpPr txBox="1">
                <a:spLocks noRot="1" noChangeAspect="1" noMove="1" noResize="1" noEditPoints="1" noAdjustHandles="1" noChangeArrowheads="1" noChangeShapeType="1" noTextEdit="1"/>
              </p:cNvSpPr>
              <p:nvPr/>
            </p:nvSpPr>
            <p:spPr>
              <a:xfrm>
                <a:off x="89646" y="125653"/>
                <a:ext cx="11833413" cy="84856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9CC911-2F04-4360-B831-8667AE342F5B}"/>
                  </a:ext>
                </a:extLst>
              </p:cNvPr>
              <p:cNvSpPr txBox="1"/>
              <p:nvPr/>
            </p:nvSpPr>
            <p:spPr>
              <a:xfrm>
                <a:off x="107575" y="1090892"/>
                <a:ext cx="11833413" cy="84856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IN" sz="1800" i="1" smtClean="0">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US" sz="1800" b="0" i="1" smtClean="0">
                              <a:latin typeface="Cambria Math" panose="02040503050406030204" pitchFamily="18" charset="0"/>
                            </a:rPr>
                            <m:t>𝑏</m:t>
                          </m:r>
                        </m:den>
                      </m:f>
                      <m:r>
                        <a:rPr lang="en-IN" sz="1800" i="1">
                          <a:latin typeface="Cambria Math" panose="02040503050406030204" pitchFamily="18" charset="0"/>
                        </a:rPr>
                        <m:t>𝐽</m:t>
                      </m:r>
                      <m:d>
                        <m:dPr>
                          <m:ctrlPr>
                            <a:rPr lang="en-IN" sz="1800" i="1">
                              <a:latin typeface="Cambria Math" panose="02040503050406030204" pitchFamily="18" charset="0"/>
                            </a:rPr>
                          </m:ctrlPr>
                        </m:dPr>
                        <m:e>
                          <m:r>
                            <a:rPr lang="en-IN" sz="1800" i="1">
                              <a:latin typeface="Cambria Math" panose="02040503050406030204" pitchFamily="18" charset="0"/>
                            </a:rPr>
                            <m:t>𝑤</m:t>
                          </m:r>
                          <m:r>
                            <a:rPr lang="en-IN" sz="1800" i="1">
                              <a:latin typeface="Cambria Math" panose="02040503050406030204" pitchFamily="18" charset="0"/>
                            </a:rPr>
                            <m:t>,</m:t>
                          </m:r>
                          <m:r>
                            <a:rPr lang="en-IN" sz="1800" i="1">
                              <a:latin typeface="Cambria Math" panose="02040503050406030204" pitchFamily="18" charset="0"/>
                            </a:rPr>
                            <m:t>𝑏</m:t>
                          </m:r>
                        </m:e>
                      </m:d>
                      <m:r>
                        <a:rPr lang="en-US" sz="1800"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𝑤𝑥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b="0" i="1" smtClean="0">
                              <a:latin typeface="Cambria Math" panose="02040503050406030204" pitchFamily="18" charset="0"/>
                            </a:rPr>
                            <m:t>]</m:t>
                          </m:r>
                          <m:r>
                            <a:rPr lang="en-US" i="1" smtClean="0">
                              <a:latin typeface="Cambria Math" panose="02040503050406030204" pitchFamily="18" charset="0"/>
                            </a:rPr>
                            <m:t> </m:t>
                          </m:r>
                        </m:e>
                      </m:nary>
                      <m:r>
                        <a:rPr lang="en-US"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𝑚</m:t>
                          </m:r>
                        </m:den>
                      </m:f>
                      <m:nary>
                        <m:naryPr>
                          <m:chr m:val="∑"/>
                          <m:ctrlPr>
                            <a:rPr lang="en-IN" i="1" smtClean="0">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r>
                            <a:rPr lang="en-IN" i="1">
                              <a:latin typeface="Cambria Math" panose="02040503050406030204" pitchFamily="18" charset="0"/>
                            </a:rPr>
                            <m:t> </m:t>
                          </m:r>
                          <m:r>
                            <a:rPr lang="en-US" i="1">
                              <a:latin typeface="Cambria Math" panose="02040503050406030204" pitchFamily="18" charset="0"/>
                            </a:rPr>
                            <m:t>[</m:t>
                          </m:r>
                          <m:sSup>
                            <m:sSupPr>
                              <m:ctrlPr>
                                <a:rPr lang="en-US" i="1" smtClean="0">
                                  <a:latin typeface="Cambria Math" panose="02040503050406030204" pitchFamily="18" charset="0"/>
                                </a:rPr>
                              </m:ctrlPr>
                            </m:sSupPr>
                            <m:e>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𝑦</m:t>
                                  </m:r>
                                </m:e>
                              </m:acc>
                            </m:e>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r>
                            <a:rPr lang="en-US" i="1">
                              <a:latin typeface="Cambria Math" panose="02040503050406030204" pitchFamily="18" charset="0"/>
                            </a:rPr>
                            <m:t>]</m:t>
                          </m:r>
                          <m:r>
                            <a:rPr lang="en-US" i="1" smtClean="0">
                              <a:latin typeface="Cambria Math" panose="02040503050406030204" pitchFamily="18" charset="0"/>
                            </a:rPr>
                            <m:t> </m:t>
                          </m:r>
                        </m:e>
                      </m:nary>
                    </m:oMath>
                  </m:oMathPara>
                </a14:m>
                <a:endParaRPr lang="en-IN" dirty="0"/>
              </a:p>
            </p:txBody>
          </p:sp>
        </mc:Choice>
        <mc:Fallback xmlns="">
          <p:sp>
            <p:nvSpPr>
              <p:cNvPr id="7" name="TextBox 6">
                <a:extLst>
                  <a:ext uri="{FF2B5EF4-FFF2-40B4-BE49-F238E27FC236}">
                    <a16:creationId xmlns:a16="http://schemas.microsoft.com/office/drawing/2014/main" id="{789CC911-2F04-4360-B831-8667AE342F5B}"/>
                  </a:ext>
                </a:extLst>
              </p:cNvPr>
              <p:cNvSpPr txBox="1">
                <a:spLocks noRot="1" noChangeAspect="1" noMove="1" noResize="1" noEditPoints="1" noAdjustHandles="1" noChangeArrowheads="1" noChangeShapeType="1" noTextEdit="1"/>
              </p:cNvSpPr>
              <p:nvPr/>
            </p:nvSpPr>
            <p:spPr>
              <a:xfrm>
                <a:off x="107575" y="1090892"/>
                <a:ext cx="11833413" cy="848566"/>
              </a:xfrm>
              <a:prstGeom prst="rect">
                <a:avLst/>
              </a:prstGeom>
              <a:blipFill>
                <a:blip r:embed="rId3"/>
                <a:stretch>
                  <a:fillRect/>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592709AA-5686-65FB-45B1-C9C072E14AAD}"/>
              </a:ext>
            </a:extLst>
          </p:cNvPr>
          <p:cNvSpPr txBox="1"/>
          <p:nvPr/>
        </p:nvSpPr>
        <p:spPr>
          <a:xfrm>
            <a:off x="0" y="2232212"/>
            <a:ext cx="4740337" cy="369332"/>
          </a:xfrm>
          <a:prstGeom prst="rect">
            <a:avLst/>
          </a:prstGeom>
          <a:noFill/>
        </p:spPr>
        <p:txBody>
          <a:bodyPr wrap="none" rtlCol="0">
            <a:spAutoFit/>
          </a:bodyPr>
          <a:lstStyle/>
          <a:p>
            <a:r>
              <a:rPr lang="en-IN" dirty="0"/>
              <a:t>Gradient Descent for Multiple Linear Regression: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F7982D-18F5-BDE1-1C1D-E8F915ED6D0F}"/>
                  </a:ext>
                </a:extLst>
              </p:cNvPr>
              <p:cNvSpPr txBox="1"/>
              <p:nvPr/>
            </p:nvSpPr>
            <p:spPr>
              <a:xfrm>
                <a:off x="-753035" y="2700155"/>
                <a:ext cx="12756775" cy="848566"/>
              </a:xfrm>
              <a:prstGeom prst="rect">
                <a:avLst/>
              </a:prstGeom>
              <a:noFill/>
            </p:spPr>
            <p:txBody>
              <a:bodyPr wrap="square">
                <a:spAutoFit/>
              </a:bodyPr>
              <a:lstStyle/>
              <a:p>
                <a:pPr marL="2286000" lvl="6" algn="just"/>
                <a14:m>
                  <m:oMathPara xmlns:m="http://schemas.openxmlformats.org/officeDocument/2006/math">
                    <m:oMathParaPr>
                      <m:jc m:val="center"/>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𝑗</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𝑗</m:t>
                          </m:r>
                        </m:sub>
                      </m:sSub>
                      <m:r>
                        <a:rPr lang="en-IN"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𝑗</m:t>
                              </m:r>
                            </m:sub>
                          </m:sSub>
                        </m:den>
                      </m:f>
                      <m:r>
                        <a:rPr lang="en-IN" sz="1800" i="1">
                          <a:latin typeface="Cambria Math" panose="02040503050406030204" pitchFamily="18" charset="0"/>
                        </a:rPr>
                        <m:t>𝐽</m:t>
                      </m:r>
                      <m:d>
                        <m:dPr>
                          <m:ctrlPr>
                            <a:rPr lang="en-IN" sz="1800" i="1">
                              <a:latin typeface="Cambria Math" panose="02040503050406030204" pitchFamily="18" charset="0"/>
                            </a:rPr>
                          </m:ctrlPr>
                        </m:dPr>
                        <m:e>
                          <m:acc>
                            <m:accPr>
                              <m:chr m:val="̅"/>
                              <m:ctrlPr>
                                <a:rPr lang="en-US" sz="1800" i="1">
                                  <a:latin typeface="Cambria Math" panose="02040503050406030204" pitchFamily="18" charset="0"/>
                                </a:rPr>
                              </m:ctrlPr>
                            </m:accPr>
                            <m:e>
                              <m:r>
                                <a:rPr lang="en-IN" sz="1800" b="0" i="1" smtClean="0">
                                  <a:latin typeface="Cambria Math" panose="02040503050406030204" pitchFamily="18" charset="0"/>
                                </a:rPr>
                                <m:t>𝑤</m:t>
                              </m:r>
                            </m:e>
                          </m:acc>
                          <m:r>
                            <a:rPr lang="en-IN" sz="1800" i="1">
                              <a:latin typeface="Cambria Math" panose="02040503050406030204" pitchFamily="18" charset="0"/>
                            </a:rPr>
                            <m:t>,</m:t>
                          </m:r>
                          <m:r>
                            <a:rPr lang="en-IN" sz="1800" i="1">
                              <a:latin typeface="Cambria Math" panose="02040503050406030204" pitchFamily="18" charset="0"/>
                            </a:rPr>
                            <m:t>𝑏</m:t>
                          </m:r>
                        </m:e>
                      </m:d>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𝑗</m:t>
                          </m:r>
                        </m:sub>
                      </m:sSub>
                      <m:r>
                        <a:rPr lang="en-IN" sz="1800" i="1">
                          <a:latin typeface="Cambria Math" panose="02040503050406030204" pitchFamily="18" charset="0"/>
                        </a:rPr>
                        <m:t>−∝</m:t>
                      </m:r>
                      <m:r>
                        <a:rPr lang="en-IN" sz="1800" b="0" i="1" smtClean="0">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𝑚</m:t>
                          </m:r>
                        </m:den>
                      </m:f>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𝑚</m:t>
                          </m:r>
                        </m:sup>
                        <m:e>
                          <m:r>
                            <a:rPr lang="en-IN" sz="1800" i="1">
                              <a:latin typeface="Cambria Math" panose="02040503050406030204" pitchFamily="18" charset="0"/>
                            </a:rPr>
                            <m:t> </m:t>
                          </m:r>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p>
                                  <m:d>
                                    <m:dPr>
                                      <m:ctrlPr>
                                        <a:rPr lang="en-US" sz="1800" i="1">
                                          <a:latin typeface="Cambria Math" panose="02040503050406030204" pitchFamily="18" charset="0"/>
                                        </a:rPr>
                                      </m:ctrlPr>
                                    </m:dPr>
                                    <m:e>
                                      <m:r>
                                        <a:rPr lang="en-US" sz="1800" i="1">
                                          <a:latin typeface="Cambria Math" panose="02040503050406030204" pitchFamily="18" charset="0"/>
                                        </a:rPr>
                                        <m:t>𝑖</m:t>
                                      </m:r>
                                    </m:e>
                                  </m:d>
                                </m:sup>
                              </m:sSup>
                              <m:r>
                                <a:rPr lang="en-US"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d>
                                    <m:dPr>
                                      <m:ctrlPr>
                                        <a:rPr lang="en-US" sz="1800" i="1">
                                          <a:latin typeface="Cambria Math" panose="02040503050406030204" pitchFamily="18" charset="0"/>
                                        </a:rPr>
                                      </m:ctrlPr>
                                    </m:dPr>
                                    <m:e>
                                      <m:r>
                                        <a:rPr lang="en-IN" sz="1800" i="1">
                                          <a:latin typeface="Cambria Math" panose="02040503050406030204" pitchFamily="18" charset="0"/>
                                        </a:rPr>
                                        <m:t>𝑖</m:t>
                                      </m:r>
                                    </m:e>
                                  </m:d>
                                </m:sup>
                              </m:sSup>
                            </m:e>
                          </m:d>
                          <m:sSubSup>
                            <m:sSubSupPr>
                              <m:ctrlPr>
                                <a:rPr lang="en-US" sz="1800" i="1" smtClean="0">
                                  <a:latin typeface="Cambria Math" panose="02040503050406030204" pitchFamily="18" charset="0"/>
                                </a:rPr>
                              </m:ctrlPr>
                            </m:sSubSupPr>
                            <m:e>
                              <m:r>
                                <a:rPr lang="en-IN" sz="1800" b="0" i="1" smtClean="0">
                                  <a:latin typeface="Cambria Math" panose="02040503050406030204" pitchFamily="18" charset="0"/>
                                </a:rPr>
                                <m:t>𝑥</m:t>
                              </m:r>
                            </m:e>
                            <m:sub>
                              <m:r>
                                <a:rPr lang="en-IN" sz="1800" b="0" i="1" smtClean="0">
                                  <a:latin typeface="Cambria Math" panose="02040503050406030204" pitchFamily="18" charset="0"/>
                                </a:rPr>
                                <m:t>𝑛</m:t>
                              </m:r>
                            </m:sub>
                            <m:sup>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𝑖</m:t>
                                  </m:r>
                                </m:e>
                              </m:d>
                            </m:sup>
                          </m:sSubSup>
                          <m:r>
                            <a:rPr lang="en-IN" sz="1800"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i="1">
                                  <a:latin typeface="Cambria Math" panose="02040503050406030204" pitchFamily="18" charset="0"/>
                                </a:rPr>
                                <m:t>𝑚</m:t>
                              </m:r>
                            </m:den>
                          </m:f>
                          <m:sSub>
                            <m:sSubPr>
                              <m:ctrlPr>
                                <a:rPr lang="en-IN" i="1">
                                  <a:latin typeface="Cambria Math" panose="02040503050406030204" pitchFamily="18" charset="0"/>
                                </a:rPr>
                              </m:ctrlPr>
                            </m:sSubPr>
                            <m:e>
                              <m:r>
                                <a:rPr lang="en-IN" b="0" i="1" smtClean="0">
                                  <a:latin typeface="Cambria Math" panose="02040503050406030204" pitchFamily="18" charset="0"/>
                                </a:rPr>
                                <m:t>𝑤</m:t>
                              </m:r>
                            </m:e>
                            <m:sub>
                              <m:r>
                                <a:rPr lang="en-IN" i="1">
                                  <a:latin typeface="Cambria Math" panose="02040503050406030204" pitchFamily="18" charset="0"/>
                                </a:rPr>
                                <m:t>𝑗</m:t>
                              </m:r>
                            </m:sub>
                          </m:sSub>
                          <m:r>
                            <a:rPr lang="en-IN" b="0" i="1" smtClean="0">
                              <a:latin typeface="Cambria Math" panose="02040503050406030204" pitchFamily="18" charset="0"/>
                            </a:rPr>
                            <m:t>]</m:t>
                          </m:r>
                        </m:e>
                      </m:nary>
                      <m:r>
                        <a:rPr lang="en-IN" sz="1800"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𝑗</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b="0" i="1" smtClean="0">
                                  <a:latin typeface="Cambria Math" panose="02040503050406030204" pitchFamily="18" charset="0"/>
                                </a:rPr>
                                <m:t>𝑚</m:t>
                              </m:r>
                            </m:den>
                          </m:f>
                          <m:r>
                            <a:rPr lang="en-IN" i="1">
                              <a:latin typeface="Cambria Math" panose="02040503050406030204" pitchFamily="18" charset="0"/>
                            </a:rPr>
                            <m:t>∝</m:t>
                          </m:r>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𝑚</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e>
                          </m:d>
                          <m:sSubSup>
                            <m:sSubSupPr>
                              <m:ctrlPr>
                                <a:rPr lang="en-US" i="1">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𝑛</m:t>
                              </m:r>
                            </m:sub>
                            <m:sup>
                              <m:d>
                                <m:dPr>
                                  <m:ctrlPr>
                                    <a:rPr lang="en-IN" i="1">
                                      <a:latin typeface="Cambria Math" panose="02040503050406030204" pitchFamily="18" charset="0"/>
                                    </a:rPr>
                                  </m:ctrlPr>
                                </m:dPr>
                                <m:e>
                                  <m:r>
                                    <a:rPr lang="en-IN" i="1">
                                      <a:latin typeface="Cambria Math" panose="02040503050406030204" pitchFamily="18" charset="0"/>
                                    </a:rPr>
                                    <m:t>𝑖</m:t>
                                  </m:r>
                                </m:e>
                              </m:d>
                            </m:sup>
                          </m:sSubSup>
                        </m:e>
                      </m:nary>
                    </m:oMath>
                  </m:oMathPara>
                </a14:m>
                <a:endParaRPr lang="en-IN" sz="1800" i="1" dirty="0">
                  <a:latin typeface="Cambria Math" panose="02040503050406030204" pitchFamily="18" charset="0"/>
                </a:endParaRPr>
              </a:p>
            </p:txBody>
          </p:sp>
        </mc:Choice>
        <mc:Fallback xmlns="">
          <p:sp>
            <p:nvSpPr>
              <p:cNvPr id="10" name="TextBox 9">
                <a:extLst>
                  <a:ext uri="{FF2B5EF4-FFF2-40B4-BE49-F238E27FC236}">
                    <a16:creationId xmlns:a16="http://schemas.microsoft.com/office/drawing/2014/main" id="{2BF7982D-18F5-BDE1-1C1D-E8F915ED6D0F}"/>
                  </a:ext>
                </a:extLst>
              </p:cNvPr>
              <p:cNvSpPr txBox="1">
                <a:spLocks noRot="1" noChangeAspect="1" noMove="1" noResize="1" noEditPoints="1" noAdjustHandles="1" noChangeArrowheads="1" noChangeShapeType="1" noTextEdit="1"/>
              </p:cNvSpPr>
              <p:nvPr/>
            </p:nvSpPr>
            <p:spPr>
              <a:xfrm>
                <a:off x="-753035" y="2700155"/>
                <a:ext cx="12756775" cy="84856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F899B9-9A15-325A-10DB-FE511DA89A57}"/>
                  </a:ext>
                </a:extLst>
              </p:cNvPr>
              <p:cNvSpPr txBox="1"/>
              <p:nvPr/>
            </p:nvSpPr>
            <p:spPr>
              <a:xfrm>
                <a:off x="555812" y="3647332"/>
                <a:ext cx="11367247" cy="848566"/>
              </a:xfrm>
              <a:prstGeom prst="rect">
                <a:avLst/>
              </a:prstGeom>
              <a:noFill/>
            </p:spPr>
            <p:txBody>
              <a:bodyPr wrap="square">
                <a:spAutoFit/>
              </a:bodyPr>
              <a:lstStyle/>
              <a:p>
                <a:pPr marL="2286000" lvl="6" algn="ctr"/>
                <a14:m>
                  <m:oMathPara xmlns:m="http://schemas.openxmlformats.org/officeDocument/2006/math">
                    <m:oMathParaPr>
                      <m:jc m:val="left"/>
                    </m:oMathParaPr>
                    <m:oMath xmlns:m="http://schemas.openxmlformats.org/officeDocument/2006/math">
                      <m:r>
                        <a:rPr lang="en-IN" sz="1800" i="1" smtClean="0">
                          <a:latin typeface="Cambria Math" panose="02040503050406030204" pitchFamily="18" charset="0"/>
                        </a:rPr>
                        <m:t>𝑏</m:t>
                      </m:r>
                      <m:r>
                        <a:rPr lang="en-IN" sz="1800" i="1">
                          <a:latin typeface="Cambria Math" panose="02040503050406030204" pitchFamily="18" charset="0"/>
                        </a:rPr>
                        <m:t>=</m:t>
                      </m:r>
                      <m:r>
                        <a:rPr lang="en-IN" sz="1800" b="0" i="1" smtClean="0">
                          <a:latin typeface="Cambria Math" panose="02040503050406030204" pitchFamily="18" charset="0"/>
                        </a:rPr>
                        <m:t>𝑏</m:t>
                      </m:r>
                      <m:r>
                        <a:rPr lang="en-IN"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IN" sz="1800" b="0" i="1" smtClean="0">
                              <a:latin typeface="Cambria Math" panose="02040503050406030204" pitchFamily="18" charset="0"/>
                            </a:rPr>
                            <m:t>𝑏</m:t>
                          </m:r>
                        </m:den>
                      </m:f>
                      <m:r>
                        <a:rPr lang="en-IN" sz="1800" i="1">
                          <a:latin typeface="Cambria Math" panose="02040503050406030204" pitchFamily="18" charset="0"/>
                        </a:rPr>
                        <m:t>𝐽</m:t>
                      </m:r>
                      <m:d>
                        <m:dPr>
                          <m:ctrlPr>
                            <a:rPr lang="en-IN" sz="1800" i="1">
                              <a:latin typeface="Cambria Math" panose="02040503050406030204" pitchFamily="18" charset="0"/>
                            </a:rPr>
                          </m:ctrlPr>
                        </m:dPr>
                        <m:e>
                          <m:acc>
                            <m:accPr>
                              <m:chr m:val="̅"/>
                              <m:ctrlPr>
                                <a:rPr lang="en-US" sz="1800" i="1">
                                  <a:latin typeface="Cambria Math" panose="02040503050406030204" pitchFamily="18" charset="0"/>
                                </a:rPr>
                              </m:ctrlPr>
                            </m:accPr>
                            <m:e>
                              <m:r>
                                <a:rPr lang="en-IN" sz="1800" b="0" i="1" smtClean="0">
                                  <a:latin typeface="Cambria Math" panose="02040503050406030204" pitchFamily="18" charset="0"/>
                                </a:rPr>
                                <m:t>𝑤</m:t>
                              </m:r>
                            </m:e>
                          </m:acc>
                          <m:r>
                            <a:rPr lang="en-IN" sz="1800" i="1">
                              <a:latin typeface="Cambria Math" panose="02040503050406030204" pitchFamily="18" charset="0"/>
                            </a:rPr>
                            <m:t>,</m:t>
                          </m:r>
                          <m:r>
                            <a:rPr lang="en-IN" sz="1800" i="1">
                              <a:latin typeface="Cambria Math" panose="02040503050406030204" pitchFamily="18" charset="0"/>
                            </a:rPr>
                            <m:t>𝑏</m:t>
                          </m:r>
                        </m:e>
                      </m:d>
                      <m:r>
                        <a:rPr lang="en-IN" sz="1800" b="0" i="1" smtClean="0">
                          <a:latin typeface="Cambria Math" panose="02040503050406030204" pitchFamily="18" charset="0"/>
                        </a:rPr>
                        <m:t>=</m:t>
                      </m:r>
                      <m:r>
                        <a:rPr lang="en-IN" sz="1800" b="0" i="1" smtClean="0">
                          <a:latin typeface="Cambria Math" panose="02040503050406030204" pitchFamily="18" charset="0"/>
                        </a:rPr>
                        <m:t>𝑏</m:t>
                      </m:r>
                      <m:r>
                        <a:rPr lang="en-IN"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𝑚</m:t>
                          </m:r>
                        </m:den>
                      </m:f>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𝑚</m:t>
                          </m:r>
                        </m:sup>
                        <m:e>
                          <m:r>
                            <a:rPr lang="en-IN" sz="1800" i="1">
                              <a:latin typeface="Cambria Math" panose="02040503050406030204" pitchFamily="18" charset="0"/>
                            </a:rPr>
                            <m:t> </m:t>
                          </m:r>
                          <m:r>
                            <a:rPr lang="en-US" sz="1800" i="1">
                              <a:latin typeface="Cambria Math" panose="02040503050406030204" pitchFamily="18" charset="0"/>
                            </a:rPr>
                            <m:t>[</m:t>
                          </m:r>
                          <m:sSup>
                            <m:sSupPr>
                              <m:ctrlPr>
                                <a:rPr lang="en-US" sz="1800" i="1">
                                  <a:latin typeface="Cambria Math" panose="02040503050406030204" pitchFamily="18" charset="0"/>
                                </a:rPr>
                              </m:ctrlPr>
                            </m:sSup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p>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sup>
                          </m:sSup>
                          <m:r>
                            <a:rPr lang="en-US"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d>
                                <m:dPr>
                                  <m:ctrlPr>
                                    <a:rPr lang="en-US" sz="1800" i="1">
                                      <a:latin typeface="Cambria Math" panose="02040503050406030204" pitchFamily="18" charset="0"/>
                                    </a:rPr>
                                  </m:ctrlPr>
                                </m:dPr>
                                <m:e>
                                  <m:r>
                                    <a:rPr lang="en-IN" sz="1800" i="1">
                                      <a:latin typeface="Cambria Math" panose="02040503050406030204" pitchFamily="18" charset="0"/>
                                    </a:rPr>
                                    <m:t>𝑖</m:t>
                                  </m:r>
                                </m:e>
                              </m:d>
                            </m:sup>
                          </m:sSup>
                          <m:r>
                            <a:rPr lang="en-US" sz="1800" i="1">
                              <a:latin typeface="Cambria Math" panose="02040503050406030204" pitchFamily="18" charset="0"/>
                            </a:rPr>
                            <m:t>]</m:t>
                          </m:r>
                          <m:r>
                            <a:rPr lang="en-US" sz="1800" i="1" smtClean="0">
                              <a:latin typeface="Cambria Math" panose="02040503050406030204" pitchFamily="18" charset="0"/>
                            </a:rPr>
                            <m:t> </m:t>
                          </m:r>
                        </m:e>
                      </m:nary>
                    </m:oMath>
                  </m:oMathPara>
                </a14:m>
                <a:endParaRPr lang="en-IN" sz="1800" i="1" dirty="0">
                  <a:latin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F5F899B9-9A15-325A-10DB-FE511DA89A57}"/>
                  </a:ext>
                </a:extLst>
              </p:cNvPr>
              <p:cNvSpPr txBox="1">
                <a:spLocks noRot="1" noChangeAspect="1" noMove="1" noResize="1" noEditPoints="1" noAdjustHandles="1" noChangeArrowheads="1" noChangeShapeType="1" noTextEdit="1"/>
              </p:cNvSpPr>
              <p:nvPr/>
            </p:nvSpPr>
            <p:spPr>
              <a:xfrm>
                <a:off x="555812" y="3647332"/>
                <a:ext cx="11367247" cy="84856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B4D108F-5A66-6EB2-A19E-C6F03BB19F70}"/>
                  </a:ext>
                </a:extLst>
              </p:cNvPr>
              <p:cNvSpPr txBox="1"/>
              <p:nvPr/>
            </p:nvSpPr>
            <p:spPr>
              <a:xfrm>
                <a:off x="0" y="4663145"/>
                <a:ext cx="6472516" cy="506870"/>
              </a:xfrm>
              <a:prstGeom prst="rect">
                <a:avLst/>
              </a:prstGeom>
              <a:noFill/>
            </p:spPr>
            <p:txBody>
              <a:bodyPr wrap="square">
                <a:spAutoFit/>
              </a:bodyPr>
              <a:lstStyle/>
              <a:p>
                <a:r>
                  <a:rPr lang="en-IN" dirty="0"/>
                  <a:t>For </a:t>
                </a: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b="0" i="1" smtClean="0">
                                <a:latin typeface="Cambria Math" panose="02040503050406030204" pitchFamily="18" charset="0"/>
                              </a:rPr>
                              <m:t>𝑚</m:t>
                            </m:r>
                          </m:den>
                        </m:f>
                        <m:r>
                          <a:rPr lang="en-IN" i="1">
                            <a:latin typeface="Cambria Math" panose="02040503050406030204" pitchFamily="18" charset="0"/>
                          </a:rPr>
                          <m:t>∝</m:t>
                        </m:r>
                      </m:e>
                    </m:d>
                  </m:oMath>
                </a14:m>
                <a:r>
                  <a:rPr lang="en-IN" dirty="0"/>
                  <a:t>, check different scenarios: </a:t>
                </a:r>
              </a:p>
            </p:txBody>
          </p:sp>
        </mc:Choice>
        <mc:Fallback xmlns="">
          <p:sp>
            <p:nvSpPr>
              <p:cNvPr id="14" name="TextBox 13">
                <a:extLst>
                  <a:ext uri="{FF2B5EF4-FFF2-40B4-BE49-F238E27FC236}">
                    <a16:creationId xmlns:a16="http://schemas.microsoft.com/office/drawing/2014/main" id="{9B4D108F-5A66-6EB2-A19E-C6F03BB19F70}"/>
                  </a:ext>
                </a:extLst>
              </p:cNvPr>
              <p:cNvSpPr txBox="1">
                <a:spLocks noRot="1" noChangeAspect="1" noMove="1" noResize="1" noEditPoints="1" noAdjustHandles="1" noChangeArrowheads="1" noChangeShapeType="1" noTextEdit="1"/>
              </p:cNvSpPr>
              <p:nvPr/>
            </p:nvSpPr>
            <p:spPr>
              <a:xfrm>
                <a:off x="0" y="4663145"/>
                <a:ext cx="6472516" cy="506870"/>
              </a:xfrm>
              <a:prstGeom prst="rect">
                <a:avLst/>
              </a:prstGeom>
              <a:blipFill>
                <a:blip r:embed="rId6"/>
                <a:stretch>
                  <a:fillRect l="-753" b="-6024"/>
                </a:stretch>
              </a:blipFill>
            </p:spPr>
            <p:txBody>
              <a:bodyPr/>
              <a:lstStyle/>
              <a:p>
                <a:r>
                  <a:rPr lang="en-IN">
                    <a:noFill/>
                  </a:rPr>
                  <a:t> </a:t>
                </a:r>
              </a:p>
            </p:txBody>
          </p:sp>
        </mc:Fallback>
      </mc:AlternateContent>
      <p:cxnSp>
        <p:nvCxnSpPr>
          <p:cNvPr id="16" name="Straight Connector 15">
            <a:extLst>
              <a:ext uri="{FF2B5EF4-FFF2-40B4-BE49-F238E27FC236}">
                <a16:creationId xmlns:a16="http://schemas.microsoft.com/office/drawing/2014/main" id="{F1B31880-8BBE-00A5-A012-EFB6C82F2A7C}"/>
              </a:ext>
            </a:extLst>
          </p:cNvPr>
          <p:cNvCxnSpPr/>
          <p:nvPr/>
        </p:nvCxnSpPr>
        <p:spPr>
          <a:xfrm>
            <a:off x="2443289" y="5222736"/>
            <a:ext cx="0" cy="1419044"/>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156E14E-3CB7-467B-8937-44BF39B44EE5}"/>
                  </a:ext>
                </a:extLst>
              </p:cNvPr>
              <p:cNvSpPr txBox="1"/>
              <p:nvPr/>
            </p:nvSpPr>
            <p:spPr>
              <a:xfrm>
                <a:off x="89646" y="5387642"/>
                <a:ext cx="2230033"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=1, </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=50,∝=1</m:t>
                      </m:r>
                    </m:oMath>
                  </m:oMathPara>
                </a14:m>
                <a:endParaRPr lang="en-IN" baseline="-25000" dirty="0"/>
              </a:p>
            </p:txBody>
          </p:sp>
        </mc:Choice>
        <mc:Fallback xmlns="">
          <p:sp>
            <p:nvSpPr>
              <p:cNvPr id="19" name="TextBox 18">
                <a:extLst>
                  <a:ext uri="{FF2B5EF4-FFF2-40B4-BE49-F238E27FC236}">
                    <a16:creationId xmlns:a16="http://schemas.microsoft.com/office/drawing/2014/main" id="{0156E14E-3CB7-467B-8937-44BF39B44EE5}"/>
                  </a:ext>
                </a:extLst>
              </p:cNvPr>
              <p:cNvSpPr txBox="1">
                <a:spLocks noRot="1" noChangeAspect="1" noMove="1" noResize="1" noEditPoints="1" noAdjustHandles="1" noChangeArrowheads="1" noChangeShapeType="1" noTextEdit="1"/>
              </p:cNvSpPr>
              <p:nvPr/>
            </p:nvSpPr>
            <p:spPr>
              <a:xfrm>
                <a:off x="89646" y="5387642"/>
                <a:ext cx="2230033" cy="362984"/>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F5B135A-D267-2DAC-BA9D-59A20E639E9D}"/>
                  </a:ext>
                </a:extLst>
              </p:cNvPr>
              <p:cNvSpPr txBox="1"/>
              <p:nvPr/>
            </p:nvSpPr>
            <p:spPr>
              <a:xfrm>
                <a:off x="-480290" y="5874376"/>
                <a:ext cx="3084945"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b="0" i="1" smtClean="0">
                                  <a:latin typeface="Cambria Math" panose="02040503050406030204" pitchFamily="18" charset="0"/>
                                </a:rPr>
                                <m:t>𝑚</m:t>
                              </m:r>
                            </m:den>
                          </m:f>
                          <m:r>
                            <a:rPr lang="en-IN" i="1">
                              <a:latin typeface="Cambria Math" panose="02040503050406030204" pitchFamily="18" charset="0"/>
                            </a:rPr>
                            <m:t>∝</m:t>
                          </m:r>
                        </m:e>
                      </m:d>
                      <m:r>
                        <a:rPr lang="en-IN" b="0" i="1" smtClean="0">
                          <a:latin typeface="Cambria Math" panose="02040503050406030204" pitchFamily="18" charset="0"/>
                        </a:rPr>
                        <m:t>=0.98</m:t>
                      </m:r>
                    </m:oMath>
                  </m:oMathPara>
                </a14:m>
                <a:endParaRPr lang="en-IN" dirty="0"/>
              </a:p>
            </p:txBody>
          </p:sp>
        </mc:Choice>
        <mc:Fallback xmlns="">
          <p:sp>
            <p:nvSpPr>
              <p:cNvPr id="22" name="TextBox 21">
                <a:extLst>
                  <a:ext uri="{FF2B5EF4-FFF2-40B4-BE49-F238E27FC236}">
                    <a16:creationId xmlns:a16="http://schemas.microsoft.com/office/drawing/2014/main" id="{6F5B135A-D267-2DAC-BA9D-59A20E639E9D}"/>
                  </a:ext>
                </a:extLst>
              </p:cNvPr>
              <p:cNvSpPr txBox="1">
                <a:spLocks noRot="1" noChangeAspect="1" noMove="1" noResize="1" noEditPoints="1" noAdjustHandles="1" noChangeArrowheads="1" noChangeShapeType="1" noTextEdit="1"/>
              </p:cNvSpPr>
              <p:nvPr/>
            </p:nvSpPr>
            <p:spPr>
              <a:xfrm>
                <a:off x="-480290" y="5874376"/>
                <a:ext cx="3084945" cy="714683"/>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D156846-E4A7-5CEB-B3CD-789BA41C8A9F}"/>
                  </a:ext>
                </a:extLst>
              </p:cNvPr>
              <p:cNvSpPr txBox="1"/>
              <p:nvPr/>
            </p:nvSpPr>
            <p:spPr>
              <a:xfrm>
                <a:off x="2560772" y="5387642"/>
                <a:ext cx="2406364" cy="362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panose="02040503050406030204" pitchFamily="18" charset="0"/>
                          <a:ea typeface="Cambria Math" panose="02040503050406030204" pitchFamily="18" charset="0"/>
                        </a:rPr>
                        <m:t>𝜆</m:t>
                      </m:r>
                      <m:r>
                        <a:rPr lang="en-IN" b="0" i="1" smtClean="0">
                          <a:latin typeface="Cambria Math" panose="02040503050406030204" pitchFamily="18" charset="0"/>
                          <a:ea typeface="Cambria Math" panose="02040503050406030204" pitchFamily="18" charset="0"/>
                        </a:rPr>
                        <m:t>=0.5, </m:t>
                      </m:r>
                      <m:r>
                        <a:rPr lang="en-IN" b="0" i="1" smtClean="0">
                          <a:latin typeface="Cambria Math" panose="02040503050406030204" pitchFamily="18" charset="0"/>
                          <a:ea typeface="Cambria Math" panose="02040503050406030204" pitchFamily="18" charset="0"/>
                        </a:rPr>
                        <m:t>𝑚</m:t>
                      </m:r>
                      <m:r>
                        <a:rPr lang="en-IN" b="0" i="1" smtClean="0">
                          <a:latin typeface="Cambria Math" panose="02040503050406030204" pitchFamily="18" charset="0"/>
                          <a:ea typeface="Cambria Math" panose="02040503050406030204" pitchFamily="18" charset="0"/>
                        </a:rPr>
                        <m:t>=50,∝=1</m:t>
                      </m:r>
                    </m:oMath>
                  </m:oMathPara>
                </a14:m>
                <a:endParaRPr lang="en-IN" baseline="-25000" dirty="0"/>
              </a:p>
            </p:txBody>
          </p:sp>
        </mc:Choice>
        <mc:Fallback xmlns="">
          <p:sp>
            <p:nvSpPr>
              <p:cNvPr id="23" name="TextBox 22">
                <a:extLst>
                  <a:ext uri="{FF2B5EF4-FFF2-40B4-BE49-F238E27FC236}">
                    <a16:creationId xmlns:a16="http://schemas.microsoft.com/office/drawing/2014/main" id="{BD156846-E4A7-5CEB-B3CD-789BA41C8A9F}"/>
                  </a:ext>
                </a:extLst>
              </p:cNvPr>
              <p:cNvSpPr txBox="1">
                <a:spLocks noRot="1" noChangeAspect="1" noMove="1" noResize="1" noEditPoints="1" noAdjustHandles="1" noChangeArrowheads="1" noChangeShapeType="1" noTextEdit="1"/>
              </p:cNvSpPr>
              <p:nvPr/>
            </p:nvSpPr>
            <p:spPr>
              <a:xfrm>
                <a:off x="2560772" y="5387642"/>
                <a:ext cx="2406364" cy="362984"/>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BFFC126-8968-B6D9-FDB8-DBD44DF1165E}"/>
                  </a:ext>
                </a:extLst>
              </p:cNvPr>
              <p:cNvSpPr txBox="1"/>
              <p:nvPr/>
            </p:nvSpPr>
            <p:spPr>
              <a:xfrm>
                <a:off x="1999674" y="5915212"/>
                <a:ext cx="3084945"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b="0" i="1" smtClean="0">
                                  <a:latin typeface="Cambria Math" panose="02040503050406030204" pitchFamily="18" charset="0"/>
                                </a:rPr>
                                <m:t>𝑚</m:t>
                              </m:r>
                            </m:den>
                          </m:f>
                          <m:r>
                            <a:rPr lang="en-IN" i="1">
                              <a:latin typeface="Cambria Math" panose="02040503050406030204" pitchFamily="18" charset="0"/>
                            </a:rPr>
                            <m:t>∝</m:t>
                          </m:r>
                        </m:e>
                      </m:d>
                      <m:r>
                        <a:rPr lang="en-IN" b="0" i="1" smtClean="0">
                          <a:latin typeface="Cambria Math" panose="02040503050406030204" pitchFamily="18" charset="0"/>
                        </a:rPr>
                        <m:t>=0.99</m:t>
                      </m:r>
                    </m:oMath>
                  </m:oMathPara>
                </a14:m>
                <a:endParaRPr lang="en-IN" dirty="0"/>
              </a:p>
            </p:txBody>
          </p:sp>
        </mc:Choice>
        <mc:Fallback xmlns="">
          <p:sp>
            <p:nvSpPr>
              <p:cNvPr id="24" name="TextBox 23">
                <a:extLst>
                  <a:ext uri="{FF2B5EF4-FFF2-40B4-BE49-F238E27FC236}">
                    <a16:creationId xmlns:a16="http://schemas.microsoft.com/office/drawing/2014/main" id="{9BFFC126-8968-B6D9-FDB8-DBD44DF1165E}"/>
                  </a:ext>
                </a:extLst>
              </p:cNvPr>
              <p:cNvSpPr txBox="1">
                <a:spLocks noRot="1" noChangeAspect="1" noMove="1" noResize="1" noEditPoints="1" noAdjustHandles="1" noChangeArrowheads="1" noChangeShapeType="1" noTextEdit="1"/>
              </p:cNvSpPr>
              <p:nvPr/>
            </p:nvSpPr>
            <p:spPr>
              <a:xfrm>
                <a:off x="1999674" y="5915212"/>
                <a:ext cx="3084945" cy="714683"/>
              </a:xfrm>
              <a:prstGeom prst="rect">
                <a:avLst/>
              </a:prstGeom>
              <a:blipFill>
                <a:blip r:embed="rId10"/>
                <a:stretch>
                  <a:fillRect/>
                </a:stretch>
              </a:blipFill>
            </p:spPr>
            <p:txBody>
              <a:bodyPr/>
              <a:lstStyle/>
              <a:p>
                <a:r>
                  <a:rPr lang="en-IN">
                    <a:noFill/>
                  </a:rPr>
                  <a:t> </a:t>
                </a:r>
              </a:p>
            </p:txBody>
          </p:sp>
        </mc:Fallback>
      </mc:AlternateContent>
      <p:sp>
        <p:nvSpPr>
          <p:cNvPr id="25" name="TextBox 24">
            <a:extLst>
              <a:ext uri="{FF2B5EF4-FFF2-40B4-BE49-F238E27FC236}">
                <a16:creationId xmlns:a16="http://schemas.microsoft.com/office/drawing/2014/main" id="{49022DE5-5D7E-7829-0B1C-C4FF786BCAB7}"/>
              </a:ext>
            </a:extLst>
          </p:cNvPr>
          <p:cNvSpPr txBox="1"/>
          <p:nvPr/>
        </p:nvSpPr>
        <p:spPr>
          <a:xfrm>
            <a:off x="5514653" y="5551210"/>
            <a:ext cx="6408406" cy="646331"/>
          </a:xfrm>
          <a:prstGeom prst="rect">
            <a:avLst/>
          </a:prstGeom>
          <a:noFill/>
        </p:spPr>
        <p:txBody>
          <a:bodyPr wrap="square" rtlCol="0">
            <a:spAutoFit/>
          </a:bodyPr>
          <a:lstStyle/>
          <a:p>
            <a:r>
              <a:rPr lang="en-IN" dirty="0"/>
              <a:t>Thus, for every iteration of gradient descent, we multiply w with a value slightly less than 1 which has the effect of shrinking w</a:t>
            </a:r>
          </a:p>
        </p:txBody>
      </p:sp>
      <p:graphicFrame>
        <p:nvGraphicFramePr>
          <p:cNvPr id="26" name="Object 25">
            <a:extLst>
              <a:ext uri="{FF2B5EF4-FFF2-40B4-BE49-F238E27FC236}">
                <a16:creationId xmlns:a16="http://schemas.microsoft.com/office/drawing/2014/main" id="{D95387ED-A76D-6C32-CA86-31A36F2C1A9E}"/>
              </a:ext>
            </a:extLst>
          </p:cNvPr>
          <p:cNvGraphicFramePr>
            <a:graphicFrameLocks noChangeAspect="1"/>
          </p:cNvGraphicFramePr>
          <p:nvPr>
            <p:extLst>
              <p:ext uri="{D42A27DB-BD31-4B8C-83A1-F6EECF244321}">
                <p14:modId xmlns:p14="http://schemas.microsoft.com/office/powerpoint/2010/main" val="2781460569"/>
              </p:ext>
            </p:extLst>
          </p:nvPr>
        </p:nvGraphicFramePr>
        <p:xfrm>
          <a:off x="7737288" y="933081"/>
          <a:ext cx="4203700" cy="1668463"/>
        </p:xfrm>
        <a:graphic>
          <a:graphicData uri="http://schemas.openxmlformats.org/presentationml/2006/ole">
            <mc:AlternateContent xmlns:mc="http://schemas.openxmlformats.org/markup-compatibility/2006">
              <mc:Choice xmlns:v="urn:schemas-microsoft-com:vml" Requires="v">
                <p:oleObj name="Packager Shell Object" showAsIcon="1" r:id="rId11" imgW="1302802" imgH="518215" progId="Package">
                  <p:embed/>
                </p:oleObj>
              </mc:Choice>
              <mc:Fallback>
                <p:oleObj name="Packager Shell Object" showAsIcon="1" r:id="rId11" imgW="1302802" imgH="518215" progId="Package">
                  <p:embed/>
                  <p:pic>
                    <p:nvPicPr>
                      <p:cNvPr id="4" name="Object 3">
                        <a:extLst>
                          <a:ext uri="{FF2B5EF4-FFF2-40B4-BE49-F238E27FC236}">
                            <a16:creationId xmlns:a16="http://schemas.microsoft.com/office/drawing/2014/main" id="{D95387ED-A76D-6C32-CA86-31A36F2C1A9E}"/>
                          </a:ext>
                        </a:extLst>
                      </p:cNvPr>
                      <p:cNvPicPr/>
                      <p:nvPr/>
                    </p:nvPicPr>
                    <p:blipFill>
                      <a:blip r:embed="rId12"/>
                      <a:stretch>
                        <a:fillRect/>
                      </a:stretch>
                    </p:blipFill>
                    <p:spPr>
                      <a:xfrm>
                        <a:off x="7737288" y="933081"/>
                        <a:ext cx="4203700" cy="1668463"/>
                      </a:xfrm>
                      <a:prstGeom prst="rect">
                        <a:avLst/>
                      </a:prstGeom>
                      <a:ln>
                        <a:solidFill>
                          <a:schemeClr val="tx1"/>
                        </a:solidFill>
                      </a:ln>
                    </p:spPr>
                  </p:pic>
                </p:oleObj>
              </mc:Fallback>
            </mc:AlternateContent>
          </a:graphicData>
        </a:graphic>
      </p:graphicFrame>
      <p:graphicFrame>
        <p:nvGraphicFramePr>
          <p:cNvPr id="27" name="Object 26">
            <a:extLst>
              <a:ext uri="{FF2B5EF4-FFF2-40B4-BE49-F238E27FC236}">
                <a16:creationId xmlns:a16="http://schemas.microsoft.com/office/drawing/2014/main" id="{B0B29396-DEF5-7D65-AAD2-3DB7949BC5DD}"/>
              </a:ext>
            </a:extLst>
          </p:cNvPr>
          <p:cNvGraphicFramePr>
            <a:graphicFrameLocks noChangeAspect="1"/>
          </p:cNvGraphicFramePr>
          <p:nvPr>
            <p:extLst>
              <p:ext uri="{D42A27DB-BD31-4B8C-83A1-F6EECF244321}">
                <p14:modId xmlns:p14="http://schemas.microsoft.com/office/powerpoint/2010/main" val="3351489556"/>
              </p:ext>
            </p:extLst>
          </p:nvPr>
        </p:nvGraphicFramePr>
        <p:xfrm>
          <a:off x="9462248" y="3854571"/>
          <a:ext cx="1694329" cy="1467831"/>
        </p:xfrm>
        <a:graphic>
          <a:graphicData uri="http://schemas.openxmlformats.org/presentationml/2006/ole">
            <mc:AlternateContent xmlns:mc="http://schemas.openxmlformats.org/markup-compatibility/2006">
              <mc:Choice xmlns:v="urn:schemas-microsoft-com:vml" Requires="v">
                <p:oleObj name="Worksheet" showAsIcon="1" r:id="rId13" imgW="914649" imgH="792535" progId="Excel.Sheet.12">
                  <p:embed/>
                </p:oleObj>
              </mc:Choice>
              <mc:Fallback>
                <p:oleObj name="Worksheet" showAsIcon="1" r:id="rId13" imgW="914649" imgH="792535" progId="Excel.Sheet.12">
                  <p:embed/>
                  <p:pic>
                    <p:nvPicPr>
                      <p:cNvPr id="0" name=""/>
                      <p:cNvPicPr/>
                      <p:nvPr/>
                    </p:nvPicPr>
                    <p:blipFill>
                      <a:blip r:embed="rId14"/>
                      <a:stretch>
                        <a:fillRect/>
                      </a:stretch>
                    </p:blipFill>
                    <p:spPr>
                      <a:xfrm>
                        <a:off x="9462248" y="3854571"/>
                        <a:ext cx="1694329" cy="1467831"/>
                      </a:xfrm>
                      <a:prstGeom prst="rect">
                        <a:avLst/>
                      </a:prstGeom>
                      <a:ln>
                        <a:solidFill>
                          <a:schemeClr val="tx1"/>
                        </a:solidFill>
                      </a:ln>
                    </p:spPr>
                  </p:pic>
                </p:oleObj>
              </mc:Fallback>
            </mc:AlternateContent>
          </a:graphicData>
        </a:graphic>
      </p:graphicFrame>
    </p:spTree>
    <p:extLst>
      <p:ext uri="{BB962C8B-B14F-4D97-AF65-F5344CB8AC3E}">
        <p14:creationId xmlns:p14="http://schemas.microsoft.com/office/powerpoint/2010/main" val="2445226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E73AE0-06FD-F135-35EE-3793D3642E10}"/>
                  </a:ext>
                </a:extLst>
              </p:cNvPr>
              <p:cNvSpPr txBox="1"/>
              <p:nvPr/>
            </p:nvSpPr>
            <p:spPr>
              <a:xfrm>
                <a:off x="143434" y="160783"/>
                <a:ext cx="11896165" cy="1330301"/>
              </a:xfrm>
              <a:prstGeom prst="rect">
                <a:avLst/>
              </a:prstGeom>
              <a:noFill/>
            </p:spPr>
            <p:txBody>
              <a:bodyPr wrap="square">
                <a:spAutoFit/>
              </a:bodyPr>
              <a:lstStyle/>
              <a:p>
                <a:pPr algn="just"/>
                <a:r>
                  <a:rPr lang="en-IN" b="1" dirty="0"/>
                  <a:t>Regularized Logistic Regression</a:t>
                </a:r>
              </a:p>
              <a:p>
                <a:pPr algn="just"/>
                <a:endParaRPr lang="en-IN" b="1" dirty="0"/>
              </a:p>
              <a:p>
                <a:pPr algn="just"/>
                <a:r>
                  <a:rPr lang="en-IN" dirty="0"/>
                  <a:t>Similar to linear regression, the derivative with respect to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𝑤</m:t>
                        </m:r>
                      </m:e>
                      <m:sub>
                        <m:r>
                          <a:rPr lang="en-IN" b="0" i="1" smtClean="0">
                            <a:latin typeface="Cambria Math" panose="02040503050406030204" pitchFamily="18" charset="0"/>
                          </a:rPr>
                          <m:t>𝑗</m:t>
                        </m:r>
                      </m:sub>
                    </m:sSub>
                  </m:oMath>
                </a14:m>
                <a:r>
                  <a:rPr lang="en-IN" dirty="0"/>
                  <a:t> gets an addition term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i="1">
                            <a:latin typeface="Cambria Math" panose="02040503050406030204" pitchFamily="18" charset="0"/>
                          </a:rPr>
                          <m:t>𝑚</m:t>
                        </m:r>
                      </m:den>
                    </m:f>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𝑗</m:t>
                        </m:r>
                      </m:sub>
                    </m:sSub>
                  </m:oMath>
                </a14:m>
                <a:r>
                  <a:rPr lang="en-IN" dirty="0"/>
                  <a:t>. Thus, we get the exact same function as linear regression but the definition of f(x) is different. </a:t>
                </a:r>
              </a:p>
            </p:txBody>
          </p:sp>
        </mc:Choice>
        <mc:Fallback xmlns="">
          <p:sp>
            <p:nvSpPr>
              <p:cNvPr id="5" name="TextBox 4">
                <a:extLst>
                  <a:ext uri="{FF2B5EF4-FFF2-40B4-BE49-F238E27FC236}">
                    <a16:creationId xmlns:a16="http://schemas.microsoft.com/office/drawing/2014/main" id="{1BE73AE0-06FD-F135-35EE-3793D3642E10}"/>
                  </a:ext>
                </a:extLst>
              </p:cNvPr>
              <p:cNvSpPr txBox="1">
                <a:spLocks noRot="1" noChangeAspect="1" noMove="1" noResize="1" noEditPoints="1" noAdjustHandles="1" noChangeArrowheads="1" noChangeShapeType="1" noTextEdit="1"/>
              </p:cNvSpPr>
              <p:nvPr/>
            </p:nvSpPr>
            <p:spPr>
              <a:xfrm>
                <a:off x="143434" y="160783"/>
                <a:ext cx="11896165" cy="1330301"/>
              </a:xfrm>
              <a:prstGeom prst="rect">
                <a:avLst/>
              </a:prstGeom>
              <a:blipFill>
                <a:blip r:embed="rId2"/>
                <a:stretch>
                  <a:fillRect l="-461" t="-2283" r="-410" b="-593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425408-91FD-E2FE-DDAE-130B84D78CFE}"/>
                  </a:ext>
                </a:extLst>
              </p:cNvPr>
              <p:cNvSpPr txBox="1"/>
              <p:nvPr/>
            </p:nvSpPr>
            <p:spPr>
              <a:xfrm>
                <a:off x="1066801" y="1591661"/>
                <a:ext cx="9386047" cy="87985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𝐶𝑜𝑠𝑡</m:t>
                      </m:r>
                      <m:r>
                        <a:rPr lang="en-US" i="1" smtClean="0">
                          <a:latin typeface="Cambria Math" panose="02040503050406030204" pitchFamily="18" charset="0"/>
                        </a:rPr>
                        <m:t> </m:t>
                      </m:r>
                      <m:r>
                        <a:rPr lang="en-US" i="1" smtClean="0">
                          <a:latin typeface="Cambria Math" panose="02040503050406030204" pitchFamily="18" charset="0"/>
                        </a:rPr>
                        <m:t>𝐽</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r>
                        <a:rPr lang="en-IN"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e>
                              </m:d>
                            </m:e>
                          </m:fun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m:rPr>
                              <m:sty m:val="p"/>
                            </m:rPr>
                            <a:rPr lang="en-US">
                              <a:latin typeface="Cambria Math" panose="02040503050406030204" pitchFamily="18" charset="0"/>
                            </a:rPr>
                            <m:t>log</m:t>
                          </m:r>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𝑓</m:t>
                              </m:r>
                            </m:e>
                            <m:sub>
                              <m:acc>
                                <m:accPr>
                                  <m:chr m:val="̅"/>
                                  <m:ctrlPr>
                                    <a:rPr lang="en-US" i="1">
                                      <a:latin typeface="Cambria Math" panose="02040503050406030204" pitchFamily="18" charset="0"/>
                                    </a:rPr>
                                  </m:ctrlPr>
                                </m:accPr>
                                <m:e>
                                  <m:r>
                                    <a:rPr lang="en-US" i="1">
                                      <a:latin typeface="Cambria Math" panose="02040503050406030204" pitchFamily="18" charset="0"/>
                                    </a:rPr>
                                    <m:t>𝑤</m:t>
                                  </m:r>
                                </m:e>
                              </m:acc>
                              <m:r>
                                <a:rPr lang="en-US" i="1">
                                  <a:latin typeface="Cambria Math" panose="02040503050406030204" pitchFamily="18" charset="0"/>
                                </a:rPr>
                                <m:t>,</m:t>
                              </m:r>
                              <m:r>
                                <a:rPr lang="en-US" i="1">
                                  <a:latin typeface="Cambria Math" panose="02040503050406030204" pitchFamily="18" charset="0"/>
                                </a:rPr>
                                <m:t>𝑏</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𝑥</m:t>
                                  </m:r>
                                </m:e>
                                <m:sup>
                                  <m:d>
                                    <m:dPr>
                                      <m:ctrlPr>
                                        <a:rPr lang="en-US" i="1">
                                          <a:latin typeface="Cambria Math" panose="02040503050406030204" pitchFamily="18" charset="0"/>
                                        </a:rPr>
                                      </m:ctrlPr>
                                    </m:dPr>
                                    <m:e>
                                      <m:r>
                                        <a:rPr lang="en-US" i="1">
                                          <a:latin typeface="Cambria Math" panose="02040503050406030204" pitchFamily="18" charset="0"/>
                                        </a:rPr>
                                        <m:t>𝑖</m:t>
                                      </m:r>
                                    </m:e>
                                  </m:d>
                                </m:sup>
                              </m:sSup>
                            </m:e>
                          </m:d>
                          <m:r>
                            <a:rPr lang="en-IN" b="0" i="1" smtClean="0">
                              <a:latin typeface="Cambria Math" panose="02040503050406030204" pitchFamily="18" charset="0"/>
                            </a:rPr>
                            <m:t>]</m:t>
                          </m:r>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𝑗</m:t>
                              </m:r>
                              <m:r>
                                <a:rPr lang="en-IN" i="1">
                                  <a:latin typeface="Cambria Math" panose="02040503050406030204" pitchFamily="18" charset="0"/>
                                </a:rPr>
                                <m:t>=1</m:t>
                              </m:r>
                            </m:sub>
                            <m:sup>
                              <m:r>
                                <a:rPr lang="en-IN" i="1">
                                  <a:latin typeface="Cambria Math" panose="02040503050406030204" pitchFamily="18" charset="0"/>
                                </a:rPr>
                                <m:t>𝑛</m:t>
                              </m:r>
                            </m:sup>
                            <m:e>
                              <m:sSubSup>
                                <m:sSubSupPr>
                                  <m:ctrlPr>
                                    <a:rPr lang="en-IN" i="1">
                                      <a:latin typeface="Cambria Math" panose="02040503050406030204" pitchFamily="18" charset="0"/>
                                    </a:rPr>
                                  </m:ctrlPr>
                                </m:sSubSupPr>
                                <m:e>
                                  <m:r>
                                    <a:rPr lang="en-IN" i="1">
                                      <a:latin typeface="Cambria Math" panose="02040503050406030204" pitchFamily="18" charset="0"/>
                                    </a:rPr>
                                    <m:t>𝑊</m:t>
                                  </m:r>
                                </m:e>
                                <m:sub>
                                  <m:r>
                                    <a:rPr lang="en-IN" i="1">
                                      <a:latin typeface="Cambria Math" panose="02040503050406030204" pitchFamily="18" charset="0"/>
                                    </a:rPr>
                                    <m:t>𝑗</m:t>
                                  </m:r>
                                </m:sub>
                                <m:sup>
                                  <m:r>
                                    <a:rPr lang="en-IN" i="1">
                                      <a:latin typeface="Cambria Math" panose="02040503050406030204" pitchFamily="18" charset="0"/>
                                    </a:rPr>
                                    <m:t>2</m:t>
                                  </m:r>
                                </m:sup>
                              </m:sSubSup>
                            </m:e>
                          </m:nary>
                        </m:e>
                      </m:nary>
                    </m:oMath>
                  </m:oMathPara>
                </a14:m>
                <a:endParaRPr lang="en-US" dirty="0"/>
              </a:p>
            </p:txBody>
          </p:sp>
        </mc:Choice>
        <mc:Fallback xmlns="">
          <p:sp>
            <p:nvSpPr>
              <p:cNvPr id="7" name="TextBox 6">
                <a:extLst>
                  <a:ext uri="{FF2B5EF4-FFF2-40B4-BE49-F238E27FC236}">
                    <a16:creationId xmlns:a16="http://schemas.microsoft.com/office/drawing/2014/main" id="{74425408-91FD-E2FE-DDAE-130B84D78CFE}"/>
                  </a:ext>
                </a:extLst>
              </p:cNvPr>
              <p:cNvSpPr txBox="1">
                <a:spLocks noRot="1" noChangeAspect="1" noMove="1" noResize="1" noEditPoints="1" noAdjustHandles="1" noChangeArrowheads="1" noChangeShapeType="1" noTextEdit="1"/>
              </p:cNvSpPr>
              <p:nvPr/>
            </p:nvSpPr>
            <p:spPr>
              <a:xfrm>
                <a:off x="1066801" y="1591661"/>
                <a:ext cx="9386047" cy="879856"/>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7C65010-078F-B8BF-16CD-37C21ED10119}"/>
                  </a:ext>
                </a:extLst>
              </p:cNvPr>
              <p:cNvSpPr txBox="1"/>
              <p:nvPr/>
            </p:nvSpPr>
            <p:spPr>
              <a:xfrm>
                <a:off x="-1138517" y="3075626"/>
                <a:ext cx="12487834" cy="848566"/>
              </a:xfrm>
              <a:prstGeom prst="rect">
                <a:avLst/>
              </a:prstGeom>
              <a:noFill/>
            </p:spPr>
            <p:txBody>
              <a:bodyPr wrap="square">
                <a:spAutoFit/>
              </a:bodyPr>
              <a:lstStyle/>
              <a:p>
                <a:pPr marL="2286000" lvl="6" algn="just"/>
                <a14:m>
                  <m:oMathPara xmlns:m="http://schemas.openxmlformats.org/officeDocument/2006/math">
                    <m:oMathParaPr>
                      <m:jc m:val="left"/>
                    </m:oMathParaPr>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𝑗</m:t>
                          </m:r>
                        </m:sub>
                      </m:sSub>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𝑗</m:t>
                          </m:r>
                        </m:sub>
                      </m:sSub>
                      <m:r>
                        <a:rPr lang="en-IN"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𝑗</m:t>
                              </m:r>
                            </m:sub>
                          </m:sSub>
                        </m:den>
                      </m:f>
                      <m:r>
                        <a:rPr lang="en-IN" sz="1800" i="1">
                          <a:latin typeface="Cambria Math" panose="02040503050406030204" pitchFamily="18" charset="0"/>
                        </a:rPr>
                        <m:t>𝐽</m:t>
                      </m:r>
                      <m:d>
                        <m:dPr>
                          <m:ctrlPr>
                            <a:rPr lang="en-IN" sz="1800" i="1">
                              <a:latin typeface="Cambria Math" panose="02040503050406030204" pitchFamily="18" charset="0"/>
                            </a:rPr>
                          </m:ctrlPr>
                        </m:dPr>
                        <m:e>
                          <m:acc>
                            <m:accPr>
                              <m:chr m:val="̅"/>
                              <m:ctrlPr>
                                <a:rPr lang="en-US" sz="1800" i="1">
                                  <a:latin typeface="Cambria Math" panose="02040503050406030204" pitchFamily="18" charset="0"/>
                                </a:rPr>
                              </m:ctrlPr>
                            </m:accPr>
                            <m:e>
                              <m:r>
                                <a:rPr lang="en-IN" sz="1800" b="0" i="1" smtClean="0">
                                  <a:latin typeface="Cambria Math" panose="02040503050406030204" pitchFamily="18" charset="0"/>
                                </a:rPr>
                                <m:t>𝑤</m:t>
                              </m:r>
                            </m:e>
                          </m:acc>
                          <m:r>
                            <a:rPr lang="en-IN" sz="1800" i="1">
                              <a:latin typeface="Cambria Math" panose="02040503050406030204" pitchFamily="18" charset="0"/>
                            </a:rPr>
                            <m:t>,</m:t>
                          </m:r>
                          <m:r>
                            <a:rPr lang="en-IN" sz="1800" i="1">
                              <a:latin typeface="Cambria Math" panose="02040503050406030204" pitchFamily="18" charset="0"/>
                            </a:rPr>
                            <m:t>𝑏</m:t>
                          </m:r>
                        </m:e>
                      </m:d>
                      <m:r>
                        <a:rPr lang="en-IN" sz="1800" b="0" i="1" smtClean="0">
                          <a:latin typeface="Cambria Math" panose="02040503050406030204" pitchFamily="18" charset="0"/>
                        </a:rPr>
                        <m:t>=</m:t>
                      </m:r>
                      <m:sSub>
                        <m:sSubPr>
                          <m:ctrlPr>
                            <a:rPr lang="en-IN" sz="1800" i="1">
                              <a:latin typeface="Cambria Math" panose="02040503050406030204" pitchFamily="18" charset="0"/>
                            </a:rPr>
                          </m:ctrlPr>
                        </m:sSubPr>
                        <m:e>
                          <m:r>
                            <a:rPr lang="en-IN" sz="1800" i="1">
                              <a:latin typeface="Cambria Math" panose="02040503050406030204" pitchFamily="18" charset="0"/>
                            </a:rPr>
                            <m:t>𝑤</m:t>
                          </m:r>
                        </m:e>
                        <m:sub>
                          <m:r>
                            <a:rPr lang="en-IN" sz="1800" i="1">
                              <a:latin typeface="Cambria Math" panose="02040503050406030204" pitchFamily="18" charset="0"/>
                            </a:rPr>
                            <m:t>𝑗</m:t>
                          </m:r>
                        </m:sub>
                      </m:sSub>
                      <m:r>
                        <a:rPr lang="en-IN" sz="1800" i="1">
                          <a:latin typeface="Cambria Math" panose="02040503050406030204" pitchFamily="18" charset="0"/>
                        </a:rPr>
                        <m:t>−∝</m:t>
                      </m:r>
                      <m:r>
                        <a:rPr lang="en-IN" sz="1800" b="0" i="1" smtClean="0">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𝑚</m:t>
                          </m:r>
                        </m:den>
                      </m:f>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𝑚</m:t>
                          </m:r>
                        </m:sup>
                        <m:e>
                          <m:r>
                            <a:rPr lang="en-IN" sz="1800" i="1">
                              <a:latin typeface="Cambria Math" panose="02040503050406030204" pitchFamily="18" charset="0"/>
                            </a:rPr>
                            <m:t> </m:t>
                          </m:r>
                          <m:d>
                            <m:dPr>
                              <m:begChr m:val="["/>
                              <m:endChr m:val="]"/>
                              <m:ctrlPr>
                                <a:rPr lang="en-US" sz="1800" i="1">
                                  <a:latin typeface="Cambria Math" panose="02040503050406030204" pitchFamily="18" charset="0"/>
                                </a:rPr>
                              </m:ctrlPr>
                            </m:dPr>
                            <m:e>
                              <m:sSup>
                                <m:sSupPr>
                                  <m:ctrlPr>
                                    <a:rPr lang="en-US" sz="1800" i="1">
                                      <a:latin typeface="Cambria Math" panose="02040503050406030204" pitchFamily="18" charset="0"/>
                                    </a:rPr>
                                  </m:ctrlPr>
                                </m:sSup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p>
                                  <m:d>
                                    <m:dPr>
                                      <m:ctrlPr>
                                        <a:rPr lang="en-US" sz="1800" i="1">
                                          <a:latin typeface="Cambria Math" panose="02040503050406030204" pitchFamily="18" charset="0"/>
                                        </a:rPr>
                                      </m:ctrlPr>
                                    </m:dPr>
                                    <m:e>
                                      <m:r>
                                        <a:rPr lang="en-US" sz="1800" i="1">
                                          <a:latin typeface="Cambria Math" panose="02040503050406030204" pitchFamily="18" charset="0"/>
                                        </a:rPr>
                                        <m:t>𝑖</m:t>
                                      </m:r>
                                    </m:e>
                                  </m:d>
                                </m:sup>
                              </m:sSup>
                              <m:r>
                                <a:rPr lang="en-US"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d>
                                    <m:dPr>
                                      <m:ctrlPr>
                                        <a:rPr lang="en-US" sz="1800" i="1">
                                          <a:latin typeface="Cambria Math" panose="02040503050406030204" pitchFamily="18" charset="0"/>
                                        </a:rPr>
                                      </m:ctrlPr>
                                    </m:dPr>
                                    <m:e>
                                      <m:r>
                                        <a:rPr lang="en-IN" sz="1800" i="1">
                                          <a:latin typeface="Cambria Math" panose="02040503050406030204" pitchFamily="18" charset="0"/>
                                        </a:rPr>
                                        <m:t>𝑖</m:t>
                                      </m:r>
                                    </m:e>
                                  </m:d>
                                </m:sup>
                              </m:sSup>
                            </m:e>
                          </m:d>
                          <m:sSubSup>
                            <m:sSubSupPr>
                              <m:ctrlPr>
                                <a:rPr lang="en-US" sz="1800" i="1" smtClean="0">
                                  <a:latin typeface="Cambria Math" panose="02040503050406030204" pitchFamily="18" charset="0"/>
                                </a:rPr>
                              </m:ctrlPr>
                            </m:sSubSupPr>
                            <m:e>
                              <m:r>
                                <a:rPr lang="en-IN" sz="1800" b="0" i="1" smtClean="0">
                                  <a:latin typeface="Cambria Math" panose="02040503050406030204" pitchFamily="18" charset="0"/>
                                </a:rPr>
                                <m:t>𝑥</m:t>
                              </m:r>
                            </m:e>
                            <m:sub>
                              <m:r>
                                <a:rPr lang="en-IN" sz="1800" b="0" i="1" smtClean="0">
                                  <a:latin typeface="Cambria Math" panose="02040503050406030204" pitchFamily="18" charset="0"/>
                                </a:rPr>
                                <m:t>𝑛</m:t>
                              </m:r>
                            </m:sub>
                            <m:sup>
                              <m:d>
                                <m:dPr>
                                  <m:ctrlPr>
                                    <a:rPr lang="en-IN" sz="1800" b="0" i="1" smtClean="0">
                                      <a:latin typeface="Cambria Math" panose="02040503050406030204" pitchFamily="18" charset="0"/>
                                    </a:rPr>
                                  </m:ctrlPr>
                                </m:dPr>
                                <m:e>
                                  <m:r>
                                    <a:rPr lang="en-IN" sz="1800" b="0" i="1" smtClean="0">
                                      <a:latin typeface="Cambria Math" panose="02040503050406030204" pitchFamily="18" charset="0"/>
                                    </a:rPr>
                                    <m:t>𝑖</m:t>
                                  </m:r>
                                </m:e>
                              </m:d>
                            </m:sup>
                          </m:sSubSup>
                          <m:r>
                            <a:rPr lang="en-IN" sz="1800" b="0" i="1" smtClean="0">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i="1">
                                  <a:latin typeface="Cambria Math" panose="02040503050406030204" pitchFamily="18" charset="0"/>
                                </a:rPr>
                                <m:t>𝑚</m:t>
                              </m:r>
                            </m:den>
                          </m:f>
                          <m:sSub>
                            <m:sSubPr>
                              <m:ctrlPr>
                                <a:rPr lang="en-IN" i="1">
                                  <a:latin typeface="Cambria Math" panose="02040503050406030204" pitchFamily="18" charset="0"/>
                                </a:rPr>
                              </m:ctrlPr>
                            </m:sSubPr>
                            <m:e>
                              <m:r>
                                <a:rPr lang="en-IN" b="0" i="1" smtClean="0">
                                  <a:latin typeface="Cambria Math" panose="02040503050406030204" pitchFamily="18" charset="0"/>
                                </a:rPr>
                                <m:t>𝑤</m:t>
                              </m:r>
                            </m:e>
                            <m:sub>
                              <m:r>
                                <a:rPr lang="en-IN" i="1">
                                  <a:latin typeface="Cambria Math" panose="02040503050406030204" pitchFamily="18" charset="0"/>
                                </a:rPr>
                                <m:t>𝑗</m:t>
                              </m:r>
                            </m:sub>
                          </m:sSub>
                          <m:r>
                            <a:rPr lang="en-IN" b="0" i="1" smtClean="0">
                              <a:latin typeface="Cambria Math" panose="02040503050406030204" pitchFamily="18" charset="0"/>
                            </a:rPr>
                            <m:t>]</m:t>
                          </m:r>
                        </m:e>
                      </m:nary>
                      <m:r>
                        <a:rPr lang="en-IN" sz="1800" b="0" i="1" smtClean="0">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𝑗</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1−</m:t>
                          </m:r>
                          <m:f>
                            <m:fPr>
                              <m:ctrlPr>
                                <a:rPr lang="en-IN" b="0" i="1" smtClean="0">
                                  <a:latin typeface="Cambria Math" panose="02040503050406030204" pitchFamily="18" charset="0"/>
                                </a:rPr>
                              </m:ctrlPr>
                            </m:fPr>
                            <m:num>
                              <m:r>
                                <a:rPr lang="en-IN" i="1">
                                  <a:latin typeface="Cambria Math" panose="02040503050406030204" pitchFamily="18" charset="0"/>
                                  <a:ea typeface="Cambria Math" panose="02040503050406030204" pitchFamily="18" charset="0"/>
                                </a:rPr>
                                <m:t>𝜆</m:t>
                              </m:r>
                            </m:num>
                            <m:den>
                              <m:r>
                                <a:rPr lang="en-IN" b="0" i="1" smtClean="0">
                                  <a:latin typeface="Cambria Math" panose="02040503050406030204" pitchFamily="18" charset="0"/>
                                </a:rPr>
                                <m:t>𝑚</m:t>
                              </m:r>
                            </m:den>
                          </m:f>
                          <m:r>
                            <a:rPr lang="en-IN" i="1">
                              <a:latin typeface="Cambria Math" panose="02040503050406030204" pitchFamily="18" charset="0"/>
                            </a:rPr>
                            <m:t>∝</m:t>
                          </m:r>
                        </m:e>
                      </m:d>
                      <m:r>
                        <a:rPr lang="en-IN" b="0" i="1" smtClean="0">
                          <a:latin typeface="Cambria Math" panose="02040503050406030204" pitchFamily="18" charset="0"/>
                        </a:rPr>
                        <m:t>+</m:t>
                      </m:r>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𝑚</m:t>
                          </m:r>
                        </m:sup>
                        <m:e>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p>
                                  <m:d>
                                    <m:dPr>
                                      <m:ctrlPr>
                                        <a:rPr lang="en-US" i="1">
                                          <a:latin typeface="Cambria Math" panose="02040503050406030204" pitchFamily="18" charset="0"/>
                                        </a:rPr>
                                      </m:ctrlPr>
                                    </m:dPr>
                                    <m:e>
                                      <m:r>
                                        <a:rPr lang="en-US" i="1">
                                          <a:latin typeface="Cambria Math" panose="02040503050406030204" pitchFamily="18" charset="0"/>
                                        </a:rPr>
                                        <m:t>𝑖</m:t>
                                      </m:r>
                                    </m:e>
                                  </m:d>
                                </m:sup>
                              </m:sSup>
                              <m:r>
                                <a:rPr lang="en-US"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d>
                                    <m:dPr>
                                      <m:ctrlPr>
                                        <a:rPr lang="en-US" i="1">
                                          <a:latin typeface="Cambria Math" panose="02040503050406030204" pitchFamily="18" charset="0"/>
                                        </a:rPr>
                                      </m:ctrlPr>
                                    </m:dPr>
                                    <m:e>
                                      <m:r>
                                        <a:rPr lang="en-IN" i="1">
                                          <a:latin typeface="Cambria Math" panose="02040503050406030204" pitchFamily="18" charset="0"/>
                                        </a:rPr>
                                        <m:t>𝑖</m:t>
                                      </m:r>
                                    </m:e>
                                  </m:d>
                                </m:sup>
                              </m:sSup>
                            </m:e>
                          </m:d>
                          <m:sSubSup>
                            <m:sSubSupPr>
                              <m:ctrlPr>
                                <a:rPr lang="en-US" i="1">
                                  <a:latin typeface="Cambria Math" panose="02040503050406030204" pitchFamily="18" charset="0"/>
                                </a:rPr>
                              </m:ctrlPr>
                            </m:sSubSupPr>
                            <m:e>
                              <m:r>
                                <a:rPr lang="en-IN" i="1">
                                  <a:latin typeface="Cambria Math" panose="02040503050406030204" pitchFamily="18" charset="0"/>
                                </a:rPr>
                                <m:t>𝑥</m:t>
                              </m:r>
                            </m:e>
                            <m:sub>
                              <m:r>
                                <a:rPr lang="en-IN" i="1">
                                  <a:latin typeface="Cambria Math" panose="02040503050406030204" pitchFamily="18" charset="0"/>
                                </a:rPr>
                                <m:t>𝑛</m:t>
                              </m:r>
                            </m:sub>
                            <m:sup>
                              <m:d>
                                <m:dPr>
                                  <m:ctrlPr>
                                    <a:rPr lang="en-IN" i="1">
                                      <a:latin typeface="Cambria Math" panose="02040503050406030204" pitchFamily="18" charset="0"/>
                                    </a:rPr>
                                  </m:ctrlPr>
                                </m:dPr>
                                <m:e>
                                  <m:r>
                                    <a:rPr lang="en-IN" i="1">
                                      <a:latin typeface="Cambria Math" panose="02040503050406030204" pitchFamily="18" charset="0"/>
                                    </a:rPr>
                                    <m:t>𝑖</m:t>
                                  </m:r>
                                </m:e>
                              </m:d>
                            </m:sup>
                          </m:sSubSup>
                        </m:e>
                      </m:nary>
                    </m:oMath>
                  </m:oMathPara>
                </a14:m>
                <a:endParaRPr lang="en-IN" sz="180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77C65010-078F-B8BF-16CD-37C21ED10119}"/>
                  </a:ext>
                </a:extLst>
              </p:cNvPr>
              <p:cNvSpPr txBox="1">
                <a:spLocks noRot="1" noChangeAspect="1" noMove="1" noResize="1" noEditPoints="1" noAdjustHandles="1" noChangeArrowheads="1" noChangeShapeType="1" noTextEdit="1"/>
              </p:cNvSpPr>
              <p:nvPr/>
            </p:nvSpPr>
            <p:spPr>
              <a:xfrm>
                <a:off x="-1138517" y="3075626"/>
                <a:ext cx="12487834" cy="84856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D37EA5-82B5-21F1-D377-624480671F95}"/>
                  </a:ext>
                </a:extLst>
              </p:cNvPr>
              <p:cNvSpPr txBox="1"/>
              <p:nvPr/>
            </p:nvSpPr>
            <p:spPr>
              <a:xfrm>
                <a:off x="842683" y="3924192"/>
                <a:ext cx="11367247" cy="848566"/>
              </a:xfrm>
              <a:prstGeom prst="rect">
                <a:avLst/>
              </a:prstGeom>
              <a:noFill/>
            </p:spPr>
            <p:txBody>
              <a:bodyPr wrap="square">
                <a:spAutoFit/>
              </a:bodyPr>
              <a:lstStyle/>
              <a:p>
                <a:pPr marL="2286000" lvl="6" algn="ctr"/>
                <a14:m>
                  <m:oMathPara xmlns:m="http://schemas.openxmlformats.org/officeDocument/2006/math">
                    <m:oMathParaPr>
                      <m:jc m:val="left"/>
                    </m:oMathParaPr>
                    <m:oMath xmlns:m="http://schemas.openxmlformats.org/officeDocument/2006/math">
                      <m:r>
                        <a:rPr lang="en-IN" sz="1800" i="1" smtClean="0">
                          <a:latin typeface="Cambria Math" panose="02040503050406030204" pitchFamily="18" charset="0"/>
                        </a:rPr>
                        <m:t>𝑏</m:t>
                      </m:r>
                      <m:r>
                        <a:rPr lang="en-IN" sz="1800" i="1">
                          <a:latin typeface="Cambria Math" panose="02040503050406030204" pitchFamily="18" charset="0"/>
                        </a:rPr>
                        <m:t>=</m:t>
                      </m:r>
                      <m:r>
                        <a:rPr lang="en-IN" sz="1800" b="0" i="1" smtClean="0">
                          <a:latin typeface="Cambria Math" panose="02040503050406030204" pitchFamily="18" charset="0"/>
                        </a:rPr>
                        <m:t>𝑏</m:t>
                      </m:r>
                      <m:r>
                        <a:rPr lang="en-IN"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m:t>
                          </m:r>
                        </m:num>
                        <m:den>
                          <m:r>
                            <a:rPr lang="en-IN" sz="1800" i="1">
                              <a:latin typeface="Cambria Math" panose="02040503050406030204" pitchFamily="18" charset="0"/>
                            </a:rPr>
                            <m:t>𝜕</m:t>
                          </m:r>
                          <m:r>
                            <a:rPr lang="en-IN" sz="1800" b="0" i="1" smtClean="0">
                              <a:latin typeface="Cambria Math" panose="02040503050406030204" pitchFamily="18" charset="0"/>
                            </a:rPr>
                            <m:t>𝑏</m:t>
                          </m:r>
                        </m:den>
                      </m:f>
                      <m:r>
                        <a:rPr lang="en-IN" sz="1800" i="1">
                          <a:latin typeface="Cambria Math" panose="02040503050406030204" pitchFamily="18" charset="0"/>
                        </a:rPr>
                        <m:t>𝐽</m:t>
                      </m:r>
                      <m:d>
                        <m:dPr>
                          <m:ctrlPr>
                            <a:rPr lang="en-IN" sz="1800" i="1">
                              <a:latin typeface="Cambria Math" panose="02040503050406030204" pitchFamily="18" charset="0"/>
                            </a:rPr>
                          </m:ctrlPr>
                        </m:dPr>
                        <m:e>
                          <m:acc>
                            <m:accPr>
                              <m:chr m:val="̅"/>
                              <m:ctrlPr>
                                <a:rPr lang="en-US" sz="1800" i="1">
                                  <a:latin typeface="Cambria Math" panose="02040503050406030204" pitchFamily="18" charset="0"/>
                                </a:rPr>
                              </m:ctrlPr>
                            </m:accPr>
                            <m:e>
                              <m:r>
                                <a:rPr lang="en-IN" sz="1800" b="0" i="1" smtClean="0">
                                  <a:latin typeface="Cambria Math" panose="02040503050406030204" pitchFamily="18" charset="0"/>
                                </a:rPr>
                                <m:t>𝑤</m:t>
                              </m:r>
                            </m:e>
                          </m:acc>
                          <m:r>
                            <a:rPr lang="en-IN" sz="1800" i="1">
                              <a:latin typeface="Cambria Math" panose="02040503050406030204" pitchFamily="18" charset="0"/>
                            </a:rPr>
                            <m:t>,</m:t>
                          </m:r>
                          <m:r>
                            <a:rPr lang="en-IN" sz="1800" i="1">
                              <a:latin typeface="Cambria Math" panose="02040503050406030204" pitchFamily="18" charset="0"/>
                            </a:rPr>
                            <m:t>𝑏</m:t>
                          </m:r>
                        </m:e>
                      </m:d>
                      <m:r>
                        <a:rPr lang="en-IN" sz="1800" b="0" i="1" smtClean="0">
                          <a:latin typeface="Cambria Math" panose="02040503050406030204" pitchFamily="18" charset="0"/>
                        </a:rPr>
                        <m:t>=</m:t>
                      </m:r>
                      <m:r>
                        <a:rPr lang="en-IN" sz="1800" b="0" i="1" smtClean="0">
                          <a:latin typeface="Cambria Math" panose="02040503050406030204" pitchFamily="18" charset="0"/>
                        </a:rPr>
                        <m:t>𝑏</m:t>
                      </m:r>
                      <m:r>
                        <a:rPr lang="en-IN" sz="1800" i="1">
                          <a:latin typeface="Cambria Math" panose="02040503050406030204" pitchFamily="18" charset="0"/>
                        </a:rPr>
                        <m:t>−∝</m:t>
                      </m:r>
                      <m:f>
                        <m:fPr>
                          <m:ctrlPr>
                            <a:rPr lang="en-IN" sz="1800" i="1">
                              <a:latin typeface="Cambria Math" panose="02040503050406030204" pitchFamily="18" charset="0"/>
                            </a:rPr>
                          </m:ctrlPr>
                        </m:fPr>
                        <m:num>
                          <m:r>
                            <a:rPr lang="en-IN" sz="1800" i="1">
                              <a:latin typeface="Cambria Math" panose="02040503050406030204" pitchFamily="18" charset="0"/>
                            </a:rPr>
                            <m:t>1</m:t>
                          </m:r>
                        </m:num>
                        <m:den>
                          <m:r>
                            <a:rPr lang="en-IN" sz="1800" i="1">
                              <a:latin typeface="Cambria Math" panose="02040503050406030204" pitchFamily="18" charset="0"/>
                            </a:rPr>
                            <m:t>𝑚</m:t>
                          </m:r>
                        </m:den>
                      </m:f>
                      <m:nary>
                        <m:naryPr>
                          <m:chr m:val="∑"/>
                          <m:ctrlPr>
                            <a:rPr lang="en-IN" sz="1800" i="1">
                              <a:latin typeface="Cambria Math" panose="02040503050406030204" pitchFamily="18" charset="0"/>
                            </a:rPr>
                          </m:ctrlPr>
                        </m:naryPr>
                        <m:sub>
                          <m:r>
                            <m:rPr>
                              <m:brk m:alnAt="23"/>
                            </m:rPr>
                            <a:rPr lang="en-IN" sz="1800" i="1">
                              <a:latin typeface="Cambria Math" panose="02040503050406030204" pitchFamily="18" charset="0"/>
                            </a:rPr>
                            <m:t>𝑖</m:t>
                          </m:r>
                          <m:r>
                            <a:rPr lang="en-IN" sz="1800" i="1">
                              <a:latin typeface="Cambria Math" panose="02040503050406030204" pitchFamily="18" charset="0"/>
                            </a:rPr>
                            <m:t>=1</m:t>
                          </m:r>
                        </m:sub>
                        <m:sup>
                          <m:r>
                            <a:rPr lang="en-IN" sz="1800" i="1">
                              <a:latin typeface="Cambria Math" panose="02040503050406030204" pitchFamily="18" charset="0"/>
                            </a:rPr>
                            <m:t>𝑚</m:t>
                          </m:r>
                        </m:sup>
                        <m:e>
                          <m:r>
                            <a:rPr lang="en-IN" sz="1800" i="1">
                              <a:latin typeface="Cambria Math" panose="02040503050406030204" pitchFamily="18" charset="0"/>
                            </a:rPr>
                            <m:t> </m:t>
                          </m:r>
                          <m:r>
                            <a:rPr lang="en-US" sz="1800" i="1">
                              <a:latin typeface="Cambria Math" panose="02040503050406030204" pitchFamily="18" charset="0"/>
                            </a:rPr>
                            <m:t>[</m:t>
                          </m:r>
                          <m:sSup>
                            <m:sSupPr>
                              <m:ctrlPr>
                                <a:rPr lang="en-US" sz="1800" i="1">
                                  <a:latin typeface="Cambria Math" panose="02040503050406030204" pitchFamily="18" charset="0"/>
                                </a:rPr>
                              </m:ctrlPr>
                            </m:sSupPr>
                            <m:e>
                              <m:acc>
                                <m:accPr>
                                  <m:chr m:val="̂"/>
                                  <m:ctrlPr>
                                    <a:rPr lang="en-US" sz="1800" i="1">
                                      <a:latin typeface="Cambria Math" panose="02040503050406030204" pitchFamily="18" charset="0"/>
                                    </a:rPr>
                                  </m:ctrlPr>
                                </m:accPr>
                                <m:e>
                                  <m:r>
                                    <a:rPr lang="en-US" sz="1800" i="1">
                                      <a:latin typeface="Cambria Math" panose="02040503050406030204" pitchFamily="18" charset="0"/>
                                    </a:rPr>
                                    <m:t>𝑦</m:t>
                                  </m:r>
                                </m:e>
                              </m:acc>
                            </m:e>
                            <m:sup>
                              <m:r>
                                <a:rPr lang="en-US" sz="1800" i="1">
                                  <a:latin typeface="Cambria Math" panose="02040503050406030204" pitchFamily="18" charset="0"/>
                                </a:rPr>
                                <m:t>(</m:t>
                              </m:r>
                              <m:r>
                                <a:rPr lang="en-US" sz="1800" i="1">
                                  <a:latin typeface="Cambria Math" panose="02040503050406030204" pitchFamily="18" charset="0"/>
                                </a:rPr>
                                <m:t>𝑖</m:t>
                              </m:r>
                              <m:r>
                                <a:rPr lang="en-US" sz="1800" i="1">
                                  <a:latin typeface="Cambria Math" panose="02040503050406030204" pitchFamily="18" charset="0"/>
                                </a:rPr>
                                <m:t>)</m:t>
                              </m:r>
                            </m:sup>
                          </m:sSup>
                          <m:r>
                            <a:rPr lang="en-US" sz="1800" i="1">
                              <a:latin typeface="Cambria Math" panose="02040503050406030204" pitchFamily="18" charset="0"/>
                            </a:rPr>
                            <m:t>−</m:t>
                          </m:r>
                          <m:sSup>
                            <m:sSupPr>
                              <m:ctrlPr>
                                <a:rPr lang="en-IN" sz="1800" i="1">
                                  <a:latin typeface="Cambria Math" panose="02040503050406030204" pitchFamily="18" charset="0"/>
                                </a:rPr>
                              </m:ctrlPr>
                            </m:sSupPr>
                            <m:e>
                              <m:r>
                                <a:rPr lang="en-IN" sz="1800" i="1">
                                  <a:latin typeface="Cambria Math" panose="02040503050406030204" pitchFamily="18" charset="0"/>
                                </a:rPr>
                                <m:t>𝑦</m:t>
                              </m:r>
                            </m:e>
                            <m:sup>
                              <m:d>
                                <m:dPr>
                                  <m:ctrlPr>
                                    <a:rPr lang="en-US" sz="1800" i="1">
                                      <a:latin typeface="Cambria Math" panose="02040503050406030204" pitchFamily="18" charset="0"/>
                                    </a:rPr>
                                  </m:ctrlPr>
                                </m:dPr>
                                <m:e>
                                  <m:r>
                                    <a:rPr lang="en-IN" sz="1800" i="1">
                                      <a:latin typeface="Cambria Math" panose="02040503050406030204" pitchFamily="18" charset="0"/>
                                    </a:rPr>
                                    <m:t>𝑖</m:t>
                                  </m:r>
                                </m:e>
                              </m:d>
                            </m:sup>
                          </m:sSup>
                          <m:r>
                            <a:rPr lang="en-US" sz="1800" i="1">
                              <a:latin typeface="Cambria Math" panose="02040503050406030204" pitchFamily="18" charset="0"/>
                            </a:rPr>
                            <m:t>]</m:t>
                          </m:r>
                          <m:r>
                            <a:rPr lang="en-US" sz="1800" i="1" smtClean="0">
                              <a:latin typeface="Cambria Math" panose="02040503050406030204" pitchFamily="18" charset="0"/>
                            </a:rPr>
                            <m:t> </m:t>
                          </m:r>
                        </m:e>
                      </m:nary>
                    </m:oMath>
                  </m:oMathPara>
                </a14:m>
                <a:endParaRPr lang="en-IN" sz="1800" i="1"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ECD37EA5-82B5-21F1-D377-624480671F95}"/>
                  </a:ext>
                </a:extLst>
              </p:cNvPr>
              <p:cNvSpPr txBox="1">
                <a:spLocks noRot="1" noChangeAspect="1" noMove="1" noResize="1" noEditPoints="1" noAdjustHandles="1" noChangeArrowheads="1" noChangeShapeType="1" noTextEdit="1"/>
              </p:cNvSpPr>
              <p:nvPr/>
            </p:nvSpPr>
            <p:spPr>
              <a:xfrm>
                <a:off x="842683" y="3924192"/>
                <a:ext cx="11367247" cy="848566"/>
              </a:xfrm>
              <a:prstGeom prst="rect">
                <a:avLst/>
              </a:prstGeom>
              <a:blipFill>
                <a:blip r:embed="rId5"/>
                <a:stretch>
                  <a:fillRect/>
                </a:stretch>
              </a:blipFill>
            </p:spPr>
            <p:txBody>
              <a:bodyPr/>
              <a:lstStyle/>
              <a:p>
                <a:r>
                  <a:rPr lang="en-IN">
                    <a:noFill/>
                  </a:rPr>
                  <a:t> </a:t>
                </a:r>
              </a:p>
            </p:txBody>
          </p:sp>
        </mc:Fallback>
      </mc:AlternateContent>
      <p:sp>
        <p:nvSpPr>
          <p:cNvPr id="11" name="TextBox 10">
            <a:extLst>
              <a:ext uri="{FF2B5EF4-FFF2-40B4-BE49-F238E27FC236}">
                <a16:creationId xmlns:a16="http://schemas.microsoft.com/office/drawing/2014/main" id="{072E17E4-885C-8A48-5038-8B5A955BB5D5}"/>
              </a:ext>
            </a:extLst>
          </p:cNvPr>
          <p:cNvSpPr txBox="1"/>
          <p:nvPr/>
        </p:nvSpPr>
        <p:spPr>
          <a:xfrm>
            <a:off x="143434" y="2713055"/>
            <a:ext cx="6692152" cy="369332"/>
          </a:xfrm>
          <a:prstGeom prst="rect">
            <a:avLst/>
          </a:prstGeom>
          <a:noFill/>
        </p:spPr>
        <p:txBody>
          <a:bodyPr wrap="square">
            <a:spAutoFit/>
          </a:bodyPr>
          <a:lstStyle/>
          <a:p>
            <a:r>
              <a:rPr lang="en-IN" dirty="0"/>
              <a:t>Gradient Descent for Logistic Regression:</a:t>
            </a:r>
          </a:p>
        </p:txBody>
      </p:sp>
      <p:sp>
        <p:nvSpPr>
          <p:cNvPr id="12" name="TextBox 11">
            <a:extLst>
              <a:ext uri="{FF2B5EF4-FFF2-40B4-BE49-F238E27FC236}">
                <a16:creationId xmlns:a16="http://schemas.microsoft.com/office/drawing/2014/main" id="{7548935F-0A94-F679-7784-DB54941A41CB}"/>
              </a:ext>
            </a:extLst>
          </p:cNvPr>
          <p:cNvSpPr txBox="1"/>
          <p:nvPr/>
        </p:nvSpPr>
        <p:spPr>
          <a:xfrm>
            <a:off x="143433" y="4972161"/>
            <a:ext cx="11896165" cy="1477328"/>
          </a:xfrm>
          <a:prstGeom prst="rect">
            <a:avLst/>
          </a:prstGeom>
          <a:noFill/>
        </p:spPr>
        <p:txBody>
          <a:bodyPr wrap="square">
            <a:spAutoFit/>
          </a:bodyPr>
          <a:lstStyle/>
          <a:p>
            <a:r>
              <a:rPr lang="en-IN" dirty="0"/>
              <a:t>Summary:</a:t>
            </a:r>
          </a:p>
          <a:p>
            <a:r>
              <a:rPr lang="en-IN" dirty="0"/>
              <a:t>- The cost functions differ significantly between Linear and Logistic Regression, but adding regularization to the equations is the same</a:t>
            </a:r>
          </a:p>
          <a:p>
            <a:r>
              <a:rPr lang="en-IN" dirty="0"/>
              <a:t>- The gradient function for Linear and Logistic Regression is very similar. They only differ in the implementation of f(x)</a:t>
            </a:r>
          </a:p>
          <a:p>
            <a:r>
              <a:rPr lang="en-IN" dirty="0"/>
              <a:t>- It is standard practice not to regularize b </a:t>
            </a:r>
          </a:p>
        </p:txBody>
      </p:sp>
    </p:spTree>
    <p:extLst>
      <p:ext uri="{BB962C8B-B14F-4D97-AF65-F5344CB8AC3E}">
        <p14:creationId xmlns:p14="http://schemas.microsoft.com/office/powerpoint/2010/main" val="3668187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B5A682-2A50-AE91-4F99-2ED210BB1AE5}"/>
              </a:ext>
            </a:extLst>
          </p:cNvPr>
          <p:cNvSpPr txBox="1"/>
          <p:nvPr/>
        </p:nvSpPr>
        <p:spPr>
          <a:xfrm>
            <a:off x="170330" y="215152"/>
            <a:ext cx="11869269" cy="1477328"/>
          </a:xfrm>
          <a:prstGeom prst="rect">
            <a:avLst/>
          </a:prstGeom>
          <a:noFill/>
        </p:spPr>
        <p:txBody>
          <a:bodyPr wrap="square" rtlCol="0">
            <a:spAutoFit/>
          </a:bodyPr>
          <a:lstStyle/>
          <a:p>
            <a:pPr algn="just"/>
            <a:r>
              <a:rPr lang="en-US" dirty="0"/>
              <a:t>To find the right values of the model parameters (w, b), we fist choose a value of w, b and generate a prediction for the training set. Then, we compare the generated values vs the correct values and measure the model performance using a cost function</a:t>
            </a:r>
          </a:p>
          <a:p>
            <a:pPr algn="just"/>
            <a:endParaRPr lang="en-US" dirty="0"/>
          </a:p>
          <a:p>
            <a:pPr algn="just"/>
            <a:r>
              <a:rPr lang="en-IN" dirty="0"/>
              <a:t>Thus, a cost function helps quantify how well the model fits the training data</a:t>
            </a:r>
            <a:endParaRPr lang="en-US" dirty="0"/>
          </a:p>
        </p:txBody>
      </p:sp>
      <p:pic>
        <p:nvPicPr>
          <p:cNvPr id="6" name="Picture 5">
            <a:extLst>
              <a:ext uri="{FF2B5EF4-FFF2-40B4-BE49-F238E27FC236}">
                <a16:creationId xmlns:a16="http://schemas.microsoft.com/office/drawing/2014/main" id="{283FD815-F9F5-9DE2-1EAB-4A74E836A4D9}"/>
              </a:ext>
            </a:extLst>
          </p:cNvPr>
          <p:cNvPicPr>
            <a:picLocks noChangeAspect="1"/>
          </p:cNvPicPr>
          <p:nvPr/>
        </p:nvPicPr>
        <p:blipFill>
          <a:blip r:embed="rId2"/>
          <a:stretch>
            <a:fillRect/>
          </a:stretch>
        </p:blipFill>
        <p:spPr>
          <a:xfrm>
            <a:off x="1676017" y="1940896"/>
            <a:ext cx="8839966" cy="4320914"/>
          </a:xfrm>
          <a:prstGeom prst="rect">
            <a:avLst/>
          </a:prstGeom>
        </p:spPr>
      </p:pic>
    </p:spTree>
    <p:extLst>
      <p:ext uri="{BB962C8B-B14F-4D97-AF65-F5344CB8AC3E}">
        <p14:creationId xmlns:p14="http://schemas.microsoft.com/office/powerpoint/2010/main" val="3388899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328B014-8762-49B6-A521-68DBA60D5F4B}"/>
                  </a:ext>
                </a:extLst>
              </p:cNvPr>
              <p:cNvSpPr txBox="1"/>
              <p:nvPr/>
            </p:nvSpPr>
            <p:spPr>
              <a:xfrm>
                <a:off x="170330" y="215152"/>
                <a:ext cx="11869269" cy="6599692"/>
              </a:xfrm>
              <a:prstGeom prst="rect">
                <a:avLst/>
              </a:prstGeom>
              <a:noFill/>
            </p:spPr>
            <p:txBody>
              <a:bodyPr wrap="square" rtlCol="0">
                <a:spAutoFit/>
              </a:bodyPr>
              <a:lstStyle/>
              <a:p>
                <a:pPr algn="just"/>
                <a:r>
                  <a:rPr lang="en-US" dirty="0"/>
                  <a:t>The following cost function could be designed for linear regression:</a:t>
                </a:r>
              </a:p>
              <a:p>
                <a:pPr algn="just"/>
                <a:endParaRPr lang="en-US" dirty="0"/>
              </a:p>
              <a:p>
                <a:pPr algn="just"/>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𝐽</m:t>
                      </m:r>
                      <m:d>
                        <m:dPr>
                          <m:ctrlPr>
                            <a:rPr lang="en-IN" b="0" i="1" smtClean="0">
                              <a:latin typeface="Cambria Math" panose="02040503050406030204" pitchFamily="18" charset="0"/>
                            </a:rPr>
                          </m:ctrlPr>
                        </m:dPr>
                        <m:e>
                          <m:r>
                            <a:rPr lang="en-IN" b="0" i="1" smtClean="0">
                              <a:latin typeface="Cambria Math" panose="02040503050406030204" pitchFamily="18" charset="0"/>
                            </a:rPr>
                            <m:t>𝑤</m:t>
                          </m:r>
                          <m:r>
                            <a:rPr lang="en-IN" b="0" i="1" smtClean="0">
                              <a:latin typeface="Cambria Math" panose="02040503050406030204" pitchFamily="18" charset="0"/>
                            </a:rPr>
                            <m:t>,</m:t>
                          </m:r>
                          <m:r>
                            <a:rPr lang="en-IN" b="0" i="1" smtClean="0">
                              <a:latin typeface="Cambria Math" panose="02040503050406030204" pitchFamily="18" charset="0"/>
                            </a:rPr>
                            <m:t>𝑏</m:t>
                          </m:r>
                        </m:e>
                      </m:d>
                      <m:r>
                        <a:rPr lang="en-IN" b="0" i="1" smtClean="0">
                          <a:latin typeface="Cambria Math" panose="02040503050406030204" pitchFamily="18" charset="0"/>
                        </a:rPr>
                        <m:t>= </m:t>
                      </m:r>
                      <m:f>
                        <m:fPr>
                          <m:ctrlPr>
                            <a:rPr lang="en-IN" b="0" i="1" smtClean="0">
                              <a:latin typeface="Cambria Math" panose="02040503050406030204" pitchFamily="18" charset="0"/>
                            </a:rPr>
                          </m:ctrlPr>
                        </m:fPr>
                        <m:num>
                          <m:r>
                            <a:rPr lang="en-IN" b="0" i="1" smtClean="0">
                              <a:latin typeface="Cambria Math" panose="02040503050406030204" pitchFamily="18" charset="0"/>
                            </a:rPr>
                            <m:t>1</m:t>
                          </m:r>
                        </m:num>
                        <m:den>
                          <m:r>
                            <a:rPr lang="en-IN" b="0" i="1" smtClean="0">
                              <a:latin typeface="Cambria Math" panose="02040503050406030204" pitchFamily="18" charset="0"/>
                            </a:rPr>
                            <m:t>2</m:t>
                          </m:r>
                          <m:r>
                            <a:rPr lang="en-IN" b="0" i="1" smtClean="0">
                              <a:latin typeface="Cambria Math" panose="02040503050406030204" pitchFamily="18" charset="0"/>
                            </a:rPr>
                            <m:t>𝑚</m:t>
                          </m:r>
                        </m:den>
                      </m:f>
                      <m:nary>
                        <m:naryPr>
                          <m:chr m:val="∑"/>
                          <m:ctrlPr>
                            <a:rPr lang="en-IN" b="0" i="1" smtClean="0">
                              <a:latin typeface="Cambria Math" panose="02040503050406030204" pitchFamily="18" charset="0"/>
                            </a:rPr>
                          </m:ctrlPr>
                        </m:naryPr>
                        <m:sub>
                          <m:r>
                            <m:rPr>
                              <m:brk m:alnAt="23"/>
                            </m:rPr>
                            <a:rPr lang="en-IN" b="0" i="1" smtClean="0">
                              <a:latin typeface="Cambria Math" panose="02040503050406030204" pitchFamily="18" charset="0"/>
                            </a:rPr>
                            <m:t>𝑖</m:t>
                          </m:r>
                          <m:r>
                            <a:rPr lang="en-IN" b="0" i="1" smtClean="0">
                              <a:latin typeface="Cambria Math" panose="02040503050406030204" pitchFamily="18" charset="0"/>
                            </a:rPr>
                            <m:t>=1</m:t>
                          </m:r>
                        </m:sub>
                        <m:sup>
                          <m:r>
                            <a:rPr lang="en-IN" b="0" i="1" smtClean="0">
                              <a:latin typeface="Cambria Math" panose="02040503050406030204" pitchFamily="18" charset="0"/>
                            </a:rPr>
                            <m:t>𝑚</m:t>
                          </m:r>
                        </m:sup>
                        <m:e>
                          <m:sSup>
                            <m:sSupPr>
                              <m:ctrlPr>
                                <a:rPr lang="en-IN" b="0" i="1" smtClean="0">
                                  <a:latin typeface="Cambria Math" panose="02040503050406030204" pitchFamily="18" charset="0"/>
                                </a:rPr>
                              </m:ctrlPr>
                            </m:sSupPr>
                            <m:e>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e>
                            <m:sup>
                              <m:r>
                                <a:rPr lang="en-IN" b="0" i="1" smtClean="0">
                                  <a:latin typeface="Cambria Math" panose="02040503050406030204" pitchFamily="18" charset="0"/>
                                </a:rPr>
                                <m:t>2</m:t>
                              </m:r>
                            </m:sup>
                          </m:sSup>
                        </m:e>
                      </m:nary>
                    </m:oMath>
                  </m:oMathPara>
                </a14:m>
                <a:endParaRPr lang="en-IN" b="0" dirty="0"/>
              </a:p>
              <a:p>
                <a:pPr algn="just"/>
                <a:endParaRPr lang="en-IN" dirty="0"/>
              </a:p>
              <a:p>
                <a:pPr algn="just"/>
                <a:r>
                  <a:rPr lang="en-IN" dirty="0"/>
                  <a:t>The above cost function is know as the squared-error cost function:</a:t>
                </a:r>
              </a:p>
              <a:p>
                <a:pPr marL="342900" indent="-342900" algn="just">
                  <a:buAutoNum type="arabicPeriod"/>
                </a:pPr>
                <a14:m>
                  <m:oMath xmlns:m="http://schemas.openxmlformats.org/officeDocument/2006/math">
                    <m:sSup>
                      <m:sSupPr>
                        <m:ctrlPr>
                          <a:rPr lang="en-IN" i="1" smtClean="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oMath>
                </a14:m>
                <a:r>
                  <a:rPr lang="en-IN" dirty="0"/>
                  <a:t> measures the error deviation between the true value and the predicted value</a:t>
                </a:r>
              </a:p>
              <a:p>
                <a:pPr marL="342900" indent="-342900" algn="just">
                  <a:buAutoNum type="arabicPeriod"/>
                </a:pPr>
                <a:r>
                  <a:rPr lang="en-IN" dirty="0"/>
                  <a:t>Squaring the above terms allows to switch the positions of the terms without having to worry about the sign. Additionally, the cost increases rapidly if the error is large</a:t>
                </a:r>
              </a:p>
              <a:p>
                <a:pPr marL="342900" indent="-342900" algn="just">
                  <a:buAutoNum type="arabicPeriod"/>
                </a:pPr>
                <a:r>
                  <a:rPr lang="en-IN" dirty="0"/>
                  <a:t>To build a cost function that automatically does not get bigger due to increase in m (no. of rows/training examples), we compute the average squared error instead of the total squared error (thus the 1/m term)</a:t>
                </a:r>
              </a:p>
              <a:p>
                <a:pPr marL="342900" indent="-342900" algn="just">
                  <a:buAutoNum type="arabicPeriod"/>
                </a:pPr>
                <a:r>
                  <a:rPr lang="en-IN" dirty="0"/>
                  <a:t>As a convention, ½ is multiplied by 1/m to make the computations easier</a:t>
                </a:r>
              </a:p>
              <a:p>
                <a:pPr marL="342900" indent="-342900" algn="just">
                  <a:buAutoNum type="arabicPeriod"/>
                </a:pPr>
                <a:endParaRPr lang="en-IN" dirty="0"/>
              </a:p>
              <a:p>
                <a:pPr algn="just"/>
                <a:r>
                  <a:rPr lang="en-IN" dirty="0"/>
                  <a:t>Minimizing the above cost function for model parameters (</a:t>
                </a:r>
                <a:r>
                  <a:rPr lang="en-IN" dirty="0" err="1"/>
                  <a:t>w,b</a:t>
                </a:r>
                <a:r>
                  <a:rPr lang="en-IN" dirty="0"/>
                  <a:t>) will result in the best fitting model on the training data</a:t>
                </a:r>
              </a:p>
              <a:p>
                <a:pPr algn="just"/>
                <a:endParaRPr lang="en-IN" dirty="0"/>
              </a:p>
              <a:p>
                <a:pPr algn="just"/>
                <a:r>
                  <a:rPr lang="en-IN" b="1" dirty="0"/>
                  <a:t>Understanding the cost Function</a:t>
                </a:r>
              </a:p>
              <a:p>
                <a:pPr algn="just"/>
                <a:endParaRPr lang="en-IN" b="1" dirty="0"/>
              </a:p>
              <a:p>
                <a:pPr algn="just"/>
                <a:r>
                  <a:rPr lang="en-IN" dirty="0"/>
                  <a:t>To understand the cost function, lets simplify the linear model by putting parameter b = 0. Let, </a:t>
                </a:r>
              </a:p>
              <a:p>
                <a:pPr algn="just"/>
                <a:endParaRPr lang="en-IN" dirty="0"/>
              </a:p>
              <a:p>
                <a:pPr algn="just"/>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𝑓</m:t>
                      </m:r>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r>
                        <a:rPr lang="en-IN" b="0" i="1" smtClean="0">
                          <a:latin typeface="Cambria Math" panose="02040503050406030204" pitchFamily="18" charset="0"/>
                        </a:rPr>
                        <m:t>=</m:t>
                      </m:r>
                      <m:r>
                        <a:rPr lang="en-IN" b="0" i="1" smtClean="0">
                          <a:latin typeface="Cambria Math" panose="02040503050406030204" pitchFamily="18" charset="0"/>
                        </a:rPr>
                        <m:t>𝑤𝑥</m:t>
                      </m:r>
                      <m:r>
                        <a:rPr lang="en-IN" b="0" i="1" smtClean="0">
                          <a:latin typeface="Cambria Math" panose="02040503050406030204" pitchFamily="18" charset="0"/>
                        </a:rPr>
                        <m:t> </m:t>
                      </m:r>
                    </m:oMath>
                  </m:oMathPara>
                </a14:m>
                <a:endParaRPr lang="en-IN" b="0" dirty="0"/>
              </a:p>
              <a:p>
                <a:pPr algn="just"/>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𝐽</m:t>
                      </m:r>
                      <m:d>
                        <m:dPr>
                          <m:ctrlPr>
                            <a:rPr lang="en-IN" i="1">
                              <a:latin typeface="Cambria Math" panose="02040503050406030204" pitchFamily="18" charset="0"/>
                            </a:rPr>
                          </m:ctrlPr>
                        </m:dPr>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sSup>
                            <m:sSupPr>
                              <m:ctrlPr>
                                <a:rPr lang="en-IN" i="1">
                                  <a:latin typeface="Cambria Math" panose="02040503050406030204" pitchFamily="18" charset="0"/>
                                </a:rPr>
                              </m:ctrlPr>
                            </m:sSupPr>
                            <m:e>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e>
                            <m:sup>
                              <m:r>
                                <a:rPr lang="en-IN" i="1">
                                  <a:latin typeface="Cambria Math" panose="02040503050406030204" pitchFamily="18" charset="0"/>
                                </a:rPr>
                                <m:t>2</m:t>
                              </m:r>
                            </m:sup>
                          </m:sSup>
                        </m:e>
                      </m:nary>
                    </m:oMath>
                  </m:oMathPara>
                </a14:m>
                <a:endParaRPr lang="en-IN" dirty="0"/>
              </a:p>
            </p:txBody>
          </p:sp>
        </mc:Choice>
        <mc:Fallback xmlns="">
          <p:sp>
            <p:nvSpPr>
              <p:cNvPr id="5" name="TextBox 4">
                <a:extLst>
                  <a:ext uri="{FF2B5EF4-FFF2-40B4-BE49-F238E27FC236}">
                    <a16:creationId xmlns:a16="http://schemas.microsoft.com/office/drawing/2014/main" id="{8328B014-8762-49B6-A521-68DBA60D5F4B}"/>
                  </a:ext>
                </a:extLst>
              </p:cNvPr>
              <p:cNvSpPr txBox="1">
                <a:spLocks noRot="1" noChangeAspect="1" noMove="1" noResize="1" noEditPoints="1" noAdjustHandles="1" noChangeArrowheads="1" noChangeShapeType="1" noTextEdit="1"/>
              </p:cNvSpPr>
              <p:nvPr/>
            </p:nvSpPr>
            <p:spPr>
              <a:xfrm>
                <a:off x="170330" y="215152"/>
                <a:ext cx="11869269" cy="6599692"/>
              </a:xfrm>
              <a:prstGeom prst="rect">
                <a:avLst/>
              </a:prstGeom>
              <a:blipFill>
                <a:blip r:embed="rId2"/>
                <a:stretch>
                  <a:fillRect l="-462" t="-462" r="-411"/>
                </a:stretch>
              </a:blipFill>
            </p:spPr>
            <p:txBody>
              <a:bodyPr/>
              <a:lstStyle/>
              <a:p>
                <a:r>
                  <a:rPr lang="en-IN">
                    <a:noFill/>
                  </a:rPr>
                  <a:t> </a:t>
                </a:r>
              </a:p>
            </p:txBody>
          </p:sp>
        </mc:Fallback>
      </mc:AlternateContent>
    </p:spTree>
    <p:extLst>
      <p:ext uri="{BB962C8B-B14F-4D97-AF65-F5344CB8AC3E}">
        <p14:creationId xmlns:p14="http://schemas.microsoft.com/office/powerpoint/2010/main" val="385003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3354B7-5D53-86FD-56A0-8C27F9C21236}"/>
              </a:ext>
            </a:extLst>
          </p:cNvPr>
          <p:cNvSpPr txBox="1"/>
          <p:nvPr/>
        </p:nvSpPr>
        <p:spPr>
          <a:xfrm>
            <a:off x="170330" y="215152"/>
            <a:ext cx="11869269" cy="707886"/>
          </a:xfrm>
          <a:prstGeom prst="rect">
            <a:avLst/>
          </a:prstGeom>
          <a:noFill/>
        </p:spPr>
        <p:txBody>
          <a:bodyPr wrap="square" rtlCol="0">
            <a:spAutoFit/>
          </a:bodyPr>
          <a:lstStyle/>
          <a:p>
            <a:pPr algn="just"/>
            <a:r>
              <a:rPr lang="en-US" sz="2000" dirty="0">
                <a:sym typeface="Wingdings" panose="05000000000000000000" pitchFamily="2" charset="2"/>
              </a:rPr>
              <a:t>To calculate the best w – choose a value and calculate the cost. Then, systematically iterate over the value to reduce the cost</a:t>
            </a:r>
            <a:endParaRPr lang="en-US" dirty="0">
              <a:sym typeface="Wingdings" panose="05000000000000000000" pitchFamily="2" charset="2"/>
            </a:endParaRP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F0BDE0C6-8CCF-A371-423E-2774F0D487A7}"/>
                  </a:ext>
                </a:extLst>
              </p:cNvPr>
              <p:cNvGraphicFramePr>
                <a:graphicFrameLocks noGrp="1"/>
              </p:cNvGraphicFramePr>
              <p:nvPr>
                <p:extLst>
                  <p:ext uri="{D42A27DB-BD31-4B8C-83A1-F6EECF244321}">
                    <p14:modId xmlns:p14="http://schemas.microsoft.com/office/powerpoint/2010/main" val="4284899065"/>
                  </p:ext>
                </p:extLst>
              </p:nvPr>
            </p:nvGraphicFramePr>
            <p:xfrm>
              <a:off x="451223" y="1129554"/>
              <a:ext cx="11289553" cy="1487107"/>
            </p:xfrm>
            <a:graphic>
              <a:graphicData uri="http://schemas.openxmlformats.org/drawingml/2006/table">
                <a:tbl>
                  <a:tblPr firstRow="1" bandRow="1">
                    <a:tableStyleId>{5940675A-B579-460E-94D1-54222C63F5DA}</a:tableStyleId>
                  </a:tblPr>
                  <a:tblGrid>
                    <a:gridCol w="1841393">
                      <a:extLst>
                        <a:ext uri="{9D8B030D-6E8A-4147-A177-3AD203B41FA5}">
                          <a16:colId xmlns:a16="http://schemas.microsoft.com/office/drawing/2014/main" val="1692740327"/>
                        </a:ext>
                      </a:extLst>
                    </a:gridCol>
                    <a:gridCol w="1841393">
                      <a:extLst>
                        <a:ext uri="{9D8B030D-6E8A-4147-A177-3AD203B41FA5}">
                          <a16:colId xmlns:a16="http://schemas.microsoft.com/office/drawing/2014/main" val="3549520299"/>
                        </a:ext>
                      </a:extLst>
                    </a:gridCol>
                    <a:gridCol w="1841393">
                      <a:extLst>
                        <a:ext uri="{9D8B030D-6E8A-4147-A177-3AD203B41FA5}">
                          <a16:colId xmlns:a16="http://schemas.microsoft.com/office/drawing/2014/main" val="2320584413"/>
                        </a:ext>
                      </a:extLst>
                    </a:gridCol>
                    <a:gridCol w="2082588">
                      <a:extLst>
                        <a:ext uri="{9D8B030D-6E8A-4147-A177-3AD203B41FA5}">
                          <a16:colId xmlns:a16="http://schemas.microsoft.com/office/drawing/2014/main" val="359817353"/>
                        </a:ext>
                      </a:extLst>
                    </a:gridCol>
                    <a:gridCol w="1841393">
                      <a:extLst>
                        <a:ext uri="{9D8B030D-6E8A-4147-A177-3AD203B41FA5}">
                          <a16:colId xmlns:a16="http://schemas.microsoft.com/office/drawing/2014/main" val="2878237188"/>
                        </a:ext>
                      </a:extLst>
                    </a:gridCol>
                    <a:gridCol w="1841393">
                      <a:extLst>
                        <a:ext uri="{9D8B030D-6E8A-4147-A177-3AD203B41FA5}">
                          <a16:colId xmlns:a16="http://schemas.microsoft.com/office/drawing/2014/main" val="2390480262"/>
                        </a:ext>
                      </a:extLst>
                    </a:gridCol>
                  </a:tblGrid>
                  <a:tr h="346435">
                    <a:tc>
                      <a:txBody>
                        <a:bodyPr/>
                        <a:lstStyle/>
                        <a:p>
                          <a:pPr algn="ctr"/>
                          <a:r>
                            <a:rPr lang="en-IN" dirty="0"/>
                            <a:t>x</a:t>
                          </a:r>
                        </a:p>
                      </a:txBody>
                      <a:tcPr/>
                    </a:tc>
                    <a:tc>
                      <a:txBody>
                        <a:bodyPr/>
                        <a:lstStyle/>
                        <a:p>
                          <a:pPr algn="ctr"/>
                          <a:r>
                            <a:rPr lang="en-IN" dirty="0"/>
                            <a:t>y</a:t>
                          </a:r>
                        </a:p>
                      </a:txBody>
                      <a:tcPr/>
                    </a:tc>
                    <a:tc>
                      <a:txBody>
                        <a:bodyPr/>
                        <a:lstStyle/>
                        <a:p>
                          <a:pPr algn="ctr"/>
                          <a:r>
                            <a:rPr lang="en-IN" dirty="0"/>
                            <a:t>w</a:t>
                          </a:r>
                        </a:p>
                      </a:txBody>
                      <a:tcPr/>
                    </a:tc>
                    <a:tc>
                      <a:txBody>
                        <a:bodyPr/>
                        <a:lstStyle/>
                        <a:p>
                          <a:pPr algn="ctr"/>
                          <a:r>
                            <a:rPr lang="en-IN" dirty="0"/>
                            <a:t>f(x) = </a:t>
                          </a:r>
                          <a:r>
                            <a:rPr lang="en-IN" dirty="0" err="1"/>
                            <a:t>wx</a:t>
                          </a:r>
                          <a:r>
                            <a:rPr lang="en-IN" dirty="0"/>
                            <a:t> = </a:t>
                          </a:r>
                          <a14:m>
                            <m:oMath xmlns:m="http://schemas.openxmlformats.org/officeDocument/2006/math">
                              <m:acc>
                                <m:accPr>
                                  <m:chr m:val="̂"/>
                                  <m:ctrlPr>
                                    <a:rPr lang="en-IN" i="1" smtClean="0">
                                      <a:latin typeface="Cambria Math" panose="02040503050406030204" pitchFamily="18" charset="0"/>
                                    </a:rPr>
                                  </m:ctrlPr>
                                </m:accPr>
                                <m:e>
                                  <m:r>
                                    <a:rPr lang="en-IN" i="1">
                                      <a:latin typeface="Cambria Math" panose="02040503050406030204" pitchFamily="18" charset="0"/>
                                    </a:rPr>
                                    <m:t>𝑦</m:t>
                                  </m:r>
                                </m:e>
                              </m:acc>
                            </m:oMath>
                          </a14:m>
                          <a:r>
                            <a:rPr lang="en-IN" dirty="0"/>
                            <a:t> </a:t>
                          </a:r>
                        </a:p>
                      </a:txBody>
                      <a:tcPr/>
                    </a:tc>
                    <a:tc>
                      <a:txBody>
                        <a:bodyPr/>
                        <a:lstStyle/>
                        <a:p>
                          <a:pPr algn="ctr"/>
                          <a:r>
                            <a:rPr lang="en-IN" dirty="0"/>
                            <a:t>Error = </a:t>
                          </a:r>
                          <a14:m>
                            <m:oMath xmlns:m="http://schemas.openxmlformats.org/officeDocument/2006/math">
                              <m:sSup>
                                <m:sSupPr>
                                  <m:ctrlPr>
                                    <a:rPr lang="en-IN" i="1" smtClean="0">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smtClean="0">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oMath>
                          </a14:m>
                          <a:endParaRPr lang="en-IN" dirty="0"/>
                        </a:p>
                      </a:txBody>
                      <a:tcPr/>
                    </a:tc>
                    <a:tc>
                      <a:txBody>
                        <a:bodyPr/>
                        <a:lstStyle/>
                        <a:p>
                          <a:pPr algn="ctr"/>
                          <a:r>
                            <a:rPr lang="en-IN" dirty="0"/>
                            <a:t>Loss = </a:t>
                          </a:r>
                          <a14:m>
                            <m:oMath xmlns:m="http://schemas.openxmlformats.org/officeDocument/2006/math">
                              <m:sSup>
                                <m:sSupPr>
                                  <m:ctrlPr>
                                    <a:rPr lang="en-IN" i="1" smtClean="0">
                                      <a:latin typeface="Cambria Math" panose="02040503050406030204" pitchFamily="18" charset="0"/>
                                    </a:rPr>
                                  </m:ctrlPr>
                                </m:sSupPr>
                                <m:e>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e>
                                <m:sup>
                                  <m:r>
                                    <a:rPr lang="en-IN" i="1">
                                      <a:latin typeface="Cambria Math" panose="02040503050406030204" pitchFamily="18" charset="0"/>
                                    </a:rPr>
                                    <m:t>2</m:t>
                                  </m:r>
                                </m:sup>
                              </m:sSup>
                            </m:oMath>
                          </a14:m>
                          <a:endParaRPr lang="en-IN" dirty="0"/>
                        </a:p>
                      </a:txBody>
                      <a:tcPr/>
                    </a:tc>
                    <a:extLst>
                      <a:ext uri="{0D108BD9-81ED-4DB2-BD59-A6C34878D82A}">
                        <a16:rowId xmlns:a16="http://schemas.microsoft.com/office/drawing/2014/main" val="1810676996"/>
                      </a:ext>
                    </a:extLst>
                  </a:tr>
                  <a:tr h="370840">
                    <a:tc>
                      <a:txBody>
                        <a:bodyPr/>
                        <a:lstStyle/>
                        <a:p>
                          <a:pPr algn="ctr"/>
                          <a:r>
                            <a:rPr lang="en-IN" dirty="0"/>
                            <a:t>1</a:t>
                          </a:r>
                        </a:p>
                      </a:txBody>
                      <a:tcPr/>
                    </a:tc>
                    <a:tc>
                      <a:txBody>
                        <a:bodyPr/>
                        <a:lstStyle/>
                        <a:p>
                          <a:pPr algn="ctr"/>
                          <a:r>
                            <a:rPr lang="en-IN" dirty="0"/>
                            <a:t>100</a:t>
                          </a:r>
                        </a:p>
                      </a:txBody>
                      <a:tcPr/>
                    </a:tc>
                    <a:tc>
                      <a:txBody>
                        <a:bodyPr/>
                        <a:lstStyle/>
                        <a:p>
                          <a:pPr algn="ctr"/>
                          <a:r>
                            <a:rPr lang="en-IN" dirty="0"/>
                            <a:t>150</a:t>
                          </a:r>
                        </a:p>
                      </a:txBody>
                      <a:tcPr/>
                    </a:tc>
                    <a:tc>
                      <a:txBody>
                        <a:bodyPr/>
                        <a:lstStyle/>
                        <a:p>
                          <a:pPr algn="ctr"/>
                          <a:r>
                            <a:rPr lang="en-IN" dirty="0"/>
                            <a:t>150</a:t>
                          </a:r>
                        </a:p>
                      </a:txBody>
                      <a:tcPr/>
                    </a:tc>
                    <a:tc>
                      <a:txBody>
                        <a:bodyPr/>
                        <a:lstStyle/>
                        <a:p>
                          <a:pPr algn="ctr"/>
                          <a:r>
                            <a:rPr lang="en-IN" dirty="0"/>
                            <a:t>50</a:t>
                          </a:r>
                        </a:p>
                      </a:txBody>
                      <a:tcPr/>
                    </a:tc>
                    <a:tc>
                      <a:txBody>
                        <a:bodyPr/>
                        <a:lstStyle/>
                        <a:p>
                          <a:pPr algn="ctr"/>
                          <a:r>
                            <a:rPr lang="en-IN" dirty="0"/>
                            <a:t>2500</a:t>
                          </a:r>
                        </a:p>
                      </a:txBody>
                      <a:tcPr/>
                    </a:tc>
                    <a:extLst>
                      <a:ext uri="{0D108BD9-81ED-4DB2-BD59-A6C34878D82A}">
                        <a16:rowId xmlns:a16="http://schemas.microsoft.com/office/drawing/2014/main" val="1220801415"/>
                      </a:ext>
                    </a:extLst>
                  </a:tr>
                  <a:tr h="370840">
                    <a:tc>
                      <a:txBody>
                        <a:bodyPr/>
                        <a:lstStyle/>
                        <a:p>
                          <a:pPr algn="ctr"/>
                          <a:r>
                            <a:rPr lang="en-IN" dirty="0"/>
                            <a:t>2</a:t>
                          </a:r>
                        </a:p>
                      </a:txBody>
                      <a:tcPr/>
                    </a:tc>
                    <a:tc>
                      <a:txBody>
                        <a:bodyPr/>
                        <a:lstStyle/>
                        <a:p>
                          <a:pPr algn="ctr"/>
                          <a:r>
                            <a:rPr lang="en-IN" dirty="0"/>
                            <a:t>200</a:t>
                          </a:r>
                        </a:p>
                      </a:txBody>
                      <a:tcPr/>
                    </a:tc>
                    <a:tc>
                      <a:txBody>
                        <a:bodyPr/>
                        <a:lstStyle/>
                        <a:p>
                          <a:pPr algn="ctr"/>
                          <a:r>
                            <a:rPr lang="en-IN" dirty="0"/>
                            <a:t>150</a:t>
                          </a:r>
                        </a:p>
                      </a:txBody>
                      <a:tcPr/>
                    </a:tc>
                    <a:tc>
                      <a:txBody>
                        <a:bodyPr/>
                        <a:lstStyle/>
                        <a:p>
                          <a:pPr algn="ctr"/>
                          <a:r>
                            <a:rPr lang="en-IN" dirty="0"/>
                            <a:t>300</a:t>
                          </a:r>
                        </a:p>
                      </a:txBody>
                      <a:tcPr/>
                    </a:tc>
                    <a:tc>
                      <a:txBody>
                        <a:bodyPr/>
                        <a:lstStyle/>
                        <a:p>
                          <a:pPr algn="ctr"/>
                          <a:r>
                            <a:rPr lang="en-IN" dirty="0"/>
                            <a:t>100</a:t>
                          </a:r>
                        </a:p>
                      </a:txBody>
                      <a:tcPr/>
                    </a:tc>
                    <a:tc>
                      <a:txBody>
                        <a:bodyPr/>
                        <a:lstStyle/>
                        <a:p>
                          <a:pPr algn="ctr"/>
                          <a:r>
                            <a:rPr lang="en-IN" dirty="0"/>
                            <a:t>10000</a:t>
                          </a:r>
                        </a:p>
                      </a:txBody>
                      <a:tcPr/>
                    </a:tc>
                    <a:extLst>
                      <a:ext uri="{0D108BD9-81ED-4DB2-BD59-A6C34878D82A}">
                        <a16:rowId xmlns:a16="http://schemas.microsoft.com/office/drawing/2014/main" val="1409183976"/>
                      </a:ext>
                    </a:extLst>
                  </a:tr>
                  <a:tr h="370840">
                    <a:tc>
                      <a:txBody>
                        <a:bodyPr/>
                        <a:lstStyle/>
                        <a:p>
                          <a:pPr algn="ctr"/>
                          <a:r>
                            <a:rPr lang="en-IN" dirty="0"/>
                            <a:t>3</a:t>
                          </a:r>
                        </a:p>
                      </a:txBody>
                      <a:tcPr/>
                    </a:tc>
                    <a:tc>
                      <a:txBody>
                        <a:bodyPr/>
                        <a:lstStyle/>
                        <a:p>
                          <a:pPr algn="ctr"/>
                          <a:r>
                            <a:rPr lang="en-IN" dirty="0"/>
                            <a:t>300</a:t>
                          </a:r>
                        </a:p>
                      </a:txBody>
                      <a:tcPr/>
                    </a:tc>
                    <a:tc>
                      <a:txBody>
                        <a:bodyPr/>
                        <a:lstStyle/>
                        <a:p>
                          <a:pPr algn="ctr"/>
                          <a:r>
                            <a:rPr lang="en-IN" dirty="0"/>
                            <a:t>150</a:t>
                          </a:r>
                        </a:p>
                      </a:txBody>
                      <a:tcPr/>
                    </a:tc>
                    <a:tc>
                      <a:txBody>
                        <a:bodyPr/>
                        <a:lstStyle/>
                        <a:p>
                          <a:pPr algn="ctr"/>
                          <a:r>
                            <a:rPr lang="en-IN" dirty="0"/>
                            <a:t>450</a:t>
                          </a:r>
                        </a:p>
                      </a:txBody>
                      <a:tcPr/>
                    </a:tc>
                    <a:tc>
                      <a:txBody>
                        <a:bodyPr/>
                        <a:lstStyle/>
                        <a:p>
                          <a:pPr algn="ctr"/>
                          <a:r>
                            <a:rPr lang="en-IN" dirty="0"/>
                            <a:t>150</a:t>
                          </a:r>
                        </a:p>
                      </a:txBody>
                      <a:tcPr/>
                    </a:tc>
                    <a:tc>
                      <a:txBody>
                        <a:bodyPr/>
                        <a:lstStyle/>
                        <a:p>
                          <a:pPr algn="ctr"/>
                          <a:r>
                            <a:rPr lang="en-IN" dirty="0"/>
                            <a:t>22500</a:t>
                          </a:r>
                        </a:p>
                      </a:txBody>
                      <a:tcPr/>
                    </a:tc>
                    <a:extLst>
                      <a:ext uri="{0D108BD9-81ED-4DB2-BD59-A6C34878D82A}">
                        <a16:rowId xmlns:a16="http://schemas.microsoft.com/office/drawing/2014/main" val="118941029"/>
                      </a:ext>
                    </a:extLst>
                  </a:tr>
                </a:tbl>
              </a:graphicData>
            </a:graphic>
          </p:graphicFrame>
        </mc:Choice>
        <mc:Fallback xmlns="">
          <p:graphicFrame>
            <p:nvGraphicFramePr>
              <p:cNvPr id="5" name="Table 4">
                <a:extLst>
                  <a:ext uri="{FF2B5EF4-FFF2-40B4-BE49-F238E27FC236}">
                    <a16:creationId xmlns:a16="http://schemas.microsoft.com/office/drawing/2014/main" id="{F0BDE0C6-8CCF-A371-423E-2774F0D487A7}"/>
                  </a:ext>
                </a:extLst>
              </p:cNvPr>
              <p:cNvGraphicFramePr>
                <a:graphicFrameLocks noGrp="1"/>
              </p:cNvGraphicFramePr>
              <p:nvPr>
                <p:extLst>
                  <p:ext uri="{D42A27DB-BD31-4B8C-83A1-F6EECF244321}">
                    <p14:modId xmlns:p14="http://schemas.microsoft.com/office/powerpoint/2010/main" val="4284899065"/>
                  </p:ext>
                </p:extLst>
              </p:nvPr>
            </p:nvGraphicFramePr>
            <p:xfrm>
              <a:off x="451223" y="1129554"/>
              <a:ext cx="11289553" cy="1487107"/>
            </p:xfrm>
            <a:graphic>
              <a:graphicData uri="http://schemas.openxmlformats.org/drawingml/2006/table">
                <a:tbl>
                  <a:tblPr firstRow="1" bandRow="1">
                    <a:tableStyleId>{5940675A-B579-460E-94D1-54222C63F5DA}</a:tableStyleId>
                  </a:tblPr>
                  <a:tblGrid>
                    <a:gridCol w="1841393">
                      <a:extLst>
                        <a:ext uri="{9D8B030D-6E8A-4147-A177-3AD203B41FA5}">
                          <a16:colId xmlns:a16="http://schemas.microsoft.com/office/drawing/2014/main" val="1692740327"/>
                        </a:ext>
                      </a:extLst>
                    </a:gridCol>
                    <a:gridCol w="1841393">
                      <a:extLst>
                        <a:ext uri="{9D8B030D-6E8A-4147-A177-3AD203B41FA5}">
                          <a16:colId xmlns:a16="http://schemas.microsoft.com/office/drawing/2014/main" val="3549520299"/>
                        </a:ext>
                      </a:extLst>
                    </a:gridCol>
                    <a:gridCol w="1841393">
                      <a:extLst>
                        <a:ext uri="{9D8B030D-6E8A-4147-A177-3AD203B41FA5}">
                          <a16:colId xmlns:a16="http://schemas.microsoft.com/office/drawing/2014/main" val="2320584413"/>
                        </a:ext>
                      </a:extLst>
                    </a:gridCol>
                    <a:gridCol w="2082588">
                      <a:extLst>
                        <a:ext uri="{9D8B030D-6E8A-4147-A177-3AD203B41FA5}">
                          <a16:colId xmlns:a16="http://schemas.microsoft.com/office/drawing/2014/main" val="359817353"/>
                        </a:ext>
                      </a:extLst>
                    </a:gridCol>
                    <a:gridCol w="1841393">
                      <a:extLst>
                        <a:ext uri="{9D8B030D-6E8A-4147-A177-3AD203B41FA5}">
                          <a16:colId xmlns:a16="http://schemas.microsoft.com/office/drawing/2014/main" val="2878237188"/>
                        </a:ext>
                      </a:extLst>
                    </a:gridCol>
                    <a:gridCol w="1841393">
                      <a:extLst>
                        <a:ext uri="{9D8B030D-6E8A-4147-A177-3AD203B41FA5}">
                          <a16:colId xmlns:a16="http://schemas.microsoft.com/office/drawing/2014/main" val="2390480262"/>
                        </a:ext>
                      </a:extLst>
                    </a:gridCol>
                  </a:tblGrid>
                  <a:tr h="374587">
                    <a:tc>
                      <a:txBody>
                        <a:bodyPr/>
                        <a:lstStyle/>
                        <a:p>
                          <a:pPr algn="ctr"/>
                          <a:r>
                            <a:rPr lang="en-IN" dirty="0"/>
                            <a:t>x</a:t>
                          </a:r>
                        </a:p>
                      </a:txBody>
                      <a:tcPr/>
                    </a:tc>
                    <a:tc>
                      <a:txBody>
                        <a:bodyPr/>
                        <a:lstStyle/>
                        <a:p>
                          <a:pPr algn="ctr"/>
                          <a:r>
                            <a:rPr lang="en-IN" dirty="0"/>
                            <a:t>y</a:t>
                          </a:r>
                        </a:p>
                      </a:txBody>
                      <a:tcPr/>
                    </a:tc>
                    <a:tc>
                      <a:txBody>
                        <a:bodyPr/>
                        <a:lstStyle/>
                        <a:p>
                          <a:pPr algn="ctr"/>
                          <a:r>
                            <a:rPr lang="en-IN" dirty="0"/>
                            <a:t>w</a:t>
                          </a:r>
                        </a:p>
                      </a:txBody>
                      <a:tcPr/>
                    </a:tc>
                    <a:tc>
                      <a:txBody>
                        <a:bodyPr/>
                        <a:lstStyle/>
                        <a:p>
                          <a:endParaRPr lang="en-US"/>
                        </a:p>
                      </a:txBody>
                      <a:tcPr>
                        <a:blipFill>
                          <a:blip r:embed="rId2"/>
                          <a:stretch>
                            <a:fillRect l="-265497" t="-8065" r="-177485" b="-317742"/>
                          </a:stretch>
                        </a:blipFill>
                      </a:tcPr>
                    </a:tc>
                    <a:tc>
                      <a:txBody>
                        <a:bodyPr/>
                        <a:lstStyle/>
                        <a:p>
                          <a:endParaRPr lang="en-US"/>
                        </a:p>
                      </a:txBody>
                      <a:tcPr>
                        <a:blipFill>
                          <a:blip r:embed="rId2"/>
                          <a:stretch>
                            <a:fillRect l="-413907" t="-8065" r="-100993" b="-317742"/>
                          </a:stretch>
                        </a:blipFill>
                      </a:tcPr>
                    </a:tc>
                    <a:tc>
                      <a:txBody>
                        <a:bodyPr/>
                        <a:lstStyle/>
                        <a:p>
                          <a:endParaRPr lang="en-US"/>
                        </a:p>
                      </a:txBody>
                      <a:tcPr>
                        <a:blipFill>
                          <a:blip r:embed="rId2"/>
                          <a:stretch>
                            <a:fillRect l="-513907" t="-8065" r="-993" b="-317742"/>
                          </a:stretch>
                        </a:blipFill>
                      </a:tcPr>
                    </a:tc>
                    <a:extLst>
                      <a:ext uri="{0D108BD9-81ED-4DB2-BD59-A6C34878D82A}">
                        <a16:rowId xmlns:a16="http://schemas.microsoft.com/office/drawing/2014/main" val="1810676996"/>
                      </a:ext>
                    </a:extLst>
                  </a:tr>
                  <a:tr h="370840">
                    <a:tc>
                      <a:txBody>
                        <a:bodyPr/>
                        <a:lstStyle/>
                        <a:p>
                          <a:pPr algn="ctr"/>
                          <a:r>
                            <a:rPr lang="en-IN" dirty="0"/>
                            <a:t>1</a:t>
                          </a:r>
                        </a:p>
                      </a:txBody>
                      <a:tcPr/>
                    </a:tc>
                    <a:tc>
                      <a:txBody>
                        <a:bodyPr/>
                        <a:lstStyle/>
                        <a:p>
                          <a:pPr algn="ctr"/>
                          <a:r>
                            <a:rPr lang="en-IN" dirty="0"/>
                            <a:t>100</a:t>
                          </a:r>
                        </a:p>
                      </a:txBody>
                      <a:tcPr/>
                    </a:tc>
                    <a:tc>
                      <a:txBody>
                        <a:bodyPr/>
                        <a:lstStyle/>
                        <a:p>
                          <a:pPr algn="ctr"/>
                          <a:r>
                            <a:rPr lang="en-IN" dirty="0"/>
                            <a:t>150</a:t>
                          </a:r>
                        </a:p>
                      </a:txBody>
                      <a:tcPr/>
                    </a:tc>
                    <a:tc>
                      <a:txBody>
                        <a:bodyPr/>
                        <a:lstStyle/>
                        <a:p>
                          <a:pPr algn="ctr"/>
                          <a:r>
                            <a:rPr lang="en-IN" dirty="0"/>
                            <a:t>150</a:t>
                          </a:r>
                        </a:p>
                      </a:txBody>
                      <a:tcPr/>
                    </a:tc>
                    <a:tc>
                      <a:txBody>
                        <a:bodyPr/>
                        <a:lstStyle/>
                        <a:p>
                          <a:pPr algn="ctr"/>
                          <a:r>
                            <a:rPr lang="en-IN" dirty="0"/>
                            <a:t>50</a:t>
                          </a:r>
                        </a:p>
                      </a:txBody>
                      <a:tcPr/>
                    </a:tc>
                    <a:tc>
                      <a:txBody>
                        <a:bodyPr/>
                        <a:lstStyle/>
                        <a:p>
                          <a:pPr algn="ctr"/>
                          <a:r>
                            <a:rPr lang="en-IN" dirty="0"/>
                            <a:t>2500</a:t>
                          </a:r>
                        </a:p>
                      </a:txBody>
                      <a:tcPr/>
                    </a:tc>
                    <a:extLst>
                      <a:ext uri="{0D108BD9-81ED-4DB2-BD59-A6C34878D82A}">
                        <a16:rowId xmlns:a16="http://schemas.microsoft.com/office/drawing/2014/main" val="1220801415"/>
                      </a:ext>
                    </a:extLst>
                  </a:tr>
                  <a:tr h="370840">
                    <a:tc>
                      <a:txBody>
                        <a:bodyPr/>
                        <a:lstStyle/>
                        <a:p>
                          <a:pPr algn="ctr"/>
                          <a:r>
                            <a:rPr lang="en-IN" dirty="0"/>
                            <a:t>2</a:t>
                          </a:r>
                        </a:p>
                      </a:txBody>
                      <a:tcPr/>
                    </a:tc>
                    <a:tc>
                      <a:txBody>
                        <a:bodyPr/>
                        <a:lstStyle/>
                        <a:p>
                          <a:pPr algn="ctr"/>
                          <a:r>
                            <a:rPr lang="en-IN" dirty="0"/>
                            <a:t>200</a:t>
                          </a:r>
                        </a:p>
                      </a:txBody>
                      <a:tcPr/>
                    </a:tc>
                    <a:tc>
                      <a:txBody>
                        <a:bodyPr/>
                        <a:lstStyle/>
                        <a:p>
                          <a:pPr algn="ctr"/>
                          <a:r>
                            <a:rPr lang="en-IN" dirty="0"/>
                            <a:t>150</a:t>
                          </a:r>
                        </a:p>
                      </a:txBody>
                      <a:tcPr/>
                    </a:tc>
                    <a:tc>
                      <a:txBody>
                        <a:bodyPr/>
                        <a:lstStyle/>
                        <a:p>
                          <a:pPr algn="ctr"/>
                          <a:r>
                            <a:rPr lang="en-IN" dirty="0"/>
                            <a:t>300</a:t>
                          </a:r>
                        </a:p>
                      </a:txBody>
                      <a:tcPr/>
                    </a:tc>
                    <a:tc>
                      <a:txBody>
                        <a:bodyPr/>
                        <a:lstStyle/>
                        <a:p>
                          <a:pPr algn="ctr"/>
                          <a:r>
                            <a:rPr lang="en-IN" dirty="0"/>
                            <a:t>100</a:t>
                          </a:r>
                        </a:p>
                      </a:txBody>
                      <a:tcPr/>
                    </a:tc>
                    <a:tc>
                      <a:txBody>
                        <a:bodyPr/>
                        <a:lstStyle/>
                        <a:p>
                          <a:pPr algn="ctr"/>
                          <a:r>
                            <a:rPr lang="en-IN" dirty="0"/>
                            <a:t>10000</a:t>
                          </a:r>
                        </a:p>
                      </a:txBody>
                      <a:tcPr/>
                    </a:tc>
                    <a:extLst>
                      <a:ext uri="{0D108BD9-81ED-4DB2-BD59-A6C34878D82A}">
                        <a16:rowId xmlns:a16="http://schemas.microsoft.com/office/drawing/2014/main" val="1409183976"/>
                      </a:ext>
                    </a:extLst>
                  </a:tr>
                  <a:tr h="370840">
                    <a:tc>
                      <a:txBody>
                        <a:bodyPr/>
                        <a:lstStyle/>
                        <a:p>
                          <a:pPr algn="ctr"/>
                          <a:r>
                            <a:rPr lang="en-IN" dirty="0"/>
                            <a:t>3</a:t>
                          </a:r>
                        </a:p>
                      </a:txBody>
                      <a:tcPr/>
                    </a:tc>
                    <a:tc>
                      <a:txBody>
                        <a:bodyPr/>
                        <a:lstStyle/>
                        <a:p>
                          <a:pPr algn="ctr"/>
                          <a:r>
                            <a:rPr lang="en-IN" dirty="0"/>
                            <a:t>300</a:t>
                          </a:r>
                        </a:p>
                      </a:txBody>
                      <a:tcPr/>
                    </a:tc>
                    <a:tc>
                      <a:txBody>
                        <a:bodyPr/>
                        <a:lstStyle/>
                        <a:p>
                          <a:pPr algn="ctr"/>
                          <a:r>
                            <a:rPr lang="en-IN" dirty="0"/>
                            <a:t>150</a:t>
                          </a:r>
                        </a:p>
                      </a:txBody>
                      <a:tcPr/>
                    </a:tc>
                    <a:tc>
                      <a:txBody>
                        <a:bodyPr/>
                        <a:lstStyle/>
                        <a:p>
                          <a:pPr algn="ctr"/>
                          <a:r>
                            <a:rPr lang="en-IN" dirty="0"/>
                            <a:t>450</a:t>
                          </a:r>
                        </a:p>
                      </a:txBody>
                      <a:tcPr/>
                    </a:tc>
                    <a:tc>
                      <a:txBody>
                        <a:bodyPr/>
                        <a:lstStyle/>
                        <a:p>
                          <a:pPr algn="ctr"/>
                          <a:r>
                            <a:rPr lang="en-IN" dirty="0"/>
                            <a:t>150</a:t>
                          </a:r>
                        </a:p>
                      </a:txBody>
                      <a:tcPr/>
                    </a:tc>
                    <a:tc>
                      <a:txBody>
                        <a:bodyPr/>
                        <a:lstStyle/>
                        <a:p>
                          <a:pPr algn="ctr"/>
                          <a:r>
                            <a:rPr lang="en-IN" dirty="0"/>
                            <a:t>22500</a:t>
                          </a:r>
                        </a:p>
                      </a:txBody>
                      <a:tcPr/>
                    </a:tc>
                    <a:extLst>
                      <a:ext uri="{0D108BD9-81ED-4DB2-BD59-A6C34878D82A}">
                        <a16:rowId xmlns:a16="http://schemas.microsoft.com/office/drawing/2014/main" val="11894102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850C9A-D71F-49C6-F480-46B9594E61E5}"/>
                  </a:ext>
                </a:extLst>
              </p:cNvPr>
              <p:cNvSpPr txBox="1"/>
              <p:nvPr/>
            </p:nvSpPr>
            <p:spPr>
              <a:xfrm>
                <a:off x="2479548" y="2823177"/>
                <a:ext cx="7250831" cy="484941"/>
              </a:xfrm>
              <a:prstGeom prst="rect">
                <a:avLst/>
              </a:prstGeom>
              <a:noFill/>
            </p:spPr>
            <p:txBody>
              <a:bodyPr wrap="none" rtlCol="0">
                <a:spAutoFit/>
              </a:bodyPr>
              <a:lstStyle/>
              <a:p>
                <a14:m>
                  <m:oMath xmlns:m="http://schemas.openxmlformats.org/officeDocument/2006/math">
                    <m:r>
                      <a:rPr lang="en-IN" i="1" smtClean="0">
                        <a:latin typeface="Cambria Math" panose="02040503050406030204" pitchFamily="18" charset="0"/>
                      </a:rPr>
                      <m:t>𝐽</m:t>
                    </m:r>
                    <m:d>
                      <m:dPr>
                        <m:ctrlPr>
                          <a:rPr lang="en-IN" i="1">
                            <a:latin typeface="Cambria Math" panose="02040503050406030204" pitchFamily="18" charset="0"/>
                          </a:rPr>
                        </m:ctrlPr>
                      </m:dPr>
                      <m:e>
                        <m:r>
                          <a:rPr lang="en-IN" i="1">
                            <a:latin typeface="Cambria Math" panose="02040503050406030204" pitchFamily="18" charset="0"/>
                          </a:rPr>
                          <m:t>𝑤</m:t>
                        </m:r>
                        <m:r>
                          <a:rPr lang="en-IN" i="1">
                            <a:latin typeface="Cambria Math" panose="02040503050406030204" pitchFamily="18" charset="0"/>
                          </a:rPr>
                          <m:t>,</m:t>
                        </m:r>
                        <m:r>
                          <a:rPr lang="en-IN" i="1">
                            <a:latin typeface="Cambria Math" panose="02040503050406030204" pitchFamily="18" charset="0"/>
                          </a:rPr>
                          <m:t>𝑏</m:t>
                        </m:r>
                      </m:e>
                    </m:d>
                    <m:r>
                      <a:rPr lang="en-IN" i="1">
                        <a:latin typeface="Cambria Math" panose="02040503050406030204" pitchFamily="18" charset="0"/>
                      </a:rPr>
                      <m:t>= </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i="1">
                            <a:latin typeface="Cambria Math" panose="02040503050406030204" pitchFamily="18" charset="0"/>
                          </a:rPr>
                          <m:t>𝑚</m:t>
                        </m:r>
                      </m:den>
                    </m:f>
                    <m:nary>
                      <m:naryPr>
                        <m:chr m:val="∑"/>
                        <m:ctrlPr>
                          <a:rPr lang="en-IN" i="1">
                            <a:latin typeface="Cambria Math" panose="02040503050406030204" pitchFamily="18" charset="0"/>
                          </a:rPr>
                        </m:ctrlPr>
                      </m:naryPr>
                      <m:sub>
                        <m:r>
                          <m:rPr>
                            <m:brk m:alnAt="23"/>
                          </m:rPr>
                          <a:rPr lang="en-IN" i="1">
                            <a:latin typeface="Cambria Math" panose="02040503050406030204" pitchFamily="18" charset="0"/>
                          </a:rPr>
                          <m:t>𝑖</m:t>
                        </m:r>
                        <m:r>
                          <a:rPr lang="en-IN" i="1">
                            <a:latin typeface="Cambria Math" panose="02040503050406030204" pitchFamily="18" charset="0"/>
                          </a:rPr>
                          <m:t>=1</m:t>
                        </m:r>
                      </m:sub>
                      <m:sup>
                        <m:r>
                          <a:rPr lang="en-IN" i="1">
                            <a:latin typeface="Cambria Math" panose="02040503050406030204" pitchFamily="18" charset="0"/>
                          </a:rPr>
                          <m:t>𝑚</m:t>
                        </m:r>
                      </m:sup>
                      <m:e>
                        <m:sSup>
                          <m:sSupPr>
                            <m:ctrlPr>
                              <a:rPr lang="en-IN" i="1">
                                <a:latin typeface="Cambria Math" panose="02040503050406030204" pitchFamily="18" charset="0"/>
                              </a:rPr>
                            </m:ctrlPr>
                          </m:sSupPr>
                          <m:e>
                            <m:r>
                              <a:rPr lang="en-IN" i="1">
                                <a:latin typeface="Cambria Math" panose="02040503050406030204" pitchFamily="18" charset="0"/>
                              </a:rPr>
                              <m:t>(</m:t>
                            </m:r>
                            <m:sSup>
                              <m:sSupPr>
                                <m:ctrlPr>
                                  <a:rPr lang="en-IN" i="1">
                                    <a:latin typeface="Cambria Math" panose="02040503050406030204" pitchFamily="18" charset="0"/>
                                  </a:rPr>
                                </m:ctrlPr>
                              </m:sSupPr>
                              <m:e>
                                <m:acc>
                                  <m:accPr>
                                    <m:chr m:val="̂"/>
                                    <m:ctrlPr>
                                      <a:rPr lang="en-IN" i="1">
                                        <a:latin typeface="Cambria Math" panose="02040503050406030204" pitchFamily="18" charset="0"/>
                                      </a:rPr>
                                    </m:ctrlPr>
                                  </m:accPr>
                                  <m:e>
                                    <m:r>
                                      <a:rPr lang="en-IN" i="1">
                                        <a:latin typeface="Cambria Math" panose="02040503050406030204" pitchFamily="18" charset="0"/>
                                      </a:rPr>
                                      <m:t>𝑦</m:t>
                                    </m:r>
                                  </m:e>
                                </m:acc>
                              </m:e>
                              <m:sup>
                                <m:r>
                                  <a:rPr lang="en-IN" i="1">
                                    <a:latin typeface="Cambria Math" panose="02040503050406030204" pitchFamily="18" charset="0"/>
                                  </a:rPr>
                                  <m:t>𝑖</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𝑦</m:t>
                                </m:r>
                              </m:e>
                              <m:sup>
                                <m:r>
                                  <a:rPr lang="en-IN" i="1">
                                    <a:latin typeface="Cambria Math" panose="02040503050406030204" pitchFamily="18" charset="0"/>
                                  </a:rPr>
                                  <m:t>𝑖</m:t>
                                </m:r>
                              </m:sup>
                            </m:sSup>
                            <m:r>
                              <a:rPr lang="en-IN" i="1">
                                <a:latin typeface="Cambria Math" panose="02040503050406030204" pitchFamily="18" charset="0"/>
                              </a:rPr>
                              <m:t>)</m:t>
                            </m:r>
                          </m:e>
                          <m:sup>
                            <m:r>
                              <a:rPr lang="en-IN" i="1">
                                <a:latin typeface="Cambria Math" panose="02040503050406030204" pitchFamily="18" charset="0"/>
                              </a:rPr>
                              <m:t>2</m:t>
                            </m:r>
                          </m:sup>
                        </m:sSup>
                      </m:e>
                    </m:nary>
                    <m:r>
                      <a:rPr lang="en-IN" i="1">
                        <a:latin typeface="Cambria Math" panose="02040503050406030204" pitchFamily="18" charset="0"/>
                      </a:rPr>
                      <m:t> =</m:t>
                    </m:r>
                  </m:oMath>
                </a14:m>
                <a:r>
                  <a:rPr lang="en-IN" dirty="0"/>
                  <a:t>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2</m:t>
                        </m:r>
                        <m:r>
                          <a:rPr lang="en-IN" b="0" i="1" smtClean="0">
                            <a:latin typeface="Cambria Math" panose="02040503050406030204" pitchFamily="18" charset="0"/>
                          </a:rPr>
                          <m:t>∗3</m:t>
                        </m:r>
                      </m:den>
                    </m:f>
                    <m:d>
                      <m:dPr>
                        <m:begChr m:val="["/>
                        <m:endChr m:val="]"/>
                        <m:ctrlPr>
                          <a:rPr lang="en-IN" b="0" i="1" smtClean="0">
                            <a:latin typeface="Cambria Math" panose="02040503050406030204" pitchFamily="18" charset="0"/>
                          </a:rPr>
                        </m:ctrlPr>
                      </m:dPr>
                      <m:e>
                        <m:r>
                          <a:rPr lang="en-IN" b="0" i="1" smtClean="0">
                            <a:latin typeface="Cambria Math" panose="02040503050406030204" pitchFamily="18" charset="0"/>
                          </a:rPr>
                          <m:t>2500+10000+22500</m:t>
                        </m:r>
                      </m:e>
                    </m:d>
                    <m:r>
                      <a:rPr lang="en-IN" b="0" i="1" smtClean="0">
                        <a:latin typeface="Cambria Math" panose="02040503050406030204" pitchFamily="18" charset="0"/>
                      </a:rPr>
                      <m:t>=5833.33</m:t>
                    </m:r>
                  </m:oMath>
                </a14:m>
                <a:endParaRPr lang="en-IN" dirty="0"/>
              </a:p>
            </p:txBody>
          </p:sp>
        </mc:Choice>
        <mc:Fallback xmlns="">
          <p:sp>
            <p:nvSpPr>
              <p:cNvPr id="6" name="TextBox 5">
                <a:extLst>
                  <a:ext uri="{FF2B5EF4-FFF2-40B4-BE49-F238E27FC236}">
                    <a16:creationId xmlns:a16="http://schemas.microsoft.com/office/drawing/2014/main" id="{12850C9A-D71F-49C6-F480-46B9594E61E5}"/>
                  </a:ext>
                </a:extLst>
              </p:cNvPr>
              <p:cNvSpPr txBox="1">
                <a:spLocks noRot="1" noChangeAspect="1" noMove="1" noResize="1" noEditPoints="1" noAdjustHandles="1" noChangeArrowheads="1" noChangeShapeType="1" noTextEdit="1"/>
              </p:cNvSpPr>
              <p:nvPr/>
            </p:nvSpPr>
            <p:spPr>
              <a:xfrm>
                <a:off x="2479548" y="2823177"/>
                <a:ext cx="7250831" cy="484941"/>
              </a:xfrm>
              <a:prstGeom prst="rect">
                <a:avLst/>
              </a:prstGeom>
              <a:blipFill>
                <a:blip r:embed="rId3"/>
                <a:stretch>
                  <a:fillRect l="-168" t="-78750" b="-128750"/>
                </a:stretch>
              </a:blipFill>
            </p:spPr>
            <p:txBody>
              <a:bodyPr/>
              <a:lstStyle/>
              <a:p>
                <a:r>
                  <a:rPr lang="en-IN">
                    <a:noFill/>
                  </a:rPr>
                  <a:t> </a:t>
                </a:r>
              </a:p>
            </p:txBody>
          </p:sp>
        </mc:Fallback>
      </mc:AlternateContent>
      <p:sp>
        <p:nvSpPr>
          <p:cNvPr id="7" name="TextBox 6">
            <a:extLst>
              <a:ext uri="{FF2B5EF4-FFF2-40B4-BE49-F238E27FC236}">
                <a16:creationId xmlns:a16="http://schemas.microsoft.com/office/drawing/2014/main" id="{5FCF7B3D-8D61-0383-FB18-F838C32F1F8F}"/>
              </a:ext>
            </a:extLst>
          </p:cNvPr>
          <p:cNvSpPr txBox="1"/>
          <p:nvPr/>
        </p:nvSpPr>
        <p:spPr>
          <a:xfrm>
            <a:off x="161364" y="3381114"/>
            <a:ext cx="11869269" cy="400110"/>
          </a:xfrm>
          <a:prstGeom prst="rect">
            <a:avLst/>
          </a:prstGeom>
          <a:noFill/>
        </p:spPr>
        <p:txBody>
          <a:bodyPr wrap="square" rtlCol="0">
            <a:spAutoFit/>
          </a:bodyPr>
          <a:lstStyle/>
          <a:p>
            <a:pPr algn="just"/>
            <a:r>
              <a:rPr lang="en-US" sz="2000" dirty="0">
                <a:sym typeface="Wingdings" panose="05000000000000000000" pitchFamily="2" charset="2"/>
              </a:rPr>
              <a:t>Each value of parameter w corresponds to a different straight line fit and hence a different cost as shown below</a:t>
            </a:r>
            <a:endParaRPr lang="en-US" dirty="0">
              <a:sym typeface="Wingdings" panose="05000000000000000000" pitchFamily="2" charset="2"/>
            </a:endParaRPr>
          </a:p>
        </p:txBody>
      </p:sp>
      <p:pic>
        <p:nvPicPr>
          <p:cNvPr id="1026" name="Picture 2">
            <a:extLst>
              <a:ext uri="{FF2B5EF4-FFF2-40B4-BE49-F238E27FC236}">
                <a16:creationId xmlns:a16="http://schemas.microsoft.com/office/drawing/2014/main" id="{3EE3AABC-D014-F47C-EA12-3E2340C91B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8509" y="4019379"/>
            <a:ext cx="4536632" cy="2623469"/>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Connector 8">
            <a:extLst>
              <a:ext uri="{FF2B5EF4-FFF2-40B4-BE49-F238E27FC236}">
                <a16:creationId xmlns:a16="http://schemas.microsoft.com/office/drawing/2014/main" id="{D68152D4-5B33-F643-A201-5DBA6811E7DD}"/>
              </a:ext>
            </a:extLst>
          </p:cNvPr>
          <p:cNvCxnSpPr>
            <a:cxnSpLocks/>
          </p:cNvCxnSpPr>
          <p:nvPr/>
        </p:nvCxnSpPr>
        <p:spPr>
          <a:xfrm>
            <a:off x="1222561" y="4037435"/>
            <a:ext cx="0" cy="2575631"/>
          </a:xfrm>
          <a:prstGeom prst="line">
            <a:avLst/>
          </a:prstGeom>
          <a:ln>
            <a:headEnd type="triangle"/>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B1C7D4D0-83A9-AF93-6EC5-63B11AFC4EDF}"/>
              </a:ext>
            </a:extLst>
          </p:cNvPr>
          <p:cNvCxnSpPr>
            <a:cxnSpLocks/>
          </p:cNvCxnSpPr>
          <p:nvPr/>
        </p:nvCxnSpPr>
        <p:spPr>
          <a:xfrm flipH="1">
            <a:off x="1054160" y="6454588"/>
            <a:ext cx="3284757" cy="0"/>
          </a:xfrm>
          <a:prstGeom prst="line">
            <a:avLst/>
          </a:prstGeom>
          <a:ln>
            <a:head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4884F0BB-306D-5DB2-63C8-64F832B4E2BA}"/>
              </a:ext>
            </a:extLst>
          </p:cNvPr>
          <p:cNvSpPr txBox="1"/>
          <p:nvPr/>
        </p:nvSpPr>
        <p:spPr>
          <a:xfrm>
            <a:off x="833718" y="4407748"/>
            <a:ext cx="288862" cy="369332"/>
          </a:xfrm>
          <a:prstGeom prst="rect">
            <a:avLst/>
          </a:prstGeom>
          <a:noFill/>
        </p:spPr>
        <p:txBody>
          <a:bodyPr wrap="none" rtlCol="0">
            <a:spAutoFit/>
          </a:bodyPr>
          <a:lstStyle/>
          <a:p>
            <a:r>
              <a:rPr lang="en-IN" dirty="0"/>
              <a:t>y</a:t>
            </a:r>
          </a:p>
        </p:txBody>
      </p:sp>
      <p:sp>
        <p:nvSpPr>
          <p:cNvPr id="13" name="TextBox 12">
            <a:extLst>
              <a:ext uri="{FF2B5EF4-FFF2-40B4-BE49-F238E27FC236}">
                <a16:creationId xmlns:a16="http://schemas.microsoft.com/office/drawing/2014/main" id="{2A0D4CEF-D78B-B56C-D021-5D34EDBBBE43}"/>
              </a:ext>
            </a:extLst>
          </p:cNvPr>
          <p:cNvSpPr txBox="1"/>
          <p:nvPr/>
        </p:nvSpPr>
        <p:spPr>
          <a:xfrm>
            <a:off x="4410636" y="6247435"/>
            <a:ext cx="284052" cy="369332"/>
          </a:xfrm>
          <a:prstGeom prst="rect">
            <a:avLst/>
          </a:prstGeom>
          <a:noFill/>
        </p:spPr>
        <p:txBody>
          <a:bodyPr wrap="none" rtlCol="0">
            <a:spAutoFit/>
          </a:bodyPr>
          <a:lstStyle/>
          <a:p>
            <a:r>
              <a:rPr lang="en-IN" dirty="0"/>
              <a:t>x</a:t>
            </a:r>
          </a:p>
        </p:txBody>
      </p:sp>
      <p:sp>
        <p:nvSpPr>
          <p:cNvPr id="14" name="TextBox 13">
            <a:extLst>
              <a:ext uri="{FF2B5EF4-FFF2-40B4-BE49-F238E27FC236}">
                <a16:creationId xmlns:a16="http://schemas.microsoft.com/office/drawing/2014/main" id="{09553D81-D6CD-1788-B8E3-4F68BD290CD7}"/>
              </a:ext>
            </a:extLst>
          </p:cNvPr>
          <p:cNvSpPr txBox="1"/>
          <p:nvPr/>
        </p:nvSpPr>
        <p:spPr>
          <a:xfrm>
            <a:off x="1864659" y="5543780"/>
            <a:ext cx="306494" cy="369332"/>
          </a:xfrm>
          <a:prstGeom prst="rect">
            <a:avLst/>
          </a:prstGeom>
          <a:noFill/>
        </p:spPr>
        <p:txBody>
          <a:bodyPr wrap="none" rtlCol="0">
            <a:spAutoFit/>
          </a:bodyPr>
          <a:lstStyle/>
          <a:p>
            <a:r>
              <a:rPr lang="en-IN" dirty="0"/>
              <a:t>o</a:t>
            </a:r>
          </a:p>
        </p:txBody>
      </p:sp>
      <p:sp>
        <p:nvSpPr>
          <p:cNvPr id="15" name="TextBox 14">
            <a:extLst>
              <a:ext uri="{FF2B5EF4-FFF2-40B4-BE49-F238E27FC236}">
                <a16:creationId xmlns:a16="http://schemas.microsoft.com/office/drawing/2014/main" id="{EAB868B2-CDAB-A3FB-D052-38C41E801D45}"/>
              </a:ext>
            </a:extLst>
          </p:cNvPr>
          <p:cNvSpPr txBox="1"/>
          <p:nvPr/>
        </p:nvSpPr>
        <p:spPr>
          <a:xfrm>
            <a:off x="2476731" y="5150658"/>
            <a:ext cx="306494" cy="369332"/>
          </a:xfrm>
          <a:prstGeom prst="rect">
            <a:avLst/>
          </a:prstGeom>
          <a:noFill/>
        </p:spPr>
        <p:txBody>
          <a:bodyPr wrap="none" rtlCol="0">
            <a:spAutoFit/>
          </a:bodyPr>
          <a:lstStyle/>
          <a:p>
            <a:r>
              <a:rPr lang="en-IN" dirty="0"/>
              <a:t>o</a:t>
            </a:r>
          </a:p>
        </p:txBody>
      </p:sp>
      <p:sp>
        <p:nvSpPr>
          <p:cNvPr id="16" name="TextBox 15">
            <a:extLst>
              <a:ext uri="{FF2B5EF4-FFF2-40B4-BE49-F238E27FC236}">
                <a16:creationId xmlns:a16="http://schemas.microsoft.com/office/drawing/2014/main" id="{CAE1687F-7046-DA65-329E-3F8F7E11D655}"/>
              </a:ext>
            </a:extLst>
          </p:cNvPr>
          <p:cNvSpPr txBox="1"/>
          <p:nvPr/>
        </p:nvSpPr>
        <p:spPr>
          <a:xfrm>
            <a:off x="3116144" y="4709792"/>
            <a:ext cx="306494" cy="369332"/>
          </a:xfrm>
          <a:prstGeom prst="rect">
            <a:avLst/>
          </a:prstGeom>
          <a:noFill/>
        </p:spPr>
        <p:txBody>
          <a:bodyPr wrap="none" rtlCol="0">
            <a:spAutoFit/>
          </a:bodyPr>
          <a:lstStyle/>
          <a:p>
            <a:r>
              <a:rPr lang="en-IN" dirty="0"/>
              <a:t>o</a:t>
            </a:r>
          </a:p>
        </p:txBody>
      </p:sp>
      <p:cxnSp>
        <p:nvCxnSpPr>
          <p:cNvPr id="18" name="Straight Connector 17">
            <a:extLst>
              <a:ext uri="{FF2B5EF4-FFF2-40B4-BE49-F238E27FC236}">
                <a16:creationId xmlns:a16="http://schemas.microsoft.com/office/drawing/2014/main" id="{707FD376-8BE8-426A-8D2A-E023DF6CE4B1}"/>
              </a:ext>
            </a:extLst>
          </p:cNvPr>
          <p:cNvCxnSpPr/>
          <p:nvPr/>
        </p:nvCxnSpPr>
        <p:spPr>
          <a:xfrm flipV="1">
            <a:off x="1192306" y="5647765"/>
            <a:ext cx="3039035" cy="806823"/>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376D1AF9-287C-21A3-51BB-192470594F58}"/>
              </a:ext>
            </a:extLst>
          </p:cNvPr>
          <p:cNvCxnSpPr>
            <a:cxnSpLocks/>
          </p:cNvCxnSpPr>
          <p:nvPr/>
        </p:nvCxnSpPr>
        <p:spPr>
          <a:xfrm flipV="1">
            <a:off x="1192305" y="4641449"/>
            <a:ext cx="2313823" cy="1813138"/>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E5F7307-2F63-3762-78B4-DD0D84D51835}"/>
              </a:ext>
            </a:extLst>
          </p:cNvPr>
          <p:cNvCxnSpPr>
            <a:cxnSpLocks/>
          </p:cNvCxnSpPr>
          <p:nvPr/>
        </p:nvCxnSpPr>
        <p:spPr>
          <a:xfrm flipV="1">
            <a:off x="1217158" y="4255348"/>
            <a:ext cx="673201" cy="2199239"/>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2B839FE-D61E-5960-D739-88179B18ED63}"/>
              </a:ext>
            </a:extLst>
          </p:cNvPr>
          <p:cNvCxnSpPr>
            <a:cxnSpLocks/>
          </p:cNvCxnSpPr>
          <p:nvPr/>
        </p:nvCxnSpPr>
        <p:spPr>
          <a:xfrm flipV="1">
            <a:off x="1202970" y="4331549"/>
            <a:ext cx="1540714" cy="2123037"/>
          </a:xfrm>
          <a:prstGeom prst="line">
            <a:avLst/>
          </a:prstGeom>
          <a:ln>
            <a:prstDash val="lgDash"/>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0EF30A2A-D28E-93F1-B842-315776D264C6}"/>
              </a:ext>
            </a:extLst>
          </p:cNvPr>
          <p:cNvCxnSpPr>
            <a:cxnSpLocks/>
          </p:cNvCxnSpPr>
          <p:nvPr/>
        </p:nvCxnSpPr>
        <p:spPr>
          <a:xfrm flipV="1">
            <a:off x="1202969" y="5150658"/>
            <a:ext cx="2675619" cy="1303928"/>
          </a:xfrm>
          <a:prstGeom prst="line">
            <a:avLst/>
          </a:prstGeom>
          <a:ln>
            <a:prstDash val="lgDash"/>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0FA24E42-B8F4-4B76-F274-00EE17285673}"/>
              </a:ext>
            </a:extLst>
          </p:cNvPr>
          <p:cNvSpPr txBox="1"/>
          <p:nvPr/>
        </p:nvSpPr>
        <p:spPr>
          <a:xfrm>
            <a:off x="4248489" y="5470412"/>
            <a:ext cx="567784" cy="276999"/>
          </a:xfrm>
          <a:prstGeom prst="rect">
            <a:avLst/>
          </a:prstGeom>
          <a:noFill/>
        </p:spPr>
        <p:txBody>
          <a:bodyPr wrap="none" rtlCol="0">
            <a:spAutoFit/>
          </a:bodyPr>
          <a:lstStyle/>
          <a:p>
            <a:r>
              <a:rPr lang="en-IN" sz="1200" dirty="0"/>
              <a:t>w=0.5</a:t>
            </a:r>
          </a:p>
        </p:txBody>
      </p:sp>
      <p:sp>
        <p:nvSpPr>
          <p:cNvPr id="30" name="TextBox 29">
            <a:extLst>
              <a:ext uri="{FF2B5EF4-FFF2-40B4-BE49-F238E27FC236}">
                <a16:creationId xmlns:a16="http://schemas.microsoft.com/office/drawing/2014/main" id="{FF5B1D30-6232-C654-F101-1DC3EC013798}"/>
              </a:ext>
            </a:extLst>
          </p:cNvPr>
          <p:cNvSpPr txBox="1"/>
          <p:nvPr/>
        </p:nvSpPr>
        <p:spPr>
          <a:xfrm>
            <a:off x="3897176" y="4955762"/>
            <a:ext cx="646331" cy="276999"/>
          </a:xfrm>
          <a:prstGeom prst="rect">
            <a:avLst/>
          </a:prstGeom>
          <a:noFill/>
        </p:spPr>
        <p:txBody>
          <a:bodyPr wrap="none" rtlCol="0">
            <a:spAutoFit/>
          </a:bodyPr>
          <a:lstStyle/>
          <a:p>
            <a:r>
              <a:rPr lang="en-IN" sz="1200" dirty="0"/>
              <a:t>w=0.75</a:t>
            </a:r>
          </a:p>
        </p:txBody>
      </p:sp>
      <p:sp>
        <p:nvSpPr>
          <p:cNvPr id="31" name="TextBox 30">
            <a:extLst>
              <a:ext uri="{FF2B5EF4-FFF2-40B4-BE49-F238E27FC236}">
                <a16:creationId xmlns:a16="http://schemas.microsoft.com/office/drawing/2014/main" id="{BC5650AB-5C5B-FE0E-781A-B8E5541EDCCF}"/>
              </a:ext>
            </a:extLst>
          </p:cNvPr>
          <p:cNvSpPr txBox="1"/>
          <p:nvPr/>
        </p:nvSpPr>
        <p:spPr>
          <a:xfrm>
            <a:off x="3519936" y="4402258"/>
            <a:ext cx="450764" cy="276999"/>
          </a:xfrm>
          <a:prstGeom prst="rect">
            <a:avLst/>
          </a:prstGeom>
          <a:noFill/>
        </p:spPr>
        <p:txBody>
          <a:bodyPr wrap="none" rtlCol="0">
            <a:spAutoFit/>
          </a:bodyPr>
          <a:lstStyle/>
          <a:p>
            <a:r>
              <a:rPr lang="en-IN" sz="1200" dirty="0"/>
              <a:t>w=1</a:t>
            </a:r>
          </a:p>
        </p:txBody>
      </p:sp>
      <p:sp>
        <p:nvSpPr>
          <p:cNvPr id="32" name="TextBox 31">
            <a:extLst>
              <a:ext uri="{FF2B5EF4-FFF2-40B4-BE49-F238E27FC236}">
                <a16:creationId xmlns:a16="http://schemas.microsoft.com/office/drawing/2014/main" id="{2A4AEE9B-AC41-14A9-98FD-EA81A9860E9B}"/>
              </a:ext>
            </a:extLst>
          </p:cNvPr>
          <p:cNvSpPr txBox="1"/>
          <p:nvPr/>
        </p:nvSpPr>
        <p:spPr>
          <a:xfrm>
            <a:off x="2805366" y="4165593"/>
            <a:ext cx="646331" cy="276999"/>
          </a:xfrm>
          <a:prstGeom prst="rect">
            <a:avLst/>
          </a:prstGeom>
          <a:noFill/>
        </p:spPr>
        <p:txBody>
          <a:bodyPr wrap="none" rtlCol="0">
            <a:spAutoFit/>
          </a:bodyPr>
          <a:lstStyle/>
          <a:p>
            <a:r>
              <a:rPr lang="en-IN" sz="1200" dirty="0"/>
              <a:t>w=1.25</a:t>
            </a:r>
          </a:p>
        </p:txBody>
      </p:sp>
      <p:sp>
        <p:nvSpPr>
          <p:cNvPr id="33" name="TextBox 32">
            <a:extLst>
              <a:ext uri="{FF2B5EF4-FFF2-40B4-BE49-F238E27FC236}">
                <a16:creationId xmlns:a16="http://schemas.microsoft.com/office/drawing/2014/main" id="{A7AAF936-2BFD-6FDA-50E7-5C04F706709F}"/>
              </a:ext>
            </a:extLst>
          </p:cNvPr>
          <p:cNvSpPr txBox="1"/>
          <p:nvPr/>
        </p:nvSpPr>
        <p:spPr>
          <a:xfrm>
            <a:off x="1830400" y="4037435"/>
            <a:ext cx="450764" cy="276999"/>
          </a:xfrm>
          <a:prstGeom prst="rect">
            <a:avLst/>
          </a:prstGeom>
          <a:noFill/>
        </p:spPr>
        <p:txBody>
          <a:bodyPr wrap="none" rtlCol="0">
            <a:spAutoFit/>
          </a:bodyPr>
          <a:lstStyle/>
          <a:p>
            <a:r>
              <a:rPr lang="en-IN" sz="1200" dirty="0"/>
              <a:t>w=2</a:t>
            </a:r>
          </a:p>
        </p:txBody>
      </p:sp>
    </p:spTree>
    <p:extLst>
      <p:ext uri="{BB962C8B-B14F-4D97-AF65-F5344CB8AC3E}">
        <p14:creationId xmlns:p14="http://schemas.microsoft.com/office/powerpoint/2010/main" val="329120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A67FE6-799C-EC22-2DF8-769DB131B390}"/>
                  </a:ext>
                </a:extLst>
              </p:cNvPr>
              <p:cNvSpPr txBox="1"/>
              <p:nvPr/>
            </p:nvSpPr>
            <p:spPr>
              <a:xfrm>
                <a:off x="170330" y="215152"/>
                <a:ext cx="11869269" cy="4115229"/>
              </a:xfrm>
              <a:prstGeom prst="rect">
                <a:avLst/>
              </a:prstGeom>
              <a:noFill/>
            </p:spPr>
            <p:txBody>
              <a:bodyPr wrap="square" rtlCol="0">
                <a:spAutoFit/>
              </a:bodyPr>
              <a:lstStyle/>
              <a:p>
                <a:pPr algn="just"/>
                <a:r>
                  <a:rPr lang="en-US" sz="2000" dirty="0">
                    <a:sym typeface="Wingdings" panose="05000000000000000000" pitchFamily="2" charset="2"/>
                  </a:rPr>
                  <a:t>Thus, minimizing the cost J(w) will help choose the best w</a:t>
                </a:r>
              </a:p>
              <a:p>
                <a:pPr algn="just"/>
                <a:endParaRPr lang="en-US" sz="2000" dirty="0">
                  <a:sym typeface="Wingdings" panose="05000000000000000000" pitchFamily="2" charset="2"/>
                </a:endParaRPr>
              </a:p>
              <a:p>
                <a:pPr algn="just"/>
                <a:r>
                  <a:rPr lang="en-US" sz="2000" dirty="0">
                    <a:sym typeface="Wingdings" panose="05000000000000000000" pitchFamily="2" charset="2"/>
                  </a:rPr>
                  <a:t>Note:</a:t>
                </a:r>
              </a:p>
              <a:p>
                <a:pPr marL="457200" indent="-457200" algn="just">
                  <a:buAutoNum type="arabicPeriod"/>
                </a:pPr>
                <a:r>
                  <a:rPr lang="en-US" sz="2000" dirty="0">
                    <a:sym typeface="Wingdings" panose="05000000000000000000" pitchFamily="2" charset="2"/>
                  </a:rPr>
                  <a:t>The structure of the J(w) graph is independent of the training set. The graph will only move up or down along the y-axis depending on the training set.</a:t>
                </a:r>
              </a:p>
              <a:p>
                <a:pPr marL="342900" indent="-342900" algn="just">
                  <a:buAutoNum type="arabicPeriod"/>
                </a:pPr>
                <a:r>
                  <a:rPr lang="en-US" sz="2000" dirty="0">
                    <a:sym typeface="Wingdings" panose="05000000000000000000" pitchFamily="2" charset="2"/>
                  </a:rPr>
                  <a:t>For a given training set, the choice of w corresponds to a single point on the J(w) plot.</a:t>
                </a:r>
              </a:p>
              <a:p>
                <a:pPr marL="342900" indent="-342900" algn="just">
                  <a:buAutoNum type="arabicPeriod"/>
                </a:pPr>
                <a:r>
                  <a:rPr lang="en-US" sz="2000" dirty="0">
                    <a:sym typeface="Wingdings" panose="05000000000000000000" pitchFamily="2" charset="2"/>
                  </a:rPr>
                  <a:t>The fact that the cost function includes a squared term ensures that the J(w) plot will always be convex. Thus, this cost function will always have a minimum that can be reached by following the gradient in all dimensions</a:t>
                </a:r>
              </a:p>
              <a:p>
                <a:pPr marL="342900" indent="-342900" algn="just">
                  <a:buAutoNum type="arabicPeriod"/>
                </a:pPr>
                <a:r>
                  <a:rPr lang="en-US" sz="2000" dirty="0">
                    <a:sym typeface="Wingdings" panose="05000000000000000000" pitchFamily="2" charset="2"/>
                  </a:rPr>
                  <a:t>The cost on a single training example is know as a LOSS. The overall cost is the average of all losses. </a:t>
                </a:r>
              </a:p>
              <a:p>
                <a:pPr algn="just"/>
                <a:endParaRPr lang="en-US" sz="2000" dirty="0">
                  <a:sym typeface="Wingdings" panose="05000000000000000000" pitchFamily="2" charset="2"/>
                </a:endParaRPr>
              </a:p>
              <a:p>
                <a:pPr algn="ctr"/>
                <a14:m>
                  <m:oMath xmlns:m="http://schemas.openxmlformats.org/officeDocument/2006/math">
                    <m:r>
                      <a:rPr lang="en-US" b="0" i="1" smtClean="0">
                        <a:latin typeface="Cambria Math" panose="02040503050406030204" pitchFamily="18" charset="0"/>
                        <a:sym typeface="Wingdings" panose="05000000000000000000" pitchFamily="2" charset="2"/>
                      </a:rPr>
                      <m:t>𝐿𝑜𝑠𝑠</m:t>
                    </m:r>
                    <m:r>
                      <a:rPr lang="en-US" b="0" i="1" smtClean="0">
                        <a:latin typeface="Cambria Math" panose="02040503050406030204" pitchFamily="18" charset="0"/>
                        <a:sym typeface="Wingdings" panose="05000000000000000000" pitchFamily="2" charset="2"/>
                      </a:rPr>
                      <m:t>=</m:t>
                    </m:r>
                    <m:f>
                      <m:fPr>
                        <m:ctrlPr>
                          <a:rPr lang="en-US" b="0" i="1" smtClean="0">
                            <a:latin typeface="Cambria Math" panose="02040503050406030204" pitchFamily="18" charset="0"/>
                            <a:sym typeface="Wingdings" panose="05000000000000000000" pitchFamily="2" charset="2"/>
                          </a:rPr>
                        </m:ctrlPr>
                      </m:fPr>
                      <m:num>
                        <m:r>
                          <a:rPr lang="en-US" b="0" i="1" smtClean="0">
                            <a:latin typeface="Cambria Math" panose="02040503050406030204" pitchFamily="18" charset="0"/>
                            <a:sym typeface="Wingdings" panose="05000000000000000000" pitchFamily="2" charset="2"/>
                          </a:rPr>
                          <m:t>1</m:t>
                        </m:r>
                      </m:num>
                      <m:den>
                        <m:r>
                          <a:rPr lang="en-US" b="0" i="1" smtClean="0">
                            <a:latin typeface="Cambria Math" panose="02040503050406030204" pitchFamily="18" charset="0"/>
                            <a:sym typeface="Wingdings" panose="05000000000000000000" pitchFamily="2" charset="2"/>
                          </a:rPr>
                          <m:t>2</m:t>
                        </m:r>
                      </m:den>
                    </m:f>
                    <m:sSub>
                      <m:sSubPr>
                        <m:ctrlPr>
                          <a:rPr lang="en-US" b="0" i="1" smtClean="0">
                            <a:latin typeface="Cambria Math" panose="02040503050406030204" pitchFamily="18" charset="0"/>
                            <a:sym typeface="Wingdings" panose="05000000000000000000" pitchFamily="2" charset="2"/>
                          </a:rPr>
                        </m:ctrlPr>
                      </m:sSubPr>
                      <m:e>
                        <m:r>
                          <a:rPr lang="en-US" b="0" i="1" smtClean="0">
                            <a:latin typeface="Cambria Math" panose="02040503050406030204" pitchFamily="18" charset="0"/>
                            <a:sym typeface="Wingdings" panose="05000000000000000000" pitchFamily="2" charset="2"/>
                          </a:rPr>
                          <m:t>𝑓</m:t>
                        </m:r>
                      </m:e>
                      <m:sub>
                        <m:acc>
                          <m:accPr>
                            <m:chr m:val="̅"/>
                            <m:ctrlPr>
                              <a:rPr lang="en-US" b="0" i="1" smtClean="0">
                                <a:latin typeface="Cambria Math" panose="02040503050406030204" pitchFamily="18" charset="0"/>
                                <a:sym typeface="Wingdings" panose="05000000000000000000" pitchFamily="2" charset="2"/>
                              </a:rPr>
                            </m:ctrlPr>
                          </m:accPr>
                          <m:e>
                            <m:r>
                              <a:rPr lang="en-US" b="0" i="1" smtClean="0">
                                <a:latin typeface="Cambria Math" panose="02040503050406030204" pitchFamily="18" charset="0"/>
                                <a:sym typeface="Wingdings" panose="05000000000000000000" pitchFamily="2" charset="2"/>
                              </a:rPr>
                              <m:t>𝑤</m:t>
                            </m:r>
                          </m:e>
                        </m:acc>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𝑏</m:t>
                        </m:r>
                      </m:sub>
                    </m:sSub>
                    <m:sSup>
                      <m:sSupPr>
                        <m:ctrlPr>
                          <a:rPr lang="en-US" b="0" i="1" smtClean="0">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𝑥</m:t>
                            </m:r>
                          </m:e>
                          <m: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𝑖</m:t>
                                </m:r>
                              </m:e>
                            </m:d>
                          </m:sup>
                        </m:sSup>
                        <m:r>
                          <a:rPr lang="en-US" i="1">
                            <a:latin typeface="Cambria Math" panose="02040503050406030204" pitchFamily="18" charset="0"/>
                            <a:sym typeface="Wingdings" panose="05000000000000000000" pitchFamily="2" charset="2"/>
                          </a:rPr>
                          <m:t>−</m:t>
                        </m:r>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𝑦</m:t>
                            </m:r>
                          </m:e>
                          <m: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𝑖</m:t>
                                </m:r>
                              </m:e>
                            </m:d>
                          </m:sup>
                        </m:sSup>
                        <m:r>
                          <a:rPr lang="en-US" i="1">
                            <a:latin typeface="Cambria Math" panose="02040503050406030204" pitchFamily="18" charset="0"/>
                            <a:sym typeface="Wingdings" panose="05000000000000000000" pitchFamily="2" charset="2"/>
                          </a:rPr>
                          <m:t>)</m:t>
                        </m:r>
                      </m:e>
                      <m:sup>
                        <m:r>
                          <a:rPr lang="en-US" b="0" i="1" smtClean="0">
                            <a:latin typeface="Cambria Math" panose="02040503050406030204" pitchFamily="18" charset="0"/>
                            <a:sym typeface="Wingdings" panose="05000000000000000000" pitchFamily="2" charset="2"/>
                          </a:rPr>
                          <m:t>2</m:t>
                        </m:r>
                      </m:sup>
                    </m:sSup>
                    <m:r>
                      <a:rPr lang="en-US" b="0" i="1" smtClean="0">
                        <a:latin typeface="Cambria Math" panose="02040503050406030204" pitchFamily="18" charset="0"/>
                        <a:sym typeface="Wingdings" panose="05000000000000000000" pitchFamily="2" charset="2"/>
                      </a:rPr>
                      <m:t>=</m:t>
                    </m:r>
                    <m:r>
                      <a:rPr lang="en-US" b="0" i="1" smtClean="0">
                        <a:latin typeface="Cambria Math" panose="02040503050406030204" pitchFamily="18" charset="0"/>
                        <a:sym typeface="Wingdings" panose="05000000000000000000" pitchFamily="2" charset="2"/>
                      </a:rPr>
                      <m:t>𝐿</m:t>
                    </m:r>
                    <m:r>
                      <a:rPr lang="en-US" b="0" i="1" smtClean="0">
                        <a:latin typeface="Cambria Math" panose="02040503050406030204" pitchFamily="18" charset="0"/>
                        <a:sym typeface="Wingdings" panose="05000000000000000000" pitchFamily="2" charset="2"/>
                      </a:rPr>
                      <m:t>(</m:t>
                    </m:r>
                    <m:sSub>
                      <m:sSubPr>
                        <m:ctrlPr>
                          <a:rPr lang="en-US" i="1">
                            <a:latin typeface="Cambria Math" panose="02040503050406030204" pitchFamily="18" charset="0"/>
                            <a:sym typeface="Wingdings" panose="05000000000000000000" pitchFamily="2" charset="2"/>
                          </a:rPr>
                        </m:ctrlPr>
                      </m:sSubPr>
                      <m:e>
                        <m:r>
                          <a:rPr lang="en-US" i="1">
                            <a:latin typeface="Cambria Math" panose="02040503050406030204" pitchFamily="18" charset="0"/>
                            <a:sym typeface="Wingdings" panose="05000000000000000000" pitchFamily="2" charset="2"/>
                          </a:rPr>
                          <m:t>𝑓</m:t>
                        </m:r>
                      </m:e>
                      <m:sub>
                        <m:acc>
                          <m:accPr>
                            <m:chr m:val="̅"/>
                            <m:ctrlPr>
                              <a:rPr lang="en-US" i="1">
                                <a:latin typeface="Cambria Math" panose="02040503050406030204" pitchFamily="18" charset="0"/>
                                <a:sym typeface="Wingdings" panose="05000000000000000000" pitchFamily="2" charset="2"/>
                              </a:rPr>
                            </m:ctrlPr>
                          </m:accPr>
                          <m:e>
                            <m:r>
                              <a:rPr lang="en-US" i="1">
                                <a:latin typeface="Cambria Math" panose="02040503050406030204" pitchFamily="18" charset="0"/>
                                <a:sym typeface="Wingdings" panose="05000000000000000000" pitchFamily="2" charset="2"/>
                              </a:rPr>
                              <m:t>𝑤</m:t>
                            </m:r>
                          </m:e>
                        </m:acc>
                        <m:r>
                          <a:rPr lang="en-US" i="1">
                            <a:latin typeface="Cambria Math" panose="02040503050406030204" pitchFamily="18" charset="0"/>
                            <a:sym typeface="Wingdings" panose="05000000000000000000" pitchFamily="2" charset="2"/>
                          </a:rPr>
                          <m:t>,</m:t>
                        </m:r>
                        <m:r>
                          <a:rPr lang="en-US" i="1">
                            <a:latin typeface="Cambria Math" panose="02040503050406030204" pitchFamily="18" charset="0"/>
                            <a:sym typeface="Wingdings" panose="05000000000000000000" pitchFamily="2" charset="2"/>
                          </a:rPr>
                          <m:t>𝑏</m:t>
                        </m:r>
                      </m:sub>
                    </m:sSub>
                  </m:oMath>
                </a14:m>
                <a:r>
                  <a:rPr lang="en-US" dirty="0">
                    <a:sym typeface="Wingdings" panose="05000000000000000000" pitchFamily="2" charset="2"/>
                  </a:rPr>
                  <a:t>(</a:t>
                </a:r>
                <a14:m>
                  <m:oMath xmlns:m="http://schemas.openxmlformats.org/officeDocument/2006/math">
                    <m:sSup>
                      <m:sSupPr>
                        <m:ctrlPr>
                          <a:rPr lang="en-US" i="1">
                            <a:latin typeface="Cambria Math" panose="02040503050406030204" pitchFamily="18" charset="0"/>
                            <a:sym typeface="Wingdings" panose="05000000000000000000" pitchFamily="2" charset="2"/>
                          </a:rPr>
                        </m:ctrlPr>
                      </m:sSupPr>
                      <m:e>
                        <m:r>
                          <a:rPr lang="en-US" i="1">
                            <a:latin typeface="Cambria Math" panose="02040503050406030204" pitchFamily="18" charset="0"/>
                            <a:sym typeface="Wingdings" panose="05000000000000000000" pitchFamily="2" charset="2"/>
                          </a:rPr>
                          <m:t>𝑥</m:t>
                        </m:r>
                      </m:e>
                      <m: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𝑖</m:t>
                            </m:r>
                          </m:e>
                        </m:d>
                      </m:sup>
                    </m:sSup>
                  </m:oMath>
                </a14:m>
                <a:r>
                  <a:rPr lang="en-US" dirty="0">
                    <a:sym typeface="Wingdings" panose="05000000000000000000" pitchFamily="2" charset="2"/>
                  </a:rPr>
                  <a:t>, </a:t>
                </a:r>
                <a14:m>
                  <m:oMath xmlns:m="http://schemas.openxmlformats.org/officeDocument/2006/math">
                    <m:sSup>
                      <m:sSupPr>
                        <m:ctrlPr>
                          <a:rPr lang="en-US" i="1">
                            <a:latin typeface="Cambria Math" panose="02040503050406030204" pitchFamily="18" charset="0"/>
                            <a:sym typeface="Wingdings" panose="05000000000000000000" pitchFamily="2" charset="2"/>
                          </a:rPr>
                        </m:ctrlPr>
                      </m:sSupPr>
                      <m:e>
                        <m:r>
                          <a:rPr lang="en-US" b="0" i="1" smtClean="0">
                            <a:latin typeface="Cambria Math" panose="02040503050406030204" pitchFamily="18" charset="0"/>
                            <a:sym typeface="Wingdings" panose="05000000000000000000" pitchFamily="2" charset="2"/>
                          </a:rPr>
                          <m:t>𝑦</m:t>
                        </m:r>
                      </m:e>
                      <m:sup>
                        <m:d>
                          <m:dPr>
                            <m:ctrlPr>
                              <a:rPr lang="en-US" i="1">
                                <a:latin typeface="Cambria Math" panose="02040503050406030204" pitchFamily="18" charset="0"/>
                                <a:sym typeface="Wingdings" panose="05000000000000000000" pitchFamily="2" charset="2"/>
                              </a:rPr>
                            </m:ctrlPr>
                          </m:dPr>
                          <m:e>
                            <m:r>
                              <a:rPr lang="en-US" i="1">
                                <a:latin typeface="Cambria Math" panose="02040503050406030204" pitchFamily="18" charset="0"/>
                                <a:sym typeface="Wingdings" panose="05000000000000000000" pitchFamily="2" charset="2"/>
                              </a:rPr>
                              <m:t>𝑖</m:t>
                            </m:r>
                          </m:e>
                        </m:d>
                      </m:sup>
                    </m:sSup>
                    <m:r>
                      <a:rPr lang="en-US" b="0" i="1" smtClean="0">
                        <a:latin typeface="Cambria Math" panose="02040503050406030204" pitchFamily="18" charset="0"/>
                        <a:sym typeface="Wingdings" panose="05000000000000000000" pitchFamily="2" charset="2"/>
                      </a:rPr>
                      <m:t>)</m:t>
                    </m:r>
                  </m:oMath>
                </a14:m>
                <a:endParaRPr lang="en-US" dirty="0">
                  <a:sym typeface="Wingdings" panose="05000000000000000000" pitchFamily="2" charset="2"/>
                </a:endParaRPr>
              </a:p>
              <a:p>
                <a:pPr algn="ctr"/>
                <a:endParaRPr lang="en-US" dirty="0">
                  <a:sym typeface="Wingdings" panose="05000000000000000000" pitchFamily="2" charset="2"/>
                </a:endParaRP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sym typeface="Wingdings" panose="05000000000000000000" pitchFamily="2" charset="2"/>
                        </a:rPr>
                        <m:t>𝐶𝑜𝑠𝑡</m:t>
                      </m:r>
                      <m:r>
                        <a:rPr lang="en-US" b="0" i="0" smtClean="0">
                          <a:latin typeface="Cambria Math" panose="02040503050406030204" pitchFamily="18" charset="0"/>
                          <a:sym typeface="Wingdings" panose="05000000000000000000" pitchFamily="2" charset="2"/>
                        </a:rPr>
                        <m:t>=</m:t>
                      </m:r>
                      <m:r>
                        <m:rPr>
                          <m:sty m:val="p"/>
                        </m:rPr>
                        <a:rPr lang="en-US" b="0" i="0" smtClean="0">
                          <a:latin typeface="Cambria Math" panose="02040503050406030204" pitchFamily="18" charset="0"/>
                          <a:sym typeface="Wingdings" panose="05000000000000000000" pitchFamily="2" charset="2"/>
                        </a:rPr>
                        <m:t>Loss</m:t>
                      </m:r>
                      <m:r>
                        <a:rPr lang="en-US" b="0" i="0" smtClean="0">
                          <a:latin typeface="Cambria Math" panose="02040503050406030204" pitchFamily="18" charset="0"/>
                          <a:sym typeface="Wingdings" panose="05000000000000000000" pitchFamily="2" charset="2"/>
                        </a:rPr>
                        <m:t>/</m:t>
                      </m:r>
                      <m:r>
                        <m:rPr>
                          <m:sty m:val="p"/>
                        </m:rPr>
                        <a:rPr lang="en-US" b="0" i="0" smtClean="0">
                          <a:latin typeface="Cambria Math" panose="02040503050406030204" pitchFamily="18" charset="0"/>
                          <a:sym typeface="Wingdings" panose="05000000000000000000" pitchFamily="2" charset="2"/>
                        </a:rPr>
                        <m:t>m</m:t>
                      </m:r>
                    </m:oMath>
                  </m:oMathPara>
                </a14:m>
                <a:endParaRPr lang="en-US" b="0" dirty="0">
                  <a:sym typeface="Wingdings" panose="05000000000000000000" pitchFamily="2" charset="2"/>
                </a:endParaRPr>
              </a:p>
            </p:txBody>
          </p:sp>
        </mc:Choice>
        <mc:Fallback xmlns="">
          <p:sp>
            <p:nvSpPr>
              <p:cNvPr id="4" name="TextBox 3">
                <a:extLst>
                  <a:ext uri="{FF2B5EF4-FFF2-40B4-BE49-F238E27FC236}">
                    <a16:creationId xmlns:a16="http://schemas.microsoft.com/office/drawing/2014/main" id="{CCA67FE6-799C-EC22-2DF8-769DB131B390}"/>
                  </a:ext>
                </a:extLst>
              </p:cNvPr>
              <p:cNvSpPr txBox="1">
                <a:spLocks noRot="1" noChangeAspect="1" noMove="1" noResize="1" noEditPoints="1" noAdjustHandles="1" noChangeArrowheads="1" noChangeShapeType="1" noTextEdit="1"/>
              </p:cNvSpPr>
              <p:nvPr/>
            </p:nvSpPr>
            <p:spPr>
              <a:xfrm>
                <a:off x="170330" y="215152"/>
                <a:ext cx="11869269" cy="4115229"/>
              </a:xfrm>
              <a:prstGeom prst="rect">
                <a:avLst/>
              </a:prstGeom>
              <a:blipFill>
                <a:blip r:embed="rId2"/>
                <a:stretch>
                  <a:fillRect l="-565" t="-741" r="-514" b="-444"/>
                </a:stretch>
              </a:blipFill>
            </p:spPr>
            <p:txBody>
              <a:bodyPr/>
              <a:lstStyle/>
              <a:p>
                <a:r>
                  <a:rPr lang="en-IN">
                    <a:noFill/>
                  </a:rPr>
                  <a:t> </a:t>
                </a:r>
              </a:p>
            </p:txBody>
          </p:sp>
        </mc:Fallback>
      </mc:AlternateContent>
      <p:pic>
        <p:nvPicPr>
          <p:cNvPr id="8" name="Picture 7">
            <a:extLst>
              <a:ext uri="{FF2B5EF4-FFF2-40B4-BE49-F238E27FC236}">
                <a16:creationId xmlns:a16="http://schemas.microsoft.com/office/drawing/2014/main" id="{40AC13CC-9209-8B7D-F396-6EFCD6EAF149}"/>
              </a:ext>
            </a:extLst>
          </p:cNvPr>
          <p:cNvPicPr>
            <a:picLocks noChangeAspect="1"/>
          </p:cNvPicPr>
          <p:nvPr/>
        </p:nvPicPr>
        <p:blipFill>
          <a:blip r:embed="rId3"/>
          <a:stretch>
            <a:fillRect/>
          </a:stretch>
        </p:blipFill>
        <p:spPr>
          <a:xfrm>
            <a:off x="9370394" y="3684494"/>
            <a:ext cx="2434766" cy="2537012"/>
          </a:xfrm>
          <a:prstGeom prst="rect">
            <a:avLst/>
          </a:prstGeom>
        </p:spPr>
      </p:pic>
      <p:sp>
        <p:nvSpPr>
          <p:cNvPr id="9" name="TextBox 8">
            <a:extLst>
              <a:ext uri="{FF2B5EF4-FFF2-40B4-BE49-F238E27FC236}">
                <a16:creationId xmlns:a16="http://schemas.microsoft.com/office/drawing/2014/main" id="{1A6858DC-C601-7625-E870-C0D9BB67C4B7}"/>
              </a:ext>
            </a:extLst>
          </p:cNvPr>
          <p:cNvSpPr txBox="1"/>
          <p:nvPr/>
        </p:nvSpPr>
        <p:spPr>
          <a:xfrm>
            <a:off x="9370394" y="6273516"/>
            <a:ext cx="2821606" cy="369332"/>
          </a:xfrm>
          <a:prstGeom prst="rect">
            <a:avLst/>
          </a:prstGeom>
          <a:noFill/>
        </p:spPr>
        <p:txBody>
          <a:bodyPr wrap="none" rtlCol="0">
            <a:spAutoFit/>
          </a:bodyPr>
          <a:lstStyle/>
          <a:p>
            <a:r>
              <a:rPr lang="en-IN" dirty="0"/>
              <a:t>The above plot is a parabola</a:t>
            </a:r>
          </a:p>
        </p:txBody>
      </p:sp>
      <p:sp>
        <p:nvSpPr>
          <p:cNvPr id="3" name="TextBox 2">
            <a:extLst>
              <a:ext uri="{FF2B5EF4-FFF2-40B4-BE49-F238E27FC236}">
                <a16:creationId xmlns:a16="http://schemas.microsoft.com/office/drawing/2014/main" id="{748D2B36-4BB1-B751-6845-BB3CEFC3EE2F}"/>
              </a:ext>
            </a:extLst>
          </p:cNvPr>
          <p:cNvSpPr txBox="1"/>
          <p:nvPr/>
        </p:nvSpPr>
        <p:spPr>
          <a:xfrm>
            <a:off x="124928" y="4310990"/>
            <a:ext cx="6096000" cy="369332"/>
          </a:xfrm>
          <a:prstGeom prst="rect">
            <a:avLst/>
          </a:prstGeom>
          <a:noFill/>
        </p:spPr>
        <p:txBody>
          <a:bodyPr wrap="square">
            <a:spAutoFit/>
          </a:bodyPr>
          <a:lstStyle/>
          <a:p>
            <a:pPr algn="just"/>
            <a:r>
              <a:rPr lang="en-US" sz="1800" dirty="0">
                <a:sym typeface="Wingdings" panose="05000000000000000000" pitchFamily="2" charset="2"/>
              </a:rPr>
              <a:t>NOTE: ½ is included in the loss.</a:t>
            </a:r>
          </a:p>
        </p:txBody>
      </p:sp>
    </p:spTree>
    <p:extLst>
      <p:ext uri="{BB962C8B-B14F-4D97-AF65-F5344CB8AC3E}">
        <p14:creationId xmlns:p14="http://schemas.microsoft.com/office/powerpoint/2010/main" val="1672611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FEF219-1936-958D-BD30-DCDACA895AFB}"/>
              </a:ext>
            </a:extLst>
          </p:cNvPr>
          <p:cNvSpPr txBox="1"/>
          <p:nvPr/>
        </p:nvSpPr>
        <p:spPr>
          <a:xfrm>
            <a:off x="170330" y="215152"/>
            <a:ext cx="11869269" cy="3447098"/>
          </a:xfrm>
          <a:prstGeom prst="rect">
            <a:avLst/>
          </a:prstGeom>
          <a:noFill/>
        </p:spPr>
        <p:txBody>
          <a:bodyPr wrap="square" rtlCol="0">
            <a:spAutoFit/>
          </a:bodyPr>
          <a:lstStyle/>
          <a:p>
            <a:pPr algn="just"/>
            <a:r>
              <a:rPr lang="en-US" sz="2000" b="1" dirty="0"/>
              <a:t>Cost Function for Simple Linear Regression</a:t>
            </a:r>
          </a:p>
          <a:p>
            <a:pPr algn="just"/>
            <a:endParaRPr lang="en-US" dirty="0"/>
          </a:p>
          <a:p>
            <a:pPr algn="just"/>
            <a:r>
              <a:rPr lang="en-US" dirty="0"/>
              <a:t>- In case of linear regression, there are 2 model parameters – w, b</a:t>
            </a:r>
          </a:p>
          <a:p>
            <a:pPr algn="just"/>
            <a:r>
              <a:rPr lang="en-US" dirty="0">
                <a:sym typeface="Wingdings" panose="05000000000000000000" pitchFamily="2" charset="2"/>
              </a:rPr>
              <a:t>- On performing similar exercise of choosing different values of w &amp; b (corresponding to different straight line fits), the cost function plot for J(</a:t>
            </a:r>
            <a:r>
              <a:rPr lang="en-US" dirty="0" err="1">
                <a:sym typeface="Wingdings" panose="05000000000000000000" pitchFamily="2" charset="2"/>
              </a:rPr>
              <a:t>w,b</a:t>
            </a:r>
            <a:r>
              <a:rPr lang="en-US" dirty="0">
                <a:sym typeface="Wingdings" panose="05000000000000000000" pitchFamily="2" charset="2"/>
              </a:rPr>
              <a:t>) is now a 3D convex bow-shaped plot</a:t>
            </a:r>
          </a:p>
          <a:p>
            <a:pPr algn="just"/>
            <a:r>
              <a:rPr lang="en-US" dirty="0">
                <a:sym typeface="Wingdings" panose="05000000000000000000" pitchFamily="2" charset="2"/>
              </a:rPr>
              <a:t>- As w and b now vary across 2 different axes, you get a different cost for change in either w or b or both</a:t>
            </a:r>
          </a:p>
          <a:p>
            <a:pPr algn="just"/>
            <a:r>
              <a:rPr lang="en-US" dirty="0">
                <a:sym typeface="Wingdings" panose="05000000000000000000" pitchFamily="2" charset="2"/>
              </a:rPr>
              <a:t>- The general structure of J(</a:t>
            </a:r>
            <a:r>
              <a:rPr lang="en-US" dirty="0" err="1">
                <a:sym typeface="Wingdings" panose="05000000000000000000" pitchFamily="2" charset="2"/>
              </a:rPr>
              <a:t>w,b</a:t>
            </a:r>
            <a:r>
              <a:rPr lang="en-US" dirty="0">
                <a:sym typeface="Wingdings" panose="05000000000000000000" pitchFamily="2" charset="2"/>
              </a:rPr>
              <a:t>) is independent of the training set. However, the graph can now move along the x-axis or the y-axis (the bow shaped plot can be elongated or squished) depending on the training data</a:t>
            </a:r>
          </a:p>
          <a:p>
            <a:pPr algn="just"/>
            <a:endParaRPr lang="en-US" dirty="0">
              <a:sym typeface="Wingdings" panose="05000000000000000000" pitchFamily="2" charset="2"/>
            </a:endParaRPr>
          </a:p>
          <a:p>
            <a:pPr algn="just"/>
            <a:r>
              <a:rPr lang="en-US" dirty="0">
                <a:sym typeface="Wingdings" panose="05000000000000000000" pitchFamily="2" charset="2"/>
              </a:rPr>
              <a:t>To visualize the 3D cost function plot on a 2D scale, we can use a contour-plot – On horizontally slicing the 3D plot, and getting all points at the same height, each horizontal slice ends up being an ellipse or an oval showing positions having the same value of J(</a:t>
            </a:r>
            <a:r>
              <a:rPr lang="en-US" dirty="0" err="1">
                <a:sym typeface="Wingdings" panose="05000000000000000000" pitchFamily="2" charset="2"/>
              </a:rPr>
              <a:t>w,b</a:t>
            </a:r>
            <a:r>
              <a:rPr lang="en-US" dirty="0">
                <a:sym typeface="Wingdings" panose="05000000000000000000" pitchFamily="2" charset="2"/>
              </a:rPr>
              <a:t>). The minimum is at the center of the smallest oval.</a:t>
            </a:r>
          </a:p>
        </p:txBody>
      </p:sp>
      <p:pic>
        <p:nvPicPr>
          <p:cNvPr id="6" name="Picture 5">
            <a:extLst>
              <a:ext uri="{FF2B5EF4-FFF2-40B4-BE49-F238E27FC236}">
                <a16:creationId xmlns:a16="http://schemas.microsoft.com/office/drawing/2014/main" id="{D628CE39-89C5-1983-0AE8-217DD99D30F2}"/>
              </a:ext>
            </a:extLst>
          </p:cNvPr>
          <p:cNvPicPr>
            <a:picLocks noChangeAspect="1"/>
          </p:cNvPicPr>
          <p:nvPr/>
        </p:nvPicPr>
        <p:blipFill>
          <a:blip r:embed="rId2"/>
          <a:stretch>
            <a:fillRect/>
          </a:stretch>
        </p:blipFill>
        <p:spPr>
          <a:xfrm>
            <a:off x="2802412" y="3662250"/>
            <a:ext cx="6341589" cy="3155226"/>
          </a:xfrm>
          <a:prstGeom prst="rect">
            <a:avLst/>
          </a:prstGeom>
        </p:spPr>
      </p:pic>
    </p:spTree>
    <p:extLst>
      <p:ext uri="{BB962C8B-B14F-4D97-AF65-F5344CB8AC3E}">
        <p14:creationId xmlns:p14="http://schemas.microsoft.com/office/powerpoint/2010/main" val="1496923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2272</TotalTime>
  <Words>7085</Words>
  <Application>Microsoft Office PowerPoint</Application>
  <PresentationFormat>Widescreen</PresentationFormat>
  <Paragraphs>727</Paragraphs>
  <Slides>41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4</vt:i4>
      </vt:variant>
      <vt:variant>
        <vt:lpstr>Slide Titles</vt:lpstr>
      </vt:variant>
      <vt:variant>
        <vt:i4>41</vt:i4>
      </vt:variant>
    </vt:vector>
  </HeadingPairs>
  <TitlesOfParts>
    <vt:vector size="51" baseType="lpstr">
      <vt:lpstr>Arial</vt:lpstr>
      <vt:lpstr>Calibri</vt:lpstr>
      <vt:lpstr>Calibri Light</vt:lpstr>
      <vt:lpstr>Cambria Math</vt:lpstr>
      <vt:lpstr>Wingdings</vt:lpstr>
      <vt:lpstr>Office Theme</vt:lpstr>
      <vt:lpstr>Worksheet</vt:lpstr>
      <vt:lpstr>Packager Shell Object</vt:lpstr>
      <vt:lpstr>Package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Riddhik Rathod</dc:creator>
  <cp:lastModifiedBy>Riddhik Rathod</cp:lastModifiedBy>
  <cp:revision>123</cp:revision>
  <dcterms:created xsi:type="dcterms:W3CDTF">2024-01-29T06:52:33Z</dcterms:created>
  <dcterms:modified xsi:type="dcterms:W3CDTF">2025-01-30T07:48:53Z</dcterms:modified>
</cp:coreProperties>
</file>