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07"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FFFB4-8C3C-42BD-AEB7-D31F86D3C7D9}" type="datetimeFigureOut">
              <a:rPr lang="en-IN" smtClean="0"/>
              <a:t>30-08-2025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3FAC0-507B-49B7-A52E-6003FCD4893D}" type="slidenum">
              <a:rPr lang="en-IN" smtClean="0"/>
              <a:t>‹#›</a:t>
            </a:fld>
            <a:endParaRPr lang="en-IN"/>
          </a:p>
        </p:txBody>
      </p:sp>
    </p:spTree>
    <p:extLst>
      <p:ext uri="{BB962C8B-B14F-4D97-AF65-F5344CB8AC3E}">
        <p14:creationId xmlns:p14="http://schemas.microsoft.com/office/powerpoint/2010/main" val="2457959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E2E6-7FF9-636C-A453-B0482BEBB3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9BA838-E167-D7A8-665F-10160D4167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5DAF78-7848-C0E0-952F-92785956A3E0}"/>
              </a:ext>
            </a:extLst>
          </p:cNvPr>
          <p:cNvSpPr>
            <a:spLocks noGrp="1"/>
          </p:cNvSpPr>
          <p:nvPr>
            <p:ph type="dt" sz="half" idx="10"/>
          </p:nvPr>
        </p:nvSpPr>
        <p:spPr/>
        <p:txBody>
          <a:bodyPr/>
          <a:lstStyle/>
          <a:p>
            <a:fld id="{AC35B674-8C62-477C-A722-6571F8008736}" type="datetimeFigureOut">
              <a:rPr lang="en-IN" smtClean="0"/>
              <a:t>30-08-2025</a:t>
            </a:fld>
            <a:endParaRPr lang="en-IN"/>
          </a:p>
        </p:txBody>
      </p:sp>
      <p:sp>
        <p:nvSpPr>
          <p:cNvPr id="5" name="Footer Placeholder 4">
            <a:extLst>
              <a:ext uri="{FF2B5EF4-FFF2-40B4-BE49-F238E27FC236}">
                <a16:creationId xmlns:a16="http://schemas.microsoft.com/office/drawing/2014/main" id="{6CE8151A-747C-0F8B-E375-309047004F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268B1E-084F-CC15-F71D-20F836E86226}"/>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2742231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57F5-0A70-2018-E717-DE4BB23F64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14A087-DD1A-7610-4BC2-7F3FAA38C3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BF209C-A5AA-46A4-0E87-88A060EBFE72}"/>
              </a:ext>
            </a:extLst>
          </p:cNvPr>
          <p:cNvSpPr>
            <a:spLocks noGrp="1"/>
          </p:cNvSpPr>
          <p:nvPr>
            <p:ph type="dt" sz="half" idx="10"/>
          </p:nvPr>
        </p:nvSpPr>
        <p:spPr/>
        <p:txBody>
          <a:bodyPr/>
          <a:lstStyle/>
          <a:p>
            <a:fld id="{AC35B674-8C62-477C-A722-6571F8008736}" type="datetimeFigureOut">
              <a:rPr lang="en-IN" smtClean="0"/>
              <a:t>30-08-2025</a:t>
            </a:fld>
            <a:endParaRPr lang="en-IN"/>
          </a:p>
        </p:txBody>
      </p:sp>
      <p:sp>
        <p:nvSpPr>
          <p:cNvPr id="5" name="Footer Placeholder 4">
            <a:extLst>
              <a:ext uri="{FF2B5EF4-FFF2-40B4-BE49-F238E27FC236}">
                <a16:creationId xmlns:a16="http://schemas.microsoft.com/office/drawing/2014/main" id="{0A87D593-DA87-CD7E-DC2F-166534C6EB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2E59E-CAA7-C9CB-6F33-239E75BC136C}"/>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35833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D6ECA4-1E05-074F-E598-18491E851A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186C51-145E-E5E3-3629-AAD237C32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91FDC2-1EB1-B4BD-CF8D-4C889E65E450}"/>
              </a:ext>
            </a:extLst>
          </p:cNvPr>
          <p:cNvSpPr>
            <a:spLocks noGrp="1"/>
          </p:cNvSpPr>
          <p:nvPr>
            <p:ph type="dt" sz="half" idx="10"/>
          </p:nvPr>
        </p:nvSpPr>
        <p:spPr/>
        <p:txBody>
          <a:bodyPr/>
          <a:lstStyle/>
          <a:p>
            <a:fld id="{AC35B674-8C62-477C-A722-6571F8008736}" type="datetimeFigureOut">
              <a:rPr lang="en-IN" smtClean="0"/>
              <a:t>30-08-2025</a:t>
            </a:fld>
            <a:endParaRPr lang="en-IN"/>
          </a:p>
        </p:txBody>
      </p:sp>
      <p:sp>
        <p:nvSpPr>
          <p:cNvPr id="5" name="Footer Placeholder 4">
            <a:extLst>
              <a:ext uri="{FF2B5EF4-FFF2-40B4-BE49-F238E27FC236}">
                <a16:creationId xmlns:a16="http://schemas.microsoft.com/office/drawing/2014/main" id="{422E92C7-0E31-EA95-D0A8-745EA9D9BF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3C2350-F6EE-E921-A386-95D38E774171}"/>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368455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1A97-72B6-EE2F-4652-CB1C14F6EE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545C16-401B-1AE2-B812-2475900D4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EA0677-60F2-FE08-328B-A30395275E2B}"/>
              </a:ext>
            </a:extLst>
          </p:cNvPr>
          <p:cNvSpPr>
            <a:spLocks noGrp="1"/>
          </p:cNvSpPr>
          <p:nvPr>
            <p:ph type="dt" sz="half" idx="10"/>
          </p:nvPr>
        </p:nvSpPr>
        <p:spPr/>
        <p:txBody>
          <a:bodyPr/>
          <a:lstStyle/>
          <a:p>
            <a:fld id="{AC35B674-8C62-477C-A722-6571F8008736}" type="datetimeFigureOut">
              <a:rPr lang="en-IN" smtClean="0"/>
              <a:t>30-08-2025</a:t>
            </a:fld>
            <a:endParaRPr lang="en-IN"/>
          </a:p>
        </p:txBody>
      </p:sp>
      <p:sp>
        <p:nvSpPr>
          <p:cNvPr id="5" name="Footer Placeholder 4">
            <a:extLst>
              <a:ext uri="{FF2B5EF4-FFF2-40B4-BE49-F238E27FC236}">
                <a16:creationId xmlns:a16="http://schemas.microsoft.com/office/drawing/2014/main" id="{6BEC6CE1-46E6-236E-AE01-BD493E52A0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167AEC-331B-0A37-A8EA-5FBED209BD3C}"/>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235032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6EE0-ED05-E26B-9E5D-A7A3E3D70E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9194ED-E2ED-A839-0B1B-D1FEA8D1F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DC8F0-F622-3044-5AE5-B06A18A2D601}"/>
              </a:ext>
            </a:extLst>
          </p:cNvPr>
          <p:cNvSpPr>
            <a:spLocks noGrp="1"/>
          </p:cNvSpPr>
          <p:nvPr>
            <p:ph type="dt" sz="half" idx="10"/>
          </p:nvPr>
        </p:nvSpPr>
        <p:spPr/>
        <p:txBody>
          <a:bodyPr/>
          <a:lstStyle/>
          <a:p>
            <a:fld id="{AC35B674-8C62-477C-A722-6571F8008736}" type="datetimeFigureOut">
              <a:rPr lang="en-IN" smtClean="0"/>
              <a:t>30-08-2025</a:t>
            </a:fld>
            <a:endParaRPr lang="en-IN"/>
          </a:p>
        </p:txBody>
      </p:sp>
      <p:sp>
        <p:nvSpPr>
          <p:cNvPr id="5" name="Footer Placeholder 4">
            <a:extLst>
              <a:ext uri="{FF2B5EF4-FFF2-40B4-BE49-F238E27FC236}">
                <a16:creationId xmlns:a16="http://schemas.microsoft.com/office/drawing/2014/main" id="{A654EC3A-9295-FA03-4A42-7BD39E61A3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F8F91-AEAD-FF08-C30D-F0AB1378DB28}"/>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186223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83F3-8A60-DEFF-F82C-01CFF85294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22124F-312B-A781-3DA2-B87C52AF7F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BB3971-49C0-7F0C-FD5F-66D8B722DD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A30087-0543-0CAA-F673-98221DDA82ED}"/>
              </a:ext>
            </a:extLst>
          </p:cNvPr>
          <p:cNvSpPr>
            <a:spLocks noGrp="1"/>
          </p:cNvSpPr>
          <p:nvPr>
            <p:ph type="dt" sz="half" idx="10"/>
          </p:nvPr>
        </p:nvSpPr>
        <p:spPr/>
        <p:txBody>
          <a:bodyPr/>
          <a:lstStyle/>
          <a:p>
            <a:fld id="{AC35B674-8C62-477C-A722-6571F8008736}" type="datetimeFigureOut">
              <a:rPr lang="en-IN" smtClean="0"/>
              <a:t>30-08-2025</a:t>
            </a:fld>
            <a:endParaRPr lang="en-IN"/>
          </a:p>
        </p:txBody>
      </p:sp>
      <p:sp>
        <p:nvSpPr>
          <p:cNvPr id="6" name="Footer Placeholder 5">
            <a:extLst>
              <a:ext uri="{FF2B5EF4-FFF2-40B4-BE49-F238E27FC236}">
                <a16:creationId xmlns:a16="http://schemas.microsoft.com/office/drawing/2014/main" id="{13DC5B96-7D98-D990-AA52-2DA475B825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995EF-20CC-F10C-C461-98D7868E740A}"/>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1956717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A1A95-BA7F-9520-1D6C-90CE3FAFA9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3EBFE5-441A-C3A4-1987-4FC7BEFD0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BBCBD-8A3C-829F-9559-F53F4F2975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B1B047-79F9-04D9-55A2-A13EFD0CC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3EE5BA-4B5B-137F-6C59-C66EC8AD8F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130760-37A7-423C-DA9D-2D589D7513AB}"/>
              </a:ext>
            </a:extLst>
          </p:cNvPr>
          <p:cNvSpPr>
            <a:spLocks noGrp="1"/>
          </p:cNvSpPr>
          <p:nvPr>
            <p:ph type="dt" sz="half" idx="10"/>
          </p:nvPr>
        </p:nvSpPr>
        <p:spPr/>
        <p:txBody>
          <a:bodyPr/>
          <a:lstStyle/>
          <a:p>
            <a:fld id="{AC35B674-8C62-477C-A722-6571F8008736}" type="datetimeFigureOut">
              <a:rPr lang="en-IN" smtClean="0"/>
              <a:t>30-08-2025</a:t>
            </a:fld>
            <a:endParaRPr lang="en-IN"/>
          </a:p>
        </p:txBody>
      </p:sp>
      <p:sp>
        <p:nvSpPr>
          <p:cNvPr id="8" name="Footer Placeholder 7">
            <a:extLst>
              <a:ext uri="{FF2B5EF4-FFF2-40B4-BE49-F238E27FC236}">
                <a16:creationId xmlns:a16="http://schemas.microsoft.com/office/drawing/2014/main" id="{63F044CD-D88F-FA79-DE79-710515216E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1D33F3-48F6-087D-099E-3EBE4B3E35C6}"/>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70771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E2D7-04C2-C8FF-66A8-AA4F89CFD7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3B8982-2787-824A-70E0-064BC717C12E}"/>
              </a:ext>
            </a:extLst>
          </p:cNvPr>
          <p:cNvSpPr>
            <a:spLocks noGrp="1"/>
          </p:cNvSpPr>
          <p:nvPr>
            <p:ph type="dt" sz="half" idx="10"/>
          </p:nvPr>
        </p:nvSpPr>
        <p:spPr/>
        <p:txBody>
          <a:bodyPr/>
          <a:lstStyle/>
          <a:p>
            <a:fld id="{AC35B674-8C62-477C-A722-6571F8008736}" type="datetimeFigureOut">
              <a:rPr lang="en-IN" smtClean="0"/>
              <a:t>30-08-2025</a:t>
            </a:fld>
            <a:endParaRPr lang="en-IN"/>
          </a:p>
        </p:txBody>
      </p:sp>
      <p:sp>
        <p:nvSpPr>
          <p:cNvPr id="4" name="Footer Placeholder 3">
            <a:extLst>
              <a:ext uri="{FF2B5EF4-FFF2-40B4-BE49-F238E27FC236}">
                <a16:creationId xmlns:a16="http://schemas.microsoft.com/office/drawing/2014/main" id="{2C715457-8741-5381-ABC9-CD37327FA3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69246A-652B-482F-C8BC-ADB772031CB4}"/>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308461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F4956E-706F-B472-91F1-7CA2D409999F}"/>
              </a:ext>
            </a:extLst>
          </p:cNvPr>
          <p:cNvSpPr>
            <a:spLocks noGrp="1"/>
          </p:cNvSpPr>
          <p:nvPr>
            <p:ph type="dt" sz="half" idx="10"/>
          </p:nvPr>
        </p:nvSpPr>
        <p:spPr/>
        <p:txBody>
          <a:bodyPr/>
          <a:lstStyle/>
          <a:p>
            <a:fld id="{AC35B674-8C62-477C-A722-6571F8008736}" type="datetimeFigureOut">
              <a:rPr lang="en-IN" smtClean="0"/>
              <a:t>30-08-2025</a:t>
            </a:fld>
            <a:endParaRPr lang="en-IN"/>
          </a:p>
        </p:txBody>
      </p:sp>
      <p:sp>
        <p:nvSpPr>
          <p:cNvPr id="3" name="Footer Placeholder 2">
            <a:extLst>
              <a:ext uri="{FF2B5EF4-FFF2-40B4-BE49-F238E27FC236}">
                <a16:creationId xmlns:a16="http://schemas.microsoft.com/office/drawing/2014/main" id="{AA8B5EC1-A71A-1809-584E-05D965EA2E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1AC8F9-D245-1C0D-B194-C0E667EEEBCB}"/>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3545587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1C67-5224-B0C3-EFBB-9F5CF3B61C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A71EB1-1B1B-ED03-BF16-4933797752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68579C-49E1-9A68-B06C-566479306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7748D-AD57-CB14-2020-7E13968AB0A6}"/>
              </a:ext>
            </a:extLst>
          </p:cNvPr>
          <p:cNvSpPr>
            <a:spLocks noGrp="1"/>
          </p:cNvSpPr>
          <p:nvPr>
            <p:ph type="dt" sz="half" idx="10"/>
          </p:nvPr>
        </p:nvSpPr>
        <p:spPr/>
        <p:txBody>
          <a:bodyPr/>
          <a:lstStyle/>
          <a:p>
            <a:fld id="{AC35B674-8C62-477C-A722-6571F8008736}" type="datetimeFigureOut">
              <a:rPr lang="en-IN" smtClean="0"/>
              <a:t>30-08-2025</a:t>
            </a:fld>
            <a:endParaRPr lang="en-IN"/>
          </a:p>
        </p:txBody>
      </p:sp>
      <p:sp>
        <p:nvSpPr>
          <p:cNvPr id="6" name="Footer Placeholder 5">
            <a:extLst>
              <a:ext uri="{FF2B5EF4-FFF2-40B4-BE49-F238E27FC236}">
                <a16:creationId xmlns:a16="http://schemas.microsoft.com/office/drawing/2014/main" id="{379F16F1-2B7B-3657-7132-1EC04B0596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D13F7C-ACA2-B102-4AC1-81FD77C2B4E1}"/>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273634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F536C-D3EE-7D79-4942-D7BDC79A75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49B761-7FEC-94AB-D312-2D074109D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0D5A03-1DDD-9FE3-63C0-F02E50B31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7F600-896B-AC1D-20E7-D1D1792B6D1F}"/>
              </a:ext>
            </a:extLst>
          </p:cNvPr>
          <p:cNvSpPr>
            <a:spLocks noGrp="1"/>
          </p:cNvSpPr>
          <p:nvPr>
            <p:ph type="dt" sz="half" idx="10"/>
          </p:nvPr>
        </p:nvSpPr>
        <p:spPr/>
        <p:txBody>
          <a:bodyPr/>
          <a:lstStyle/>
          <a:p>
            <a:fld id="{AC35B674-8C62-477C-A722-6571F8008736}" type="datetimeFigureOut">
              <a:rPr lang="en-IN" smtClean="0"/>
              <a:t>30-08-2025</a:t>
            </a:fld>
            <a:endParaRPr lang="en-IN"/>
          </a:p>
        </p:txBody>
      </p:sp>
      <p:sp>
        <p:nvSpPr>
          <p:cNvPr id="6" name="Footer Placeholder 5">
            <a:extLst>
              <a:ext uri="{FF2B5EF4-FFF2-40B4-BE49-F238E27FC236}">
                <a16:creationId xmlns:a16="http://schemas.microsoft.com/office/drawing/2014/main" id="{2649DA4A-EA31-76E3-C631-1624FD5A8F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B641C-E01A-3EC8-9B80-70D4C730A25C}"/>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17035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66770D-D32A-522A-B7DE-5220816B50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09C99B-8E57-F440-D69F-37CE86B99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531B9-FA24-1DA9-1C5E-BC6CD5B5B7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5B674-8C62-477C-A722-6571F8008736}" type="datetimeFigureOut">
              <a:rPr lang="en-IN" smtClean="0"/>
              <a:t>30-08-2025</a:t>
            </a:fld>
            <a:endParaRPr lang="en-IN"/>
          </a:p>
        </p:txBody>
      </p:sp>
      <p:sp>
        <p:nvSpPr>
          <p:cNvPr id="5" name="Footer Placeholder 4">
            <a:extLst>
              <a:ext uri="{FF2B5EF4-FFF2-40B4-BE49-F238E27FC236}">
                <a16:creationId xmlns:a16="http://schemas.microsoft.com/office/drawing/2014/main" id="{1D2A3008-5727-798D-CD3D-891D56767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985B4F-F4D6-8A0D-40F5-D7BBD5E41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37D2C-9A3A-4403-B17A-2D12DDFF58D3}" type="slidenum">
              <a:rPr lang="en-IN" smtClean="0"/>
              <a:t>‹#›</a:t>
            </a:fld>
            <a:endParaRPr lang="en-IN"/>
          </a:p>
        </p:txBody>
      </p:sp>
    </p:spTree>
    <p:extLst>
      <p:ext uri="{BB962C8B-B14F-4D97-AF65-F5344CB8AC3E}">
        <p14:creationId xmlns:p14="http://schemas.microsoft.com/office/powerpoint/2010/main" val="2974598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F742EA-72DA-0F5B-3EB9-9719FC5CF515}"/>
              </a:ext>
            </a:extLst>
          </p:cNvPr>
          <p:cNvSpPr txBox="1"/>
          <p:nvPr/>
        </p:nvSpPr>
        <p:spPr>
          <a:xfrm>
            <a:off x="4361775" y="3044279"/>
            <a:ext cx="3468450" cy="769441"/>
          </a:xfrm>
          <a:prstGeom prst="rect">
            <a:avLst/>
          </a:prstGeom>
          <a:noFill/>
        </p:spPr>
        <p:txBody>
          <a:bodyPr wrap="none" rtlCol="0">
            <a:spAutoFit/>
          </a:bodyPr>
          <a:lstStyle/>
          <a:p>
            <a:r>
              <a:rPr lang="en-US" sz="4400" dirty="0"/>
              <a:t>Decision Trees</a:t>
            </a:r>
            <a:endParaRPr lang="en-IN" sz="4400" dirty="0"/>
          </a:p>
        </p:txBody>
      </p:sp>
    </p:spTree>
    <p:extLst>
      <p:ext uri="{BB962C8B-B14F-4D97-AF65-F5344CB8AC3E}">
        <p14:creationId xmlns:p14="http://schemas.microsoft.com/office/powerpoint/2010/main" val="5990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0B201A-316C-1594-38A1-961CC1AE4271}"/>
              </a:ext>
            </a:extLst>
          </p:cNvPr>
          <p:cNvSpPr txBox="1"/>
          <p:nvPr/>
        </p:nvSpPr>
        <p:spPr>
          <a:xfrm>
            <a:off x="195943" y="214604"/>
            <a:ext cx="11793894" cy="2031325"/>
          </a:xfrm>
          <a:prstGeom prst="rect">
            <a:avLst/>
          </a:prstGeom>
          <a:noFill/>
        </p:spPr>
        <p:txBody>
          <a:bodyPr wrap="square" rtlCol="0">
            <a:spAutoFit/>
          </a:bodyPr>
          <a:lstStyle/>
          <a:p>
            <a:r>
              <a:rPr lang="en-US" b="1" dirty="0"/>
              <a:t>Regression Trees (Continuous Target)</a:t>
            </a:r>
          </a:p>
          <a:p>
            <a:endParaRPr lang="en-US" dirty="0"/>
          </a:p>
          <a:p>
            <a:r>
              <a:rPr lang="en-US" dirty="0"/>
              <a:t>- So far, we have only been talking about </a:t>
            </a:r>
            <a:r>
              <a:rPr lang="en-US" dirty="0" err="1"/>
              <a:t>dtrees</a:t>
            </a:r>
            <a:r>
              <a:rPr lang="en-US" dirty="0"/>
              <a:t> as a classification algo. We will now generalize </a:t>
            </a:r>
            <a:r>
              <a:rPr lang="en-US" dirty="0" err="1"/>
              <a:t>dtrees</a:t>
            </a:r>
            <a:r>
              <a:rPr lang="en-US" dirty="0"/>
              <a:t> to be a regression algo to predict a number. </a:t>
            </a:r>
          </a:p>
          <a:p>
            <a:r>
              <a:rPr lang="en-US" dirty="0"/>
              <a:t>- It is possible that a </a:t>
            </a:r>
            <a:r>
              <a:rPr lang="en-US" dirty="0" err="1"/>
              <a:t>dtree</a:t>
            </a:r>
            <a:r>
              <a:rPr lang="en-US" dirty="0"/>
              <a:t> may split on the same feature multiple times especially in the case of a continuous target.</a:t>
            </a:r>
          </a:p>
          <a:p>
            <a:r>
              <a:rPr lang="en-US" dirty="0"/>
              <a:t>- In case of prediction, if a test example comes down to a leaf node in a regression </a:t>
            </a:r>
            <a:r>
              <a:rPr lang="en-US" dirty="0" err="1"/>
              <a:t>dtree</a:t>
            </a:r>
            <a:r>
              <a:rPr lang="en-US" dirty="0"/>
              <a:t>, the prediction is going to be an average of the values of the leaf node</a:t>
            </a:r>
          </a:p>
        </p:txBody>
      </p:sp>
      <p:pic>
        <p:nvPicPr>
          <p:cNvPr id="4" name="Picture 3">
            <a:extLst>
              <a:ext uri="{FF2B5EF4-FFF2-40B4-BE49-F238E27FC236}">
                <a16:creationId xmlns:a16="http://schemas.microsoft.com/office/drawing/2014/main" id="{E54263FC-8D12-573D-18FD-8F82CC70E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969" y="2451915"/>
            <a:ext cx="5105842" cy="3932261"/>
          </a:xfrm>
          <a:prstGeom prst="rect">
            <a:avLst/>
          </a:prstGeom>
          <a:ln>
            <a:solidFill>
              <a:schemeClr val="tx1"/>
            </a:solidFill>
          </a:ln>
        </p:spPr>
      </p:pic>
    </p:spTree>
    <p:extLst>
      <p:ext uri="{BB962C8B-B14F-4D97-AF65-F5344CB8AC3E}">
        <p14:creationId xmlns:p14="http://schemas.microsoft.com/office/powerpoint/2010/main" val="46458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A10854-341E-4C39-910D-63C2F0F8ED13}"/>
              </a:ext>
            </a:extLst>
          </p:cNvPr>
          <p:cNvSpPr txBox="1"/>
          <p:nvPr/>
        </p:nvSpPr>
        <p:spPr>
          <a:xfrm>
            <a:off x="251927" y="298580"/>
            <a:ext cx="11728579" cy="923330"/>
          </a:xfrm>
          <a:prstGeom prst="rect">
            <a:avLst/>
          </a:prstGeom>
          <a:noFill/>
        </p:spPr>
        <p:txBody>
          <a:bodyPr wrap="square" rtlCol="0">
            <a:spAutoFit/>
          </a:bodyPr>
          <a:lstStyle/>
          <a:p>
            <a:r>
              <a:rPr lang="en-US" dirty="0"/>
              <a:t>The change in concept of regression trees is that instead of trying to reduce the entropy, we now instead try to reduce the VARIANCE. Once the variance is calculated for the split, when then take the weighted average. This variance is then compared with the variance of all the training examples and the reduction in variance is calculated to build the tree </a:t>
            </a:r>
            <a:endParaRPr lang="en-IN" dirty="0"/>
          </a:p>
        </p:txBody>
      </p:sp>
      <p:pic>
        <p:nvPicPr>
          <p:cNvPr id="4" name="Picture 3">
            <a:extLst>
              <a:ext uri="{FF2B5EF4-FFF2-40B4-BE49-F238E27FC236}">
                <a16:creationId xmlns:a16="http://schemas.microsoft.com/office/drawing/2014/main" id="{EDA69294-0A8C-0AFF-DD31-34D95C7A9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001" y="1340939"/>
            <a:ext cx="8192210" cy="4176122"/>
          </a:xfrm>
          <a:prstGeom prst="rect">
            <a:avLst/>
          </a:prstGeom>
          <a:ln>
            <a:solidFill>
              <a:schemeClr val="tx1"/>
            </a:solidFill>
          </a:ln>
        </p:spPr>
      </p:pic>
      <p:graphicFrame>
        <p:nvGraphicFramePr>
          <p:cNvPr id="5" name="Object 4">
            <a:extLst>
              <a:ext uri="{FF2B5EF4-FFF2-40B4-BE49-F238E27FC236}">
                <a16:creationId xmlns:a16="http://schemas.microsoft.com/office/drawing/2014/main" id="{759003A3-9A51-CB5A-C574-E3EC9B68F495}"/>
              </a:ext>
            </a:extLst>
          </p:cNvPr>
          <p:cNvGraphicFramePr>
            <a:graphicFrameLocks noChangeAspect="1"/>
          </p:cNvGraphicFramePr>
          <p:nvPr>
            <p:extLst>
              <p:ext uri="{D42A27DB-BD31-4B8C-83A1-F6EECF244321}">
                <p14:modId xmlns:p14="http://schemas.microsoft.com/office/powerpoint/2010/main" val="2509534957"/>
              </p:ext>
            </p:extLst>
          </p:nvPr>
        </p:nvGraphicFramePr>
        <p:xfrm>
          <a:off x="5068936" y="5741863"/>
          <a:ext cx="2054127" cy="989137"/>
        </p:xfrm>
        <a:graphic>
          <a:graphicData uri="http://schemas.openxmlformats.org/presentationml/2006/ole">
            <mc:AlternateContent xmlns:mc="http://schemas.openxmlformats.org/markup-compatibility/2006">
              <mc:Choice xmlns:v="urn:schemas-microsoft-com:vml" Requires="v">
                <p:oleObj name="Packager Shell Object" showAsIcon="1" r:id="rId3" imgW="1074389" imgH="518215" progId="Package">
                  <p:embed/>
                </p:oleObj>
              </mc:Choice>
              <mc:Fallback>
                <p:oleObj name="Packager Shell Object" showAsIcon="1" r:id="rId3" imgW="1074389" imgH="518215" progId="Package">
                  <p:embed/>
                  <p:pic>
                    <p:nvPicPr>
                      <p:cNvPr id="0" name=""/>
                      <p:cNvPicPr/>
                      <p:nvPr/>
                    </p:nvPicPr>
                    <p:blipFill>
                      <a:blip r:embed="rId4"/>
                      <a:stretch>
                        <a:fillRect/>
                      </a:stretch>
                    </p:blipFill>
                    <p:spPr>
                      <a:xfrm>
                        <a:off x="5068936" y="5741863"/>
                        <a:ext cx="2054127" cy="989137"/>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3078246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7625E6-F992-574B-DE41-05FE652DCCDC}"/>
              </a:ext>
            </a:extLst>
          </p:cNvPr>
          <p:cNvSpPr txBox="1"/>
          <p:nvPr/>
        </p:nvSpPr>
        <p:spPr>
          <a:xfrm>
            <a:off x="139959" y="158620"/>
            <a:ext cx="11868539" cy="6463308"/>
          </a:xfrm>
          <a:prstGeom prst="rect">
            <a:avLst/>
          </a:prstGeom>
          <a:noFill/>
        </p:spPr>
        <p:txBody>
          <a:bodyPr wrap="square" rtlCol="0">
            <a:spAutoFit/>
          </a:bodyPr>
          <a:lstStyle/>
          <a:p>
            <a:r>
              <a:rPr lang="en-US" b="1" dirty="0"/>
              <a:t>Tree Ensembles</a:t>
            </a:r>
          </a:p>
          <a:p>
            <a:endParaRPr lang="en-US" dirty="0"/>
          </a:p>
          <a:p>
            <a:pPr marL="285750" indent="-285750">
              <a:buFontTx/>
              <a:buChar char="-"/>
            </a:pPr>
            <a:r>
              <a:rPr lang="en-US" dirty="0"/>
              <a:t>A weakness of using a single decision tree is that single </a:t>
            </a:r>
            <a:r>
              <a:rPr lang="en-US" dirty="0" err="1"/>
              <a:t>dtree</a:t>
            </a:r>
            <a:r>
              <a:rPr lang="en-US" dirty="0"/>
              <a:t> can </a:t>
            </a:r>
            <a:r>
              <a:rPr lang="en-US"/>
              <a:t>be highly </a:t>
            </a:r>
            <a:r>
              <a:rPr lang="en-US" dirty="0"/>
              <a:t>sensitive to small changes in training data. One solution to make the algorithm more robust is to build not one but multiple </a:t>
            </a:r>
            <a:r>
              <a:rPr lang="en-US" dirty="0" err="1"/>
              <a:t>dtrees</a:t>
            </a:r>
            <a:r>
              <a:rPr lang="en-US" dirty="0"/>
              <a:t> to make the algo more robust. This is called Tree Ensembles.</a:t>
            </a:r>
          </a:p>
          <a:p>
            <a:pPr marL="285750" indent="-285750">
              <a:buFontTx/>
              <a:buChar char="-"/>
            </a:pPr>
            <a:r>
              <a:rPr lang="en-US" dirty="0"/>
              <a:t>Changing even a single training example can result in a different root node split. This would then result in building out totally different sub-tree on the left and the right</a:t>
            </a:r>
          </a:p>
          <a:p>
            <a:pPr marL="285750" indent="-285750">
              <a:buFontTx/>
              <a:buChar char="-"/>
            </a:pPr>
            <a:r>
              <a:rPr lang="en-US" dirty="0"/>
              <a:t>Simply put, a tree ensemble is a collection of multiple </a:t>
            </a:r>
            <a:r>
              <a:rPr lang="en-US" dirty="0" err="1"/>
              <a:t>dtrees</a:t>
            </a:r>
            <a:r>
              <a:rPr lang="en-US" dirty="0"/>
              <a:t>. Each of the individual tree is a plausible way of classifying the target. For a new test example classification, we then would run our example on each tree and get a vote on the final prediction</a:t>
            </a:r>
          </a:p>
          <a:p>
            <a:pPr marL="285750" indent="-285750">
              <a:buFontTx/>
              <a:buChar char="-"/>
            </a:pPr>
            <a:r>
              <a:rPr lang="en-US" dirty="0"/>
              <a:t>The reason for using ensembles is that by having a lot of </a:t>
            </a:r>
            <a:r>
              <a:rPr lang="en-US" dirty="0" err="1"/>
              <a:t>dtrees</a:t>
            </a:r>
            <a:r>
              <a:rPr lang="en-US" dirty="0"/>
              <a:t> and having them to vote, it makes the overall algorithm less sensitive to what any single </a:t>
            </a:r>
            <a:r>
              <a:rPr lang="en-US" dirty="0" err="1"/>
              <a:t>dtree</a:t>
            </a:r>
            <a:r>
              <a:rPr lang="en-US" dirty="0"/>
              <a:t> maybe doing.</a:t>
            </a:r>
          </a:p>
          <a:p>
            <a:pPr marL="285750" indent="-285750">
              <a:buFontTx/>
              <a:buChar char="-"/>
            </a:pPr>
            <a:r>
              <a:rPr lang="en-US" dirty="0"/>
              <a:t>To come up with different </a:t>
            </a:r>
            <a:r>
              <a:rPr lang="en-US" dirty="0" err="1"/>
              <a:t>dtrees</a:t>
            </a:r>
            <a:r>
              <a:rPr lang="en-US" dirty="0"/>
              <a:t>, we use the </a:t>
            </a:r>
            <a:r>
              <a:rPr lang="en-US" b="1" dirty="0"/>
              <a:t>sampling with replacement technique – </a:t>
            </a:r>
            <a:r>
              <a:rPr lang="en-US" dirty="0"/>
              <a:t>we will construct multiple random training sets that are slightly different from the original training set by using random selection with replacement (training examples will be repeated when randomly sampled).</a:t>
            </a:r>
          </a:p>
          <a:p>
            <a:pPr marL="285750" indent="-285750">
              <a:buFontTx/>
              <a:buChar char="-"/>
            </a:pPr>
            <a:endParaRPr lang="en-US" b="1" dirty="0"/>
          </a:p>
          <a:p>
            <a:r>
              <a:rPr lang="en-US" b="1" dirty="0"/>
              <a:t>Random Forest</a:t>
            </a:r>
          </a:p>
          <a:p>
            <a:endParaRPr lang="en-US" b="1" dirty="0"/>
          </a:p>
          <a:p>
            <a:pPr marL="285750" indent="-285750">
              <a:buFontTx/>
              <a:buChar char="-"/>
            </a:pPr>
            <a:r>
              <a:rPr lang="en-US" dirty="0"/>
              <a:t>Given a training set of size m:</a:t>
            </a:r>
          </a:p>
          <a:p>
            <a:pPr marL="742950" lvl="1" indent="-285750">
              <a:buFontTx/>
              <a:buChar char="-"/>
            </a:pPr>
            <a:r>
              <a:rPr lang="en-US" dirty="0"/>
              <a:t>For b = 1 to B trees:</a:t>
            </a:r>
          </a:p>
          <a:p>
            <a:pPr marL="1200150" lvl="2" indent="-285750">
              <a:buFontTx/>
              <a:buChar char="-"/>
            </a:pPr>
            <a:r>
              <a:rPr lang="en-US" dirty="0"/>
              <a:t>Use sampling with replacement to create a new training set of size m </a:t>
            </a:r>
          </a:p>
          <a:p>
            <a:pPr marL="1200150" lvl="2" indent="-285750">
              <a:buFontTx/>
              <a:buChar char="-"/>
            </a:pPr>
            <a:r>
              <a:rPr lang="en-US" dirty="0"/>
              <a:t>Train a </a:t>
            </a:r>
            <a:r>
              <a:rPr lang="en-US" dirty="0" err="1"/>
              <a:t>dtree</a:t>
            </a:r>
            <a:r>
              <a:rPr lang="en-US" dirty="0"/>
              <a:t> on the new dataset</a:t>
            </a:r>
          </a:p>
          <a:p>
            <a:r>
              <a:rPr lang="en-US" dirty="0"/>
              <a:t>        - Get all the trees to vote on a final prediction</a:t>
            </a:r>
          </a:p>
        </p:txBody>
      </p:sp>
    </p:spTree>
    <p:extLst>
      <p:ext uri="{BB962C8B-B14F-4D97-AF65-F5344CB8AC3E}">
        <p14:creationId xmlns:p14="http://schemas.microsoft.com/office/powerpoint/2010/main" val="1646968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4A92CBC-5DF0-FE80-6A94-19C95C8DFA97}"/>
                  </a:ext>
                </a:extLst>
              </p:cNvPr>
              <p:cNvSpPr txBox="1"/>
              <p:nvPr/>
            </p:nvSpPr>
            <p:spPr>
              <a:xfrm>
                <a:off x="223935" y="251927"/>
                <a:ext cx="11775232" cy="6466386"/>
              </a:xfrm>
              <a:prstGeom prst="rect">
                <a:avLst/>
              </a:prstGeom>
              <a:noFill/>
            </p:spPr>
            <p:txBody>
              <a:bodyPr wrap="square" rtlCol="0">
                <a:spAutoFit/>
              </a:bodyPr>
              <a:lstStyle/>
              <a:p>
                <a:r>
                  <a:rPr lang="en-US" dirty="0"/>
                  <a:t>B = Bagged Trees. Typical choice of B is approx. 100 trees (&gt;= 64 to &lt;= 128). Setting B to something larger never hurts performance but beyond a certain point, you end up with diminishing returns</a:t>
                </a:r>
              </a:p>
              <a:p>
                <a:endParaRPr lang="en-US" dirty="0"/>
              </a:p>
              <a:p>
                <a:r>
                  <a:rPr lang="en-US" dirty="0"/>
                  <a:t>In fact, there is one small change in the algorithm that leads to even better performance:- Randomizing the feature choice</a:t>
                </a:r>
              </a:p>
              <a:p>
                <a:pPr marL="285750" indent="-285750">
                  <a:buFontTx/>
                  <a:buChar char="-"/>
                </a:pPr>
                <a:r>
                  <a:rPr lang="en-US" dirty="0"/>
                  <a:t>At each node, when choosing a feature to split on, if n features are available, pick a random subset of k &lt; n features and allow the algorithm to choose from that subset of features</a:t>
                </a:r>
              </a:p>
              <a:p>
                <a:pPr marL="285750" indent="-285750">
                  <a:buFontTx/>
                  <a:buChar char="-"/>
                </a:pPr>
                <a:r>
                  <a:rPr lang="en-US" dirty="0"/>
                  <a:t>A typical choice of values for k, especially when N is large, is </a:t>
                </a:r>
                <a14:m>
                  <m:oMath xmlns:m="http://schemas.openxmlformats.org/officeDocument/2006/math">
                    <m:r>
                      <a:rPr lang="en-IN" b="0" i="1" smtClean="0">
                        <a:latin typeface="Cambria Math" panose="02040503050406030204" pitchFamily="18" charset="0"/>
                      </a:rPr>
                      <m:t>𝑘</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𝑛</m:t>
                        </m:r>
                      </m:e>
                    </m:rad>
                  </m:oMath>
                </a14:m>
                <a:endParaRPr lang="en-IN" dirty="0"/>
              </a:p>
              <a:p>
                <a:endParaRPr lang="en-IN" dirty="0"/>
              </a:p>
              <a:p>
                <a:r>
                  <a:rPr lang="en-IN" dirty="0"/>
                  <a:t>The above is the final implementation of the random forest algorithm. One reason why this algorithm is robust when compared to a single </a:t>
                </a:r>
                <a:r>
                  <a:rPr lang="en-IN" dirty="0" err="1"/>
                  <a:t>dtree</a:t>
                </a:r>
                <a:r>
                  <a:rPr lang="en-IN" dirty="0"/>
                  <a:t> is that the sampling with replacement procedure causes the algo to explore small changes in the data. This means any little change in the training set makes it less likely to have a huge impact on the overall performance of the model because the data point is already explored and averaged when making the final prediction.</a:t>
                </a:r>
              </a:p>
              <a:p>
                <a:endParaRPr lang="en-IN" dirty="0"/>
              </a:p>
              <a:p>
                <a:r>
                  <a:rPr lang="en-IN" b="1" dirty="0"/>
                  <a:t>XGBOOST</a:t>
                </a:r>
              </a:p>
              <a:p>
                <a:endParaRPr lang="en-IN" dirty="0"/>
              </a:p>
              <a:p>
                <a:pPr marL="285750" indent="-285750">
                  <a:buFontTx/>
                  <a:buChar char="-"/>
                </a:pPr>
                <a:r>
                  <a:rPr lang="en-US" dirty="0"/>
                  <a:t>Given a training set of size m:</a:t>
                </a:r>
              </a:p>
              <a:p>
                <a:pPr marL="742950" lvl="1" indent="-285750">
                  <a:buFontTx/>
                  <a:buChar char="-"/>
                </a:pPr>
                <a:r>
                  <a:rPr lang="en-US" dirty="0"/>
                  <a:t>For b = 1 to B trees:</a:t>
                </a:r>
              </a:p>
              <a:p>
                <a:pPr marL="1200150" lvl="2" indent="-285750">
                  <a:buFontTx/>
                  <a:buChar char="-"/>
                </a:pPr>
                <a:r>
                  <a:rPr lang="en-US" dirty="0"/>
                  <a:t>Use sampling with replacement to create a new training set of size m </a:t>
                </a:r>
                <a:r>
                  <a:rPr lang="en-US" b="1" dirty="0"/>
                  <a:t>for the 1</a:t>
                </a:r>
                <a:r>
                  <a:rPr lang="en-US" b="1" baseline="30000" dirty="0"/>
                  <a:t>st</a:t>
                </a:r>
                <a:r>
                  <a:rPr lang="en-US" b="1" dirty="0"/>
                  <a:t> Tree</a:t>
                </a:r>
              </a:p>
              <a:p>
                <a:pPr marL="1200150" lvl="2" indent="-285750">
                  <a:buFontTx/>
                  <a:buChar char="-"/>
                </a:pPr>
                <a:r>
                  <a:rPr lang="en-US" dirty="0"/>
                  <a:t>For each tree after the 1</a:t>
                </a:r>
                <a:r>
                  <a:rPr lang="en-US" baseline="30000" dirty="0"/>
                  <a:t>st</a:t>
                </a:r>
                <a:r>
                  <a:rPr lang="en-US" dirty="0"/>
                  <a:t> tree, instead of picking from a random sample of all training examples with equal probability (i.e. 1/m probability), make it more likely to pick misclassified examples from the previously trained tree.</a:t>
                </a:r>
              </a:p>
              <a:p>
                <a:pPr marL="1200150" lvl="2" indent="-285750">
                  <a:buFontTx/>
                  <a:buChar char="-"/>
                </a:pPr>
                <a:r>
                  <a:rPr lang="en-US" dirty="0"/>
                  <a:t>Randomize the feature choice</a:t>
                </a:r>
              </a:p>
              <a:p>
                <a:pPr marL="1200150" lvl="2" indent="-285750">
                  <a:buFontTx/>
                  <a:buChar char="-"/>
                </a:pPr>
                <a:r>
                  <a:rPr lang="en-US" dirty="0"/>
                  <a:t>Train the </a:t>
                </a:r>
                <a:r>
                  <a:rPr lang="en-US" dirty="0" err="1"/>
                  <a:t>dtree</a:t>
                </a:r>
                <a:r>
                  <a:rPr lang="en-US" dirty="0"/>
                  <a:t> on the new dataset</a:t>
                </a:r>
              </a:p>
            </p:txBody>
          </p:sp>
        </mc:Choice>
        <mc:Fallback xmlns="">
          <p:sp>
            <p:nvSpPr>
              <p:cNvPr id="4" name="TextBox 3">
                <a:extLst>
                  <a:ext uri="{FF2B5EF4-FFF2-40B4-BE49-F238E27FC236}">
                    <a16:creationId xmlns:a16="http://schemas.microsoft.com/office/drawing/2014/main" id="{E4A92CBC-5DF0-FE80-6A94-19C95C8DFA97}"/>
                  </a:ext>
                </a:extLst>
              </p:cNvPr>
              <p:cNvSpPr txBox="1">
                <a:spLocks noRot="1" noChangeAspect="1" noMove="1" noResize="1" noEditPoints="1" noAdjustHandles="1" noChangeArrowheads="1" noChangeShapeType="1" noTextEdit="1"/>
              </p:cNvSpPr>
              <p:nvPr/>
            </p:nvSpPr>
            <p:spPr>
              <a:xfrm>
                <a:off x="223935" y="251927"/>
                <a:ext cx="11775232" cy="6466386"/>
              </a:xfrm>
              <a:prstGeom prst="rect">
                <a:avLst/>
              </a:prstGeom>
              <a:blipFill>
                <a:blip r:embed="rId2"/>
                <a:stretch>
                  <a:fillRect l="-466" t="-471" r="-155" b="-566"/>
                </a:stretch>
              </a:blipFill>
            </p:spPr>
            <p:txBody>
              <a:bodyPr/>
              <a:lstStyle/>
              <a:p>
                <a:r>
                  <a:rPr lang="en-IN">
                    <a:noFill/>
                  </a:rPr>
                  <a:t> </a:t>
                </a:r>
              </a:p>
            </p:txBody>
          </p:sp>
        </mc:Fallback>
      </mc:AlternateContent>
    </p:spTree>
    <p:extLst>
      <p:ext uri="{BB962C8B-B14F-4D97-AF65-F5344CB8AC3E}">
        <p14:creationId xmlns:p14="http://schemas.microsoft.com/office/powerpoint/2010/main" val="1041685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65D74E-6E2F-C32E-7757-316A83F18693}"/>
              </a:ext>
            </a:extLst>
          </p:cNvPr>
          <p:cNvSpPr txBox="1"/>
          <p:nvPr/>
        </p:nvSpPr>
        <p:spPr>
          <a:xfrm>
            <a:off x="196645" y="294968"/>
            <a:ext cx="11828207" cy="2308324"/>
          </a:xfrm>
          <a:prstGeom prst="rect">
            <a:avLst/>
          </a:prstGeom>
          <a:noFill/>
        </p:spPr>
        <p:txBody>
          <a:bodyPr wrap="square" rtlCol="0">
            <a:spAutoFit/>
          </a:bodyPr>
          <a:lstStyle/>
          <a:p>
            <a:r>
              <a:rPr lang="en-IN" dirty="0"/>
              <a:t>Thus, when building the next </a:t>
            </a:r>
            <a:r>
              <a:rPr lang="en-IN" dirty="0" err="1"/>
              <a:t>dtree</a:t>
            </a:r>
            <a:r>
              <a:rPr lang="en-IN" dirty="0"/>
              <a:t>, we focus on the subset of the training set that is still not doing well and get the next </a:t>
            </a:r>
            <a:r>
              <a:rPr lang="en-IN" dirty="0" err="1"/>
              <a:t>dtree</a:t>
            </a:r>
            <a:r>
              <a:rPr lang="en-IN" dirty="0"/>
              <a:t> to try to do well on the subset</a:t>
            </a:r>
          </a:p>
          <a:p>
            <a:endParaRPr lang="en-IN" dirty="0"/>
          </a:p>
          <a:p>
            <a:r>
              <a:rPr lang="en-IN" dirty="0"/>
              <a:t>Note:- misclassified examples are identified on the original training set. After building the 1</a:t>
            </a:r>
            <a:r>
              <a:rPr lang="en-IN" baseline="30000" dirty="0"/>
              <a:t>st</a:t>
            </a:r>
            <a:r>
              <a:rPr lang="en-IN" dirty="0"/>
              <a:t> </a:t>
            </a:r>
            <a:r>
              <a:rPr lang="en-IN" dirty="0" err="1"/>
              <a:t>dtree</a:t>
            </a:r>
            <a:r>
              <a:rPr lang="en-IN" dirty="0"/>
              <a:t>, we go back to the original training set and tag the correct and incorrect predictions. When building the next tree, we use sampling with replacement to generate another training set, but when we randomly sample we give a higher chance of picking the misclassified examples. This misclassified training set becomes the focus of the next </a:t>
            </a:r>
            <a:r>
              <a:rPr lang="en-IN" dirty="0" err="1"/>
              <a:t>dtree</a:t>
            </a:r>
            <a:r>
              <a:rPr lang="en-IN" dirty="0"/>
              <a:t>. Thus, every progressive tree built focuses more on the on the misclassified examples. </a:t>
            </a:r>
          </a:p>
        </p:txBody>
      </p:sp>
      <p:pic>
        <p:nvPicPr>
          <p:cNvPr id="4" name="Picture 3">
            <a:extLst>
              <a:ext uri="{FF2B5EF4-FFF2-40B4-BE49-F238E27FC236}">
                <a16:creationId xmlns:a16="http://schemas.microsoft.com/office/drawing/2014/main" id="{1017153F-2BA1-0A45-9B94-8C4C86B26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368" y="2725449"/>
            <a:ext cx="8542760" cy="4061812"/>
          </a:xfrm>
          <a:prstGeom prst="rect">
            <a:avLst/>
          </a:prstGeom>
          <a:ln>
            <a:solidFill>
              <a:schemeClr val="tx1"/>
            </a:solidFill>
          </a:ln>
        </p:spPr>
      </p:pic>
    </p:spTree>
    <p:extLst>
      <p:ext uri="{BB962C8B-B14F-4D97-AF65-F5344CB8AC3E}">
        <p14:creationId xmlns:p14="http://schemas.microsoft.com/office/powerpoint/2010/main" val="229618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ED2F4D-3903-F657-A1C2-D962E68C0892}"/>
              </a:ext>
            </a:extLst>
          </p:cNvPr>
          <p:cNvSpPr txBox="1"/>
          <p:nvPr/>
        </p:nvSpPr>
        <p:spPr>
          <a:xfrm>
            <a:off x="78659" y="78365"/>
            <a:ext cx="11847872" cy="6740307"/>
          </a:xfrm>
          <a:prstGeom prst="rect">
            <a:avLst/>
          </a:prstGeom>
          <a:noFill/>
        </p:spPr>
        <p:txBody>
          <a:bodyPr wrap="square" rtlCol="0">
            <a:spAutoFit/>
          </a:bodyPr>
          <a:lstStyle/>
          <a:p>
            <a:r>
              <a:rPr lang="en-IN" dirty="0"/>
              <a:t>The most popular boosting algorithm is </a:t>
            </a:r>
            <a:r>
              <a:rPr lang="en-IN" dirty="0" err="1"/>
              <a:t>XGBoost</a:t>
            </a:r>
            <a:r>
              <a:rPr lang="en-IN" dirty="0"/>
              <a:t> (Extreme Gradient Boosting) :</a:t>
            </a:r>
          </a:p>
          <a:p>
            <a:pPr marL="285750" indent="-285750">
              <a:buFontTx/>
              <a:buChar char="-"/>
            </a:pPr>
            <a:r>
              <a:rPr lang="en-IN" dirty="0"/>
              <a:t>Open source implementation of boosted tree</a:t>
            </a:r>
          </a:p>
          <a:p>
            <a:pPr marL="285750" indent="-285750">
              <a:buFontTx/>
              <a:buChar char="-"/>
            </a:pPr>
            <a:r>
              <a:rPr lang="en-IN" dirty="0"/>
              <a:t>Fast and efficient implementation</a:t>
            </a:r>
          </a:p>
          <a:p>
            <a:pPr marL="285750" indent="-285750">
              <a:buFontTx/>
              <a:buChar char="-"/>
            </a:pPr>
            <a:r>
              <a:rPr lang="en-IN" dirty="0"/>
              <a:t>Good choice of default splitting criterion and when to stop splitting</a:t>
            </a:r>
          </a:p>
          <a:p>
            <a:pPr marL="285750" indent="-285750">
              <a:buFontTx/>
              <a:buChar char="-"/>
            </a:pPr>
            <a:r>
              <a:rPr lang="en-IN" dirty="0"/>
              <a:t>Built in regularization to prevent overfitting (*)</a:t>
            </a:r>
          </a:p>
          <a:p>
            <a:pPr marL="285750" indent="-285750">
              <a:buFontTx/>
              <a:buChar char="-"/>
            </a:pPr>
            <a:r>
              <a:rPr lang="en-IN" dirty="0"/>
              <a:t>Rather than sampling with replacement, XGB assigns different weights to different training examples and does not actually need to generate a lot of random training sets, making it more efficient</a:t>
            </a:r>
          </a:p>
          <a:p>
            <a:pPr marL="285750" indent="-285750">
              <a:buFontTx/>
              <a:buChar char="-"/>
            </a:pPr>
            <a:endParaRPr lang="en-IN" dirty="0"/>
          </a:p>
          <a:p>
            <a:r>
              <a:rPr lang="en-IN" dirty="0"/>
              <a:t>When to use </a:t>
            </a:r>
            <a:r>
              <a:rPr lang="en-IN" dirty="0" err="1"/>
              <a:t>Dtree</a:t>
            </a:r>
            <a:r>
              <a:rPr lang="en-IN" dirty="0"/>
              <a:t> vs NN?</a:t>
            </a:r>
          </a:p>
          <a:p>
            <a:endParaRPr lang="en-IN" dirty="0"/>
          </a:p>
          <a:p>
            <a:r>
              <a:rPr lang="en-IN" dirty="0" err="1"/>
              <a:t>Dtree</a:t>
            </a:r>
            <a:r>
              <a:rPr lang="en-IN" dirty="0"/>
              <a:t> and tree ensembles:</a:t>
            </a:r>
          </a:p>
          <a:p>
            <a:pPr marL="285750" indent="-285750">
              <a:buFontTx/>
              <a:buChar char="-"/>
            </a:pPr>
            <a:r>
              <a:rPr lang="en-IN" dirty="0"/>
              <a:t>Work well on tabular (structured) data for both classification and regression problems</a:t>
            </a:r>
          </a:p>
          <a:p>
            <a:pPr marL="285750" indent="-285750">
              <a:buFontTx/>
              <a:buChar char="-"/>
            </a:pPr>
            <a:r>
              <a:rPr lang="en-IN" dirty="0"/>
              <a:t>Not recommended for unstructured data (images, audio, text)</a:t>
            </a:r>
          </a:p>
          <a:p>
            <a:pPr marL="285750" indent="-285750">
              <a:buFontTx/>
              <a:buChar char="-"/>
            </a:pPr>
            <a:r>
              <a:rPr lang="en-IN" dirty="0"/>
              <a:t>Fast to train</a:t>
            </a:r>
          </a:p>
          <a:p>
            <a:pPr marL="285750" indent="-285750">
              <a:buFontTx/>
              <a:buChar char="-"/>
            </a:pPr>
            <a:r>
              <a:rPr lang="en-IN" dirty="0"/>
              <a:t>Small </a:t>
            </a:r>
            <a:r>
              <a:rPr lang="en-IN" dirty="0" err="1"/>
              <a:t>Dtrees</a:t>
            </a:r>
            <a:r>
              <a:rPr lang="en-IN" dirty="0"/>
              <a:t> may be human interpretable</a:t>
            </a:r>
          </a:p>
          <a:p>
            <a:pPr marL="285750" indent="-285750">
              <a:buFontTx/>
              <a:buChar char="-"/>
            </a:pPr>
            <a:r>
              <a:rPr lang="en-IN" dirty="0"/>
              <a:t>Use XGB for better predictive accuracy</a:t>
            </a:r>
          </a:p>
          <a:p>
            <a:endParaRPr lang="en-IN" dirty="0"/>
          </a:p>
          <a:p>
            <a:r>
              <a:rPr lang="en-IN" dirty="0"/>
              <a:t>NNs:</a:t>
            </a:r>
          </a:p>
          <a:p>
            <a:pPr marL="285750" indent="-285750">
              <a:buFontTx/>
              <a:buChar char="-"/>
            </a:pPr>
            <a:r>
              <a:rPr lang="en-IN" dirty="0"/>
              <a:t>Work on all types of data, including structured and unstructured, for classification or regression problems</a:t>
            </a:r>
          </a:p>
          <a:p>
            <a:pPr marL="285750" indent="-285750">
              <a:buFontTx/>
              <a:buChar char="-"/>
            </a:pPr>
            <a:r>
              <a:rPr lang="en-IN" dirty="0"/>
              <a:t>Slower to train</a:t>
            </a:r>
          </a:p>
          <a:p>
            <a:pPr marL="285750" indent="-285750">
              <a:buFontTx/>
              <a:buChar char="-"/>
            </a:pPr>
            <a:r>
              <a:rPr lang="en-IN" dirty="0"/>
              <a:t>Works with transfer learning</a:t>
            </a:r>
          </a:p>
          <a:p>
            <a:pPr marL="285750" indent="-285750">
              <a:buFontTx/>
              <a:buChar char="-"/>
            </a:pPr>
            <a:r>
              <a:rPr lang="en-IN" dirty="0"/>
              <a:t>When building a system of multiple models working together, it may be easier to string together multiple NNs than </a:t>
            </a:r>
            <a:r>
              <a:rPr lang="en-IN" dirty="0" err="1"/>
              <a:t>dtrees</a:t>
            </a:r>
            <a:r>
              <a:rPr lang="en-IN" dirty="0"/>
              <a:t>, and the multiple NNs can be trained together using gradient descent whereas </a:t>
            </a:r>
            <a:r>
              <a:rPr lang="en-IN" dirty="0" err="1"/>
              <a:t>muiltiple</a:t>
            </a:r>
            <a:r>
              <a:rPr lang="en-IN" dirty="0"/>
              <a:t> trees will need to trained separately.</a:t>
            </a:r>
          </a:p>
        </p:txBody>
      </p:sp>
      <p:graphicFrame>
        <p:nvGraphicFramePr>
          <p:cNvPr id="3" name="Object 2">
            <a:extLst>
              <a:ext uri="{FF2B5EF4-FFF2-40B4-BE49-F238E27FC236}">
                <a16:creationId xmlns:a16="http://schemas.microsoft.com/office/drawing/2014/main" id="{45FC5FE3-4EDF-1D1B-FD6F-17DF94170A96}"/>
              </a:ext>
            </a:extLst>
          </p:cNvPr>
          <p:cNvGraphicFramePr>
            <a:graphicFrameLocks noChangeAspect="1"/>
          </p:cNvGraphicFramePr>
          <p:nvPr>
            <p:extLst>
              <p:ext uri="{D42A27DB-BD31-4B8C-83A1-F6EECF244321}">
                <p14:modId xmlns:p14="http://schemas.microsoft.com/office/powerpoint/2010/main" val="338579427"/>
              </p:ext>
            </p:extLst>
          </p:nvPr>
        </p:nvGraphicFramePr>
        <p:xfrm>
          <a:off x="9186913" y="2196179"/>
          <a:ext cx="2820727" cy="1075505"/>
        </p:xfrm>
        <a:graphic>
          <a:graphicData uri="http://schemas.openxmlformats.org/presentationml/2006/ole">
            <mc:AlternateContent xmlns:mc="http://schemas.openxmlformats.org/markup-compatibility/2006">
              <mc:Choice xmlns:v="urn:schemas-microsoft-com:vml" Requires="v">
                <p:oleObj name="Packager Shell Object" showAsIcon="1" r:id="rId2" imgW="1356547" imgH="518215" progId="Package">
                  <p:embed/>
                </p:oleObj>
              </mc:Choice>
              <mc:Fallback>
                <p:oleObj name="Packager Shell Object" showAsIcon="1" r:id="rId2" imgW="1356547" imgH="518215" progId="Package">
                  <p:embed/>
                  <p:pic>
                    <p:nvPicPr>
                      <p:cNvPr id="0" name=""/>
                      <p:cNvPicPr/>
                      <p:nvPr/>
                    </p:nvPicPr>
                    <p:blipFill>
                      <a:blip r:embed="rId3"/>
                      <a:stretch>
                        <a:fillRect/>
                      </a:stretch>
                    </p:blipFill>
                    <p:spPr>
                      <a:xfrm>
                        <a:off x="9186913" y="2196179"/>
                        <a:ext cx="2820727" cy="1075505"/>
                      </a:xfrm>
                      <a:prstGeom prst="rect">
                        <a:avLst/>
                      </a:prstGeom>
                      <a:ln>
                        <a:solidFill>
                          <a:schemeClr val="tx1"/>
                        </a:solidFill>
                      </a:ln>
                    </p:spPr>
                  </p:pic>
                </p:oleObj>
              </mc:Fallback>
            </mc:AlternateContent>
          </a:graphicData>
        </a:graphic>
      </p:graphicFrame>
      <p:graphicFrame>
        <p:nvGraphicFramePr>
          <p:cNvPr id="4" name="Object 3">
            <a:extLst>
              <a:ext uri="{FF2B5EF4-FFF2-40B4-BE49-F238E27FC236}">
                <a16:creationId xmlns:a16="http://schemas.microsoft.com/office/drawing/2014/main" id="{617BA5E2-B38D-BC11-DAB3-934808D65762}"/>
              </a:ext>
            </a:extLst>
          </p:cNvPr>
          <p:cNvGraphicFramePr>
            <a:graphicFrameLocks noChangeAspect="1"/>
          </p:cNvGraphicFramePr>
          <p:nvPr>
            <p:extLst>
              <p:ext uri="{D42A27DB-BD31-4B8C-83A1-F6EECF244321}">
                <p14:modId xmlns:p14="http://schemas.microsoft.com/office/powerpoint/2010/main" val="2507137627"/>
              </p:ext>
            </p:extLst>
          </p:nvPr>
        </p:nvGraphicFramePr>
        <p:xfrm>
          <a:off x="9186913" y="3586317"/>
          <a:ext cx="2815838" cy="1075504"/>
        </p:xfrm>
        <a:graphic>
          <a:graphicData uri="http://schemas.openxmlformats.org/presentationml/2006/ole">
            <mc:AlternateContent xmlns:mc="http://schemas.openxmlformats.org/markup-compatibility/2006">
              <mc:Choice xmlns:v="urn:schemas-microsoft-com:vml" Requires="v">
                <p:oleObj name="Packager Shell Object" showAsIcon="1" r:id="rId4" imgW="1539178" imgH="518215" progId="Package">
                  <p:embed/>
                </p:oleObj>
              </mc:Choice>
              <mc:Fallback>
                <p:oleObj name="Packager Shell Object" showAsIcon="1" r:id="rId4" imgW="1539178" imgH="518215" progId="Package">
                  <p:embed/>
                  <p:pic>
                    <p:nvPicPr>
                      <p:cNvPr id="0" name=""/>
                      <p:cNvPicPr/>
                      <p:nvPr/>
                    </p:nvPicPr>
                    <p:blipFill>
                      <a:blip r:embed="rId5"/>
                      <a:stretch>
                        <a:fillRect/>
                      </a:stretch>
                    </p:blipFill>
                    <p:spPr>
                      <a:xfrm>
                        <a:off x="9186913" y="3586317"/>
                        <a:ext cx="2815838" cy="1075504"/>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267297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CD224-DA18-43A4-43A7-6024704B60EA}"/>
              </a:ext>
            </a:extLst>
          </p:cNvPr>
          <p:cNvSpPr txBox="1"/>
          <p:nvPr/>
        </p:nvSpPr>
        <p:spPr>
          <a:xfrm>
            <a:off x="152400" y="268941"/>
            <a:ext cx="11663082" cy="2308324"/>
          </a:xfrm>
          <a:prstGeom prst="rect">
            <a:avLst/>
          </a:prstGeom>
          <a:noFill/>
        </p:spPr>
        <p:txBody>
          <a:bodyPr wrap="square" rtlCol="0">
            <a:spAutoFit/>
          </a:bodyPr>
          <a:lstStyle/>
          <a:p>
            <a:r>
              <a:rPr lang="en-US" b="1" dirty="0"/>
              <a:t>Decision Trees</a:t>
            </a:r>
          </a:p>
          <a:p>
            <a:endParaRPr lang="en-US" dirty="0"/>
          </a:p>
          <a:p>
            <a:pPr marL="285750" indent="-285750">
              <a:buFontTx/>
              <a:buChar char="-"/>
            </a:pPr>
            <a:r>
              <a:rPr lang="en-US" dirty="0"/>
              <a:t>One application area of the </a:t>
            </a:r>
            <a:r>
              <a:rPr lang="en-US" dirty="0" err="1"/>
              <a:t>dtree</a:t>
            </a:r>
            <a:r>
              <a:rPr lang="en-US" dirty="0"/>
              <a:t> algo is when the features (not the target), but the features themselves are categorical/discrete</a:t>
            </a:r>
          </a:p>
          <a:p>
            <a:pPr marL="285750" indent="-285750">
              <a:buFontTx/>
              <a:buChar char="-"/>
            </a:pPr>
            <a:r>
              <a:rPr lang="en-US" dirty="0" err="1"/>
              <a:t>Dtree</a:t>
            </a:r>
            <a:r>
              <a:rPr lang="en-US" dirty="0"/>
              <a:t> algo contains nodes. Prediction often involves traversing thru the nodes</a:t>
            </a:r>
          </a:p>
          <a:p>
            <a:pPr marL="742950" lvl="1" indent="-285750">
              <a:buFontTx/>
              <a:buChar char="-"/>
            </a:pPr>
            <a:r>
              <a:rPr lang="en-US" dirty="0"/>
              <a:t>The topmost node is called the ROOT NODE. </a:t>
            </a:r>
          </a:p>
          <a:p>
            <a:pPr marL="742950" lvl="1" indent="-285750">
              <a:buFontTx/>
              <a:buChar char="-"/>
            </a:pPr>
            <a:r>
              <a:rPr lang="en-US" dirty="0"/>
              <a:t>The next set of nodes below the root node, except the final nodes, are called DECISION NODES</a:t>
            </a:r>
          </a:p>
          <a:p>
            <a:pPr marL="742950" lvl="1" indent="-285750">
              <a:buFontTx/>
              <a:buChar char="-"/>
            </a:pPr>
            <a:r>
              <a:rPr lang="en-US" dirty="0"/>
              <a:t>Finally, the bottom most nodes are called LEAF NODES</a:t>
            </a:r>
          </a:p>
        </p:txBody>
      </p:sp>
      <p:sp>
        <p:nvSpPr>
          <p:cNvPr id="3" name="TextBox 2">
            <a:extLst>
              <a:ext uri="{FF2B5EF4-FFF2-40B4-BE49-F238E27FC236}">
                <a16:creationId xmlns:a16="http://schemas.microsoft.com/office/drawing/2014/main" id="{2F360536-AFD7-0F00-E246-0C71F06EE851}"/>
              </a:ext>
            </a:extLst>
          </p:cNvPr>
          <p:cNvSpPr txBox="1"/>
          <p:nvPr/>
        </p:nvSpPr>
        <p:spPr>
          <a:xfrm>
            <a:off x="259976" y="2811115"/>
            <a:ext cx="11555506" cy="646331"/>
          </a:xfrm>
          <a:prstGeom prst="rect">
            <a:avLst/>
          </a:prstGeom>
          <a:noFill/>
        </p:spPr>
        <p:txBody>
          <a:bodyPr wrap="square" rtlCol="0">
            <a:spAutoFit/>
          </a:bodyPr>
          <a:lstStyle/>
          <a:p>
            <a:r>
              <a:rPr lang="en-US" dirty="0"/>
              <a:t>The job of the </a:t>
            </a:r>
            <a:r>
              <a:rPr lang="en-US" dirty="0" err="1"/>
              <a:t>Dtree</a:t>
            </a:r>
            <a:r>
              <a:rPr lang="en-US" dirty="0"/>
              <a:t> algo is to do the following – out of all possible </a:t>
            </a:r>
            <a:r>
              <a:rPr lang="en-US" dirty="0" err="1"/>
              <a:t>Dtree’s</a:t>
            </a:r>
            <a:r>
              <a:rPr lang="en-US" dirty="0"/>
              <a:t>, pick the one that does well on the training set and ideally generalizes well on new data</a:t>
            </a:r>
            <a:endParaRPr lang="en-IN" dirty="0"/>
          </a:p>
        </p:txBody>
      </p:sp>
      <p:pic>
        <p:nvPicPr>
          <p:cNvPr id="5" name="Picture 4">
            <a:extLst>
              <a:ext uri="{FF2B5EF4-FFF2-40B4-BE49-F238E27FC236}">
                <a16:creationId xmlns:a16="http://schemas.microsoft.com/office/drawing/2014/main" id="{C2429115-9D64-3F0E-F684-FA08F7704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264" y="3752690"/>
            <a:ext cx="5939472" cy="2820858"/>
          </a:xfrm>
          <a:prstGeom prst="rect">
            <a:avLst/>
          </a:prstGeom>
          <a:ln>
            <a:solidFill>
              <a:schemeClr val="tx1"/>
            </a:solidFill>
          </a:ln>
        </p:spPr>
      </p:pic>
    </p:spTree>
    <p:extLst>
      <p:ext uri="{BB962C8B-B14F-4D97-AF65-F5344CB8AC3E}">
        <p14:creationId xmlns:p14="http://schemas.microsoft.com/office/powerpoint/2010/main" val="3489577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26668-905A-118A-5962-351CB7591865}"/>
              </a:ext>
            </a:extLst>
          </p:cNvPr>
          <p:cNvSpPr txBox="1"/>
          <p:nvPr/>
        </p:nvSpPr>
        <p:spPr>
          <a:xfrm>
            <a:off x="152400" y="268941"/>
            <a:ext cx="11663082" cy="6463308"/>
          </a:xfrm>
          <a:prstGeom prst="rect">
            <a:avLst/>
          </a:prstGeom>
          <a:noFill/>
        </p:spPr>
        <p:txBody>
          <a:bodyPr wrap="square" rtlCol="0">
            <a:spAutoFit/>
          </a:bodyPr>
          <a:lstStyle/>
          <a:p>
            <a:r>
              <a:rPr lang="en-US" b="1" dirty="0"/>
              <a:t>Decision Tree Learning</a:t>
            </a:r>
          </a:p>
          <a:p>
            <a:endParaRPr lang="en-US" dirty="0"/>
          </a:p>
          <a:p>
            <a:r>
              <a:rPr lang="en-US" dirty="0"/>
              <a:t>Step1: Decide the feature to use at the ROOT node. Then, further values are split based on this topmost feature</a:t>
            </a:r>
          </a:p>
          <a:p>
            <a:r>
              <a:rPr lang="en-US" dirty="0"/>
              <a:t>Step2: Focus on the sub-branch to decide the next node and decide the feature to split on next. Do this for 1 sub-branch at a time</a:t>
            </a:r>
          </a:p>
          <a:p>
            <a:r>
              <a:rPr lang="en-US" dirty="0"/>
              <a:t>Step3: Follow this process till no further splits are possible and a leaf node with only one category of the output/target is created. A node that is completely PURE (having the final target or subset of the target classified) is called the leaf node.</a:t>
            </a:r>
          </a:p>
          <a:p>
            <a:endParaRPr lang="en-US" dirty="0"/>
          </a:p>
          <a:p>
            <a:endParaRPr lang="en-US" dirty="0"/>
          </a:p>
          <a:p>
            <a:r>
              <a:rPr lang="en-US" dirty="0"/>
              <a:t>Note – Steps 2 &amp; 3 are followed for 1 sub-branch at a time. This means, after the root node split, first focus on maybe the left sub-branch and reach the leaf node, and then focus on the right sub-branch</a:t>
            </a:r>
          </a:p>
          <a:p>
            <a:endParaRPr lang="en-US" dirty="0"/>
          </a:p>
          <a:p>
            <a:endParaRPr lang="en-US" dirty="0"/>
          </a:p>
          <a:p>
            <a:r>
              <a:rPr lang="en-US" dirty="0"/>
              <a:t>- The first key step in a </a:t>
            </a:r>
            <a:r>
              <a:rPr lang="en-US" dirty="0" err="1"/>
              <a:t>dtree</a:t>
            </a:r>
            <a:r>
              <a:rPr lang="en-US" dirty="0"/>
              <a:t> algorithm is to choose which features to split on at the root node. This decision is based on the feature providing the maximum PURITY (or minimum impurity)</a:t>
            </a:r>
          </a:p>
          <a:p>
            <a:pPr marL="285750" indent="-285750">
              <a:buFontTx/>
              <a:buChar char="-"/>
            </a:pPr>
            <a:r>
              <a:rPr lang="en-US" dirty="0"/>
              <a:t>The next key decision is to decide when to stop splitting. The following 4 criteria can be followed:</a:t>
            </a:r>
          </a:p>
          <a:p>
            <a:pPr marL="742950" lvl="1" indent="-285750">
              <a:buFontTx/>
              <a:buChar char="-"/>
            </a:pPr>
            <a:r>
              <a:rPr lang="en-US" dirty="0"/>
              <a:t>[1] Stop splitting when the node is 100% pure – only belonging to one class</a:t>
            </a:r>
          </a:p>
          <a:p>
            <a:pPr marL="742950" lvl="1" indent="-285750">
              <a:buFontTx/>
              <a:buChar char="-"/>
            </a:pPr>
            <a:r>
              <a:rPr lang="en-US" dirty="0"/>
              <a:t>[2] Stop splitting when splitting a node further will result in a tree exceeding a maximum depth. DEPTH = number of hops it takes to go from the root node to a particular node. The root node is depth 0, and the node right below it is depth 1, and so on</a:t>
            </a:r>
          </a:p>
          <a:p>
            <a:pPr marL="742950" lvl="1" indent="-285750">
              <a:buFontTx/>
              <a:buChar char="-"/>
            </a:pPr>
            <a:r>
              <a:rPr lang="en-US" dirty="0"/>
              <a:t>[3] Stop splitting when improvements in purity score are below a certain threshold</a:t>
            </a:r>
          </a:p>
          <a:p>
            <a:pPr marL="742950" lvl="1" indent="-285750">
              <a:buFontTx/>
              <a:buChar char="-"/>
            </a:pPr>
            <a:r>
              <a:rPr lang="en-US" dirty="0"/>
              <a:t>[4] Stop splitting when the number of training examples in a node is below a certain threshold</a:t>
            </a:r>
          </a:p>
          <a:p>
            <a:endParaRPr lang="en-US" dirty="0"/>
          </a:p>
        </p:txBody>
      </p:sp>
    </p:spTree>
    <p:extLst>
      <p:ext uri="{BB962C8B-B14F-4D97-AF65-F5344CB8AC3E}">
        <p14:creationId xmlns:p14="http://schemas.microsoft.com/office/powerpoint/2010/main" val="3081676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A58746-6298-6E00-2E2F-F8307EE25E7A}"/>
              </a:ext>
            </a:extLst>
          </p:cNvPr>
          <p:cNvSpPr txBox="1"/>
          <p:nvPr/>
        </p:nvSpPr>
        <p:spPr>
          <a:xfrm>
            <a:off x="49306" y="147277"/>
            <a:ext cx="12093388" cy="2308324"/>
          </a:xfrm>
          <a:prstGeom prst="rect">
            <a:avLst/>
          </a:prstGeom>
          <a:noFill/>
        </p:spPr>
        <p:txBody>
          <a:bodyPr wrap="square" rtlCol="0">
            <a:spAutoFit/>
          </a:bodyPr>
          <a:lstStyle/>
          <a:p>
            <a:r>
              <a:rPr lang="en-US" b="1" dirty="0"/>
              <a:t>Measuring Purity</a:t>
            </a:r>
          </a:p>
          <a:p>
            <a:endParaRPr lang="en-US" dirty="0"/>
          </a:p>
          <a:p>
            <a:r>
              <a:rPr lang="en-US" dirty="0"/>
              <a:t>If training examples can be separated on a complete set of single class, they are said to be pure. Entropy is used for quantifying how pure are a set of examples. It is a measure of the impurity of certain data.</a:t>
            </a:r>
          </a:p>
          <a:p>
            <a:endParaRPr lang="en-US" dirty="0"/>
          </a:p>
          <a:p>
            <a:r>
              <a:rPr lang="en-US" dirty="0"/>
              <a:t>Let p1 = fraction of examples with label 1 (positive class) for a binary classification problem</a:t>
            </a:r>
          </a:p>
          <a:p>
            <a:endParaRPr lang="en-US" dirty="0"/>
          </a:p>
          <a:p>
            <a:r>
              <a:rPr lang="en-US" dirty="0"/>
              <a:t>The entropy function, denoted by H, looks like below:</a:t>
            </a:r>
          </a:p>
        </p:txBody>
      </p:sp>
      <p:pic>
        <p:nvPicPr>
          <p:cNvPr id="4" name="Picture 3">
            <a:extLst>
              <a:ext uri="{FF2B5EF4-FFF2-40B4-BE49-F238E27FC236}">
                <a16:creationId xmlns:a16="http://schemas.microsoft.com/office/drawing/2014/main" id="{0DCC5351-6220-72BA-C464-78C8630EDCC2}"/>
              </a:ext>
            </a:extLst>
          </p:cNvPr>
          <p:cNvPicPr>
            <a:picLocks noChangeAspect="1"/>
          </p:cNvPicPr>
          <p:nvPr/>
        </p:nvPicPr>
        <p:blipFill rotWithShape="1">
          <a:blip r:embed="rId2">
            <a:extLst>
              <a:ext uri="{28A0092B-C50C-407E-A947-70E740481C1C}">
                <a14:useLocalDpi xmlns:a14="http://schemas.microsoft.com/office/drawing/2010/main" val="0"/>
              </a:ext>
            </a:extLst>
          </a:blip>
          <a:srcRect t="20706"/>
          <a:stretch/>
        </p:blipFill>
        <p:spPr>
          <a:xfrm>
            <a:off x="136555" y="2463071"/>
            <a:ext cx="3185436" cy="2308324"/>
          </a:xfrm>
          <a:prstGeom prst="rect">
            <a:avLst/>
          </a:prstGeom>
        </p:spPr>
      </p:pic>
      <p:sp>
        <p:nvSpPr>
          <p:cNvPr id="5" name="TextBox 4">
            <a:extLst>
              <a:ext uri="{FF2B5EF4-FFF2-40B4-BE49-F238E27FC236}">
                <a16:creationId xmlns:a16="http://schemas.microsoft.com/office/drawing/2014/main" id="{C108039B-D75C-508C-89FA-6F160D34969E}"/>
              </a:ext>
            </a:extLst>
          </p:cNvPr>
          <p:cNvSpPr txBox="1"/>
          <p:nvPr/>
        </p:nvSpPr>
        <p:spPr>
          <a:xfrm>
            <a:off x="3654326" y="2805385"/>
            <a:ext cx="8401119" cy="1754326"/>
          </a:xfrm>
          <a:prstGeom prst="rect">
            <a:avLst/>
          </a:prstGeom>
          <a:noFill/>
        </p:spPr>
        <p:txBody>
          <a:bodyPr wrap="square" rtlCol="0">
            <a:spAutoFit/>
          </a:bodyPr>
          <a:lstStyle/>
          <a:p>
            <a:r>
              <a:rPr lang="en-US" dirty="0"/>
              <a:t>NOTE – The horizontal axis is p1 ; The vertical axis is the value of entropy</a:t>
            </a:r>
          </a:p>
          <a:p>
            <a:endParaRPr lang="en-US" dirty="0"/>
          </a:p>
          <a:p>
            <a:r>
              <a:rPr lang="en-US" dirty="0"/>
              <a:t>The curve is the highest when the fraction of examples is 50-50 (implying most impure), denoted by an entropy of 1. Alternatively, if p1 is 0 or 1 (meaning if all values belong to the positive class entirely or NOT the positive class entirely), then the entropy is 0.</a:t>
            </a:r>
          </a:p>
          <a:p>
            <a:r>
              <a:rPr lang="en-US" dirty="0"/>
              <a:t>The higher the entropy, the more the impurity.</a:t>
            </a:r>
            <a:endParaRPr lang="en-IN" dirty="0"/>
          </a:p>
        </p:txBody>
      </p:sp>
      <p:sp>
        <p:nvSpPr>
          <p:cNvPr id="6" name="TextBox 5">
            <a:extLst>
              <a:ext uri="{FF2B5EF4-FFF2-40B4-BE49-F238E27FC236}">
                <a16:creationId xmlns:a16="http://schemas.microsoft.com/office/drawing/2014/main" id="{8401012B-4C60-5079-E47A-73D6552E754A}"/>
              </a:ext>
            </a:extLst>
          </p:cNvPr>
          <p:cNvSpPr txBox="1"/>
          <p:nvPr/>
        </p:nvSpPr>
        <p:spPr>
          <a:xfrm>
            <a:off x="205273" y="4898571"/>
            <a:ext cx="4790286" cy="1200329"/>
          </a:xfrm>
          <a:prstGeom prst="rect">
            <a:avLst/>
          </a:prstGeom>
          <a:noFill/>
        </p:spPr>
        <p:txBody>
          <a:bodyPr wrap="none" rtlCol="0">
            <a:spAutoFit/>
          </a:bodyPr>
          <a:lstStyle/>
          <a:p>
            <a:r>
              <a:rPr lang="en-US" dirty="0"/>
              <a:t>Interpretation of Entropy plot:</a:t>
            </a:r>
          </a:p>
          <a:p>
            <a:r>
              <a:rPr lang="en-US" dirty="0"/>
              <a:t>If p1 = 3/6 </a:t>
            </a:r>
            <a:r>
              <a:rPr lang="en-US" dirty="0">
                <a:sym typeface="Wingdings" panose="05000000000000000000" pitchFamily="2" charset="2"/>
              </a:rPr>
              <a:t> H(p1) = 1  maximum impurity</a:t>
            </a:r>
          </a:p>
          <a:p>
            <a:r>
              <a:rPr lang="en-IN" dirty="0"/>
              <a:t>If p1 = 5/6 </a:t>
            </a:r>
            <a:r>
              <a:rPr lang="en-IN" dirty="0">
                <a:sym typeface="Wingdings" panose="05000000000000000000" pitchFamily="2" charset="2"/>
              </a:rPr>
              <a:t> H(p1) = 0.65  impurity decreases</a:t>
            </a:r>
          </a:p>
          <a:p>
            <a:r>
              <a:rPr lang="en-IN" dirty="0">
                <a:sym typeface="Wingdings" panose="05000000000000000000" pitchFamily="2" charset="2"/>
              </a:rPr>
              <a:t>If p1 = 2/6  H(p1) = 0.92  impurity increases</a:t>
            </a:r>
            <a:endParaRPr lang="en-IN" dirty="0"/>
          </a:p>
        </p:txBody>
      </p:sp>
      <p:pic>
        <p:nvPicPr>
          <p:cNvPr id="7" name="Picture 6">
            <a:extLst>
              <a:ext uri="{FF2B5EF4-FFF2-40B4-BE49-F238E27FC236}">
                <a16:creationId xmlns:a16="http://schemas.microsoft.com/office/drawing/2014/main" id="{5CA3A933-F0F1-8A1D-210C-D36BA4B7C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042" y="4559711"/>
            <a:ext cx="5271937" cy="2208022"/>
          </a:xfrm>
          <a:prstGeom prst="rect">
            <a:avLst/>
          </a:prstGeom>
          <a:ln>
            <a:solidFill>
              <a:schemeClr val="tx1"/>
            </a:solidFill>
          </a:ln>
        </p:spPr>
      </p:pic>
    </p:spTree>
    <p:extLst>
      <p:ext uri="{BB962C8B-B14F-4D97-AF65-F5344CB8AC3E}">
        <p14:creationId xmlns:p14="http://schemas.microsoft.com/office/powerpoint/2010/main" val="1718621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0C457F1-B5FF-7203-E7BC-BAEB5C8B0B73}"/>
                  </a:ext>
                </a:extLst>
              </p:cNvPr>
              <p:cNvSpPr txBox="1"/>
              <p:nvPr/>
            </p:nvSpPr>
            <p:spPr>
              <a:xfrm>
                <a:off x="130629" y="139958"/>
                <a:ext cx="11644604" cy="2308324"/>
              </a:xfrm>
              <a:prstGeom prst="rect">
                <a:avLst/>
              </a:prstGeom>
              <a:noFill/>
            </p:spPr>
            <p:txBody>
              <a:bodyPr wrap="square" rtlCol="0">
                <a:spAutoFit/>
              </a:bodyPr>
              <a:lstStyle/>
              <a:p>
                <a:r>
                  <a:rPr lang="en-US" b="1" dirty="0"/>
                  <a:t>Entropy Function:</a:t>
                </a:r>
              </a:p>
              <a:p>
                <a:endParaRPr lang="en-US"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𝑓𝑟𝑎𝑐𝑡𝑖𝑜𝑛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𝑒𝑥𝑎𝑚𝑝𝑙𝑒𝑠</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𝑙𝑎𝑏𝑒𝑙</m:t>
                      </m:r>
                      <m:r>
                        <a:rPr lang="en-US" b="0" i="1" smtClean="0">
                          <a:latin typeface="Cambria Math" panose="02040503050406030204" pitchFamily="18" charset="0"/>
                        </a:rPr>
                        <m:t> 1 </m:t>
                      </m:r>
                      <m:d>
                        <m:dPr>
                          <m:ctrlPr>
                            <a:rPr lang="en-US" b="0" i="1" smtClean="0">
                              <a:latin typeface="Cambria Math" panose="02040503050406030204" pitchFamily="18" charset="0"/>
                            </a:rPr>
                          </m:ctrlPr>
                        </m:dPr>
                        <m:e>
                          <m:r>
                            <a:rPr lang="en-US" b="0" i="1" smtClean="0">
                              <a:latin typeface="Cambria Math" panose="02040503050406030204" pitchFamily="18" charset="0"/>
                            </a:rPr>
                            <m:t>𝑝𝑜𝑠𝑖𝑡𝑖𝑣𝑒</m:t>
                          </m:r>
                          <m:r>
                            <a:rPr lang="en-US" b="0" i="1" smtClean="0">
                              <a:latin typeface="Cambria Math" panose="02040503050406030204" pitchFamily="18" charset="0"/>
                            </a:rPr>
                            <m:t> </m:t>
                          </m:r>
                          <m:r>
                            <a:rPr lang="en-US" b="0" i="1" smtClean="0">
                              <a:latin typeface="Cambria Math" panose="02040503050406030204" pitchFamily="18" charset="0"/>
                            </a:rPr>
                            <m:t>𝑐𝑙𝑎𝑠𝑠</m:t>
                          </m:r>
                        </m:e>
                      </m:d>
                    </m:oMath>
                  </m:oMathPara>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0=1−</m:t>
                      </m:r>
                      <m:r>
                        <a:rPr lang="en-US" b="0" i="1" smtClean="0">
                          <a:latin typeface="Cambria Math" panose="02040503050406030204" pitchFamily="18" charset="0"/>
                        </a:rPr>
                        <m:t>𝑝</m:t>
                      </m:r>
                      <m:r>
                        <a:rPr lang="en-US" b="0" i="1" smtClean="0">
                          <a:latin typeface="Cambria Math" panose="02040503050406030204" pitchFamily="18" charset="0"/>
                        </a:rPr>
                        <m:t>1</m:t>
                      </m:r>
                    </m:oMath>
                  </m:oMathPara>
                </a14:m>
                <a:endParaRPr lang="en-IN" dirty="0"/>
              </a:p>
              <a:p>
                <a:endParaRPr lang="en-IN"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0</m:t>
                              </m:r>
                            </m:sub>
                          </m:sSub>
                        </m:e>
                      </m:d>
                    </m:oMath>
                  </m:oMathPara>
                </a14:m>
                <a:endParaRPr lang="en-US" b="0" i="1" dirty="0">
                  <a:latin typeface="Cambria Math" panose="02040503050406030204" pitchFamily="18" charset="0"/>
                </a:endParaRPr>
              </a:p>
              <a:p>
                <a:endParaRPr lang="en-US" b="0" i="1" dirty="0">
                  <a:latin typeface="Cambria Math" panose="02040503050406030204" pitchFamily="18" charset="0"/>
                </a:endParaRPr>
              </a:p>
              <a:p>
                <a:r>
                  <a:rPr lang="en-US" b="0" dirty="0"/>
                  <a:t>             </a:t>
                </a:r>
                <a14:m>
                  <m:oMath xmlns:m="http://schemas.openxmlformats.org/officeDocument/2006/math">
                    <m:r>
                      <a:rPr lang="en-US" b="0" i="0"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e>
                    </m:d>
                    <m:r>
                      <a:rPr lang="en-US" b="0" i="1" smtClean="0">
                        <a:latin typeface="Cambria Math" panose="02040503050406030204" pitchFamily="18" charset="0"/>
                      </a:rPr>
                      <m:t>−</m:t>
                    </m:r>
                    <m:r>
                      <a:rPr lang="en-US" i="1" smtClean="0">
                        <a:latin typeface="Cambria Math" panose="02040503050406030204" pitchFamily="18" charset="0"/>
                      </a:rPr>
                      <m:t>(</m:t>
                    </m:r>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e>
                    </m:d>
                  </m:oMath>
                </a14:m>
                <a:endParaRPr lang="en-IN" dirty="0"/>
              </a:p>
            </p:txBody>
          </p:sp>
        </mc:Choice>
        <mc:Fallback xmlns="">
          <p:sp>
            <p:nvSpPr>
              <p:cNvPr id="2" name="TextBox 1">
                <a:extLst>
                  <a:ext uri="{FF2B5EF4-FFF2-40B4-BE49-F238E27FC236}">
                    <a16:creationId xmlns:a16="http://schemas.microsoft.com/office/drawing/2014/main" id="{70C457F1-B5FF-7203-E7BC-BAEB5C8B0B73}"/>
                  </a:ext>
                </a:extLst>
              </p:cNvPr>
              <p:cNvSpPr txBox="1">
                <a:spLocks noRot="1" noChangeAspect="1" noMove="1" noResize="1" noEditPoints="1" noAdjustHandles="1" noChangeArrowheads="1" noChangeShapeType="1" noTextEdit="1"/>
              </p:cNvSpPr>
              <p:nvPr/>
            </p:nvSpPr>
            <p:spPr>
              <a:xfrm>
                <a:off x="130629" y="139958"/>
                <a:ext cx="11644604" cy="2308324"/>
              </a:xfrm>
              <a:prstGeom prst="rect">
                <a:avLst/>
              </a:prstGeom>
              <a:blipFill>
                <a:blip r:embed="rId2"/>
                <a:stretch>
                  <a:fillRect l="-419" t="-1583" b="-1055"/>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B6C3231A-6FE9-51B1-1D98-FDFBF8629C2A}"/>
              </a:ext>
            </a:extLst>
          </p:cNvPr>
          <p:cNvSpPr txBox="1"/>
          <p:nvPr/>
        </p:nvSpPr>
        <p:spPr>
          <a:xfrm>
            <a:off x="172616" y="2584579"/>
            <a:ext cx="11560629" cy="1477328"/>
          </a:xfrm>
          <a:prstGeom prst="rect">
            <a:avLst/>
          </a:prstGeom>
          <a:noFill/>
        </p:spPr>
        <p:txBody>
          <a:bodyPr wrap="square" rtlCol="0">
            <a:spAutoFit/>
          </a:bodyPr>
          <a:lstStyle/>
          <a:p>
            <a:r>
              <a:rPr lang="en-US" dirty="0"/>
              <a:t>NOTE</a:t>
            </a:r>
          </a:p>
          <a:p>
            <a:pPr marL="285750" indent="-285750">
              <a:buFontTx/>
              <a:buChar char="-"/>
            </a:pPr>
            <a:r>
              <a:rPr lang="en-US" dirty="0"/>
              <a:t>Log base 2 instead of natural log is taken because base 2 vertically scales the function to 1 making the numbers easier to interpret</a:t>
            </a:r>
          </a:p>
          <a:p>
            <a:pPr marL="285750" indent="-285750">
              <a:buFontTx/>
              <a:buChar char="-"/>
            </a:pPr>
            <a:r>
              <a:rPr lang="en-US" dirty="0"/>
              <a:t>If p1 = 0; “0 log (0) = 0”</a:t>
            </a:r>
          </a:p>
          <a:p>
            <a:pPr marL="285750" indent="-285750">
              <a:buFontTx/>
              <a:buChar char="-"/>
            </a:pPr>
            <a:r>
              <a:rPr lang="en-US" dirty="0"/>
              <a:t>The </a:t>
            </a:r>
            <a:r>
              <a:rPr lang="en-US" dirty="0" err="1"/>
              <a:t>gini</a:t>
            </a:r>
            <a:r>
              <a:rPr lang="en-US" dirty="0"/>
              <a:t> criterion looks a lot like the entropy function but is a different measure of impurity</a:t>
            </a:r>
            <a:endParaRPr lang="en-IN" dirty="0"/>
          </a:p>
        </p:txBody>
      </p:sp>
      <p:sp>
        <p:nvSpPr>
          <p:cNvPr id="4" name="TextBox 3">
            <a:extLst>
              <a:ext uri="{FF2B5EF4-FFF2-40B4-BE49-F238E27FC236}">
                <a16:creationId xmlns:a16="http://schemas.microsoft.com/office/drawing/2014/main" id="{2EA060F0-6DBA-B823-EFDE-FAEF39E241A7}"/>
              </a:ext>
            </a:extLst>
          </p:cNvPr>
          <p:cNvSpPr txBox="1"/>
          <p:nvPr/>
        </p:nvSpPr>
        <p:spPr>
          <a:xfrm>
            <a:off x="278363" y="4409719"/>
            <a:ext cx="11635274" cy="2308324"/>
          </a:xfrm>
          <a:prstGeom prst="rect">
            <a:avLst/>
          </a:prstGeom>
          <a:noFill/>
        </p:spPr>
        <p:txBody>
          <a:bodyPr wrap="square" rtlCol="0">
            <a:spAutoFit/>
          </a:bodyPr>
          <a:lstStyle/>
          <a:p>
            <a:r>
              <a:rPr lang="en-US" b="1" dirty="0"/>
              <a:t>Information Gain: </a:t>
            </a:r>
            <a:r>
              <a:rPr lang="en-US" dirty="0"/>
              <a:t>When deciding the feature to split on at the node, we will chose the feature that reduces entropy the most. This reduction of impurity is called INFORMATION GAIN</a:t>
            </a:r>
          </a:p>
          <a:p>
            <a:endParaRPr lang="en-US" dirty="0"/>
          </a:p>
          <a:p>
            <a:r>
              <a:rPr lang="en-US" dirty="0"/>
              <a:t>To choose the root node split</a:t>
            </a:r>
          </a:p>
          <a:p>
            <a:pPr marL="285750" indent="-285750">
              <a:buFontTx/>
              <a:buChar char="-"/>
            </a:pPr>
            <a:r>
              <a:rPr lang="en-US" dirty="0"/>
              <a:t>First split all the examples by each feature</a:t>
            </a:r>
          </a:p>
          <a:p>
            <a:pPr marL="285750" indent="-285750">
              <a:buFontTx/>
              <a:buChar char="-"/>
            </a:pPr>
            <a:r>
              <a:rPr lang="en-US" dirty="0"/>
              <a:t>Calculate the entropy of the left and right branches of the split</a:t>
            </a:r>
          </a:p>
          <a:p>
            <a:pPr marL="285750" indent="-285750">
              <a:buFontTx/>
              <a:buChar char="-"/>
            </a:pPr>
            <a:r>
              <a:rPr lang="en-US" dirty="0"/>
              <a:t>Take a weighted average (where weight is the number of training examples split) to calculate the final entropy</a:t>
            </a:r>
          </a:p>
          <a:p>
            <a:pPr marL="285750" indent="-285750">
              <a:buFontTx/>
              <a:buChar char="-"/>
            </a:pPr>
            <a:r>
              <a:rPr lang="en-US" dirty="0"/>
              <a:t>Calculate the reduction in entropy compare to if no split was performed</a:t>
            </a:r>
            <a:endParaRPr lang="en-IN" dirty="0"/>
          </a:p>
        </p:txBody>
      </p:sp>
    </p:spTree>
    <p:extLst>
      <p:ext uri="{BB962C8B-B14F-4D97-AF65-F5344CB8AC3E}">
        <p14:creationId xmlns:p14="http://schemas.microsoft.com/office/powerpoint/2010/main" val="3572343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DFDEA5-8926-8A08-7271-8C943CEC8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93" y="139539"/>
            <a:ext cx="7773013" cy="3842457"/>
          </a:xfrm>
          <a:prstGeom prst="rect">
            <a:avLst/>
          </a:prstGeom>
          <a:ln>
            <a:solidFill>
              <a:schemeClr val="tx1"/>
            </a:solidFill>
          </a:ln>
        </p:spPr>
      </p:pic>
      <p:sp>
        <p:nvSpPr>
          <p:cNvPr id="4" name="TextBox 3">
            <a:extLst>
              <a:ext uri="{FF2B5EF4-FFF2-40B4-BE49-F238E27FC236}">
                <a16:creationId xmlns:a16="http://schemas.microsoft.com/office/drawing/2014/main" id="{59DE1D1C-4D1A-AFDF-6512-0D3E2AE79E1D}"/>
              </a:ext>
            </a:extLst>
          </p:cNvPr>
          <p:cNvSpPr txBox="1"/>
          <p:nvPr/>
        </p:nvSpPr>
        <p:spPr>
          <a:xfrm>
            <a:off x="111966" y="4099716"/>
            <a:ext cx="11802526" cy="369332"/>
          </a:xfrm>
          <a:prstGeom prst="rect">
            <a:avLst/>
          </a:prstGeom>
          <a:noFill/>
        </p:spPr>
        <p:txBody>
          <a:bodyPr wrap="none" rtlCol="0">
            <a:spAutoFit/>
          </a:bodyPr>
          <a:lstStyle/>
          <a:p>
            <a:r>
              <a:rPr lang="en-US" dirty="0"/>
              <a:t>For the above</a:t>
            </a:r>
            <a:r>
              <a:rPr lang="en-IN" dirty="0"/>
              <a:t> – the original split on the target was 50% (5 cats and 5 dogs). Thus, at the root node, p1 = 0.5. Hence H(0.5) = 1</a:t>
            </a:r>
            <a:endParaRPr lang="en-US" dirty="0"/>
          </a:p>
        </p:txBody>
      </p:sp>
      <p:pic>
        <p:nvPicPr>
          <p:cNvPr id="6" name="Picture 5">
            <a:extLst>
              <a:ext uri="{FF2B5EF4-FFF2-40B4-BE49-F238E27FC236}">
                <a16:creationId xmlns:a16="http://schemas.microsoft.com/office/drawing/2014/main" id="{84BA7AE5-0A19-FE6D-7C22-786B4199EE94}"/>
              </a:ext>
            </a:extLst>
          </p:cNvPr>
          <p:cNvPicPr>
            <a:picLocks noChangeAspect="1"/>
          </p:cNvPicPr>
          <p:nvPr/>
        </p:nvPicPr>
        <p:blipFill rotWithShape="1">
          <a:blip r:embed="rId3">
            <a:extLst>
              <a:ext uri="{28A0092B-C50C-407E-A947-70E740481C1C}">
                <a14:useLocalDpi xmlns:a14="http://schemas.microsoft.com/office/drawing/2010/main" val="0"/>
              </a:ext>
            </a:extLst>
          </a:blip>
          <a:srcRect l="5320" t="4200" r="5835" b="5931"/>
          <a:stretch/>
        </p:blipFill>
        <p:spPr>
          <a:xfrm>
            <a:off x="3787878" y="4586769"/>
            <a:ext cx="4450703" cy="2177890"/>
          </a:xfrm>
          <a:prstGeom prst="rect">
            <a:avLst/>
          </a:prstGeom>
          <a:ln>
            <a:solidFill>
              <a:schemeClr val="tx1"/>
            </a:solidFill>
          </a:ln>
        </p:spPr>
      </p:pic>
    </p:spTree>
    <p:extLst>
      <p:ext uri="{BB962C8B-B14F-4D97-AF65-F5344CB8AC3E}">
        <p14:creationId xmlns:p14="http://schemas.microsoft.com/office/powerpoint/2010/main" val="262141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7AA5A-DC95-329D-CAE0-D699F33CB802}"/>
              </a:ext>
            </a:extLst>
          </p:cNvPr>
          <p:cNvSpPr txBox="1"/>
          <p:nvPr/>
        </p:nvSpPr>
        <p:spPr>
          <a:xfrm>
            <a:off x="93305" y="111967"/>
            <a:ext cx="11096243" cy="923330"/>
          </a:xfrm>
          <a:prstGeom prst="rect">
            <a:avLst/>
          </a:prstGeom>
          <a:noFill/>
        </p:spPr>
        <p:txBody>
          <a:bodyPr wrap="none" rtlCol="0">
            <a:spAutoFit/>
          </a:bodyPr>
          <a:lstStyle/>
          <a:p>
            <a:r>
              <a:rPr lang="en-US" b="1" dirty="0"/>
              <a:t>Overall Algorithm</a:t>
            </a:r>
          </a:p>
          <a:p>
            <a:endParaRPr lang="en-US" dirty="0"/>
          </a:p>
          <a:p>
            <a:r>
              <a:rPr lang="en-US" dirty="0"/>
              <a:t>The information gain idea can be extended to multiple nodes to build a decision tree. This is called recursive splitting</a:t>
            </a:r>
          </a:p>
        </p:txBody>
      </p:sp>
      <p:pic>
        <p:nvPicPr>
          <p:cNvPr id="4" name="Picture 3">
            <a:extLst>
              <a:ext uri="{FF2B5EF4-FFF2-40B4-BE49-F238E27FC236}">
                <a16:creationId xmlns:a16="http://schemas.microsoft.com/office/drawing/2014/main" id="{3D5E5271-0E07-3A16-5793-1EEEA92E2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603" y="1151001"/>
            <a:ext cx="8702794" cy="3772227"/>
          </a:xfrm>
          <a:prstGeom prst="rect">
            <a:avLst/>
          </a:prstGeom>
          <a:ln>
            <a:solidFill>
              <a:schemeClr val="tx1"/>
            </a:solidFill>
          </a:ln>
        </p:spPr>
      </p:pic>
      <p:sp>
        <p:nvSpPr>
          <p:cNvPr id="6" name="TextBox 5">
            <a:extLst>
              <a:ext uri="{FF2B5EF4-FFF2-40B4-BE49-F238E27FC236}">
                <a16:creationId xmlns:a16="http://schemas.microsoft.com/office/drawing/2014/main" id="{AB35D1DF-85E3-C149-69A8-84CE64BC7199}"/>
              </a:ext>
            </a:extLst>
          </p:cNvPr>
          <p:cNvSpPr txBox="1"/>
          <p:nvPr/>
        </p:nvSpPr>
        <p:spPr>
          <a:xfrm>
            <a:off x="251927" y="5402424"/>
            <a:ext cx="11719249" cy="923330"/>
          </a:xfrm>
          <a:prstGeom prst="rect">
            <a:avLst/>
          </a:prstGeom>
          <a:noFill/>
        </p:spPr>
        <p:txBody>
          <a:bodyPr wrap="square" rtlCol="0">
            <a:spAutoFit/>
          </a:bodyPr>
          <a:lstStyle/>
          <a:p>
            <a:r>
              <a:rPr lang="en-US" dirty="0"/>
              <a:t>After the root node split, we first build out the left-most branch of the decision tree and then move to the right branch. Also, this is a top-down recursive process, so the lower branches are built using the same approach as the root node. The overall decision tree is built by building smaller sub-trees together and putting them all together.</a:t>
            </a:r>
            <a:endParaRPr lang="en-IN" dirty="0"/>
          </a:p>
        </p:txBody>
      </p:sp>
    </p:spTree>
    <p:extLst>
      <p:ext uri="{BB962C8B-B14F-4D97-AF65-F5344CB8AC3E}">
        <p14:creationId xmlns:p14="http://schemas.microsoft.com/office/powerpoint/2010/main" val="308764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375D88-74B9-5419-2DCD-FE60861BED1B}"/>
              </a:ext>
            </a:extLst>
          </p:cNvPr>
          <p:cNvSpPr txBox="1"/>
          <p:nvPr/>
        </p:nvSpPr>
        <p:spPr>
          <a:xfrm>
            <a:off x="236375" y="142210"/>
            <a:ext cx="11719249" cy="4247317"/>
          </a:xfrm>
          <a:prstGeom prst="rect">
            <a:avLst/>
          </a:prstGeom>
          <a:noFill/>
        </p:spPr>
        <p:txBody>
          <a:bodyPr wrap="square" rtlCol="0">
            <a:spAutoFit/>
          </a:bodyPr>
          <a:lstStyle/>
          <a:p>
            <a:r>
              <a:rPr lang="en-US" b="1" dirty="0"/>
              <a:t>Choosing a splitting criterion</a:t>
            </a:r>
          </a:p>
          <a:p>
            <a:pPr marL="342900" indent="-342900">
              <a:buAutoNum type="arabicPeriod"/>
            </a:pPr>
            <a:r>
              <a:rPr lang="en-US" dirty="0"/>
              <a:t>Max Depth – the larger the max depth, the bigger the </a:t>
            </a:r>
            <a:r>
              <a:rPr lang="en-US" dirty="0" err="1"/>
              <a:t>dtree</a:t>
            </a:r>
            <a:r>
              <a:rPr lang="en-US" dirty="0"/>
              <a:t> we are willing to build, and it’s a bit like fitting a higher degree polynomial or training a large NN. High max depth allows the </a:t>
            </a:r>
            <a:r>
              <a:rPr lang="en-US" dirty="0" err="1"/>
              <a:t>dtree</a:t>
            </a:r>
            <a:r>
              <a:rPr lang="en-US" dirty="0"/>
              <a:t> to learn a more complex model but also increases the risk of overfitting</a:t>
            </a:r>
          </a:p>
          <a:p>
            <a:pPr marL="342900" indent="-342900">
              <a:buAutoNum type="arabicPeriod"/>
            </a:pPr>
            <a:r>
              <a:rPr lang="en-US" dirty="0"/>
              <a:t>Another criteria used for deciding when to stop splitting is if the information gained from an additional split is less than a certain threshold</a:t>
            </a:r>
          </a:p>
          <a:p>
            <a:pPr marL="342900" indent="-342900">
              <a:buAutoNum type="arabicPeriod"/>
            </a:pPr>
            <a:r>
              <a:rPr lang="en-US" dirty="0"/>
              <a:t>Another criteria is to stop splitting when the number of training examples is below a certain threshold</a:t>
            </a:r>
          </a:p>
          <a:p>
            <a:pPr marL="342900" indent="-342900">
              <a:buAutoNum type="arabicPeriod"/>
            </a:pPr>
            <a:endParaRPr lang="en-US" dirty="0"/>
          </a:p>
          <a:p>
            <a:r>
              <a:rPr lang="en-US" dirty="0"/>
              <a:t>To made a prediction using the </a:t>
            </a:r>
            <a:r>
              <a:rPr lang="en-US" dirty="0" err="1"/>
              <a:t>dtree</a:t>
            </a:r>
            <a:r>
              <a:rPr lang="en-US" dirty="0"/>
              <a:t>, start at the root node and keep following the decisions till you reach the leaf node.</a:t>
            </a:r>
          </a:p>
          <a:p>
            <a:endParaRPr lang="en-US" dirty="0"/>
          </a:p>
          <a:p>
            <a:r>
              <a:rPr lang="en-US" dirty="0"/>
              <a:t>One-Hot Encoding for Categorical Features</a:t>
            </a:r>
          </a:p>
          <a:p>
            <a:pPr marL="285750" indent="-285750">
              <a:buFontTx/>
              <a:buChar char="-"/>
            </a:pPr>
            <a:r>
              <a:rPr lang="en-US" dirty="0"/>
              <a:t>Use one-hot encoding to address features that have more than 2 discrete values. </a:t>
            </a:r>
          </a:p>
          <a:p>
            <a:pPr marL="285750" indent="-285750">
              <a:buFontTx/>
              <a:buChar char="-"/>
            </a:pPr>
            <a:r>
              <a:rPr lang="en-US" dirty="0"/>
              <a:t>If a certain categorical feature has 3 categories, instead of creating a </a:t>
            </a:r>
            <a:r>
              <a:rPr lang="en-US" dirty="0" err="1"/>
              <a:t>dtree</a:t>
            </a:r>
            <a:r>
              <a:rPr lang="en-US" dirty="0"/>
              <a:t> that will provide 3 splits (one for each category), we use one-hot encoding to create 3 discrete new features instead of using just 1 feature. Thus, instead of having 1 feature with 3 possible values, we create 3 features with 2 discrete values.</a:t>
            </a:r>
            <a:endParaRPr lang="en-IN" dirty="0"/>
          </a:p>
        </p:txBody>
      </p:sp>
      <p:pic>
        <p:nvPicPr>
          <p:cNvPr id="4" name="Picture 3">
            <a:extLst>
              <a:ext uri="{FF2B5EF4-FFF2-40B4-BE49-F238E27FC236}">
                <a16:creationId xmlns:a16="http://schemas.microsoft.com/office/drawing/2014/main" id="{4516DED1-4C91-F060-F91E-7E22AA7D4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0086" y="5131627"/>
            <a:ext cx="1577477" cy="1204064"/>
          </a:xfrm>
          <a:prstGeom prst="rect">
            <a:avLst/>
          </a:prstGeom>
        </p:spPr>
      </p:pic>
      <p:pic>
        <p:nvPicPr>
          <p:cNvPr id="6" name="Picture 5">
            <a:extLst>
              <a:ext uri="{FF2B5EF4-FFF2-40B4-BE49-F238E27FC236}">
                <a16:creationId xmlns:a16="http://schemas.microsoft.com/office/drawing/2014/main" id="{B3AD222D-0D13-1256-A465-047582939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663" y="4497355"/>
            <a:ext cx="4698393" cy="2218435"/>
          </a:xfrm>
          <a:prstGeom prst="rect">
            <a:avLst/>
          </a:prstGeom>
          <a:ln>
            <a:solidFill>
              <a:schemeClr val="tx1"/>
            </a:solidFill>
          </a:ln>
        </p:spPr>
      </p:pic>
      <p:sp>
        <p:nvSpPr>
          <p:cNvPr id="7" name="TextBox 6">
            <a:extLst>
              <a:ext uri="{FF2B5EF4-FFF2-40B4-BE49-F238E27FC236}">
                <a16:creationId xmlns:a16="http://schemas.microsoft.com/office/drawing/2014/main" id="{E23D645F-62C7-2E2F-A5C9-84204A1237A6}"/>
              </a:ext>
            </a:extLst>
          </p:cNvPr>
          <p:cNvSpPr txBox="1"/>
          <p:nvPr/>
        </p:nvSpPr>
        <p:spPr>
          <a:xfrm>
            <a:off x="3004457" y="4946961"/>
            <a:ext cx="774571" cy="369332"/>
          </a:xfrm>
          <a:prstGeom prst="rect">
            <a:avLst/>
          </a:prstGeom>
          <a:noFill/>
        </p:spPr>
        <p:txBody>
          <a:bodyPr wrap="none" rtlCol="0">
            <a:spAutoFit/>
          </a:bodyPr>
          <a:lstStyle/>
          <a:p>
            <a:r>
              <a:rPr lang="en-US" dirty="0"/>
              <a:t>Avoid:</a:t>
            </a:r>
            <a:endParaRPr lang="en-IN" dirty="0"/>
          </a:p>
        </p:txBody>
      </p:sp>
      <p:sp>
        <p:nvSpPr>
          <p:cNvPr id="8" name="TextBox 7">
            <a:extLst>
              <a:ext uri="{FF2B5EF4-FFF2-40B4-BE49-F238E27FC236}">
                <a16:creationId xmlns:a16="http://schemas.microsoft.com/office/drawing/2014/main" id="{777C205F-D8FA-9F23-DA7B-B5BD9BE7152A}"/>
              </a:ext>
            </a:extLst>
          </p:cNvPr>
          <p:cNvSpPr txBox="1"/>
          <p:nvPr/>
        </p:nvSpPr>
        <p:spPr>
          <a:xfrm>
            <a:off x="5383763" y="5548992"/>
            <a:ext cx="936218" cy="369332"/>
          </a:xfrm>
          <a:prstGeom prst="rect">
            <a:avLst/>
          </a:prstGeom>
          <a:noFill/>
        </p:spPr>
        <p:txBody>
          <a:bodyPr wrap="none" rtlCol="0">
            <a:spAutoFit/>
          </a:bodyPr>
          <a:lstStyle/>
          <a:p>
            <a:r>
              <a:rPr lang="en-US" dirty="0"/>
              <a:t>Instead:</a:t>
            </a:r>
            <a:endParaRPr lang="en-IN" dirty="0"/>
          </a:p>
        </p:txBody>
      </p:sp>
    </p:spTree>
    <p:extLst>
      <p:ext uri="{BB962C8B-B14F-4D97-AF65-F5344CB8AC3E}">
        <p14:creationId xmlns:p14="http://schemas.microsoft.com/office/powerpoint/2010/main" val="362574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7B86D7-87AF-12CA-ED88-854937B11033}"/>
              </a:ext>
            </a:extLst>
          </p:cNvPr>
          <p:cNvSpPr txBox="1"/>
          <p:nvPr/>
        </p:nvSpPr>
        <p:spPr>
          <a:xfrm>
            <a:off x="158620" y="298580"/>
            <a:ext cx="11849878" cy="3693319"/>
          </a:xfrm>
          <a:prstGeom prst="rect">
            <a:avLst/>
          </a:prstGeom>
          <a:noFill/>
        </p:spPr>
        <p:txBody>
          <a:bodyPr wrap="square" rtlCol="0">
            <a:spAutoFit/>
          </a:bodyPr>
          <a:lstStyle/>
          <a:p>
            <a:r>
              <a:rPr lang="en-US" dirty="0"/>
              <a:t>One-Hot Encoding </a:t>
            </a:r>
            <a:r>
              <a:rPr lang="en-US" dirty="0">
                <a:sym typeface="Wingdings" panose="05000000000000000000" pitchFamily="2" charset="2"/>
              </a:rPr>
              <a:t> If a categorical feature can take on k values, we create k binary features (0 or 1 valued). One of the k binary feature will always take a value of 1 (which is the one hot feature).</a:t>
            </a:r>
          </a:p>
          <a:p>
            <a:endParaRPr lang="en-US" dirty="0">
              <a:sym typeface="Wingdings" panose="05000000000000000000" pitchFamily="2" charset="2"/>
            </a:endParaRPr>
          </a:p>
          <a:p>
            <a:r>
              <a:rPr lang="en-US" dirty="0">
                <a:sym typeface="Wingdings" panose="05000000000000000000" pitchFamily="2" charset="2"/>
              </a:rPr>
              <a:t>The idea of one-hot encoding can also be extended to NNs or any other algo before fitting the data</a:t>
            </a:r>
          </a:p>
          <a:p>
            <a:endParaRPr lang="en-US" dirty="0">
              <a:sym typeface="Wingdings" panose="05000000000000000000" pitchFamily="2" charset="2"/>
            </a:endParaRPr>
          </a:p>
          <a:p>
            <a:r>
              <a:rPr lang="en-US" b="1" dirty="0">
                <a:sym typeface="Wingdings" panose="05000000000000000000" pitchFamily="2" charset="2"/>
              </a:rPr>
              <a:t>Continuous Value Features</a:t>
            </a:r>
          </a:p>
          <a:p>
            <a:endParaRPr lang="en-US" b="1" dirty="0">
              <a:sym typeface="Wingdings" panose="05000000000000000000" pitchFamily="2" charset="2"/>
            </a:endParaRPr>
          </a:p>
          <a:p>
            <a:r>
              <a:rPr lang="en-US" dirty="0">
                <a:sym typeface="Wingdings" panose="05000000000000000000" pitchFamily="2" charset="2"/>
              </a:rPr>
              <a:t>When splitting on a continuous feature, the approach is to split based on a certain threshold. Many different values of this threshold need to be considered and the value that results in the best information gain needs to be picked.</a:t>
            </a:r>
          </a:p>
          <a:p>
            <a:endParaRPr lang="en-US" dirty="0">
              <a:sym typeface="Wingdings" panose="05000000000000000000" pitchFamily="2" charset="2"/>
            </a:endParaRPr>
          </a:p>
          <a:p>
            <a:r>
              <a:rPr lang="en-US" dirty="0">
                <a:sym typeface="Wingdings" panose="05000000000000000000" pitchFamily="2" charset="2"/>
              </a:rPr>
              <a:t>One convention to choose thresholds is to sort all examples according to the value of the feature and then take all the values that are midpoints between the sorted list of training examples for that feature. Thus, if there are 5 training examples:</a:t>
            </a:r>
          </a:p>
          <a:p>
            <a:r>
              <a:rPr lang="en-IN" dirty="0">
                <a:sym typeface="Wingdings" panose="05000000000000000000" pitchFamily="2" charset="2"/>
              </a:rPr>
              <a:t>[1, 2, 3, 4, 5], the thresholds will be [1.5, 2.5, 3.5, 4.5] (a total of 4 threshold values)</a:t>
            </a:r>
          </a:p>
        </p:txBody>
      </p:sp>
      <p:pic>
        <p:nvPicPr>
          <p:cNvPr id="4" name="Picture 3">
            <a:extLst>
              <a:ext uri="{FF2B5EF4-FFF2-40B4-BE49-F238E27FC236}">
                <a16:creationId xmlns:a16="http://schemas.microsoft.com/office/drawing/2014/main" id="{F80ABFA2-0FB7-1F10-313C-C997AE45A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371" y="4067272"/>
            <a:ext cx="5568701" cy="2641437"/>
          </a:xfrm>
          <a:prstGeom prst="rect">
            <a:avLst/>
          </a:prstGeom>
          <a:ln>
            <a:solidFill>
              <a:schemeClr val="tx1"/>
            </a:solidFill>
          </a:ln>
        </p:spPr>
      </p:pic>
      <p:sp>
        <p:nvSpPr>
          <p:cNvPr id="5" name="TextBox 4">
            <a:extLst>
              <a:ext uri="{FF2B5EF4-FFF2-40B4-BE49-F238E27FC236}">
                <a16:creationId xmlns:a16="http://schemas.microsoft.com/office/drawing/2014/main" id="{15BCA36B-B911-A17C-E613-9178E08F535A}"/>
              </a:ext>
            </a:extLst>
          </p:cNvPr>
          <p:cNvSpPr txBox="1"/>
          <p:nvPr/>
        </p:nvSpPr>
        <p:spPr>
          <a:xfrm>
            <a:off x="7903029" y="4787825"/>
            <a:ext cx="4012163" cy="1200329"/>
          </a:xfrm>
          <a:prstGeom prst="rect">
            <a:avLst/>
          </a:prstGeom>
          <a:noFill/>
        </p:spPr>
        <p:txBody>
          <a:bodyPr wrap="square" rtlCol="0">
            <a:spAutoFit/>
          </a:bodyPr>
          <a:lstStyle/>
          <a:p>
            <a:r>
              <a:rPr lang="en-US" dirty="0"/>
              <a:t>To summarize, try different thresholds, use the information gain criteria to split on the continuous feature for the best threshold and build the </a:t>
            </a:r>
            <a:r>
              <a:rPr lang="en-US" dirty="0" err="1"/>
              <a:t>dtree</a:t>
            </a:r>
            <a:endParaRPr lang="en-IN" dirty="0"/>
          </a:p>
        </p:txBody>
      </p:sp>
    </p:spTree>
    <p:extLst>
      <p:ext uri="{BB962C8B-B14F-4D97-AF65-F5344CB8AC3E}">
        <p14:creationId xmlns:p14="http://schemas.microsoft.com/office/powerpoint/2010/main" val="3931033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8687</TotalTime>
  <Words>2424</Words>
  <Application>Microsoft Office PowerPoint</Application>
  <PresentationFormat>Widescreen</PresentationFormat>
  <Paragraphs>148</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Wingdings</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Riddhik Rathod</dc:creator>
  <cp:lastModifiedBy>Riddhik Rathod</cp:lastModifiedBy>
  <cp:revision>273</cp:revision>
  <dcterms:created xsi:type="dcterms:W3CDTF">2024-01-29T06:52:33Z</dcterms:created>
  <dcterms:modified xsi:type="dcterms:W3CDTF">2025-08-30T15:06:39Z</dcterms:modified>
</cp:coreProperties>
</file>