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F62A660-13DB-4CCF-A5E8-ABDCEB4C4310}" type="datetimeFigureOut">
              <a:rPr lang="en-US" smtClean="0"/>
              <a:pPr/>
              <a:t>5/1/2020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E95A7DB-CF77-4439-AE9D-261B829A2B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F62A660-13DB-4CCF-A5E8-ABDCEB4C4310}" type="datetimeFigureOut">
              <a:rPr lang="en-US" smtClean="0"/>
              <a:pPr/>
              <a:t>5/1/2020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95A7DB-CF77-4439-AE9D-261B829A2B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F62A660-13DB-4CCF-A5E8-ABDCEB4C4310}" type="datetimeFigureOut">
              <a:rPr lang="en-US" smtClean="0"/>
              <a:pPr/>
              <a:t>5/1/2020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95A7DB-CF77-4439-AE9D-261B829A2B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F62A660-13DB-4CCF-A5E8-ABDCEB4C4310}" type="datetimeFigureOut">
              <a:rPr lang="en-US" smtClean="0"/>
              <a:pPr/>
              <a:t>5/1/2020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95A7DB-CF77-4439-AE9D-261B829A2B1C}"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F62A660-13DB-4CCF-A5E8-ABDCEB4C4310}" type="datetimeFigureOut">
              <a:rPr lang="en-US" smtClean="0"/>
              <a:pPr/>
              <a:t>5/1/2020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95A7DB-CF77-4439-AE9D-261B829A2B1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F62A660-13DB-4CCF-A5E8-ABDCEB4C4310}" type="datetimeFigureOut">
              <a:rPr lang="en-US" smtClean="0"/>
              <a:pPr/>
              <a:t>5/1/2020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E95A7DB-CF77-4439-AE9D-261B829A2B1C}"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F62A660-13DB-4CCF-A5E8-ABDCEB4C4310}" type="datetimeFigureOut">
              <a:rPr lang="en-US" smtClean="0"/>
              <a:pPr/>
              <a:t>5/1/2020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E95A7DB-CF77-4439-AE9D-261B829A2B1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F62A660-13DB-4CCF-A5E8-ABDCEB4C4310}" type="datetimeFigureOut">
              <a:rPr lang="en-US" smtClean="0"/>
              <a:pPr/>
              <a:t>5/1/2020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E95A7DB-CF77-4439-AE9D-261B829A2B1C}"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F62A660-13DB-4CCF-A5E8-ABDCEB4C4310}" type="datetimeFigureOut">
              <a:rPr lang="en-US" smtClean="0"/>
              <a:pPr/>
              <a:t>5/1/2020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E95A7DB-CF77-4439-AE9D-261B829A2B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F62A660-13DB-4CCF-A5E8-ABDCEB4C4310}" type="datetimeFigureOut">
              <a:rPr lang="en-US" smtClean="0"/>
              <a:pPr/>
              <a:t>5/1/2020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E95A7DB-CF77-4439-AE9D-261B829A2B1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F62A660-13DB-4CCF-A5E8-ABDCEB4C4310}" type="datetimeFigureOut">
              <a:rPr lang="en-US" smtClean="0"/>
              <a:pPr/>
              <a:t>5/1/2020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E95A7DB-CF77-4439-AE9D-261B829A2B1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F62A660-13DB-4CCF-A5E8-ABDCEB4C4310}" type="datetimeFigureOut">
              <a:rPr lang="en-US" smtClean="0"/>
              <a:pPr/>
              <a:t>5/1/2020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E95A7DB-CF77-4439-AE9D-261B829A2B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838199"/>
          </a:xfrm>
        </p:spPr>
        <p:txBody>
          <a:bodyPr/>
          <a:lstStyle/>
          <a:p>
            <a:r>
              <a:rPr lang="en-US" dirty="0" err="1" smtClean="0"/>
              <a:t>Coursera</a:t>
            </a:r>
            <a:r>
              <a:rPr lang="en-US" dirty="0" smtClean="0"/>
              <a:t> Capstone</a:t>
            </a:r>
            <a:endParaRPr lang="en-US" dirty="0"/>
          </a:p>
        </p:txBody>
      </p:sp>
      <p:sp>
        <p:nvSpPr>
          <p:cNvPr id="3" name="Subtitle 2"/>
          <p:cNvSpPr>
            <a:spLocks noGrp="1"/>
          </p:cNvSpPr>
          <p:nvPr>
            <p:ph type="subTitle" idx="1"/>
          </p:nvPr>
        </p:nvSpPr>
        <p:spPr>
          <a:xfrm>
            <a:off x="1447800" y="1066800"/>
            <a:ext cx="6400800" cy="685800"/>
          </a:xfrm>
        </p:spPr>
        <p:txBody>
          <a:bodyPr>
            <a:normAutofit fontScale="92500"/>
          </a:bodyPr>
          <a:lstStyle/>
          <a:p>
            <a:r>
              <a:rPr lang="en-US" dirty="0" smtClean="0"/>
              <a:t>IBM </a:t>
            </a:r>
            <a:r>
              <a:rPr lang="en-US" dirty="0" smtClean="0"/>
              <a:t>Data </a:t>
            </a:r>
            <a:r>
              <a:rPr lang="en-US" dirty="0" smtClean="0"/>
              <a:t>Science </a:t>
            </a:r>
            <a:r>
              <a:rPr lang="en-US" dirty="0" smtClean="0"/>
              <a:t>Professional Certificate</a:t>
            </a:r>
            <a:endParaRPr lang="en-US" dirty="0"/>
          </a:p>
        </p:txBody>
      </p:sp>
      <p:sp>
        <p:nvSpPr>
          <p:cNvPr id="9" name="Subtitle 2"/>
          <p:cNvSpPr txBox="1">
            <a:spLocks/>
          </p:cNvSpPr>
          <p:nvPr/>
        </p:nvSpPr>
        <p:spPr>
          <a:xfrm>
            <a:off x="1828800" y="2438400"/>
            <a:ext cx="6019800" cy="685800"/>
          </a:xfrm>
          <a:prstGeom prst="rect">
            <a:avLst/>
          </a:prstGeom>
        </p:spPr>
        <p:txBody>
          <a:bodyPr vert="horz" lIns="45720" rIns="45720">
            <a:normAutofit/>
          </a:bodyPr>
          <a:lstStyle/>
          <a:p>
            <a:pPr marL="0" marR="64008" lvl="0" indent="0" algn="ctr"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3200" b="1" i="1" u="none" strike="noStrike" kern="1200" cap="none" spc="0" normalizeH="0" baseline="0" noProof="0" dirty="0" smtClean="0">
                <a:ln>
                  <a:noFill/>
                </a:ln>
                <a:solidFill>
                  <a:schemeClr val="tx2"/>
                </a:solidFill>
                <a:effectLst/>
                <a:uLnTx/>
                <a:uFillTx/>
                <a:latin typeface="Aparajita" pitchFamily="34" charset="0"/>
                <a:cs typeface="Aparajita" pitchFamily="34" charset="0"/>
              </a:rPr>
              <a:t>Exploration of Eateries in Kolkata</a:t>
            </a:r>
            <a:endParaRPr kumimoji="0" lang="en-US" sz="3200" b="1" i="1" u="none" strike="noStrike" kern="1200" cap="none" spc="0" normalizeH="0" baseline="0" noProof="0" dirty="0">
              <a:ln>
                <a:noFill/>
              </a:ln>
              <a:solidFill>
                <a:schemeClr val="tx2"/>
              </a:solidFill>
              <a:effectLst/>
              <a:uLnTx/>
              <a:uFillTx/>
              <a:latin typeface="Aparajita" pitchFamily="34" charset="0"/>
              <a:cs typeface="Aparajita" pitchFamily="34" charset="0"/>
            </a:endParaRPr>
          </a:p>
        </p:txBody>
      </p:sp>
      <p:sp>
        <p:nvSpPr>
          <p:cNvPr id="10" name="Subtitle 2"/>
          <p:cNvSpPr txBox="1">
            <a:spLocks/>
          </p:cNvSpPr>
          <p:nvPr/>
        </p:nvSpPr>
        <p:spPr>
          <a:xfrm>
            <a:off x="1981200" y="4191000"/>
            <a:ext cx="5791200" cy="838200"/>
          </a:xfrm>
          <a:prstGeom prst="rect">
            <a:avLst/>
          </a:prstGeom>
        </p:spPr>
        <p:txBody>
          <a:bodyPr vert="horz" lIns="45720" rIns="45720">
            <a:normAutofit lnSpcReduction="10000"/>
          </a:bodyPr>
          <a:lstStyle/>
          <a:p>
            <a:pPr marL="0" marR="64008" lvl="0" indent="0" algn="ctr"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400" u="none" strike="noStrike" kern="1200" cap="none" spc="0" normalizeH="0" baseline="0" noProof="0" dirty="0" smtClean="0">
                <a:ln>
                  <a:noFill/>
                </a:ln>
                <a:solidFill>
                  <a:schemeClr val="tx2"/>
                </a:solidFill>
                <a:effectLst/>
                <a:uLnTx/>
                <a:uFillTx/>
                <a:latin typeface="Andalus" pitchFamily="18" charset="-78"/>
                <a:cs typeface="Andalus" pitchFamily="18" charset="-78"/>
              </a:rPr>
              <a:t>By:</a:t>
            </a:r>
            <a:r>
              <a:rPr kumimoji="0" lang="en-US" sz="2400" u="none" strike="noStrike" kern="1200" cap="none" spc="0" normalizeH="0" noProof="0" dirty="0" smtClean="0">
                <a:ln>
                  <a:noFill/>
                </a:ln>
                <a:solidFill>
                  <a:schemeClr val="tx2"/>
                </a:solidFill>
                <a:effectLst/>
                <a:uLnTx/>
                <a:uFillTx/>
                <a:latin typeface="Andalus" pitchFamily="18" charset="-78"/>
                <a:cs typeface="Andalus" pitchFamily="18" charset="-78"/>
              </a:rPr>
              <a:t> </a:t>
            </a:r>
            <a:r>
              <a:rPr kumimoji="0" lang="en-US" sz="2400" u="none" strike="noStrike" kern="1200" cap="none" spc="0" normalizeH="0" noProof="0" dirty="0" err="1" smtClean="0">
                <a:ln>
                  <a:noFill/>
                </a:ln>
                <a:solidFill>
                  <a:schemeClr val="tx2"/>
                </a:solidFill>
                <a:effectLst/>
                <a:uLnTx/>
                <a:uFillTx/>
                <a:latin typeface="Andalus" pitchFamily="18" charset="-78"/>
                <a:cs typeface="Andalus" pitchFamily="18" charset="-78"/>
              </a:rPr>
              <a:t>Riddhiman</a:t>
            </a:r>
            <a:r>
              <a:rPr kumimoji="0" lang="en-US" sz="2400" u="none" strike="noStrike" kern="1200" cap="none" spc="0" normalizeH="0" noProof="0" dirty="0" smtClean="0">
                <a:ln>
                  <a:noFill/>
                </a:ln>
                <a:solidFill>
                  <a:schemeClr val="tx2"/>
                </a:solidFill>
                <a:effectLst/>
                <a:uLnTx/>
                <a:uFillTx/>
                <a:latin typeface="Andalus" pitchFamily="18" charset="-78"/>
                <a:cs typeface="Andalus" pitchFamily="18" charset="-78"/>
              </a:rPr>
              <a:t> </a:t>
            </a:r>
            <a:r>
              <a:rPr kumimoji="0" lang="en-US" sz="2400" u="none" strike="noStrike" kern="1200" cap="none" spc="0" normalizeH="0" noProof="0" dirty="0" err="1" smtClean="0">
                <a:ln>
                  <a:noFill/>
                </a:ln>
                <a:solidFill>
                  <a:schemeClr val="tx2"/>
                </a:solidFill>
                <a:effectLst/>
                <a:uLnTx/>
                <a:uFillTx/>
                <a:latin typeface="Andalus" pitchFamily="18" charset="-78"/>
                <a:cs typeface="Andalus" pitchFamily="18" charset="-78"/>
              </a:rPr>
              <a:t>Basu</a:t>
            </a:r>
            <a:endParaRPr kumimoji="0" lang="en-US" sz="2400" u="none" strike="noStrike" kern="1200" cap="none" spc="0" normalizeH="0" noProof="0" dirty="0" smtClean="0">
              <a:ln>
                <a:noFill/>
              </a:ln>
              <a:solidFill>
                <a:schemeClr val="tx2"/>
              </a:solidFill>
              <a:effectLst/>
              <a:uLnTx/>
              <a:uFillTx/>
              <a:latin typeface="Andalus" pitchFamily="18" charset="-78"/>
              <a:cs typeface="Andalus" pitchFamily="18" charset="-78"/>
            </a:endParaRPr>
          </a:p>
          <a:p>
            <a:pPr marL="0" marR="64008" lvl="0" indent="0" algn="ctr"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400" dirty="0" smtClean="0">
                <a:solidFill>
                  <a:schemeClr val="tx2"/>
                </a:solidFill>
                <a:latin typeface="Andalus" pitchFamily="18" charset="-78"/>
                <a:cs typeface="Andalus" pitchFamily="18" charset="-78"/>
              </a:rPr>
              <a:t>April 2020</a:t>
            </a:r>
            <a:endParaRPr kumimoji="0" lang="en-US" sz="2400" u="none" strike="noStrike" kern="1200" cap="none" spc="0" normalizeH="0" noProof="0" dirty="0" smtClean="0">
              <a:ln>
                <a:noFill/>
              </a:ln>
              <a:solidFill>
                <a:schemeClr val="tx2"/>
              </a:solidFill>
              <a:effectLst/>
              <a:uLnTx/>
              <a:uFillTx/>
              <a:latin typeface="Andalus" pitchFamily="18" charset="-78"/>
              <a:cs typeface="Andalus" pitchFamily="18" charset="-78"/>
            </a:endParaRPr>
          </a:p>
          <a:p>
            <a:pPr marL="0" marR="64008" lvl="0" indent="0" algn="ctr"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3200" u="none" strike="noStrike" kern="1200" cap="none" spc="0" normalizeH="0" baseline="0" noProof="0" dirty="0">
              <a:ln>
                <a:noFill/>
              </a:ln>
              <a:solidFill>
                <a:schemeClr val="tx2"/>
              </a:solidFill>
              <a:effectLst/>
              <a:uLnTx/>
              <a:uFillTx/>
              <a:latin typeface="Angsana New" pitchFamily="18" charset="-34"/>
              <a:cs typeface="Angsana New" pitchFamily="18" charset="-3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990600"/>
          </a:xfrm>
        </p:spPr>
        <p:txBody>
          <a:bodyPr>
            <a:normAutofit/>
          </a:bodyPr>
          <a:lstStyle/>
          <a:p>
            <a:r>
              <a:rPr lang="en-US" sz="2800" dirty="0" smtClean="0"/>
              <a:t>The data was clustered into two clusters – Red and Green</a:t>
            </a:r>
          </a:p>
          <a:p>
            <a:endParaRPr lang="en-US" sz="2800" dirty="0" smtClean="0"/>
          </a:p>
        </p:txBody>
      </p:sp>
      <p:sp>
        <p:nvSpPr>
          <p:cNvPr id="3" name="Title 2"/>
          <p:cNvSpPr>
            <a:spLocks noGrp="1"/>
          </p:cNvSpPr>
          <p:nvPr>
            <p:ph type="title"/>
          </p:nvPr>
        </p:nvSpPr>
        <p:spPr>
          <a:xfrm>
            <a:off x="457200" y="274638"/>
            <a:ext cx="8229600" cy="944562"/>
          </a:xfrm>
        </p:spPr>
        <p:txBody>
          <a:bodyPr/>
          <a:lstStyle/>
          <a:p>
            <a:r>
              <a:rPr lang="en-US" dirty="0" smtClean="0"/>
              <a:t>Analysis – </a:t>
            </a:r>
            <a:r>
              <a:rPr lang="en-US" dirty="0" err="1" smtClean="0"/>
              <a:t>Contd</a:t>
            </a:r>
            <a:endParaRPr lang="en-US" dirty="0"/>
          </a:p>
        </p:txBody>
      </p:sp>
      <p:pic>
        <p:nvPicPr>
          <p:cNvPr id="3075" name="Picture 3"/>
          <p:cNvPicPr>
            <a:picLocks noChangeAspect="1" noChangeArrowheads="1"/>
          </p:cNvPicPr>
          <p:nvPr/>
        </p:nvPicPr>
        <p:blipFill>
          <a:blip r:embed="rId2"/>
          <a:srcRect/>
          <a:stretch>
            <a:fillRect/>
          </a:stretch>
        </p:blipFill>
        <p:spPr bwMode="auto">
          <a:xfrm>
            <a:off x="838200" y="2133600"/>
            <a:ext cx="7402216" cy="429975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3810000"/>
          </a:xfrm>
        </p:spPr>
        <p:txBody>
          <a:bodyPr>
            <a:normAutofit/>
          </a:bodyPr>
          <a:lstStyle/>
          <a:p>
            <a:r>
              <a:rPr lang="en-US" sz="2800" dirty="0" smtClean="0"/>
              <a:t>Cluster 0 – Green had mean price range of 3.06 and rating spread around 4.06.</a:t>
            </a:r>
          </a:p>
          <a:p>
            <a:endParaRPr lang="en-US" sz="2800" dirty="0" smtClean="0"/>
          </a:p>
          <a:p>
            <a:r>
              <a:rPr lang="en-US" sz="2800" dirty="0" smtClean="0"/>
              <a:t>Cluster 1 – Red had mean price range of 1.62 and rating spread around 3.95</a:t>
            </a:r>
          </a:p>
          <a:p>
            <a:endParaRPr lang="en-US" sz="2800" dirty="0" smtClean="0"/>
          </a:p>
        </p:txBody>
      </p:sp>
      <p:sp>
        <p:nvSpPr>
          <p:cNvPr id="3" name="Title 2"/>
          <p:cNvSpPr>
            <a:spLocks noGrp="1"/>
          </p:cNvSpPr>
          <p:nvPr>
            <p:ph type="title"/>
          </p:nvPr>
        </p:nvSpPr>
        <p:spPr>
          <a:xfrm>
            <a:off x="457200" y="274638"/>
            <a:ext cx="8229600" cy="944562"/>
          </a:xfrm>
        </p:spPr>
        <p:txBody>
          <a:bodyPr/>
          <a:lstStyle/>
          <a:p>
            <a:r>
              <a:rPr lang="en-US" dirty="0" smtClean="0"/>
              <a:t>Analysis – </a:t>
            </a:r>
            <a:r>
              <a:rPr lang="en-US" dirty="0" err="1" smtClean="0"/>
              <a:t>Contd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029200"/>
          </a:xfrm>
        </p:spPr>
        <p:txBody>
          <a:bodyPr>
            <a:noAutofit/>
          </a:bodyPr>
          <a:lstStyle/>
          <a:p>
            <a:r>
              <a:rPr lang="en-US" sz="2400" dirty="0" smtClean="0"/>
              <a:t>There is a concentration of venues around Central Kolkata and Salt Lake City</a:t>
            </a:r>
          </a:p>
          <a:p>
            <a:r>
              <a:rPr lang="en-US" sz="2400" dirty="0" smtClean="0"/>
              <a:t>Majority of the venues have ratings between 3.4 and 4.2</a:t>
            </a:r>
          </a:p>
          <a:p>
            <a:r>
              <a:rPr lang="en-US" sz="2400" dirty="0" smtClean="0"/>
              <a:t>Majority of the venues have a price range of Rs 200 to Rs 400 for one person</a:t>
            </a:r>
          </a:p>
          <a:p>
            <a:r>
              <a:rPr lang="en-US" sz="2400" dirty="0" smtClean="0"/>
              <a:t>The first cluster has few venues spread throughout the city as well as concentrated around Central Kolkata which are relatively high priced and have an average rating of 4.06</a:t>
            </a:r>
          </a:p>
          <a:p>
            <a:r>
              <a:rPr lang="en-US" sz="2400" dirty="0" smtClean="0"/>
              <a:t>The second cluster has many venues concentrated around Salt Lake City which are moderately priced and have average rating of 3.95.</a:t>
            </a:r>
          </a:p>
        </p:txBody>
      </p:sp>
      <p:sp>
        <p:nvSpPr>
          <p:cNvPr id="3" name="Title 2"/>
          <p:cNvSpPr>
            <a:spLocks noGrp="1"/>
          </p:cNvSpPr>
          <p:nvPr>
            <p:ph type="title"/>
          </p:nvPr>
        </p:nvSpPr>
        <p:spPr>
          <a:xfrm>
            <a:off x="457200" y="274638"/>
            <a:ext cx="8229600" cy="792162"/>
          </a:xfrm>
        </p:spPr>
        <p:txBody>
          <a:bodyPr/>
          <a:lstStyle/>
          <a:p>
            <a:r>
              <a:rPr lang="en-US" dirty="0" smtClean="0"/>
              <a:t>Results and Discussions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029200"/>
          </a:xfrm>
        </p:spPr>
        <p:txBody>
          <a:bodyPr>
            <a:noAutofit/>
          </a:bodyPr>
          <a:lstStyle/>
          <a:p>
            <a:r>
              <a:rPr lang="en-US" sz="2400" dirty="0" smtClean="0"/>
              <a:t>If one is looking for cheap places with moderately high ratings (close to 4.0), one should check out </a:t>
            </a:r>
            <a:r>
              <a:rPr lang="en-US" sz="2400" b="1" dirty="0" smtClean="0"/>
              <a:t>Salt Lake City</a:t>
            </a:r>
            <a:r>
              <a:rPr lang="en-US" sz="2400" dirty="0" smtClean="0"/>
              <a:t>.</a:t>
            </a:r>
          </a:p>
          <a:p>
            <a:r>
              <a:rPr lang="en-US" sz="2400" dirty="0" smtClean="0"/>
              <a:t>If one is looking for the best places, with the highest rating but might also carry a relatively higher price tag, one has to visit </a:t>
            </a:r>
            <a:r>
              <a:rPr lang="en-US" sz="2400" b="1" dirty="0" smtClean="0"/>
              <a:t>Central Kolkata, as well as may explore parts of North and South Kolkata</a:t>
            </a:r>
            <a:r>
              <a:rPr lang="en-US" sz="2400" dirty="0" smtClean="0"/>
              <a:t>.</a:t>
            </a:r>
          </a:p>
          <a:p>
            <a:r>
              <a:rPr lang="en-US" sz="2400" dirty="0" smtClean="0"/>
              <a:t>A company can use this information to build up an online website/mobile application, to provide users with up to date information about various venues in the city based on the search criteria (name, rating and price).</a:t>
            </a:r>
            <a:endParaRPr lang="en-US" sz="2400" dirty="0"/>
          </a:p>
        </p:txBody>
      </p:sp>
      <p:sp>
        <p:nvSpPr>
          <p:cNvPr id="3" name="Title 2"/>
          <p:cNvSpPr>
            <a:spLocks noGrp="1"/>
          </p:cNvSpPr>
          <p:nvPr>
            <p:ph type="title"/>
          </p:nvPr>
        </p:nvSpPr>
        <p:spPr>
          <a:xfrm>
            <a:off x="457200" y="274638"/>
            <a:ext cx="8229600" cy="792162"/>
          </a:xfrm>
        </p:spPr>
        <p:txBody>
          <a:bodyPr/>
          <a:lstStyle/>
          <a:p>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lstStyle/>
          <a:p>
            <a:r>
              <a:rPr lang="en-US" dirty="0" smtClean="0"/>
              <a:t>For anyone who visits Kolkata as a tourist or for work assignments:</a:t>
            </a:r>
          </a:p>
          <a:p>
            <a:pPr>
              <a:buNone/>
            </a:pPr>
            <a:endParaRPr lang="en-US" dirty="0" smtClean="0"/>
          </a:p>
          <a:p>
            <a:pPr>
              <a:buFont typeface="Wingdings" pitchFamily="2" charset="2"/>
              <a:buChar char="§"/>
            </a:pPr>
            <a:r>
              <a:rPr lang="en-US" dirty="0" smtClean="0"/>
              <a:t>How does he/she choose a cheap place which offers good food?</a:t>
            </a:r>
          </a:p>
          <a:p>
            <a:pPr>
              <a:buFont typeface="Wingdings" pitchFamily="2" charset="2"/>
              <a:buChar char="§"/>
            </a:pPr>
            <a:r>
              <a:rPr lang="en-US" dirty="0" smtClean="0"/>
              <a:t>How can the person find out the highly rated restaurants in Kolkata?</a:t>
            </a:r>
          </a:p>
          <a:p>
            <a:pPr>
              <a:buFont typeface="Wingdings" pitchFamily="2" charset="2"/>
              <a:buChar char="§"/>
            </a:pPr>
            <a:r>
              <a:rPr lang="en-US" dirty="0" smtClean="0"/>
              <a:t>What good options for lunch/dinner are present near the locality where the person is staying?</a:t>
            </a:r>
          </a:p>
        </p:txBody>
      </p:sp>
      <p:sp>
        <p:nvSpPr>
          <p:cNvPr id="3" name="Title 2"/>
          <p:cNvSpPr>
            <a:spLocks noGrp="1"/>
          </p:cNvSpPr>
          <p:nvPr>
            <p:ph type="title"/>
          </p:nvPr>
        </p:nvSpPr>
        <p:spPr>
          <a:xfrm>
            <a:off x="457200" y="274638"/>
            <a:ext cx="8229600" cy="944562"/>
          </a:xfrm>
        </p:spPr>
        <p:txBody>
          <a:bodyPr/>
          <a:lstStyle/>
          <a:p>
            <a:r>
              <a:rPr lang="en-US" dirty="0" smtClean="0"/>
              <a:t>Business Problem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a:bodyPr>
          <a:lstStyle/>
          <a:p>
            <a:r>
              <a:rPr lang="en-US" sz="2800" dirty="0" smtClean="0"/>
              <a:t>This project explores various eateries in Kolkata and attributes the data based on user ratings and average price. </a:t>
            </a:r>
          </a:p>
          <a:p>
            <a:r>
              <a:rPr lang="en-US" sz="2800" dirty="0" smtClean="0"/>
              <a:t>A map of the venues with specific color attributes has been plotted to highlight their position, and information about these venues. </a:t>
            </a:r>
          </a:p>
          <a:p>
            <a:r>
              <a:rPr lang="en-US" sz="2800" dirty="0" smtClean="0"/>
              <a:t>This enables any visitor to take a quick glance and decide what place to visit.</a:t>
            </a:r>
          </a:p>
        </p:txBody>
      </p:sp>
      <p:sp>
        <p:nvSpPr>
          <p:cNvPr id="3" name="Title 2"/>
          <p:cNvSpPr>
            <a:spLocks noGrp="1"/>
          </p:cNvSpPr>
          <p:nvPr>
            <p:ph type="title"/>
          </p:nvPr>
        </p:nvSpPr>
        <p:spPr>
          <a:xfrm>
            <a:off x="457200" y="274638"/>
            <a:ext cx="8229600" cy="944562"/>
          </a:xfrm>
        </p:spPr>
        <p:txBody>
          <a:bodyPr/>
          <a:lstStyle/>
          <a:p>
            <a:r>
              <a:rPr lang="en-US" dirty="0" smtClean="0"/>
              <a:t>Approach</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a:bodyPr>
          <a:lstStyle/>
          <a:p>
            <a:r>
              <a:rPr lang="en-US" sz="2800" dirty="0" smtClean="0"/>
              <a:t>Tourists from abroad and other cities, as well as people who visit Kolkata on work assignments. This analysis could help them pick out restaurants which fit their budget and also near their current locality. </a:t>
            </a:r>
          </a:p>
          <a:p>
            <a:pPr>
              <a:buNone/>
            </a:pPr>
            <a:r>
              <a:rPr lang="en-US" sz="2800" dirty="0" smtClean="0"/>
              <a:t> </a:t>
            </a:r>
          </a:p>
          <a:p>
            <a:r>
              <a:rPr lang="en-US" sz="2800" dirty="0" smtClean="0"/>
              <a:t>In addition, travel portals like </a:t>
            </a:r>
            <a:r>
              <a:rPr lang="en-US" sz="2800" dirty="0" err="1" smtClean="0"/>
              <a:t>TripAdvisor</a:t>
            </a:r>
            <a:r>
              <a:rPr lang="en-US" sz="2800" dirty="0" smtClean="0"/>
              <a:t> may also use such data to recommend restaurants for visitors.</a:t>
            </a:r>
          </a:p>
        </p:txBody>
      </p:sp>
      <p:sp>
        <p:nvSpPr>
          <p:cNvPr id="3" name="Title 2"/>
          <p:cNvSpPr>
            <a:spLocks noGrp="1"/>
          </p:cNvSpPr>
          <p:nvPr>
            <p:ph type="title"/>
          </p:nvPr>
        </p:nvSpPr>
        <p:spPr>
          <a:xfrm>
            <a:off x="457200" y="274638"/>
            <a:ext cx="8229600" cy="944562"/>
          </a:xfrm>
        </p:spPr>
        <p:txBody>
          <a:bodyPr/>
          <a:lstStyle/>
          <a:p>
            <a:r>
              <a:rPr lang="en-US" dirty="0" smtClean="0"/>
              <a:t>Target Audience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a:bodyPr>
          <a:lstStyle/>
          <a:p>
            <a:r>
              <a:rPr lang="en-US" sz="2800" dirty="0" smtClean="0"/>
              <a:t>Data will be acquired from two main sources:</a:t>
            </a:r>
          </a:p>
          <a:p>
            <a:pPr>
              <a:buNone/>
            </a:pPr>
            <a:endParaRPr lang="en-US" sz="2800" dirty="0" smtClean="0"/>
          </a:p>
          <a:p>
            <a:pPr>
              <a:buFont typeface="Arial" pitchFamily="34" charset="0"/>
              <a:buChar char="•"/>
            </a:pPr>
            <a:r>
              <a:rPr lang="en-US" sz="2800" dirty="0" smtClean="0"/>
              <a:t>Foursquare API </a:t>
            </a:r>
          </a:p>
          <a:p>
            <a:pPr>
              <a:buNone/>
            </a:pPr>
            <a:r>
              <a:rPr lang="en-US" sz="2800" dirty="0" smtClean="0"/>
              <a:t>	 </a:t>
            </a:r>
            <a:r>
              <a:rPr lang="en-US" sz="2400" dirty="0" smtClean="0"/>
              <a:t>Name, Category, Latitude, Longitude</a:t>
            </a:r>
          </a:p>
          <a:p>
            <a:pPr>
              <a:buNone/>
            </a:pPr>
            <a:endParaRPr lang="en-US" sz="2800" dirty="0" smtClean="0"/>
          </a:p>
          <a:p>
            <a:pPr>
              <a:buFont typeface="Arial" pitchFamily="34" charset="0"/>
              <a:buChar char="•"/>
            </a:pPr>
            <a:r>
              <a:rPr lang="en-US" sz="2800" dirty="0" err="1" smtClean="0"/>
              <a:t>Zomato</a:t>
            </a:r>
            <a:r>
              <a:rPr lang="en-US" sz="2800" dirty="0" smtClean="0"/>
              <a:t> API</a:t>
            </a:r>
          </a:p>
          <a:p>
            <a:pPr>
              <a:buFont typeface="Arial" pitchFamily="34" charset="0"/>
              <a:buChar char="•"/>
            </a:pPr>
            <a:r>
              <a:rPr lang="en-US" sz="2400" dirty="0" smtClean="0"/>
              <a:t>Name, Address, Rating, Price Range, Price for two, Latitude, Longitude</a:t>
            </a:r>
          </a:p>
          <a:p>
            <a:pPr>
              <a:buNone/>
            </a:pPr>
            <a:r>
              <a:rPr lang="en-US" sz="2800" dirty="0" smtClean="0"/>
              <a:t>  </a:t>
            </a:r>
          </a:p>
        </p:txBody>
      </p:sp>
      <p:sp>
        <p:nvSpPr>
          <p:cNvPr id="3" name="Title 2"/>
          <p:cNvSpPr>
            <a:spLocks noGrp="1"/>
          </p:cNvSpPr>
          <p:nvPr>
            <p:ph type="title"/>
          </p:nvPr>
        </p:nvSpPr>
        <p:spPr>
          <a:xfrm>
            <a:off x="457200" y="274638"/>
            <a:ext cx="8229600" cy="944562"/>
          </a:xfrm>
        </p:spPr>
        <p:txBody>
          <a:bodyPr/>
          <a:lstStyle/>
          <a:p>
            <a:r>
              <a:rPr lang="en-US" dirty="0" smtClean="0"/>
              <a:t>Data Requirements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a:bodyPr>
          <a:lstStyle/>
          <a:p>
            <a:r>
              <a:rPr lang="en-US" sz="2800" dirty="0" smtClean="0"/>
              <a:t>Erroneous data like venues showing as 0 were removed</a:t>
            </a:r>
          </a:p>
          <a:p>
            <a:r>
              <a:rPr lang="en-US" sz="2800" dirty="0" smtClean="0"/>
              <a:t>Foursquare and </a:t>
            </a:r>
            <a:r>
              <a:rPr lang="en-US" sz="2800" dirty="0" err="1" smtClean="0"/>
              <a:t>Zomato</a:t>
            </a:r>
            <a:r>
              <a:rPr lang="en-US" sz="2800" dirty="0" smtClean="0"/>
              <a:t> Data were combined by calculating the difference between latitude and longitude. Venues having difference less than 0.0004 were considered as one.</a:t>
            </a:r>
          </a:p>
          <a:p>
            <a:r>
              <a:rPr lang="en-US" sz="2800" dirty="0" smtClean="0"/>
              <a:t>Average price for all the eateries were calculated from </a:t>
            </a:r>
            <a:r>
              <a:rPr lang="en-US" sz="2800" dirty="0" err="1" smtClean="0"/>
              <a:t>zomato</a:t>
            </a:r>
            <a:r>
              <a:rPr lang="en-US" sz="2800" dirty="0" smtClean="0"/>
              <a:t> data</a:t>
            </a:r>
          </a:p>
        </p:txBody>
      </p:sp>
      <p:sp>
        <p:nvSpPr>
          <p:cNvPr id="3" name="Title 2"/>
          <p:cNvSpPr>
            <a:spLocks noGrp="1"/>
          </p:cNvSpPr>
          <p:nvPr>
            <p:ph type="title"/>
          </p:nvPr>
        </p:nvSpPr>
        <p:spPr>
          <a:xfrm>
            <a:off x="457200" y="274638"/>
            <a:ext cx="8229600" cy="944562"/>
          </a:xfrm>
        </p:spPr>
        <p:txBody>
          <a:bodyPr/>
          <a:lstStyle/>
          <a:p>
            <a:r>
              <a:rPr lang="en-US" dirty="0" smtClean="0"/>
              <a:t>Data Processing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a:bodyPr>
          <a:lstStyle/>
          <a:p>
            <a:r>
              <a:rPr lang="en-US" sz="2800" dirty="0" smtClean="0"/>
              <a:t>Identified places where many venues are located so that any visitor can go to one place and make a choice amongst various venue options.</a:t>
            </a:r>
          </a:p>
          <a:p>
            <a:r>
              <a:rPr lang="en-US" sz="2800" dirty="0" smtClean="0"/>
              <a:t>Explored and plotted areas that are high rated and low rated.</a:t>
            </a:r>
          </a:p>
          <a:p>
            <a:r>
              <a:rPr lang="en-US" sz="2800" dirty="0" smtClean="0"/>
              <a:t>Also plotted the locations of high and low priced venues.</a:t>
            </a:r>
          </a:p>
          <a:p>
            <a:r>
              <a:rPr lang="en-US" sz="2800" dirty="0" smtClean="0"/>
              <a:t>Clustered the available data on venues to identify common patterns.</a:t>
            </a:r>
          </a:p>
        </p:txBody>
      </p:sp>
      <p:sp>
        <p:nvSpPr>
          <p:cNvPr id="3" name="Title 2"/>
          <p:cNvSpPr>
            <a:spLocks noGrp="1"/>
          </p:cNvSpPr>
          <p:nvPr>
            <p:ph type="title"/>
          </p:nvPr>
        </p:nvSpPr>
        <p:spPr>
          <a:xfrm>
            <a:off x="457200" y="274638"/>
            <a:ext cx="8229600" cy="944562"/>
          </a:xfrm>
        </p:spPr>
        <p:txBody>
          <a:bodyPr/>
          <a:lstStyle/>
          <a:p>
            <a:r>
              <a:rPr lang="en-US" dirty="0" smtClean="0"/>
              <a:t>Methodology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1"/>
            <a:ext cx="8229600" cy="1143000"/>
          </a:xfrm>
        </p:spPr>
        <p:txBody>
          <a:bodyPr>
            <a:normAutofit/>
          </a:bodyPr>
          <a:lstStyle/>
          <a:p>
            <a:r>
              <a:rPr lang="en-US" sz="2800" dirty="0" smtClean="0"/>
              <a:t>Plot of venues based on ratings – Red for Lowest to Dark Green for Highest</a:t>
            </a:r>
          </a:p>
          <a:p>
            <a:endParaRPr lang="en-US" sz="2800" dirty="0" smtClean="0"/>
          </a:p>
        </p:txBody>
      </p:sp>
      <p:sp>
        <p:nvSpPr>
          <p:cNvPr id="3" name="Title 2"/>
          <p:cNvSpPr>
            <a:spLocks noGrp="1"/>
          </p:cNvSpPr>
          <p:nvPr>
            <p:ph type="title"/>
          </p:nvPr>
        </p:nvSpPr>
        <p:spPr>
          <a:xfrm>
            <a:off x="457200" y="274638"/>
            <a:ext cx="8229600" cy="944562"/>
          </a:xfrm>
        </p:spPr>
        <p:txBody>
          <a:bodyPr/>
          <a:lstStyle/>
          <a:p>
            <a:r>
              <a:rPr lang="en-US" dirty="0" smtClean="0"/>
              <a:t>Analysis</a:t>
            </a:r>
            <a:endParaRPr lang="en-US" dirty="0"/>
          </a:p>
        </p:txBody>
      </p:sp>
      <p:pic>
        <p:nvPicPr>
          <p:cNvPr id="1027" name="Picture 3"/>
          <p:cNvPicPr>
            <a:picLocks noChangeAspect="1" noChangeArrowheads="1"/>
          </p:cNvPicPr>
          <p:nvPr/>
        </p:nvPicPr>
        <p:blipFill>
          <a:blip r:embed="rId2"/>
          <a:srcRect/>
          <a:stretch>
            <a:fillRect/>
          </a:stretch>
        </p:blipFill>
        <p:spPr bwMode="auto">
          <a:xfrm>
            <a:off x="1066800" y="2438400"/>
            <a:ext cx="6705600" cy="404030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990600"/>
          </a:xfrm>
        </p:spPr>
        <p:txBody>
          <a:bodyPr>
            <a:normAutofit/>
          </a:bodyPr>
          <a:lstStyle/>
          <a:p>
            <a:r>
              <a:rPr lang="en-US" sz="2800" dirty="0" smtClean="0"/>
              <a:t>Plot of venues based on price range – Green for Lowest to Red for Highest</a:t>
            </a:r>
          </a:p>
          <a:p>
            <a:endParaRPr lang="en-US" sz="2800" dirty="0" smtClean="0"/>
          </a:p>
        </p:txBody>
      </p:sp>
      <p:sp>
        <p:nvSpPr>
          <p:cNvPr id="3" name="Title 2"/>
          <p:cNvSpPr>
            <a:spLocks noGrp="1"/>
          </p:cNvSpPr>
          <p:nvPr>
            <p:ph type="title"/>
          </p:nvPr>
        </p:nvSpPr>
        <p:spPr>
          <a:xfrm>
            <a:off x="457200" y="274638"/>
            <a:ext cx="8229600" cy="944562"/>
          </a:xfrm>
        </p:spPr>
        <p:txBody>
          <a:bodyPr/>
          <a:lstStyle/>
          <a:p>
            <a:r>
              <a:rPr lang="en-US" dirty="0" smtClean="0"/>
              <a:t>Analysis – </a:t>
            </a:r>
            <a:r>
              <a:rPr lang="en-US" dirty="0" err="1" smtClean="0"/>
              <a:t>Contd</a:t>
            </a:r>
            <a:endParaRPr lang="en-US" dirty="0"/>
          </a:p>
        </p:txBody>
      </p:sp>
      <p:pic>
        <p:nvPicPr>
          <p:cNvPr id="2050" name="Picture 2"/>
          <p:cNvPicPr>
            <a:picLocks noChangeAspect="1" noChangeArrowheads="1"/>
          </p:cNvPicPr>
          <p:nvPr/>
        </p:nvPicPr>
        <p:blipFill>
          <a:blip r:embed="rId2"/>
          <a:srcRect/>
          <a:stretch>
            <a:fillRect/>
          </a:stretch>
        </p:blipFill>
        <p:spPr bwMode="auto">
          <a:xfrm>
            <a:off x="1143000" y="2209800"/>
            <a:ext cx="6781800" cy="406426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123</TotalTime>
  <Words>595</Words>
  <Application>Microsoft Office PowerPoint</Application>
  <PresentationFormat>On-screen Show (4:3)</PresentationFormat>
  <Paragraphs>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Coursera Capstone</vt:lpstr>
      <vt:lpstr>Business Problem</vt:lpstr>
      <vt:lpstr>Approach</vt:lpstr>
      <vt:lpstr>Target Audience</vt:lpstr>
      <vt:lpstr>Data Requirements</vt:lpstr>
      <vt:lpstr>Data Processing</vt:lpstr>
      <vt:lpstr>Methodology</vt:lpstr>
      <vt:lpstr>Analysis</vt:lpstr>
      <vt:lpstr>Analysis – Contd</vt:lpstr>
      <vt:lpstr>Analysis – Contd</vt:lpstr>
      <vt:lpstr>Analysis – Contd</vt:lpstr>
      <vt:lpstr>Results and Discussions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Bimal Basu</dc:creator>
  <cp:lastModifiedBy>Bimal Basu</cp:lastModifiedBy>
  <cp:revision>26</cp:revision>
  <dcterms:created xsi:type="dcterms:W3CDTF">2020-04-30T17:21:10Z</dcterms:created>
  <dcterms:modified xsi:type="dcterms:W3CDTF">2020-04-30T19:27:42Z</dcterms:modified>
</cp:coreProperties>
</file>