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624"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766FBE-7073-40E3-A86B-B16EDB035C62}"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B183D-FF82-4F02-959E-2C2D8EF374C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55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66FBE-7073-40E3-A86B-B16EDB035C62}"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B183D-FF82-4F02-959E-2C2D8EF374CC}" type="slidenum">
              <a:rPr lang="en-IN" smtClean="0"/>
              <a:t>‹#›</a:t>
            </a:fld>
            <a:endParaRPr lang="en-IN"/>
          </a:p>
        </p:txBody>
      </p:sp>
    </p:spTree>
    <p:extLst>
      <p:ext uri="{BB962C8B-B14F-4D97-AF65-F5344CB8AC3E}">
        <p14:creationId xmlns:p14="http://schemas.microsoft.com/office/powerpoint/2010/main" val="394762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66FBE-7073-40E3-A86B-B16EDB035C62}"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B183D-FF82-4F02-959E-2C2D8EF374CC}" type="slidenum">
              <a:rPr lang="en-IN" smtClean="0"/>
              <a:t>‹#›</a:t>
            </a:fld>
            <a:endParaRPr lang="en-IN"/>
          </a:p>
        </p:txBody>
      </p:sp>
    </p:spTree>
    <p:extLst>
      <p:ext uri="{BB962C8B-B14F-4D97-AF65-F5344CB8AC3E}">
        <p14:creationId xmlns:p14="http://schemas.microsoft.com/office/powerpoint/2010/main" val="3112101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66FBE-7073-40E3-A86B-B16EDB035C62}"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B183D-FF82-4F02-959E-2C2D8EF374CC}" type="slidenum">
              <a:rPr lang="en-IN" smtClean="0"/>
              <a:t>‹#›</a:t>
            </a:fld>
            <a:endParaRPr lang="en-IN"/>
          </a:p>
        </p:txBody>
      </p:sp>
    </p:spTree>
    <p:extLst>
      <p:ext uri="{BB962C8B-B14F-4D97-AF65-F5344CB8AC3E}">
        <p14:creationId xmlns:p14="http://schemas.microsoft.com/office/powerpoint/2010/main" val="310683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766FBE-7073-40E3-A86B-B16EDB035C62}"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B183D-FF82-4F02-959E-2C2D8EF374C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70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766FBE-7073-40E3-A86B-B16EDB035C62}" type="datetimeFigureOut">
              <a:rPr lang="en-IN" smtClean="0"/>
              <a:t>01-05-2025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AB183D-FF82-4F02-959E-2C2D8EF374CC}" type="slidenum">
              <a:rPr lang="en-IN" smtClean="0"/>
              <a:t>‹#›</a:t>
            </a:fld>
            <a:endParaRPr lang="en-IN"/>
          </a:p>
        </p:txBody>
      </p:sp>
    </p:spTree>
    <p:extLst>
      <p:ext uri="{BB962C8B-B14F-4D97-AF65-F5344CB8AC3E}">
        <p14:creationId xmlns:p14="http://schemas.microsoft.com/office/powerpoint/2010/main" val="41106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766FBE-7073-40E3-A86B-B16EDB035C62}" type="datetimeFigureOut">
              <a:rPr lang="en-IN" smtClean="0"/>
              <a:t>01-05-2025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AB183D-FF82-4F02-959E-2C2D8EF374CC}" type="slidenum">
              <a:rPr lang="en-IN" smtClean="0"/>
              <a:t>‹#›</a:t>
            </a:fld>
            <a:endParaRPr lang="en-IN"/>
          </a:p>
        </p:txBody>
      </p:sp>
    </p:spTree>
    <p:extLst>
      <p:ext uri="{BB962C8B-B14F-4D97-AF65-F5344CB8AC3E}">
        <p14:creationId xmlns:p14="http://schemas.microsoft.com/office/powerpoint/2010/main" val="246048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66FBE-7073-40E3-A86B-B16EDB035C62}" type="datetimeFigureOut">
              <a:rPr lang="en-IN" smtClean="0"/>
              <a:t>01-05-2025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AB183D-FF82-4F02-959E-2C2D8EF374CC}" type="slidenum">
              <a:rPr lang="en-IN" smtClean="0"/>
              <a:t>‹#›</a:t>
            </a:fld>
            <a:endParaRPr lang="en-IN"/>
          </a:p>
        </p:txBody>
      </p:sp>
    </p:spTree>
    <p:extLst>
      <p:ext uri="{BB962C8B-B14F-4D97-AF65-F5344CB8AC3E}">
        <p14:creationId xmlns:p14="http://schemas.microsoft.com/office/powerpoint/2010/main" val="238288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766FBE-7073-40E3-A86B-B16EDB035C62}" type="datetimeFigureOut">
              <a:rPr lang="en-IN" smtClean="0"/>
              <a:t>01-05-2025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0AB183D-FF82-4F02-959E-2C2D8EF374CC}" type="slidenum">
              <a:rPr lang="en-IN" smtClean="0"/>
              <a:t>‹#›</a:t>
            </a:fld>
            <a:endParaRPr lang="en-IN"/>
          </a:p>
        </p:txBody>
      </p:sp>
    </p:spTree>
    <p:extLst>
      <p:ext uri="{BB962C8B-B14F-4D97-AF65-F5344CB8AC3E}">
        <p14:creationId xmlns:p14="http://schemas.microsoft.com/office/powerpoint/2010/main" val="21079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766FBE-7073-40E3-A86B-B16EDB035C62}" type="datetimeFigureOut">
              <a:rPr lang="en-IN" smtClean="0"/>
              <a:t>01-05-2025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AB183D-FF82-4F02-959E-2C2D8EF374CC}" type="slidenum">
              <a:rPr lang="en-IN" smtClean="0"/>
              <a:t>‹#›</a:t>
            </a:fld>
            <a:endParaRPr lang="en-IN"/>
          </a:p>
        </p:txBody>
      </p:sp>
    </p:spTree>
    <p:extLst>
      <p:ext uri="{BB962C8B-B14F-4D97-AF65-F5344CB8AC3E}">
        <p14:creationId xmlns:p14="http://schemas.microsoft.com/office/powerpoint/2010/main" val="1955698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766FBE-7073-40E3-A86B-B16EDB035C62}" type="datetimeFigureOut">
              <a:rPr lang="en-IN" smtClean="0"/>
              <a:t>01-05-2025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AB183D-FF82-4F02-959E-2C2D8EF374CC}" type="slidenum">
              <a:rPr lang="en-IN" smtClean="0"/>
              <a:t>‹#›</a:t>
            </a:fld>
            <a:endParaRPr lang="en-IN"/>
          </a:p>
        </p:txBody>
      </p:sp>
    </p:spTree>
    <p:extLst>
      <p:ext uri="{BB962C8B-B14F-4D97-AF65-F5344CB8AC3E}">
        <p14:creationId xmlns:p14="http://schemas.microsoft.com/office/powerpoint/2010/main" val="105957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766FBE-7073-40E3-A86B-B16EDB035C62}" type="datetimeFigureOut">
              <a:rPr lang="en-IN" smtClean="0"/>
              <a:t>01-05-2025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AB183D-FF82-4F02-959E-2C2D8EF374C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487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390" y="3028949"/>
            <a:ext cx="9144000" cy="1281113"/>
          </a:xfrm>
        </p:spPr>
        <p:txBody>
          <a:bodyPr>
            <a:noAutofit/>
          </a:bodyPr>
          <a:lstStyle/>
          <a:p>
            <a:pPr algn="ctr"/>
            <a:r>
              <a:rPr lang="en-IN" sz="4800" b="1" dirty="0"/>
              <a:t>Smart Plant Watering System </a:t>
            </a:r>
          </a:p>
        </p:txBody>
      </p:sp>
      <p:sp>
        <p:nvSpPr>
          <p:cNvPr id="3" name="Subtitle 2"/>
          <p:cNvSpPr>
            <a:spLocks noGrp="1"/>
          </p:cNvSpPr>
          <p:nvPr>
            <p:ph type="subTitle" idx="1"/>
          </p:nvPr>
        </p:nvSpPr>
        <p:spPr>
          <a:xfrm>
            <a:off x="4491990" y="4617720"/>
            <a:ext cx="7208520" cy="1428750"/>
          </a:xfrm>
        </p:spPr>
        <p:txBody>
          <a:bodyPr>
            <a:normAutofit fontScale="77500" lnSpcReduction="20000"/>
          </a:bodyPr>
          <a:lstStyle/>
          <a:p>
            <a:r>
              <a:rPr lang="en-US" sz="2500" b="1" dirty="0">
                <a:solidFill>
                  <a:schemeClr val="tx1"/>
                </a:solidFill>
              </a:rPr>
              <a:t>   Prepared By:</a:t>
            </a:r>
          </a:p>
          <a:p>
            <a:r>
              <a:rPr lang="en-US" sz="2200" b="1" dirty="0"/>
              <a:t>        </a:t>
            </a:r>
            <a:r>
              <a:rPr lang="en-US" sz="2200" b="1" dirty="0">
                <a:solidFill>
                  <a:schemeClr val="tx1"/>
                </a:solidFill>
              </a:rPr>
              <a:t>Enrollment Number:     </a:t>
            </a:r>
            <a:r>
              <a:rPr lang="en-US" sz="1700" dirty="0"/>
              <a:t>220840131055,220840131054,220840131039,220840131030,220840131006</a:t>
            </a:r>
            <a:endParaRPr lang="en-US" sz="1300" dirty="0"/>
          </a:p>
          <a:p>
            <a:r>
              <a:rPr lang="en-US" sz="2200" dirty="0"/>
              <a:t>        </a:t>
            </a:r>
            <a:r>
              <a:rPr lang="en-US" sz="2200" b="1" dirty="0">
                <a:solidFill>
                  <a:schemeClr val="tx1"/>
                </a:solidFill>
              </a:rPr>
              <a:t>Name: </a:t>
            </a:r>
            <a:r>
              <a:rPr lang="en-US" sz="1800" b="1" dirty="0">
                <a:solidFill>
                  <a:schemeClr val="tx1"/>
                </a:solidFill>
              </a:rPr>
              <a:t>Riddhi Mistry, Kishan Mistry, </a:t>
            </a:r>
            <a:r>
              <a:rPr lang="en-US" sz="1800" b="1" dirty="0" err="1">
                <a:solidFill>
                  <a:schemeClr val="tx1"/>
                </a:solidFill>
              </a:rPr>
              <a:t>Siddeeka</a:t>
            </a:r>
            <a:r>
              <a:rPr lang="en-US" sz="1800" b="1" dirty="0">
                <a:solidFill>
                  <a:schemeClr val="tx1"/>
                </a:solidFill>
              </a:rPr>
              <a:t> Khatri ,Mahek                                                      </a:t>
            </a:r>
            <a:r>
              <a:rPr lang="en-US" sz="1800" b="1" dirty="0" err="1">
                <a:solidFill>
                  <a:schemeClr val="tx1"/>
                </a:solidFill>
              </a:rPr>
              <a:t>Bhathawala</a:t>
            </a:r>
            <a:r>
              <a:rPr lang="en-US" sz="1800" b="1" dirty="0">
                <a:solidFill>
                  <a:schemeClr val="tx1"/>
                </a:solidFill>
              </a:rPr>
              <a:t>, Rushali </a:t>
            </a:r>
            <a:r>
              <a:rPr lang="en-US" sz="1800" b="1" dirty="0" err="1">
                <a:solidFill>
                  <a:schemeClr val="tx1"/>
                </a:solidFill>
              </a:rPr>
              <a:t>ganvit</a:t>
            </a:r>
            <a:endParaRPr lang="en-IN" sz="2200" b="1" dirty="0">
              <a:solidFill>
                <a:schemeClr val="tx1"/>
              </a:solidFill>
            </a:endParaRPr>
          </a:p>
        </p:txBody>
      </p:sp>
      <p:pic>
        <p:nvPicPr>
          <p:cNvPr id="1028" name="Picture 4" descr="https://lh7-rt.googleusercontent.com/docsz/AD_4nXeDr0I17pXe8C03p4xXXbTDBkN9rifSV8dzmIaMUcfdTchjCYGigKMI1jlYdZYCBnQ2U_8bre2d5yjnywh0XR6YxSOaGC9JBdZy9_EK6EWEpjZqX1M9jsKQYW4W1jwAb69DOwKqkKG437P23_be2fY?key=6oHEkrnp7sWEngw4ftAwBh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49"/>
            <a:ext cx="1851660" cy="17965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0275570" y="16149"/>
            <a:ext cx="1916430" cy="1938380"/>
          </a:xfrm>
          <a:prstGeom prst="rect">
            <a:avLst/>
          </a:prstGeom>
        </p:spPr>
      </p:pic>
      <p:sp>
        <p:nvSpPr>
          <p:cNvPr id="12" name="TextBox 11"/>
          <p:cNvSpPr txBox="1"/>
          <p:nvPr/>
        </p:nvSpPr>
        <p:spPr>
          <a:xfrm>
            <a:off x="1524000" y="4617720"/>
            <a:ext cx="2354580" cy="369332"/>
          </a:xfrm>
          <a:prstGeom prst="rect">
            <a:avLst/>
          </a:prstGeom>
          <a:noFill/>
        </p:spPr>
        <p:txBody>
          <a:bodyPr wrap="square" rtlCol="0">
            <a:spAutoFit/>
          </a:bodyPr>
          <a:lstStyle/>
          <a:p>
            <a:r>
              <a:rPr lang="en-US" b="1" dirty="0"/>
              <a:t>Date: 02/05/2025 </a:t>
            </a:r>
            <a:endParaRPr lang="en-IN" b="1" dirty="0"/>
          </a:p>
        </p:txBody>
      </p:sp>
    </p:spTree>
    <p:extLst>
      <p:ext uri="{BB962C8B-B14F-4D97-AF65-F5344CB8AC3E}">
        <p14:creationId xmlns:p14="http://schemas.microsoft.com/office/powerpoint/2010/main" val="34641054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US" sz="9600" b="1" dirty="0"/>
              <a:t>Thank You!</a:t>
            </a:r>
            <a:endParaRPr lang="en-IN" sz="9600" b="1" dirty="0"/>
          </a:p>
        </p:txBody>
      </p:sp>
    </p:spTree>
    <p:extLst>
      <p:ext uri="{BB962C8B-B14F-4D97-AF65-F5344CB8AC3E}">
        <p14:creationId xmlns:p14="http://schemas.microsoft.com/office/powerpoint/2010/main" val="31928088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 </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t>Abstract</a:t>
            </a:r>
          </a:p>
          <a:p>
            <a:pPr>
              <a:buFont typeface="Wingdings" panose="05000000000000000000" pitchFamily="2" charset="2"/>
              <a:buChar char="q"/>
            </a:pPr>
            <a:r>
              <a:rPr lang="en-US" b="1" dirty="0"/>
              <a:t>Introduction</a:t>
            </a:r>
          </a:p>
          <a:p>
            <a:pPr>
              <a:buFont typeface="Wingdings" panose="05000000000000000000" pitchFamily="2" charset="2"/>
              <a:buChar char="q"/>
            </a:pPr>
            <a:r>
              <a:rPr lang="en-US" b="1" dirty="0"/>
              <a:t>Existing Work</a:t>
            </a:r>
          </a:p>
          <a:p>
            <a:pPr>
              <a:buFont typeface="Wingdings" panose="05000000000000000000" pitchFamily="2" charset="2"/>
              <a:buChar char="q"/>
            </a:pPr>
            <a:r>
              <a:rPr lang="en-US" b="1" dirty="0"/>
              <a:t>Methodology</a:t>
            </a:r>
          </a:p>
          <a:p>
            <a:pPr>
              <a:buFont typeface="Wingdings" panose="05000000000000000000" pitchFamily="2" charset="2"/>
              <a:buChar char="q"/>
            </a:pPr>
            <a:r>
              <a:rPr lang="en-US" b="1" dirty="0"/>
              <a:t>Literature review(Publication Year, Introduction, Objective, technology, limitations)</a:t>
            </a:r>
          </a:p>
          <a:p>
            <a:pPr>
              <a:buFont typeface="Wingdings" panose="05000000000000000000" pitchFamily="2" charset="2"/>
              <a:buChar char="q"/>
            </a:pPr>
            <a:r>
              <a:rPr lang="en-US" b="1" dirty="0"/>
              <a:t>Conclusion</a:t>
            </a:r>
          </a:p>
          <a:p>
            <a:pPr>
              <a:buFont typeface="Wingdings" panose="05000000000000000000" pitchFamily="2" charset="2"/>
              <a:buChar char="q"/>
            </a:pPr>
            <a:r>
              <a:rPr lang="en-US" b="1" dirty="0"/>
              <a:t>Future scope</a:t>
            </a:r>
            <a:endParaRPr lang="en-IN" dirty="0"/>
          </a:p>
        </p:txBody>
      </p:sp>
    </p:spTree>
    <p:extLst>
      <p:ext uri="{BB962C8B-B14F-4D97-AF65-F5344CB8AC3E}">
        <p14:creationId xmlns:p14="http://schemas.microsoft.com/office/powerpoint/2010/main" val="37523223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endParaRPr lang="en-IN" dirty="0"/>
          </a:p>
        </p:txBody>
      </p:sp>
      <p:sp>
        <p:nvSpPr>
          <p:cNvPr id="3" name="Content Placeholder 2"/>
          <p:cNvSpPr>
            <a:spLocks noGrp="1"/>
          </p:cNvSpPr>
          <p:nvPr>
            <p:ph idx="1"/>
          </p:nvPr>
        </p:nvSpPr>
        <p:spPr/>
        <p:txBody>
          <a:bodyPr>
            <a:normAutofit/>
          </a:bodyPr>
          <a:lstStyle/>
          <a:p>
            <a:pPr algn="just"/>
            <a:r>
              <a:rPr lang="en-US" sz="2800" dirty="0"/>
              <a:t>This project demonstrates an </a:t>
            </a:r>
            <a:r>
              <a:rPr lang="en-US" sz="2800" b="1" dirty="0"/>
              <a:t>automatic plant watering system</a:t>
            </a:r>
            <a:r>
              <a:rPr lang="en-US" sz="2800" dirty="0"/>
              <a:t> using an </a:t>
            </a:r>
            <a:r>
              <a:rPr lang="en-US" sz="2800" b="1" dirty="0"/>
              <a:t>Arduino UNO</a:t>
            </a:r>
            <a:r>
              <a:rPr lang="en-US" sz="2800" dirty="0"/>
              <a:t>, </a:t>
            </a:r>
            <a:r>
              <a:rPr lang="en-US" sz="2800" b="1" dirty="0"/>
              <a:t>soil moisture sensor</a:t>
            </a:r>
            <a:r>
              <a:rPr lang="en-US" sz="2800" dirty="0"/>
              <a:t>, </a:t>
            </a:r>
            <a:r>
              <a:rPr lang="en-US" sz="2800" b="1" dirty="0"/>
              <a:t>relay module</a:t>
            </a:r>
            <a:r>
              <a:rPr lang="en-US" sz="2800" dirty="0"/>
              <a:t>, and </a:t>
            </a:r>
            <a:r>
              <a:rPr lang="en-US" sz="2800" b="1" dirty="0"/>
              <a:t>water pump</a:t>
            </a:r>
            <a:r>
              <a:rPr lang="en-US" sz="2800" dirty="0"/>
              <a:t>. The system automatically detects the moisture level in the soil and activates a water pump to irrigate the plant when moisture levels fall below a set threshold. This solution is ideal for home gardening, especially for users who are frequently away, ensuring that plants receive timely care without manual intervention.</a:t>
            </a:r>
            <a:endParaRPr lang="en-IN" sz="2800" dirty="0"/>
          </a:p>
        </p:txBody>
      </p:sp>
    </p:spTree>
    <p:extLst>
      <p:ext uri="{BB962C8B-B14F-4D97-AF65-F5344CB8AC3E}">
        <p14:creationId xmlns:p14="http://schemas.microsoft.com/office/powerpoint/2010/main" val="33400780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normAutofit/>
          </a:bodyPr>
          <a:lstStyle/>
          <a:p>
            <a:pPr algn="just"/>
            <a:r>
              <a:rPr lang="en-US" sz="2400" dirty="0"/>
              <a:t> Watering plants is a crucial but often neglected task, especially for busy individuals. Inconsistent watering can harm plant health. This project aims to automate the process using affordable electronics, ensuring that plants are watered only when necessary, thereby conserving water and maintaining soil health. It makes use of </a:t>
            </a:r>
            <a:r>
              <a:rPr lang="en-US" sz="2400" b="1" dirty="0"/>
              <a:t>Arduino microcontroller technology</a:t>
            </a:r>
            <a:r>
              <a:rPr lang="en-US" sz="2400" dirty="0"/>
              <a:t> to monitor real-time soil moisture and actuate a motor-driven pump through a relay.</a:t>
            </a:r>
          </a:p>
          <a:p>
            <a:endParaRPr lang="en-IN" sz="2400" dirty="0"/>
          </a:p>
        </p:txBody>
      </p:sp>
    </p:spTree>
    <p:extLst>
      <p:ext uri="{BB962C8B-B14F-4D97-AF65-F5344CB8AC3E}">
        <p14:creationId xmlns:p14="http://schemas.microsoft.com/office/powerpoint/2010/main" val="1490398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Work</a:t>
            </a:r>
          </a:p>
        </p:txBody>
      </p:sp>
      <p:pic>
        <p:nvPicPr>
          <p:cNvPr id="5" name="Content Placeholder 4">
            <a:extLst>
              <a:ext uri="{FF2B5EF4-FFF2-40B4-BE49-F238E27FC236}">
                <a16:creationId xmlns:a16="http://schemas.microsoft.com/office/drawing/2014/main" id="{E728B8F3-52A6-0D7A-EE02-2F2BD7F1352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b="2918"/>
          <a:stretch/>
        </p:blipFill>
        <p:spPr>
          <a:xfrm>
            <a:off x="1169450" y="1818640"/>
            <a:ext cx="4227508" cy="4299521"/>
          </a:xfrm>
        </p:spPr>
      </p:pic>
      <p:pic>
        <p:nvPicPr>
          <p:cNvPr id="7" name="Picture 6">
            <a:extLst>
              <a:ext uri="{FF2B5EF4-FFF2-40B4-BE49-F238E27FC236}">
                <a16:creationId xmlns:a16="http://schemas.microsoft.com/office/drawing/2014/main" id="{998EEF31-4237-B679-20AD-288C7D6B67C1}"/>
              </a:ext>
            </a:extLst>
          </p:cNvPr>
          <p:cNvPicPr>
            <a:picLocks noChangeAspect="1"/>
          </p:cNvPicPr>
          <p:nvPr/>
        </p:nvPicPr>
        <p:blipFill>
          <a:blip r:embed="rId3"/>
          <a:srcRect l="3450" t="5999" r="10375" b="7467"/>
          <a:stretch/>
        </p:blipFill>
        <p:spPr>
          <a:xfrm>
            <a:off x="6085001" y="2304288"/>
            <a:ext cx="4937549" cy="3483864"/>
          </a:xfrm>
          <a:prstGeom prst="rect">
            <a:avLst/>
          </a:prstGeom>
        </p:spPr>
      </p:pic>
    </p:spTree>
    <p:extLst>
      <p:ext uri="{BB962C8B-B14F-4D97-AF65-F5344CB8AC3E}">
        <p14:creationId xmlns:p14="http://schemas.microsoft.com/office/powerpoint/2010/main" val="21480763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p>
        </p:txBody>
      </p:sp>
      <p:sp>
        <p:nvSpPr>
          <p:cNvPr id="29" name="TextBox 28">
            <a:extLst>
              <a:ext uri="{FF2B5EF4-FFF2-40B4-BE49-F238E27FC236}">
                <a16:creationId xmlns:a16="http://schemas.microsoft.com/office/drawing/2014/main" id="{7C6AEE33-3D00-BBBA-1455-40960E024E7A}"/>
              </a:ext>
            </a:extLst>
          </p:cNvPr>
          <p:cNvSpPr txBox="1"/>
          <p:nvPr/>
        </p:nvSpPr>
        <p:spPr>
          <a:xfrm>
            <a:off x="1270000" y="1920240"/>
            <a:ext cx="9885680" cy="4524315"/>
          </a:xfrm>
          <a:prstGeom prst="rect">
            <a:avLst/>
          </a:prstGeom>
          <a:noFill/>
        </p:spPr>
        <p:txBody>
          <a:bodyPr wrap="square" rtlCol="0">
            <a:spAutoFit/>
          </a:bodyPr>
          <a:lstStyle/>
          <a:p>
            <a:pPr>
              <a:buNone/>
            </a:pPr>
            <a:r>
              <a:rPr lang="en-US" b="1" u="sng" dirty="0"/>
              <a:t>Components Used:</a:t>
            </a:r>
          </a:p>
          <a:p>
            <a:pPr>
              <a:buFont typeface="Arial" panose="020B0604020202020204" pitchFamily="34" charset="0"/>
              <a:buChar char="•"/>
            </a:pPr>
            <a:r>
              <a:rPr lang="en-US" b="1" dirty="0"/>
              <a:t>Arduino UNO</a:t>
            </a:r>
            <a:r>
              <a:rPr lang="en-US" dirty="0"/>
              <a:t>: Microcontroller to control the system.</a:t>
            </a:r>
          </a:p>
          <a:p>
            <a:pPr>
              <a:buFont typeface="Arial" panose="020B0604020202020204" pitchFamily="34" charset="0"/>
              <a:buChar char="•"/>
            </a:pPr>
            <a:r>
              <a:rPr lang="en-US" b="1" dirty="0"/>
              <a:t>Soil Moisture Sensor (FC-28)</a:t>
            </a:r>
            <a:r>
              <a:rPr lang="en-US" dirty="0"/>
              <a:t>: Measures the moisture level of soil.</a:t>
            </a:r>
          </a:p>
          <a:p>
            <a:pPr>
              <a:buFont typeface="Arial" panose="020B0604020202020204" pitchFamily="34" charset="0"/>
              <a:buChar char="•"/>
            </a:pPr>
            <a:r>
              <a:rPr lang="en-US" b="1" dirty="0"/>
              <a:t>Relay Module (5V)</a:t>
            </a:r>
            <a:r>
              <a:rPr lang="en-US" dirty="0"/>
              <a:t>: Acts as a switch to control the water pump.</a:t>
            </a:r>
          </a:p>
          <a:p>
            <a:pPr algn="just">
              <a:buFont typeface="Arial" panose="020B0604020202020204" pitchFamily="34" charset="0"/>
              <a:buChar char="•"/>
            </a:pPr>
            <a:r>
              <a:rPr lang="en-US" b="1" dirty="0"/>
              <a:t>Water Pump (DC Motor)</a:t>
            </a:r>
            <a:r>
              <a:rPr lang="en-US" dirty="0"/>
              <a:t>: Pumps water to the plant.</a:t>
            </a:r>
          </a:p>
          <a:p>
            <a:pPr>
              <a:buFont typeface="Arial" panose="020B0604020202020204" pitchFamily="34" charset="0"/>
              <a:buChar char="•"/>
            </a:pPr>
            <a:r>
              <a:rPr lang="en-US" b="1" dirty="0"/>
              <a:t>9V Battery</a:t>
            </a:r>
            <a:r>
              <a:rPr lang="en-US" dirty="0"/>
              <a:t>: Powers the motor.</a:t>
            </a:r>
          </a:p>
          <a:p>
            <a:pPr>
              <a:buFont typeface="Arial" panose="020B0604020202020204" pitchFamily="34" charset="0"/>
              <a:buChar char="•"/>
            </a:pPr>
            <a:r>
              <a:rPr lang="en-US" b="1" dirty="0"/>
              <a:t>Jumper wires and breadboard:</a:t>
            </a:r>
            <a:r>
              <a:rPr lang="en-US" dirty="0"/>
              <a:t> for connections.</a:t>
            </a:r>
          </a:p>
          <a:p>
            <a:endParaRPr lang="en-US" dirty="0"/>
          </a:p>
          <a:p>
            <a:pPr>
              <a:buNone/>
            </a:pPr>
            <a:r>
              <a:rPr lang="en-US" b="1" u="sng" dirty="0"/>
              <a:t>Working Principle:</a:t>
            </a:r>
          </a:p>
          <a:p>
            <a:pPr>
              <a:buFont typeface="+mj-lt"/>
              <a:buAutoNum type="arabicPeriod"/>
            </a:pPr>
            <a:r>
              <a:rPr lang="en-US" dirty="0"/>
              <a:t>The </a:t>
            </a:r>
            <a:r>
              <a:rPr lang="en-US" b="1" dirty="0"/>
              <a:t>soil moisture sensor</a:t>
            </a:r>
            <a:r>
              <a:rPr lang="en-US" dirty="0"/>
              <a:t> is placed in the soil to continuously monitor moisture levels.</a:t>
            </a:r>
          </a:p>
          <a:p>
            <a:pPr>
              <a:buFont typeface="+mj-lt"/>
              <a:buAutoNum type="arabicPeriod"/>
            </a:pPr>
            <a:r>
              <a:rPr lang="en-US" dirty="0"/>
              <a:t>The sensor sends an </a:t>
            </a:r>
            <a:r>
              <a:rPr lang="en-US" b="1" dirty="0"/>
              <a:t>analog signal</a:t>
            </a:r>
            <a:r>
              <a:rPr lang="en-US" dirty="0"/>
              <a:t> to Arduino.</a:t>
            </a:r>
          </a:p>
          <a:p>
            <a:pPr>
              <a:buFont typeface="+mj-lt"/>
              <a:buAutoNum type="arabicPeriod"/>
            </a:pPr>
            <a:r>
              <a:rPr lang="en-US" dirty="0"/>
              <a:t>If the moisture level is </a:t>
            </a:r>
            <a:r>
              <a:rPr lang="en-US" b="1" dirty="0"/>
              <a:t>below the threshold</a:t>
            </a:r>
            <a:r>
              <a:rPr lang="en-US" dirty="0"/>
              <a:t>, the Arduino sends a HIGH signal to the </a:t>
            </a:r>
            <a:r>
              <a:rPr lang="en-US" b="1" dirty="0"/>
              <a:t>relay module</a:t>
            </a:r>
            <a:r>
              <a:rPr lang="en-US" dirty="0"/>
              <a:t>.</a:t>
            </a:r>
          </a:p>
          <a:p>
            <a:pPr>
              <a:buFont typeface="+mj-lt"/>
              <a:buAutoNum type="arabicPeriod"/>
            </a:pPr>
            <a:r>
              <a:rPr lang="en-US" dirty="0"/>
              <a:t>The </a:t>
            </a:r>
            <a:r>
              <a:rPr lang="en-US" b="1" dirty="0"/>
              <a:t>relay</a:t>
            </a:r>
            <a:r>
              <a:rPr lang="en-US" dirty="0"/>
              <a:t> triggers the </a:t>
            </a:r>
            <a:r>
              <a:rPr lang="en-US" b="1" dirty="0"/>
              <a:t>DC water pump</a:t>
            </a:r>
            <a:r>
              <a:rPr lang="en-US" dirty="0"/>
              <a:t> powered by a 9V battery.</a:t>
            </a:r>
          </a:p>
          <a:p>
            <a:pPr>
              <a:buFont typeface="+mj-lt"/>
              <a:buAutoNum type="arabicPeriod"/>
            </a:pPr>
            <a:r>
              <a:rPr lang="en-US" dirty="0"/>
              <a:t>Water is pumped into the plant until the soil reaches a predefined moisture level.</a:t>
            </a:r>
          </a:p>
          <a:p>
            <a:pPr>
              <a:buFont typeface="+mj-lt"/>
              <a:buAutoNum type="arabicPeriod"/>
            </a:pPr>
            <a:r>
              <a:rPr lang="en-US" dirty="0"/>
              <a:t>Once the desired moisture level is reached, the relay is turned off, stopping the water pump.</a:t>
            </a:r>
          </a:p>
          <a:p>
            <a:endParaRPr lang="en-IN" dirty="0"/>
          </a:p>
        </p:txBody>
      </p:sp>
    </p:spTree>
    <p:extLst>
      <p:ext uri="{BB962C8B-B14F-4D97-AF65-F5344CB8AC3E}">
        <p14:creationId xmlns:p14="http://schemas.microsoft.com/office/powerpoint/2010/main" val="1121814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review</a:t>
            </a:r>
            <a:endParaRPr lang="en-IN" dirty="0"/>
          </a:p>
        </p:txBody>
      </p:sp>
      <p:graphicFrame>
        <p:nvGraphicFramePr>
          <p:cNvPr id="4" name="Content Placeholder 3">
            <a:extLst>
              <a:ext uri="{FF2B5EF4-FFF2-40B4-BE49-F238E27FC236}">
                <a16:creationId xmlns:a16="http://schemas.microsoft.com/office/drawing/2014/main" id="{84DA4F3B-E637-5529-D8E3-2091788967C8}"/>
              </a:ext>
            </a:extLst>
          </p:cNvPr>
          <p:cNvGraphicFramePr>
            <a:graphicFrameLocks noGrp="1"/>
          </p:cNvGraphicFramePr>
          <p:nvPr>
            <p:ph idx="1"/>
            <p:extLst>
              <p:ext uri="{D42A27DB-BD31-4B8C-83A1-F6EECF244321}">
                <p14:modId xmlns:p14="http://schemas.microsoft.com/office/powerpoint/2010/main" val="3955603643"/>
              </p:ext>
            </p:extLst>
          </p:nvPr>
        </p:nvGraphicFramePr>
        <p:xfrm>
          <a:off x="2244585" y="1832344"/>
          <a:ext cx="7763155" cy="4050564"/>
        </p:xfrm>
        <a:graphic>
          <a:graphicData uri="http://schemas.openxmlformats.org/drawingml/2006/table">
            <a:tbl>
              <a:tblPr>
                <a:tableStyleId>{08FB837D-C827-4EFA-A057-4D05807E0F7C}</a:tableStyleId>
              </a:tblPr>
              <a:tblGrid>
                <a:gridCol w="1552631">
                  <a:extLst>
                    <a:ext uri="{9D8B030D-6E8A-4147-A177-3AD203B41FA5}">
                      <a16:colId xmlns:a16="http://schemas.microsoft.com/office/drawing/2014/main" val="3079183696"/>
                    </a:ext>
                  </a:extLst>
                </a:gridCol>
                <a:gridCol w="1552631">
                  <a:extLst>
                    <a:ext uri="{9D8B030D-6E8A-4147-A177-3AD203B41FA5}">
                      <a16:colId xmlns:a16="http://schemas.microsoft.com/office/drawing/2014/main" val="2921762526"/>
                    </a:ext>
                  </a:extLst>
                </a:gridCol>
                <a:gridCol w="1552631">
                  <a:extLst>
                    <a:ext uri="{9D8B030D-6E8A-4147-A177-3AD203B41FA5}">
                      <a16:colId xmlns:a16="http://schemas.microsoft.com/office/drawing/2014/main" val="2840713367"/>
                    </a:ext>
                  </a:extLst>
                </a:gridCol>
                <a:gridCol w="1552631">
                  <a:extLst>
                    <a:ext uri="{9D8B030D-6E8A-4147-A177-3AD203B41FA5}">
                      <a16:colId xmlns:a16="http://schemas.microsoft.com/office/drawing/2014/main" val="3213793943"/>
                    </a:ext>
                  </a:extLst>
                </a:gridCol>
                <a:gridCol w="1552631">
                  <a:extLst>
                    <a:ext uri="{9D8B030D-6E8A-4147-A177-3AD203B41FA5}">
                      <a16:colId xmlns:a16="http://schemas.microsoft.com/office/drawing/2014/main" val="1652895125"/>
                    </a:ext>
                  </a:extLst>
                </a:gridCol>
              </a:tblGrid>
              <a:tr h="282296">
                <a:tc>
                  <a:txBody>
                    <a:bodyPr/>
                    <a:lstStyle/>
                    <a:p>
                      <a:r>
                        <a:rPr lang="en-IN" sz="1400"/>
                        <a:t>Publication Year</a:t>
                      </a:r>
                    </a:p>
                  </a:txBody>
                  <a:tcPr marL="70574" marR="70574" marT="35287" marB="35287" anchor="ctr"/>
                </a:tc>
                <a:tc>
                  <a:txBody>
                    <a:bodyPr/>
                    <a:lstStyle/>
                    <a:p>
                      <a:r>
                        <a:rPr lang="en-IN" sz="1400"/>
                        <a:t>Introduction</a:t>
                      </a:r>
                    </a:p>
                  </a:txBody>
                  <a:tcPr marL="70574" marR="70574" marT="35287" marB="35287" anchor="ctr"/>
                </a:tc>
                <a:tc>
                  <a:txBody>
                    <a:bodyPr/>
                    <a:lstStyle/>
                    <a:p>
                      <a:r>
                        <a:rPr lang="en-IN" sz="1400"/>
                        <a:t>Objective</a:t>
                      </a:r>
                    </a:p>
                  </a:txBody>
                  <a:tcPr marL="70574" marR="70574" marT="35287" marB="35287" anchor="ctr"/>
                </a:tc>
                <a:tc>
                  <a:txBody>
                    <a:bodyPr/>
                    <a:lstStyle/>
                    <a:p>
                      <a:r>
                        <a:rPr lang="en-IN" sz="1400"/>
                        <a:t>Technology Used</a:t>
                      </a:r>
                    </a:p>
                  </a:txBody>
                  <a:tcPr marL="70574" marR="70574" marT="35287" marB="35287" anchor="ctr"/>
                </a:tc>
                <a:tc>
                  <a:txBody>
                    <a:bodyPr/>
                    <a:lstStyle/>
                    <a:p>
                      <a:r>
                        <a:rPr lang="en-IN" sz="1400"/>
                        <a:t>Limitations</a:t>
                      </a:r>
                    </a:p>
                  </a:txBody>
                  <a:tcPr marL="70574" marR="70574" marT="35287" marB="35287" anchor="ctr"/>
                </a:tc>
                <a:extLst>
                  <a:ext uri="{0D108BD9-81ED-4DB2-BD59-A6C34878D82A}">
                    <a16:rowId xmlns:a16="http://schemas.microsoft.com/office/drawing/2014/main" val="4129717669"/>
                  </a:ext>
                </a:extLst>
              </a:tr>
              <a:tr h="917464">
                <a:tc>
                  <a:txBody>
                    <a:bodyPr/>
                    <a:lstStyle/>
                    <a:p>
                      <a:r>
                        <a:rPr lang="en-IN" sz="1400" dirty="0"/>
                        <a:t>2018</a:t>
                      </a:r>
                    </a:p>
                  </a:txBody>
                  <a:tcPr marL="70574" marR="70574" marT="35287" marB="35287" anchor="ctr"/>
                </a:tc>
                <a:tc>
                  <a:txBody>
                    <a:bodyPr/>
                    <a:lstStyle/>
                    <a:p>
                      <a:r>
                        <a:rPr lang="en-US" sz="1400"/>
                        <a:t>A study on automated irrigation using soil sensors</a:t>
                      </a:r>
                    </a:p>
                  </a:txBody>
                  <a:tcPr marL="70574" marR="70574" marT="35287" marB="35287" anchor="ctr"/>
                </a:tc>
                <a:tc>
                  <a:txBody>
                    <a:bodyPr/>
                    <a:lstStyle/>
                    <a:p>
                      <a:r>
                        <a:rPr lang="en-IN" sz="1400"/>
                        <a:t>To develop water-efficient irrigation</a:t>
                      </a:r>
                    </a:p>
                  </a:txBody>
                  <a:tcPr marL="70574" marR="70574" marT="35287" marB="35287" anchor="ctr"/>
                </a:tc>
                <a:tc>
                  <a:txBody>
                    <a:bodyPr/>
                    <a:lstStyle/>
                    <a:p>
                      <a:r>
                        <a:rPr lang="it-IT" sz="1400"/>
                        <a:t>Arduino, Soil Sensor, GSM Module</a:t>
                      </a:r>
                    </a:p>
                  </a:txBody>
                  <a:tcPr marL="70574" marR="70574" marT="35287" marB="35287" anchor="ctr"/>
                </a:tc>
                <a:tc>
                  <a:txBody>
                    <a:bodyPr/>
                    <a:lstStyle/>
                    <a:p>
                      <a:r>
                        <a:rPr lang="en-US" sz="1400"/>
                        <a:t>Lacks real-time feedback, SMS delays</a:t>
                      </a:r>
                    </a:p>
                  </a:txBody>
                  <a:tcPr marL="70574" marR="70574" marT="35287" marB="35287" anchor="ctr"/>
                </a:tc>
                <a:extLst>
                  <a:ext uri="{0D108BD9-81ED-4DB2-BD59-A6C34878D82A}">
                    <a16:rowId xmlns:a16="http://schemas.microsoft.com/office/drawing/2014/main" val="2662081741"/>
                  </a:ext>
                </a:extLst>
              </a:tr>
              <a:tr h="705741">
                <a:tc>
                  <a:txBody>
                    <a:bodyPr/>
                    <a:lstStyle/>
                    <a:p>
                      <a:r>
                        <a:rPr lang="en-IN" sz="1400"/>
                        <a:t>2019</a:t>
                      </a:r>
                    </a:p>
                  </a:txBody>
                  <a:tcPr marL="70574" marR="70574" marT="35287" marB="35287" anchor="ctr"/>
                </a:tc>
                <a:tc>
                  <a:txBody>
                    <a:bodyPr/>
                    <a:lstStyle/>
                    <a:p>
                      <a:r>
                        <a:rPr lang="en-US" sz="1400" dirty="0"/>
                        <a:t>Design of smart garden systems using IoT</a:t>
                      </a:r>
                    </a:p>
                  </a:txBody>
                  <a:tcPr marL="70574" marR="70574" marT="35287" marB="35287" anchor="ctr"/>
                </a:tc>
                <a:tc>
                  <a:txBody>
                    <a:bodyPr/>
                    <a:lstStyle/>
                    <a:p>
                      <a:r>
                        <a:rPr lang="en-IN" sz="1400" dirty="0"/>
                        <a:t>Create IoT-based remote watering</a:t>
                      </a:r>
                    </a:p>
                  </a:txBody>
                  <a:tcPr marL="70574" marR="70574" marT="35287" marB="35287" anchor="ctr"/>
                </a:tc>
                <a:tc>
                  <a:txBody>
                    <a:bodyPr/>
                    <a:lstStyle/>
                    <a:p>
                      <a:r>
                        <a:rPr lang="en-IN" sz="1400"/>
                        <a:t>NodeMCU, Blynk App</a:t>
                      </a:r>
                    </a:p>
                  </a:txBody>
                  <a:tcPr marL="70574" marR="70574" marT="35287" marB="35287" anchor="ctr"/>
                </a:tc>
                <a:tc>
                  <a:txBody>
                    <a:bodyPr/>
                    <a:lstStyle/>
                    <a:p>
                      <a:r>
                        <a:rPr lang="en-IN" sz="1400"/>
                        <a:t>Dependency on internet</a:t>
                      </a:r>
                    </a:p>
                  </a:txBody>
                  <a:tcPr marL="70574" marR="70574" marT="35287" marB="35287" anchor="ctr"/>
                </a:tc>
                <a:extLst>
                  <a:ext uri="{0D108BD9-81ED-4DB2-BD59-A6C34878D82A}">
                    <a16:rowId xmlns:a16="http://schemas.microsoft.com/office/drawing/2014/main" val="4039092552"/>
                  </a:ext>
                </a:extLst>
              </a:tr>
              <a:tr h="705741">
                <a:tc>
                  <a:txBody>
                    <a:bodyPr/>
                    <a:lstStyle/>
                    <a:p>
                      <a:r>
                        <a:rPr lang="en-IN" sz="1400"/>
                        <a:t>2020</a:t>
                      </a:r>
                    </a:p>
                  </a:txBody>
                  <a:tcPr marL="70574" marR="70574" marT="35287" marB="35287" anchor="ctr"/>
                </a:tc>
                <a:tc>
                  <a:txBody>
                    <a:bodyPr/>
                    <a:lstStyle/>
                    <a:p>
                      <a:r>
                        <a:rPr lang="en-IN" sz="1400"/>
                        <a:t>Automated watering using microcontrollers</a:t>
                      </a:r>
                    </a:p>
                  </a:txBody>
                  <a:tcPr marL="70574" marR="70574" marT="35287" marB="35287" anchor="ctr"/>
                </a:tc>
                <a:tc>
                  <a:txBody>
                    <a:bodyPr/>
                    <a:lstStyle/>
                    <a:p>
                      <a:r>
                        <a:rPr lang="en-IN" sz="1400"/>
                        <a:t>Efficient plant care automation</a:t>
                      </a:r>
                    </a:p>
                  </a:txBody>
                  <a:tcPr marL="70574" marR="70574" marT="35287" marB="35287" anchor="ctr"/>
                </a:tc>
                <a:tc>
                  <a:txBody>
                    <a:bodyPr/>
                    <a:lstStyle/>
                    <a:p>
                      <a:r>
                        <a:rPr lang="it-IT" sz="1400"/>
                        <a:t>Arduino UNO, relay, soil sensor</a:t>
                      </a:r>
                    </a:p>
                  </a:txBody>
                  <a:tcPr marL="70574" marR="70574" marT="35287" marB="35287" anchor="ctr"/>
                </a:tc>
                <a:tc>
                  <a:txBody>
                    <a:bodyPr/>
                    <a:lstStyle/>
                    <a:p>
                      <a:r>
                        <a:rPr lang="en-IN" sz="1400"/>
                        <a:t>Limited scalability, local-only operation</a:t>
                      </a:r>
                    </a:p>
                  </a:txBody>
                  <a:tcPr marL="70574" marR="70574" marT="35287" marB="35287" anchor="ctr"/>
                </a:tc>
                <a:extLst>
                  <a:ext uri="{0D108BD9-81ED-4DB2-BD59-A6C34878D82A}">
                    <a16:rowId xmlns:a16="http://schemas.microsoft.com/office/drawing/2014/main" val="2554601332"/>
                  </a:ext>
                </a:extLst>
              </a:tr>
              <a:tr h="705741">
                <a:tc>
                  <a:txBody>
                    <a:bodyPr/>
                    <a:lstStyle/>
                    <a:p>
                      <a:r>
                        <a:rPr lang="en-IN" sz="1400"/>
                        <a:t>2021</a:t>
                      </a:r>
                    </a:p>
                  </a:txBody>
                  <a:tcPr marL="70574" marR="70574" marT="35287" marB="35287" anchor="ctr"/>
                </a:tc>
                <a:tc>
                  <a:txBody>
                    <a:bodyPr/>
                    <a:lstStyle/>
                    <a:p>
                      <a:r>
                        <a:rPr lang="en-IN" sz="1400"/>
                        <a:t>Smart agriculture systems</a:t>
                      </a:r>
                    </a:p>
                  </a:txBody>
                  <a:tcPr marL="70574" marR="70574" marT="35287" marB="35287" anchor="ctr"/>
                </a:tc>
                <a:tc>
                  <a:txBody>
                    <a:bodyPr/>
                    <a:lstStyle/>
                    <a:p>
                      <a:r>
                        <a:rPr lang="en-IN" sz="1400"/>
                        <a:t>Large-scale agricultural automation</a:t>
                      </a:r>
                    </a:p>
                  </a:txBody>
                  <a:tcPr marL="70574" marR="70574" marT="35287" marB="35287" anchor="ctr"/>
                </a:tc>
                <a:tc>
                  <a:txBody>
                    <a:bodyPr/>
                    <a:lstStyle/>
                    <a:p>
                      <a:r>
                        <a:rPr lang="en-IN" sz="1400"/>
                        <a:t>Raspberry Pi, sensors, ML</a:t>
                      </a:r>
                    </a:p>
                  </a:txBody>
                  <a:tcPr marL="70574" marR="70574" marT="35287" marB="35287" anchor="ctr"/>
                </a:tc>
                <a:tc>
                  <a:txBody>
                    <a:bodyPr/>
                    <a:lstStyle/>
                    <a:p>
                      <a:r>
                        <a:rPr lang="en-IN" sz="1400"/>
                        <a:t>High cost, complexity</a:t>
                      </a:r>
                    </a:p>
                  </a:txBody>
                  <a:tcPr marL="70574" marR="70574" marT="35287" marB="35287" anchor="ctr"/>
                </a:tc>
                <a:extLst>
                  <a:ext uri="{0D108BD9-81ED-4DB2-BD59-A6C34878D82A}">
                    <a16:rowId xmlns:a16="http://schemas.microsoft.com/office/drawing/2014/main" val="1604608289"/>
                  </a:ext>
                </a:extLst>
              </a:tr>
              <a:tr h="705741">
                <a:tc>
                  <a:txBody>
                    <a:bodyPr/>
                    <a:lstStyle/>
                    <a:p>
                      <a:r>
                        <a:rPr lang="en-IN" sz="1400"/>
                        <a:t>2022</a:t>
                      </a:r>
                    </a:p>
                  </a:txBody>
                  <a:tcPr marL="70574" marR="70574" marT="35287" marB="35287" anchor="ctr"/>
                </a:tc>
                <a:tc>
                  <a:txBody>
                    <a:bodyPr/>
                    <a:lstStyle/>
                    <a:p>
                      <a:r>
                        <a:rPr lang="en-IN" sz="1400"/>
                        <a:t>Low-cost irrigation with Arduino</a:t>
                      </a:r>
                    </a:p>
                  </a:txBody>
                  <a:tcPr marL="70574" marR="70574" marT="35287" marB="35287" anchor="ctr"/>
                </a:tc>
                <a:tc>
                  <a:txBody>
                    <a:bodyPr/>
                    <a:lstStyle/>
                    <a:p>
                      <a:r>
                        <a:rPr lang="en-IN" sz="1400"/>
                        <a:t>Build low-cost smart irrigation</a:t>
                      </a:r>
                    </a:p>
                  </a:txBody>
                  <a:tcPr marL="70574" marR="70574" marT="35287" marB="35287" anchor="ctr"/>
                </a:tc>
                <a:tc>
                  <a:txBody>
                    <a:bodyPr/>
                    <a:lstStyle/>
                    <a:p>
                      <a:r>
                        <a:rPr lang="en-IN" sz="1400"/>
                        <a:t>Arduino, motor, relay</a:t>
                      </a:r>
                    </a:p>
                  </a:txBody>
                  <a:tcPr marL="70574" marR="70574" marT="35287" marB="35287" anchor="ctr"/>
                </a:tc>
                <a:tc>
                  <a:txBody>
                    <a:bodyPr/>
                    <a:lstStyle/>
                    <a:p>
                      <a:r>
                        <a:rPr lang="en-US" sz="1400" dirty="0"/>
                        <a:t>Limited to small gardens, no weather prediction</a:t>
                      </a:r>
                    </a:p>
                  </a:txBody>
                  <a:tcPr marL="70574" marR="70574" marT="35287" marB="35287" anchor="ctr"/>
                </a:tc>
                <a:extLst>
                  <a:ext uri="{0D108BD9-81ED-4DB2-BD59-A6C34878D82A}">
                    <a16:rowId xmlns:a16="http://schemas.microsoft.com/office/drawing/2014/main" val="2457788068"/>
                  </a:ext>
                </a:extLst>
              </a:tr>
            </a:tbl>
          </a:graphicData>
        </a:graphic>
      </p:graphicFrame>
    </p:spTree>
    <p:extLst>
      <p:ext uri="{BB962C8B-B14F-4D97-AF65-F5344CB8AC3E}">
        <p14:creationId xmlns:p14="http://schemas.microsoft.com/office/powerpoint/2010/main" val="11597737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IN" dirty="0"/>
          </a:p>
        </p:txBody>
      </p:sp>
      <p:sp>
        <p:nvSpPr>
          <p:cNvPr id="3" name="Content Placeholder 2"/>
          <p:cNvSpPr>
            <a:spLocks noGrp="1"/>
          </p:cNvSpPr>
          <p:nvPr>
            <p:ph idx="1"/>
          </p:nvPr>
        </p:nvSpPr>
        <p:spPr/>
        <p:txBody>
          <a:bodyPr>
            <a:normAutofit/>
          </a:bodyPr>
          <a:lstStyle/>
          <a:p>
            <a:r>
              <a:rPr lang="en-US" sz="2400" dirty="0"/>
              <a:t>This project provides a </a:t>
            </a:r>
            <a:r>
              <a:rPr lang="en-US" sz="2400" b="1" dirty="0"/>
              <a:t>simple, effective, and low-cost solution</a:t>
            </a:r>
            <a:r>
              <a:rPr lang="en-US" sz="2400" dirty="0"/>
              <a:t> for automatic plant watering. By integrating basic sensors with microcontroller logic, it ensures timely irrigation and helps conserve water. The system eliminates human error and provides peace of mind for plant owners. It is especially useful for small-scale home gardens.</a:t>
            </a:r>
          </a:p>
          <a:p>
            <a:endParaRPr lang="en-IN" sz="2400" dirty="0"/>
          </a:p>
        </p:txBody>
      </p:sp>
    </p:spTree>
    <p:extLst>
      <p:ext uri="{BB962C8B-B14F-4D97-AF65-F5344CB8AC3E}">
        <p14:creationId xmlns:p14="http://schemas.microsoft.com/office/powerpoint/2010/main" val="38237618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a:t>Wi-Fi/Bluetooth Integration</a:t>
            </a:r>
            <a:r>
              <a:rPr lang="en-US" dirty="0"/>
              <a:t>: Connect the system to a smartphone app for remote monitoring and control.</a:t>
            </a:r>
          </a:p>
          <a:p>
            <a:pPr>
              <a:buFont typeface="Arial" panose="020B0604020202020204" pitchFamily="34" charset="0"/>
              <a:buChar char="•"/>
            </a:pPr>
            <a:r>
              <a:rPr lang="en-US" b="1" dirty="0"/>
              <a:t>Solar Power</a:t>
            </a:r>
            <a:r>
              <a:rPr lang="en-US" dirty="0"/>
              <a:t>: Use solar panels to make the system energy-efficient and self-sustaining.</a:t>
            </a:r>
          </a:p>
          <a:p>
            <a:pPr>
              <a:buFont typeface="Arial" panose="020B0604020202020204" pitchFamily="34" charset="0"/>
              <a:buChar char="•"/>
            </a:pPr>
            <a:r>
              <a:rPr lang="en-US" b="1" dirty="0"/>
              <a:t>Weather Integration</a:t>
            </a:r>
            <a:r>
              <a:rPr lang="en-US" dirty="0"/>
              <a:t>: Combine with weather APIs to avoid watering before rainfall.</a:t>
            </a:r>
          </a:p>
          <a:p>
            <a:pPr>
              <a:buFont typeface="Arial" panose="020B0604020202020204" pitchFamily="34" charset="0"/>
              <a:buChar char="•"/>
            </a:pPr>
            <a:r>
              <a:rPr lang="en-US" b="1" dirty="0"/>
              <a:t>Multiple Plant Zones</a:t>
            </a:r>
            <a:r>
              <a:rPr lang="en-US" dirty="0"/>
              <a:t>: Extend to water multiple plants/zones with scheduling.</a:t>
            </a:r>
          </a:p>
          <a:p>
            <a:pPr>
              <a:buFont typeface="Arial" panose="020B0604020202020204" pitchFamily="34" charset="0"/>
              <a:buChar char="•"/>
            </a:pPr>
            <a:r>
              <a:rPr lang="en-US" b="1" dirty="0"/>
              <a:t>Nutrient Monitoring</a:t>
            </a:r>
            <a:r>
              <a:rPr lang="en-US" dirty="0"/>
              <a:t>: Add sensors for pH and EC to monitor soil health comprehensively.</a:t>
            </a:r>
          </a:p>
          <a:p>
            <a:pPr algn="just"/>
            <a:endParaRPr lang="en-IN" dirty="0"/>
          </a:p>
        </p:txBody>
      </p:sp>
    </p:spTree>
    <p:extLst>
      <p:ext uri="{BB962C8B-B14F-4D97-AF65-F5344CB8AC3E}">
        <p14:creationId xmlns:p14="http://schemas.microsoft.com/office/powerpoint/2010/main" val="1651053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116</TotalTime>
  <Words>622</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lpstr>
      <vt:lpstr>Smart Plant Watering System </vt:lpstr>
      <vt:lpstr>Outline </vt:lpstr>
      <vt:lpstr>Abstract</vt:lpstr>
      <vt:lpstr>Introduction</vt:lpstr>
      <vt:lpstr>Existing Work</vt:lpstr>
      <vt:lpstr>Methodology</vt:lpstr>
      <vt:lpstr>Literature review</vt:lpstr>
      <vt:lpstr>Conclusion</vt:lpstr>
      <vt:lpstr>Future scope</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admin</dc:creator>
  <cp:lastModifiedBy>Riddhi Mistry</cp:lastModifiedBy>
  <cp:revision>11</cp:revision>
  <dcterms:created xsi:type="dcterms:W3CDTF">2025-04-17T10:25:40Z</dcterms:created>
  <dcterms:modified xsi:type="dcterms:W3CDTF">2025-05-01T10:09:20Z</dcterms:modified>
</cp:coreProperties>
</file>