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ab7c48b16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ab7c48b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ab7c48b16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ab7c48b1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ab7c48b16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ab7c48b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ab7a78440_0_10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ab7a78440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ab7a78440_0_10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ab7a78440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ab7a78440_0_10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ab7a78440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6c305dacc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c305dac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c305dacc9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c305dac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c305dacc9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c305dacc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c305dacc9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c305dacc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ab7a78440_0_10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ab7a78440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ab7a78440_0_10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ab7a78440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chriskanan.com/wp-content/uploads/Kafle2016.pdf" TargetMode="External"/><Relationship Id="rId4" Type="http://schemas.openxmlformats.org/officeDocument/2006/relationships/hyperlink" Target="https://arxiv.org/abs/1512.0338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sciencedirect.com/topics/computer-science/convolutional-neural-networks" TargetMode="External"/><Relationship Id="rId4" Type="http://schemas.openxmlformats.org/officeDocument/2006/relationships/hyperlink" Target="https://www.sciencedirect.com/topics/computer-science/convolutional-layer" TargetMode="External"/><Relationship Id="rId5" Type="http://schemas.openxmlformats.org/officeDocument/2006/relationships/hyperlink" Target="https://www.sciencedirect.com/topics/computer-science/classification-accuracy" TargetMode="External"/><Relationship Id="rId6" Type="http://schemas.openxmlformats.org/officeDocument/2006/relationships/hyperlink" Target="https://www.sciencedirect.com/topics/computer-science/activation-function" TargetMode="External"/><Relationship Id="rId7" Type="http://schemas.openxmlformats.org/officeDocument/2006/relationships/hyperlink" Target="https://www.sciencedirect.com/topics/engineering/dropou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www.tesla.com/elon-musk" TargetMode="External"/><Relationship Id="rId4" Type="http://schemas.openxmlformats.org/officeDocument/2006/relationships/hyperlink" Target="https://www.tesla.com/elon-mus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hyperlink" Target="https://visualq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602550" y="3262500"/>
            <a:ext cx="7938900" cy="17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Project Member : Devangi Bhuva, Riddhi Nisar</a:t>
            </a:r>
            <a:endParaRPr sz="1800"/>
          </a:p>
          <a:p>
            <a:pPr indent="0" lvl="0" marL="0" rtl="0" algn="l">
              <a:spcBef>
                <a:spcPts val="0"/>
              </a:spcBef>
              <a:spcAft>
                <a:spcPts val="0"/>
              </a:spcAft>
              <a:buNone/>
            </a:pPr>
            <a:r>
              <a:rPr lang="en" sz="1800"/>
              <a:t>Final B.Tech, Dept of Computer Engineering, VJTI College, Mumbai</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Project Guide : Prof. P. M. Chawan</a:t>
            </a:r>
            <a:endParaRPr sz="1800"/>
          </a:p>
          <a:p>
            <a:pPr indent="0" lvl="0" marL="0" rtl="0" algn="l">
              <a:spcBef>
                <a:spcPts val="0"/>
              </a:spcBef>
              <a:spcAft>
                <a:spcPts val="0"/>
              </a:spcAft>
              <a:buNone/>
            </a:pPr>
            <a:r>
              <a:rPr lang="en" sz="1800"/>
              <a:t>Associate Professor, Dept of Computer Engineering and IT, VJTI College, Mumbai</a:t>
            </a:r>
            <a:endParaRPr sz="1800"/>
          </a:p>
        </p:txBody>
      </p:sp>
      <p:sp>
        <p:nvSpPr>
          <p:cNvPr id="278" name="Google Shape;278;p13"/>
          <p:cNvSpPr txBox="1"/>
          <p:nvPr>
            <p:ph type="ctrTitle"/>
          </p:nvPr>
        </p:nvSpPr>
        <p:spPr>
          <a:xfrm>
            <a:off x="766375" y="69883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Visual Question Answering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229175" y="477250"/>
            <a:ext cx="58578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 LSTM</a:t>
            </a:r>
            <a:endParaRPr/>
          </a:p>
        </p:txBody>
      </p:sp>
      <p:sp>
        <p:nvSpPr>
          <p:cNvPr id="333" name="Google Shape;333;p22"/>
          <p:cNvSpPr txBox="1"/>
          <p:nvPr/>
        </p:nvSpPr>
        <p:spPr>
          <a:xfrm>
            <a:off x="775650" y="1401850"/>
            <a:ext cx="7286100" cy="2923800"/>
          </a:xfrm>
          <a:prstGeom prst="rect">
            <a:avLst/>
          </a:prstGeom>
          <a:noFill/>
          <a:ln>
            <a:noFill/>
          </a:ln>
        </p:spPr>
        <p:txBody>
          <a:bodyPr anchorCtr="0" anchor="t" bIns="91425" lIns="91425" spcFirstLastPara="1" rIns="91425" wrap="square" tIns="91425">
            <a:noAutofit/>
          </a:bodyPr>
          <a:lstStyle/>
          <a:p>
            <a:pPr indent="0" lvl="0" marL="0" marR="406400" rtl="0" algn="just">
              <a:lnSpc>
                <a:spcPct val="115000"/>
              </a:lnSpc>
              <a:spcBef>
                <a:spcPts val="0"/>
              </a:spcBef>
              <a:spcAft>
                <a:spcPts val="0"/>
              </a:spcAft>
              <a:buNone/>
            </a:pPr>
            <a:r>
              <a:rPr lang="en" sz="1100">
                <a:solidFill>
                  <a:srgbClr val="FFFFFF"/>
                </a:solidFill>
              </a:rPr>
              <a:t>In </a:t>
            </a:r>
            <a:r>
              <a:rPr lang="en" sz="1100">
                <a:solidFill>
                  <a:srgbClr val="FFFFFF"/>
                </a:solidFill>
                <a:uFill>
                  <a:noFill/>
                </a:uFill>
                <a:hlinkClick r:id="rId3"/>
              </a:rPr>
              <a:t>Kafle and Kanan</a:t>
            </a:r>
            <a:r>
              <a:rPr lang="en" sz="1100">
                <a:solidFill>
                  <a:srgbClr val="FFFFFF"/>
                </a:solidFill>
              </a:rPr>
              <a:t> (2016), for example, the authors model the probability of image features given the question features and the type of the answer. They do so because they observe that given a question, the type of answer can be frequently predicted. For example, “How many players are in the image?” is a “how many” question, that needs a number as an answer. To model the probabilities they combine a Bayesian model with a discriminative model. Regarding the features, they use </a:t>
            </a:r>
            <a:r>
              <a:rPr lang="en" sz="1100">
                <a:solidFill>
                  <a:srgbClr val="FFFFFF"/>
                </a:solidFill>
                <a:uFill>
                  <a:noFill/>
                </a:uFill>
                <a:hlinkClick r:id="rId4"/>
              </a:rPr>
              <a:t>ResNet</a:t>
            </a:r>
            <a:r>
              <a:rPr lang="en" sz="1100">
                <a:solidFill>
                  <a:srgbClr val="FFFFFF"/>
                </a:solidFill>
              </a:rPr>
              <a:t> for the images and skip-thought vectors for text.</a:t>
            </a:r>
            <a:endParaRPr sz="1100">
              <a:solidFill>
                <a:srgbClr val="FFFFFF"/>
              </a:solidFill>
            </a:endParaRPr>
          </a:p>
          <a:p>
            <a:pPr indent="-298450" lvl="0" marL="457200" rtl="0" algn="just">
              <a:lnSpc>
                <a:spcPct val="125454"/>
              </a:lnSpc>
              <a:spcBef>
                <a:spcPts val="1000"/>
              </a:spcBef>
              <a:spcAft>
                <a:spcPts val="0"/>
              </a:spcAft>
              <a:buClr>
                <a:srgbClr val="FFFFFF"/>
              </a:buClr>
              <a:buSzPts val="1100"/>
              <a:buChar char="●"/>
            </a:pPr>
            <a:r>
              <a:rPr lang="en" sz="1100">
                <a:solidFill>
                  <a:schemeClr val="lt1"/>
                </a:solidFill>
                <a:latin typeface="Times New Roman"/>
                <a:ea typeface="Times New Roman"/>
                <a:cs typeface="Times New Roman"/>
                <a:sym typeface="Times New Roman"/>
              </a:rPr>
              <a:t>Long Short Term Memory networks are usually known as “LSTMs” and these are special kinds of recurrent neural networks which are intelligent enough to learn long-term dependencies. Long short-term memories have been designed for the sole purpose of avoiding long-term dependencies. They use gates and filters to remember old information. Their basic behaviour is to recollect pieces of information for long periods of time rather than for short periods, as is the case of vanilla recurrent neural networks.</a:t>
            </a:r>
            <a:endParaRPr sz="1100">
              <a:solidFill>
                <a:srgbClr val="FFFFFF"/>
              </a:solidFill>
            </a:endParaRPr>
          </a:p>
          <a:p>
            <a:pPr indent="0" lvl="0" marL="0" rtl="0" algn="just">
              <a:spcBef>
                <a:spcPts val="0"/>
              </a:spcBef>
              <a:spcAft>
                <a:spcPts val="0"/>
              </a:spcAft>
              <a:buNone/>
            </a:pPr>
            <a:r>
              <a:t/>
            </a:r>
            <a:endParaRPr sz="11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229175" y="477250"/>
            <a:ext cx="58578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 MLP</a:t>
            </a:r>
            <a:endParaRPr/>
          </a:p>
        </p:txBody>
      </p:sp>
      <p:sp>
        <p:nvSpPr>
          <p:cNvPr id="339" name="Google Shape;339;p23"/>
          <p:cNvSpPr txBox="1"/>
          <p:nvPr/>
        </p:nvSpPr>
        <p:spPr>
          <a:xfrm>
            <a:off x="877075" y="1457150"/>
            <a:ext cx="7286100" cy="735900"/>
          </a:xfrm>
          <a:prstGeom prst="rect">
            <a:avLst/>
          </a:prstGeom>
          <a:noFill/>
          <a:ln>
            <a:noFill/>
          </a:ln>
        </p:spPr>
        <p:txBody>
          <a:bodyPr anchorCtr="0" anchor="t" bIns="91425" lIns="91425" spcFirstLastPara="1" rIns="91425" wrap="square" tIns="91425">
            <a:noAutofit/>
          </a:bodyPr>
          <a:lstStyle/>
          <a:p>
            <a:pPr indent="0" lvl="0" marL="0" rtl="0" algn="just">
              <a:lnSpc>
                <a:spcPct val="125454"/>
              </a:lnSpc>
              <a:spcBef>
                <a:spcPts val="0"/>
              </a:spcBef>
              <a:spcAft>
                <a:spcPts val="0"/>
              </a:spcAft>
              <a:buNone/>
            </a:pPr>
            <a:r>
              <a:rPr lang="en" sz="1100">
                <a:solidFill>
                  <a:srgbClr val="FFFFFF"/>
                </a:solidFill>
                <a:latin typeface="Times New Roman"/>
                <a:ea typeface="Times New Roman"/>
                <a:cs typeface="Times New Roman"/>
                <a:sym typeface="Times New Roman"/>
              </a:rPr>
              <a:t>A multilayer perceptron (MLP) is portrayed fundamentally as a neural system which is profound, which has shrouded layers present in it. As intended by the name, it has various perceptions. A multilayer perceptron contains info layer, managed to transfer the essential information highlights and a yield layer, which give out the conclusive outcome of the counterfeit neural system. In the middle of these two layers, we have at least one number of shrouded layers which are the policy units of the multilayer perceptron that figure the initiation capacities and go about as the cerebrums of the system.</a:t>
            </a:r>
            <a:endParaRPr sz="1100">
              <a:solidFill>
                <a:srgbClr val="FFFFFF"/>
              </a:solidFill>
              <a:latin typeface="Times New Roman"/>
              <a:ea typeface="Times New Roman"/>
              <a:cs typeface="Times New Roman"/>
              <a:sym typeface="Times New Roman"/>
            </a:endParaRPr>
          </a:p>
          <a:p>
            <a:pPr indent="0" lvl="0" marL="12700" rtl="0" algn="just">
              <a:lnSpc>
                <a:spcPct val="125454"/>
              </a:lnSpc>
              <a:spcBef>
                <a:spcPts val="0"/>
              </a:spcBef>
              <a:spcAft>
                <a:spcPts val="0"/>
              </a:spcAft>
              <a:buNone/>
            </a:pPr>
            <a:r>
              <a:rPr lang="en" sz="1100">
                <a:solidFill>
                  <a:srgbClr val="FFFFFF"/>
                </a:solidFill>
                <a:latin typeface="Times New Roman"/>
                <a:ea typeface="Times New Roman"/>
                <a:cs typeface="Times New Roman"/>
                <a:sym typeface="Times New Roman"/>
              </a:rPr>
              <a:t> </a:t>
            </a:r>
            <a:endParaRPr sz="1100">
              <a:solidFill>
                <a:srgbClr val="FFFFFF"/>
              </a:solidFill>
              <a:latin typeface="Times New Roman"/>
              <a:ea typeface="Times New Roman"/>
              <a:cs typeface="Times New Roman"/>
              <a:sym typeface="Times New Roman"/>
            </a:endParaRPr>
          </a:p>
          <a:p>
            <a:pPr indent="0" lvl="0" marL="12700" rtl="0" algn="just">
              <a:lnSpc>
                <a:spcPct val="122181"/>
              </a:lnSpc>
              <a:spcBef>
                <a:spcPts val="0"/>
              </a:spcBef>
              <a:spcAft>
                <a:spcPts val="0"/>
              </a:spcAft>
              <a:buNone/>
            </a:pPr>
            <a:r>
              <a:rPr lang="en" sz="1100">
                <a:solidFill>
                  <a:srgbClr val="FFFFFF"/>
                </a:solidFill>
                <a:latin typeface="Times New Roman"/>
                <a:ea typeface="Times New Roman"/>
                <a:cs typeface="Times New Roman"/>
                <a:sym typeface="Times New Roman"/>
              </a:rPr>
              <a:t>In the Multilayer perceptron, there can more than one linear layer (combinations of neurons). If we take the simple example the three-layer network, first layer will be the </a:t>
            </a:r>
            <a:r>
              <a:rPr i="1" lang="en" sz="1100">
                <a:solidFill>
                  <a:srgbClr val="FFFFFF"/>
                </a:solidFill>
                <a:latin typeface="Times New Roman"/>
                <a:ea typeface="Times New Roman"/>
                <a:cs typeface="Times New Roman"/>
                <a:sym typeface="Times New Roman"/>
              </a:rPr>
              <a:t>input layer</a:t>
            </a:r>
            <a:r>
              <a:rPr lang="en" sz="1100">
                <a:solidFill>
                  <a:srgbClr val="FFFFFF"/>
                </a:solidFill>
                <a:latin typeface="Times New Roman"/>
                <a:ea typeface="Times New Roman"/>
                <a:cs typeface="Times New Roman"/>
                <a:sym typeface="Times New Roman"/>
              </a:rPr>
              <a:t> and last will be </a:t>
            </a:r>
            <a:r>
              <a:rPr i="1" lang="en" sz="1100">
                <a:solidFill>
                  <a:srgbClr val="FFFFFF"/>
                </a:solidFill>
                <a:latin typeface="Times New Roman"/>
                <a:ea typeface="Times New Roman"/>
                <a:cs typeface="Times New Roman"/>
                <a:sym typeface="Times New Roman"/>
              </a:rPr>
              <a:t>output layer</a:t>
            </a:r>
            <a:r>
              <a:rPr lang="en" sz="1100">
                <a:solidFill>
                  <a:srgbClr val="FFFFFF"/>
                </a:solidFill>
                <a:latin typeface="Times New Roman"/>
                <a:ea typeface="Times New Roman"/>
                <a:cs typeface="Times New Roman"/>
                <a:sym typeface="Times New Roman"/>
              </a:rPr>
              <a:t> and middle layer will be called </a:t>
            </a:r>
            <a:r>
              <a:rPr i="1" lang="en" sz="1100">
                <a:solidFill>
                  <a:srgbClr val="FFFFFF"/>
                </a:solidFill>
                <a:latin typeface="Times New Roman"/>
                <a:ea typeface="Times New Roman"/>
                <a:cs typeface="Times New Roman"/>
                <a:sym typeface="Times New Roman"/>
              </a:rPr>
              <a:t>hidden layer. </a:t>
            </a:r>
            <a:r>
              <a:rPr lang="en" sz="1100">
                <a:solidFill>
                  <a:srgbClr val="FFFFFF"/>
                </a:solidFill>
                <a:latin typeface="Times New Roman"/>
                <a:ea typeface="Times New Roman"/>
                <a:cs typeface="Times New Roman"/>
                <a:sym typeface="Times New Roman"/>
              </a:rPr>
              <a:t>We feed our input data into the input layer and take the output from the output layer. We can increase the number of the hidden layer as much as we want, to make the model more complex according to our task. The layers of an MLP consists of several fully connected layers because each unit in a layer is connected to all the units in the previous layer. In a fully connected layer, the parameters of each unit are independent of the rest of the units in the layer, that means each unit possess a unique set of weights.</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229175" y="477250"/>
            <a:ext cx="58578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345" name="Google Shape;345;p24"/>
          <p:cNvSpPr txBox="1"/>
          <p:nvPr/>
        </p:nvSpPr>
        <p:spPr>
          <a:xfrm>
            <a:off x="877075" y="1457150"/>
            <a:ext cx="7286100" cy="7359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rgbClr val="FFFFFF"/>
              </a:buClr>
              <a:buSzPts val="1100"/>
              <a:buChar char="●"/>
            </a:pPr>
            <a:r>
              <a:rPr lang="en" sz="1100">
                <a:solidFill>
                  <a:srgbClr val="FFFFFF"/>
                </a:solidFill>
              </a:rPr>
              <a:t>In the evolving line of </a:t>
            </a:r>
            <a:r>
              <a:rPr lang="en" sz="1100">
                <a:solidFill>
                  <a:srgbClr val="FFFFFF"/>
                </a:solidFill>
                <a:uFill>
                  <a:noFill/>
                </a:uFill>
                <a:hlinkClick r:id="rId3"/>
              </a:rPr>
              <a:t>convolutional neural networks</a:t>
            </a:r>
            <a:r>
              <a:rPr lang="en" sz="1100">
                <a:solidFill>
                  <a:srgbClr val="FFFFFF"/>
                </a:solidFill>
              </a:rPr>
              <a:t> (CNNs) proposed for image feature extraction, LeNet, AlexNet, GoogLeNet, VGG-Net and ResNet are representative and widely adopted networks. LeNet is a simple network structure with two </a:t>
            </a:r>
            <a:r>
              <a:rPr lang="en" sz="1100">
                <a:solidFill>
                  <a:srgbClr val="FFFFFF"/>
                </a:solidFill>
                <a:uFill>
                  <a:noFill/>
                </a:uFill>
                <a:hlinkClick r:id="rId4"/>
              </a:rPr>
              <a:t>convolutional layers</a:t>
            </a:r>
            <a:r>
              <a:rPr lang="en" sz="1100">
                <a:solidFill>
                  <a:srgbClr val="FFFFFF"/>
                </a:solidFill>
              </a:rPr>
              <a:t> and used to solved simple tasks such as handwritten digit recognition. AlexNet, a deeper network with 5 convolutional layers, was the first deep network to boost the </a:t>
            </a:r>
            <a:r>
              <a:rPr lang="en" sz="1100">
                <a:solidFill>
                  <a:srgbClr val="FFFFFF"/>
                </a:solidFill>
                <a:uFill>
                  <a:noFill/>
                </a:uFill>
                <a:hlinkClick r:id="rId5"/>
              </a:rPr>
              <a:t>classification accuracy</a:t>
            </a:r>
            <a:r>
              <a:rPr lang="en" sz="1100">
                <a:solidFill>
                  <a:srgbClr val="FFFFFF"/>
                </a:solidFill>
              </a:rPr>
              <a:t>. It used ReLu (Rectified Linear Unit) as the </a:t>
            </a:r>
            <a:r>
              <a:rPr lang="en" sz="1100">
                <a:solidFill>
                  <a:srgbClr val="FFFFFF"/>
                </a:solidFill>
                <a:uFill>
                  <a:noFill/>
                </a:uFill>
                <a:hlinkClick r:id="rId6"/>
              </a:rPr>
              <a:t>activation function</a:t>
            </a:r>
            <a:r>
              <a:rPr lang="en" sz="1100">
                <a:solidFill>
                  <a:srgbClr val="FFFFFF"/>
                </a:solidFill>
              </a:rPr>
              <a:t> which can be trained much faster than sigmoid or tanh. </a:t>
            </a:r>
            <a:r>
              <a:rPr lang="en" sz="1100">
                <a:solidFill>
                  <a:srgbClr val="FFFFFF"/>
                </a:solidFill>
                <a:uFill>
                  <a:noFill/>
                </a:uFill>
                <a:hlinkClick r:id="rId7"/>
              </a:rPr>
              <a:t>Dropout</a:t>
            </a:r>
            <a:r>
              <a:rPr lang="en" sz="1100">
                <a:solidFill>
                  <a:srgbClr val="FFFFFF"/>
                </a:solidFill>
              </a:rPr>
              <a:t> was also adopted to avoid overfitting.</a:t>
            </a:r>
            <a:endParaRPr sz="1100">
              <a:solidFill>
                <a:srgbClr val="FFFFFF"/>
              </a:solidFill>
            </a:endParaRPr>
          </a:p>
          <a:p>
            <a:pPr indent="0" lvl="0" marL="0" rtl="0" algn="just">
              <a:spcBef>
                <a:spcPts val="0"/>
              </a:spcBef>
              <a:spcAft>
                <a:spcPts val="0"/>
              </a:spcAft>
              <a:buNone/>
            </a:pPr>
            <a:r>
              <a:t/>
            </a:r>
            <a:endParaRPr sz="11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188525" y="431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Proposed Methodology</a:t>
            </a:r>
            <a:endParaRPr>
              <a:latin typeface="Calibri"/>
              <a:ea typeface="Calibri"/>
              <a:cs typeface="Calibri"/>
              <a:sym typeface="Calibri"/>
            </a:endParaRPr>
          </a:p>
        </p:txBody>
      </p:sp>
      <p:sp>
        <p:nvSpPr>
          <p:cNvPr id="351" name="Google Shape;351;p25"/>
          <p:cNvSpPr txBox="1"/>
          <p:nvPr>
            <p:ph idx="1" type="body"/>
          </p:nvPr>
        </p:nvSpPr>
        <p:spPr>
          <a:xfrm>
            <a:off x="598725" y="1104575"/>
            <a:ext cx="7735500" cy="3427200"/>
          </a:xfrm>
          <a:prstGeom prst="rect">
            <a:avLst/>
          </a:prstGeom>
        </p:spPr>
        <p:txBody>
          <a:bodyPr anchorCtr="0" anchor="t" bIns="91425" lIns="91425" spcFirstLastPara="1" rIns="91425" wrap="square" tIns="91425">
            <a:noAutofit/>
          </a:bodyPr>
          <a:lstStyle/>
          <a:p>
            <a:pPr indent="0" lvl="0" marL="457200" rtl="0" algn="l">
              <a:spcBef>
                <a:spcPts val="1000"/>
              </a:spcBef>
              <a:spcAft>
                <a:spcPts val="0"/>
              </a:spcAft>
              <a:buNone/>
            </a:pPr>
            <a:r>
              <a:rPr lang="en" sz="1800">
                <a:latin typeface="Calibri"/>
                <a:ea typeface="Calibri"/>
                <a:cs typeface="Calibri"/>
                <a:sym typeface="Calibri"/>
              </a:rPr>
              <a:t>The Steps are as follow:</a:t>
            </a:r>
            <a:endParaRPr sz="1800">
              <a:latin typeface="Calibri"/>
              <a:ea typeface="Calibri"/>
              <a:cs typeface="Calibri"/>
              <a:sym typeface="Calibri"/>
            </a:endParaRPr>
          </a:p>
          <a:p>
            <a:pPr indent="-342900" lvl="0" marL="457200" rtl="0" algn="l">
              <a:spcBef>
                <a:spcPts val="1600"/>
              </a:spcBef>
              <a:spcAft>
                <a:spcPts val="0"/>
              </a:spcAft>
              <a:buSzPts val="1800"/>
              <a:buFont typeface="Calibri"/>
              <a:buChar char="●"/>
            </a:pPr>
            <a:r>
              <a:rPr lang="en" sz="1800">
                <a:latin typeface="Calibri"/>
                <a:ea typeface="Calibri"/>
                <a:cs typeface="Calibri"/>
                <a:sym typeface="Calibri"/>
              </a:rPr>
              <a:t>The first step will be the word transformation. For the question, we will convert each word to its word vector, and then sum up all the vectors. We have to make sure that the length of this feature vector matches the length of a single word vector, and these word vectors are also called embeddings.</a:t>
            </a:r>
            <a:endParaRPr sz="1800">
              <a:latin typeface="Calibri"/>
              <a:ea typeface="Calibri"/>
              <a:cs typeface="Calibri"/>
              <a:sym typeface="Calibri"/>
            </a:endParaRPr>
          </a:p>
          <a:p>
            <a:pPr indent="-342900" lvl="0" marL="457200" rtl="0" algn="l">
              <a:spcBef>
                <a:spcPts val="1000"/>
              </a:spcBef>
              <a:spcAft>
                <a:spcPts val="0"/>
              </a:spcAft>
              <a:buSzPts val="1800"/>
              <a:buFont typeface="Calibri"/>
              <a:buChar char="●"/>
            </a:pPr>
            <a:r>
              <a:rPr lang="en" sz="1800">
                <a:latin typeface="Calibri"/>
                <a:ea typeface="Calibri"/>
                <a:cs typeface="Calibri"/>
                <a:sym typeface="Calibri"/>
              </a:rPr>
              <a:t>In the next step, these word vectors will be sent sequentially to the long short-term memory network, respective to the tokens in the question. The representation of the input question is actually the vector coming from th</a:t>
            </a:r>
            <a:r>
              <a:rPr lang="en" sz="1800">
                <a:latin typeface="Calibri"/>
                <a:ea typeface="Calibri"/>
                <a:cs typeface="Calibri"/>
                <a:sym typeface="Calibri"/>
              </a:rPr>
              <a:t>e </a:t>
            </a:r>
            <a:r>
              <a:rPr lang="en" sz="1800">
                <a:latin typeface="Calibri"/>
                <a:ea typeface="Calibri"/>
                <a:cs typeface="Calibri"/>
                <a:sym typeface="Calibri"/>
              </a:rPr>
              <a:t>output gate of the long short-term memory.</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188525" y="431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Proposed Methodology</a:t>
            </a:r>
            <a:endParaRPr>
              <a:latin typeface="Calibri"/>
              <a:ea typeface="Calibri"/>
              <a:cs typeface="Calibri"/>
              <a:sym typeface="Calibri"/>
            </a:endParaRPr>
          </a:p>
        </p:txBody>
      </p:sp>
      <p:sp>
        <p:nvSpPr>
          <p:cNvPr id="357" name="Google Shape;357;p26"/>
          <p:cNvSpPr txBox="1"/>
          <p:nvPr>
            <p:ph idx="1" type="body"/>
          </p:nvPr>
        </p:nvSpPr>
        <p:spPr>
          <a:xfrm>
            <a:off x="598725" y="1104575"/>
            <a:ext cx="7735500" cy="34272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Font typeface="Calibri"/>
              <a:buChar char="●"/>
            </a:pPr>
            <a:r>
              <a:rPr lang="en" sz="1800">
                <a:latin typeface="Calibri"/>
                <a:ea typeface="Calibri"/>
                <a:cs typeface="Calibri"/>
                <a:sym typeface="Calibri"/>
              </a:rPr>
              <a:t>Coming to the image, it is sent through a Deep Convolutional Neural Network (from the well-known VGG Architecture), and the image features are extracted from the activation of the second last layer (that is, the layer before the softmax function).</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 To combine the features from the image and the word vector, we use a multilayer perceptron consisting of fully connected layers. The final layer consists of the Softmax activation function, and thus we get a probability distribution over all the possible outputs. The output with the highes</a:t>
            </a:r>
            <a:r>
              <a:rPr lang="en" sz="1800">
                <a:latin typeface="Calibri"/>
                <a:ea typeface="Calibri"/>
                <a:cs typeface="Calibri"/>
                <a:sym typeface="Calibri"/>
              </a:rPr>
              <a:t>t </a:t>
            </a:r>
            <a:r>
              <a:rPr lang="en" sz="1800">
                <a:latin typeface="Calibri"/>
                <a:ea typeface="Calibri"/>
                <a:cs typeface="Calibri"/>
                <a:sym typeface="Calibri"/>
              </a:rPr>
              <a:t>probability is our answer to the question posed based on the image.</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96425" y="250300"/>
            <a:ext cx="8520600" cy="91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System Architecture</a:t>
            </a:r>
            <a:endParaRPr sz="3000"/>
          </a:p>
        </p:txBody>
      </p:sp>
      <p:pic>
        <p:nvPicPr>
          <p:cNvPr descr="2tcTJi57YtBPmoJjVtGLQC9ZPA6wtuX-nzVX-ckaWbRE67KORgh3sQLkBA9Wn6DbAXleLHVPPhr3PaJ6RSwqC_b0dMCWsuLcYlC3eJHs8BHm8pqO8S5allIQZC0zg4jbYKcslLJb" id="363" name="Google Shape;363;p27"/>
          <p:cNvPicPr preferRelativeResize="0"/>
          <p:nvPr/>
        </p:nvPicPr>
        <p:blipFill>
          <a:blip r:embed="rId3">
            <a:alphaModFix/>
          </a:blip>
          <a:stretch>
            <a:fillRect/>
          </a:stretch>
        </p:blipFill>
        <p:spPr>
          <a:xfrm>
            <a:off x="502675" y="1162300"/>
            <a:ext cx="8214350" cy="364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1303800" y="598575"/>
            <a:ext cx="34305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69" name="Google Shape;369;p28"/>
          <p:cNvSpPr txBox="1"/>
          <p:nvPr>
            <p:ph idx="1" type="subTitle"/>
          </p:nvPr>
        </p:nvSpPr>
        <p:spPr>
          <a:xfrm>
            <a:off x="1303800" y="1584825"/>
            <a:ext cx="7055700" cy="278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000000"/>
                </a:solidFill>
                <a:latin typeface="Cambria"/>
                <a:ea typeface="Cambria"/>
                <a:cs typeface="Cambria"/>
                <a:sym typeface="Cambria"/>
              </a:rPr>
              <a:t>Visual Question Answering is a research topic that covers parts of both computer vision and natural language processing and it requires a system to do much more than simple task-speciﬁc algorithms, such as object recognition and object detection.</a:t>
            </a:r>
            <a:endParaRPr sz="1800">
              <a:solidFill>
                <a:srgbClr val="000000"/>
              </a:solidFill>
              <a:latin typeface="Cambria"/>
              <a:ea typeface="Cambria"/>
              <a:cs typeface="Cambria"/>
              <a:sym typeface="Cambria"/>
            </a:endParaRPr>
          </a:p>
          <a:p>
            <a:pPr indent="0" lvl="0" marL="0" rtl="0" algn="just">
              <a:spcBef>
                <a:spcPts val="0"/>
              </a:spcBef>
              <a:spcAft>
                <a:spcPts val="0"/>
              </a:spcAft>
              <a:buNone/>
            </a:pPr>
            <a:r>
              <a:t/>
            </a:r>
            <a:endParaRPr sz="1800">
              <a:solidFill>
                <a:srgbClr val="000000"/>
              </a:solidFill>
              <a:latin typeface="Cambria"/>
              <a:ea typeface="Cambria"/>
              <a:cs typeface="Cambria"/>
              <a:sym typeface="Cambria"/>
            </a:endParaRPr>
          </a:p>
          <a:p>
            <a:pPr indent="0" lvl="0" marL="0" rtl="0" algn="just">
              <a:spcBef>
                <a:spcPts val="0"/>
              </a:spcBef>
              <a:spcAft>
                <a:spcPts val="0"/>
              </a:spcAft>
              <a:buNone/>
            </a:pPr>
            <a:r>
              <a:rPr lang="en" sz="1800">
                <a:solidFill>
                  <a:srgbClr val="000000"/>
                </a:solidFill>
                <a:latin typeface="Cambria"/>
                <a:ea typeface="Cambria"/>
                <a:cs typeface="Cambria"/>
                <a:sym typeface="Cambria"/>
              </a:rPr>
              <a:t>To build an algorithm that will be able to answer random questions about images would be a huge achievement in the artiﬁcial intelligence domain, and would have a large potential to benefit visually impaired users.</a:t>
            </a:r>
            <a:endParaRPr sz="1800">
              <a:solidFill>
                <a:srgbClr val="000000"/>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9"/>
          <p:cNvSpPr txBox="1"/>
          <p:nvPr>
            <p:ph idx="4294967295" type="title"/>
          </p:nvPr>
        </p:nvSpPr>
        <p:spPr>
          <a:xfrm>
            <a:off x="773700" y="566700"/>
            <a:ext cx="7596600" cy="324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0" sz="2400">
              <a:solidFill>
                <a:srgbClr val="FF9900"/>
              </a:solidFill>
              <a:latin typeface="Arial"/>
              <a:ea typeface="Arial"/>
              <a:cs typeface="Arial"/>
              <a:sym typeface="Arial"/>
            </a:endParaRPr>
          </a:p>
          <a:p>
            <a:pPr indent="0" lvl="0" marL="0" rtl="0" algn="ctr">
              <a:spcBef>
                <a:spcPts val="0"/>
              </a:spcBef>
              <a:spcAft>
                <a:spcPts val="0"/>
              </a:spcAft>
              <a:buNone/>
            </a:pPr>
            <a:r>
              <a:t/>
            </a:r>
            <a:endParaRPr b="0" sz="2400">
              <a:solidFill>
                <a:srgbClr val="FF9900"/>
              </a:solidFill>
              <a:latin typeface="Arial"/>
              <a:ea typeface="Arial"/>
              <a:cs typeface="Arial"/>
              <a:sym typeface="Arial"/>
            </a:endParaRPr>
          </a:p>
          <a:p>
            <a:pPr indent="0" lvl="0" marL="0" rtl="0" algn="ctr">
              <a:spcBef>
                <a:spcPts val="0"/>
              </a:spcBef>
              <a:spcAft>
                <a:spcPts val="0"/>
              </a:spcAft>
              <a:buNone/>
            </a:pPr>
            <a:r>
              <a:t/>
            </a:r>
            <a:endParaRPr b="0" sz="2400">
              <a:solidFill>
                <a:srgbClr val="FF9900"/>
              </a:solidFill>
              <a:latin typeface="Arial"/>
              <a:ea typeface="Arial"/>
              <a:cs typeface="Arial"/>
              <a:sym typeface="Arial"/>
            </a:endParaRPr>
          </a:p>
          <a:p>
            <a:pPr indent="0" lvl="0" marL="0" rtl="0" algn="ctr">
              <a:spcBef>
                <a:spcPts val="0"/>
              </a:spcBef>
              <a:spcAft>
                <a:spcPts val="0"/>
              </a:spcAft>
              <a:buNone/>
            </a:pPr>
            <a:r>
              <a:t/>
            </a:r>
            <a:endParaRPr b="0" sz="2400">
              <a:solidFill>
                <a:srgbClr val="FF9900"/>
              </a:solidFill>
              <a:latin typeface="Arial"/>
              <a:ea typeface="Arial"/>
              <a:cs typeface="Arial"/>
              <a:sym typeface="Arial"/>
            </a:endParaRPr>
          </a:p>
          <a:p>
            <a:pPr indent="0" lvl="0" marL="0" rtl="0" algn="ctr">
              <a:spcBef>
                <a:spcPts val="0"/>
              </a:spcBef>
              <a:spcAft>
                <a:spcPts val="0"/>
              </a:spcAft>
              <a:buNone/>
            </a:pPr>
            <a:r>
              <a:rPr b="0" lang="en" sz="2400">
                <a:solidFill>
                  <a:srgbClr val="FF9900"/>
                </a:solidFill>
                <a:latin typeface="Arial"/>
                <a:ea typeface="Arial"/>
                <a:cs typeface="Arial"/>
                <a:sym typeface="Arial"/>
              </a:rPr>
              <a:t>“AI doesn't have to be evil to destroy humanity – if AI has a goal and humanity just happens in the way, it will destroy humanity as a matter of course without even thinking about it, no hard feelings."</a:t>
            </a:r>
            <a:endParaRPr b="0" sz="2400">
              <a:solidFill>
                <a:srgbClr val="FF9900"/>
              </a:solidFill>
              <a:latin typeface="Arial"/>
              <a:ea typeface="Arial"/>
              <a:cs typeface="Arial"/>
              <a:sym typeface="Arial"/>
            </a:endParaRPr>
          </a:p>
          <a:p>
            <a:pPr indent="0" lvl="0" marL="0" rtl="0" algn="ctr">
              <a:spcBef>
                <a:spcPts val="0"/>
              </a:spcBef>
              <a:spcAft>
                <a:spcPts val="0"/>
              </a:spcAft>
              <a:buNone/>
            </a:pPr>
            <a:r>
              <a:t/>
            </a:r>
            <a:endParaRPr b="0" sz="1100">
              <a:solidFill>
                <a:srgbClr val="FF9900"/>
              </a:solidFill>
              <a:latin typeface="Arial"/>
              <a:ea typeface="Arial"/>
              <a:cs typeface="Arial"/>
              <a:sym typeface="Arial"/>
            </a:endParaRPr>
          </a:p>
          <a:p>
            <a:pPr indent="0" lvl="0" marL="0" rtl="0" algn="ctr">
              <a:spcBef>
                <a:spcPts val="0"/>
              </a:spcBef>
              <a:spcAft>
                <a:spcPts val="0"/>
              </a:spcAft>
              <a:buNone/>
            </a:pPr>
            <a:r>
              <a:t/>
            </a:r>
            <a:endParaRPr b="0" sz="1100">
              <a:solidFill>
                <a:srgbClr val="FF9900"/>
              </a:solidFill>
              <a:latin typeface="Arial"/>
              <a:ea typeface="Arial"/>
              <a:cs typeface="Arial"/>
              <a:sym typeface="Arial"/>
            </a:endParaRPr>
          </a:p>
          <a:p>
            <a:pPr indent="0" lvl="0" marL="0" rtl="0" algn="ctr">
              <a:spcBef>
                <a:spcPts val="0"/>
              </a:spcBef>
              <a:spcAft>
                <a:spcPts val="0"/>
              </a:spcAft>
              <a:buNone/>
            </a:pPr>
            <a:r>
              <a:t/>
            </a:r>
            <a:endParaRPr b="0" sz="1100">
              <a:solidFill>
                <a:srgbClr val="FF9900"/>
              </a:solidFill>
              <a:latin typeface="Arial"/>
              <a:ea typeface="Arial"/>
              <a:cs typeface="Arial"/>
              <a:sym typeface="Arial"/>
            </a:endParaRPr>
          </a:p>
          <a:p>
            <a:pPr indent="0" lvl="0" marL="0" rtl="0" algn="ctr">
              <a:spcBef>
                <a:spcPts val="0"/>
              </a:spcBef>
              <a:spcAft>
                <a:spcPts val="0"/>
              </a:spcAft>
              <a:buNone/>
            </a:pPr>
            <a:r>
              <a:t/>
            </a:r>
            <a:endParaRPr b="0" sz="1100">
              <a:solidFill>
                <a:srgbClr val="FF9900"/>
              </a:solidFill>
              <a:latin typeface="Arial"/>
              <a:ea typeface="Arial"/>
              <a:cs typeface="Arial"/>
              <a:sym typeface="Arial"/>
            </a:endParaRPr>
          </a:p>
          <a:p>
            <a:pPr indent="0" lvl="0" marL="0" rtl="0" algn="ctr">
              <a:spcBef>
                <a:spcPts val="0"/>
              </a:spcBef>
              <a:spcAft>
                <a:spcPts val="0"/>
              </a:spcAft>
              <a:buNone/>
            </a:pPr>
            <a:r>
              <a:t/>
            </a:r>
            <a:endParaRPr b="0" sz="1100">
              <a:solidFill>
                <a:srgbClr val="FF9900"/>
              </a:solidFill>
              <a:latin typeface="Arial"/>
              <a:ea typeface="Arial"/>
              <a:cs typeface="Arial"/>
              <a:sym typeface="Arial"/>
            </a:endParaRPr>
          </a:p>
          <a:p>
            <a:pPr indent="0" lvl="0" marL="0" rtl="0" algn="ctr">
              <a:spcBef>
                <a:spcPts val="0"/>
              </a:spcBef>
              <a:spcAft>
                <a:spcPts val="0"/>
              </a:spcAft>
              <a:buNone/>
            </a:pPr>
            <a:r>
              <a:rPr b="0" lang="en" sz="1800">
                <a:solidFill>
                  <a:srgbClr val="FF9900"/>
                </a:solidFill>
                <a:latin typeface="Arial"/>
                <a:ea typeface="Arial"/>
                <a:cs typeface="Arial"/>
                <a:sym typeface="Arial"/>
              </a:rPr>
              <a:t> –</a:t>
            </a:r>
            <a:r>
              <a:rPr b="0" lang="en" sz="1800">
                <a:solidFill>
                  <a:srgbClr val="FF9900"/>
                </a:solidFill>
                <a:uFill>
                  <a:noFill/>
                </a:uFill>
                <a:latin typeface="Arial"/>
                <a:ea typeface="Arial"/>
                <a:cs typeface="Arial"/>
                <a:sym typeface="Arial"/>
                <a:hlinkClick r:id="rId3"/>
              </a:rPr>
              <a:t> </a:t>
            </a:r>
            <a:r>
              <a:rPr b="0" lang="en" sz="1800" u="sng">
                <a:solidFill>
                  <a:srgbClr val="FF9900"/>
                </a:solidFill>
                <a:latin typeface="Arial"/>
                <a:ea typeface="Arial"/>
                <a:cs typeface="Arial"/>
                <a:sym typeface="Arial"/>
                <a:hlinkClick r:id="rId4"/>
              </a:rPr>
              <a:t>Elon Musk</a:t>
            </a:r>
            <a:r>
              <a:rPr b="0" lang="en" sz="1800">
                <a:solidFill>
                  <a:srgbClr val="FF9900"/>
                </a:solidFill>
                <a:latin typeface="Arial"/>
                <a:ea typeface="Arial"/>
                <a:cs typeface="Arial"/>
                <a:sym typeface="Arial"/>
              </a:rPr>
              <a:t>, Technology Entrepreneur, and Investor.</a:t>
            </a:r>
            <a:endParaRPr sz="1800">
              <a:solidFill>
                <a:srgbClr val="FF9900"/>
              </a:solidFill>
            </a:endParaRPr>
          </a:p>
        </p:txBody>
      </p:sp>
      <p:cxnSp>
        <p:nvCxnSpPr>
          <p:cNvPr id="375" name="Google Shape;375;p29"/>
          <p:cNvCxnSpPr/>
          <p:nvPr/>
        </p:nvCxnSpPr>
        <p:spPr>
          <a:xfrm>
            <a:off x="4295550" y="3557850"/>
            <a:ext cx="5529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0"/>
          <p:cNvSpPr txBox="1"/>
          <p:nvPr>
            <p:ph type="title"/>
          </p:nvPr>
        </p:nvSpPr>
        <p:spPr>
          <a:xfrm>
            <a:off x="1303800" y="598575"/>
            <a:ext cx="34305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381" name="Google Shape;381;p30"/>
          <p:cNvSpPr txBox="1"/>
          <p:nvPr>
            <p:ph idx="1" type="subTitle"/>
          </p:nvPr>
        </p:nvSpPr>
        <p:spPr>
          <a:xfrm>
            <a:off x="1303800" y="1274975"/>
            <a:ext cx="7055700" cy="356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Cambria"/>
              <a:buChar char="●"/>
            </a:pPr>
            <a:r>
              <a:rPr lang="en" sz="1800">
                <a:solidFill>
                  <a:srgbClr val="000000"/>
                </a:solidFill>
                <a:latin typeface="Cambria"/>
                <a:ea typeface="Cambria"/>
                <a:cs typeface="Cambria"/>
                <a:sym typeface="Cambria"/>
              </a:rPr>
              <a:t>Yin and Yang: Balancing and Answering Binary Visual Questions (CVPR 2016)</a:t>
            </a:r>
            <a:endParaRPr sz="1800">
              <a:solidFill>
                <a:srgbClr val="000000"/>
              </a:solidFill>
              <a:latin typeface="Cambria"/>
              <a:ea typeface="Cambria"/>
              <a:cs typeface="Cambria"/>
              <a:sym typeface="Cambria"/>
            </a:endParaRPr>
          </a:p>
          <a:p>
            <a:pPr indent="-342900" lvl="0" marL="457200" rtl="0" algn="just">
              <a:spcBef>
                <a:spcPts val="0"/>
              </a:spcBef>
              <a:spcAft>
                <a:spcPts val="0"/>
              </a:spcAft>
              <a:buClr>
                <a:srgbClr val="000000"/>
              </a:buClr>
              <a:buSzPts val="1800"/>
              <a:buFont typeface="Cambria"/>
              <a:buChar char="●"/>
            </a:pPr>
            <a:r>
              <a:rPr lang="en" sz="1800">
                <a:solidFill>
                  <a:srgbClr val="000000"/>
                </a:solidFill>
                <a:uFill>
                  <a:noFill/>
                </a:uFill>
                <a:latin typeface="Cambria"/>
                <a:ea typeface="Cambria"/>
                <a:cs typeface="Cambria"/>
                <a:sym typeface="Cambria"/>
                <a:hlinkClick r:id="rId3"/>
              </a:rPr>
              <a:t>https://visualqa.org/</a:t>
            </a:r>
            <a:endParaRPr sz="1800">
              <a:solidFill>
                <a:srgbClr val="000000"/>
              </a:solidFill>
              <a:latin typeface="Cambria"/>
              <a:ea typeface="Cambria"/>
              <a:cs typeface="Cambria"/>
              <a:sym typeface="Cambria"/>
            </a:endParaRPr>
          </a:p>
          <a:p>
            <a:pPr indent="-342900" lvl="0" marL="457200" rtl="0" algn="just">
              <a:lnSpc>
                <a:spcPct val="115000"/>
              </a:lnSpc>
              <a:spcBef>
                <a:spcPts val="0"/>
              </a:spcBef>
              <a:spcAft>
                <a:spcPts val="0"/>
              </a:spcAft>
              <a:buClr>
                <a:srgbClr val="000000"/>
              </a:buClr>
              <a:buSzPts val="1800"/>
              <a:buFont typeface="Cambria"/>
              <a:buChar char="●"/>
            </a:pPr>
            <a:r>
              <a:rPr lang="en" sz="1800">
                <a:solidFill>
                  <a:srgbClr val="000000"/>
                </a:solidFill>
                <a:latin typeface="Cambria"/>
                <a:ea typeface="Cambria"/>
                <a:cs typeface="Cambria"/>
                <a:sym typeface="Cambria"/>
              </a:rPr>
              <a:t>Image Captioning and Visual Question Answering Based on Attributes and External Knowledge Qi Wu, Chunhua Shen, Peng Wang, Anthony Dick, Anton van den Heng</a:t>
            </a:r>
            <a:r>
              <a:rPr lang="en" sz="1800">
                <a:solidFill>
                  <a:srgbClr val="000000"/>
                </a:solidFill>
                <a:latin typeface="Cambria"/>
                <a:ea typeface="Cambria"/>
                <a:cs typeface="Cambria"/>
                <a:sym typeface="Cambria"/>
              </a:rPr>
              <a:t>e</a:t>
            </a:r>
            <a:endParaRPr sz="1800">
              <a:solidFill>
                <a:srgbClr val="000000"/>
              </a:solidFill>
              <a:latin typeface="Cambria"/>
              <a:ea typeface="Cambria"/>
              <a:cs typeface="Cambria"/>
              <a:sym typeface="Cambria"/>
            </a:endParaRPr>
          </a:p>
          <a:p>
            <a:pPr indent="-342900" lvl="0" marL="457200" rtl="0" algn="just">
              <a:lnSpc>
                <a:spcPct val="115000"/>
              </a:lnSpc>
              <a:spcBef>
                <a:spcPts val="0"/>
              </a:spcBef>
              <a:spcAft>
                <a:spcPts val="0"/>
              </a:spcAft>
              <a:buClr>
                <a:srgbClr val="000000"/>
              </a:buClr>
              <a:buSzPts val="1800"/>
              <a:buFont typeface="Cambria"/>
              <a:buChar char="●"/>
            </a:pPr>
            <a:r>
              <a:rPr lang="en" sz="1800">
                <a:solidFill>
                  <a:srgbClr val="000000"/>
                </a:solidFill>
                <a:latin typeface="Cambria"/>
                <a:ea typeface="Cambria"/>
                <a:cs typeface="Cambria"/>
                <a:sym typeface="Cambria"/>
              </a:rPr>
              <a:t>Learning to Reason: End-to-End Module Networks for Visual Question Answering ICCV 2017 Ronghang Hu Jacob Andreas Marcus Rohrbach Trevor Darrell Kate Saenko</a:t>
            </a:r>
            <a:endParaRPr sz="1800">
              <a:solidFill>
                <a:srgbClr val="000000"/>
              </a:solidFill>
              <a:latin typeface="Cambria"/>
              <a:ea typeface="Cambria"/>
              <a:cs typeface="Cambria"/>
              <a:sym typeface="Cambria"/>
            </a:endParaRPr>
          </a:p>
          <a:p>
            <a:pPr indent="-342900" lvl="0" marL="457200" rtl="0" algn="just">
              <a:lnSpc>
                <a:spcPct val="115000"/>
              </a:lnSpc>
              <a:spcBef>
                <a:spcPts val="1000"/>
              </a:spcBef>
              <a:spcAft>
                <a:spcPts val="0"/>
              </a:spcAft>
              <a:buClr>
                <a:srgbClr val="000000"/>
              </a:buClr>
              <a:buSzPts val="1800"/>
              <a:buFont typeface="Cambria"/>
              <a:buChar char="●"/>
            </a:pPr>
            <a:r>
              <a:rPr lang="en" sz="1800">
                <a:solidFill>
                  <a:srgbClr val="000000"/>
                </a:solidFill>
                <a:latin typeface="Cambria"/>
                <a:ea typeface="Cambria"/>
                <a:cs typeface="Cambria"/>
                <a:sym typeface="Cambria"/>
              </a:rPr>
              <a:t>https://tryolabs.com/blog/2018/03/01/introduction-to-visual-question-answering/</a:t>
            </a:r>
            <a:endParaRPr sz="1800">
              <a:solidFill>
                <a:srgbClr val="000000"/>
              </a:solidFill>
              <a:latin typeface="Cambria"/>
              <a:ea typeface="Cambria"/>
              <a:cs typeface="Cambria"/>
              <a:sym typeface="Cambria"/>
            </a:endParaRPr>
          </a:p>
          <a:p>
            <a:pPr indent="0" lvl="0" marL="0" rtl="0" algn="just">
              <a:spcBef>
                <a:spcPts val="1000"/>
              </a:spcBef>
              <a:spcAft>
                <a:spcPts val="0"/>
              </a:spcAft>
              <a:buNone/>
            </a:pPr>
            <a:r>
              <a:t/>
            </a:r>
            <a:endParaRPr sz="1000">
              <a:solidFill>
                <a:srgbClr val="000000"/>
              </a:solidFill>
              <a:latin typeface="Cambria"/>
              <a:ea typeface="Cambria"/>
              <a:cs typeface="Cambria"/>
              <a:sym typeface="Cambria"/>
            </a:endParaRPr>
          </a:p>
          <a:p>
            <a:pPr indent="0" lvl="0" marL="0" rtl="0" algn="just">
              <a:spcBef>
                <a:spcPts val="0"/>
              </a:spcBef>
              <a:spcAft>
                <a:spcPts val="0"/>
              </a:spcAft>
              <a:buNone/>
            </a:pPr>
            <a:r>
              <a:t/>
            </a:r>
            <a:endParaRPr sz="1000">
              <a:solidFill>
                <a:srgbClr val="000000"/>
              </a:solidFill>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1"/>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188525" y="431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INTRODUCTION</a:t>
            </a:r>
            <a:endParaRPr>
              <a:latin typeface="Calibri"/>
              <a:ea typeface="Calibri"/>
              <a:cs typeface="Calibri"/>
              <a:sym typeface="Calibri"/>
            </a:endParaRPr>
          </a:p>
        </p:txBody>
      </p:sp>
      <p:sp>
        <p:nvSpPr>
          <p:cNvPr id="284" name="Google Shape;284;p14"/>
          <p:cNvSpPr txBox="1"/>
          <p:nvPr>
            <p:ph idx="1" type="body"/>
          </p:nvPr>
        </p:nvSpPr>
        <p:spPr>
          <a:xfrm>
            <a:off x="598725" y="1431150"/>
            <a:ext cx="7735500" cy="310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In this project we aim to achieve</a:t>
            </a:r>
            <a:r>
              <a:rPr i="1" lang="en" sz="1800">
                <a:latin typeface="Calibri"/>
                <a:ea typeface="Calibri"/>
                <a:cs typeface="Calibri"/>
                <a:sym typeface="Calibri"/>
              </a:rPr>
              <a:t> Visual Question Answering(VQA) </a:t>
            </a:r>
            <a:r>
              <a:rPr lang="en" sz="1800">
                <a:latin typeface="Calibri"/>
                <a:ea typeface="Calibri"/>
                <a:cs typeface="Calibri"/>
                <a:sym typeface="Calibri"/>
              </a:rPr>
              <a:t>using CNN and LSTM.</a:t>
            </a:r>
            <a:endParaRPr sz="1800">
              <a:latin typeface="Calibri"/>
              <a:ea typeface="Calibri"/>
              <a:cs typeface="Calibri"/>
              <a:sym typeface="Calibri"/>
            </a:endParaRPr>
          </a:p>
          <a:p>
            <a:pPr indent="-342900" lvl="0" marL="457200" rtl="0" algn="l">
              <a:lnSpc>
                <a:spcPct val="100000"/>
              </a:lnSpc>
              <a:spcBef>
                <a:spcPts val="1000"/>
              </a:spcBef>
              <a:spcAft>
                <a:spcPts val="0"/>
              </a:spcAft>
              <a:buSzPts val="1800"/>
              <a:buFont typeface="Calibri"/>
              <a:buChar char="●"/>
            </a:pPr>
            <a:r>
              <a:rPr lang="en" sz="1800">
                <a:latin typeface="Calibri"/>
                <a:ea typeface="Calibri"/>
                <a:cs typeface="Calibri"/>
                <a:sym typeface="Calibri"/>
              </a:rPr>
              <a:t>Model that combine the local image features and the question fro</a:t>
            </a:r>
            <a:r>
              <a:rPr lang="en" sz="1800">
                <a:latin typeface="Calibri"/>
                <a:ea typeface="Calibri"/>
                <a:cs typeface="Calibri"/>
                <a:sym typeface="Calibri"/>
              </a:rPr>
              <a:t>m </a:t>
            </a:r>
            <a:r>
              <a:rPr lang="en" sz="1800">
                <a:latin typeface="Calibri"/>
                <a:ea typeface="Calibri"/>
                <a:cs typeface="Calibri"/>
                <a:sym typeface="Calibri"/>
              </a:rPr>
              <a:t>corresponding specific parts or regions of an image to produce answers for the questions posed by making use of a pre-processed image dataset.</a:t>
            </a:r>
            <a:endParaRPr sz="1800">
              <a:latin typeface="Calibri"/>
              <a:ea typeface="Calibri"/>
              <a:cs typeface="Calibri"/>
              <a:sym typeface="Calibri"/>
            </a:endParaRPr>
          </a:p>
          <a:p>
            <a:pPr indent="-342900" lvl="0" marL="457200" rtl="0" algn="l">
              <a:lnSpc>
                <a:spcPct val="100000"/>
              </a:lnSpc>
              <a:spcBef>
                <a:spcPts val="1000"/>
              </a:spcBef>
              <a:spcAft>
                <a:spcPts val="1600"/>
              </a:spcAft>
              <a:buSzPts val="1800"/>
              <a:buFont typeface="Calibri"/>
              <a:buChar char="●"/>
            </a:pPr>
            <a:r>
              <a:rPr lang="en" sz="1800">
                <a:latin typeface="Calibri"/>
                <a:ea typeface="Calibri"/>
                <a:cs typeface="Calibri"/>
                <a:sym typeface="Calibri"/>
              </a:rPr>
              <a:t>Since language has a complex compositional structure, the issue of taking care of vision and language becomes a tough task.</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188525" y="431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VQA Examples</a:t>
            </a:r>
            <a:endParaRPr>
              <a:latin typeface="Calibri"/>
              <a:ea typeface="Calibri"/>
              <a:cs typeface="Calibri"/>
              <a:sym typeface="Calibri"/>
            </a:endParaRPr>
          </a:p>
        </p:txBody>
      </p:sp>
      <p:sp>
        <p:nvSpPr>
          <p:cNvPr id="290" name="Google Shape;290;p15"/>
          <p:cNvSpPr txBox="1"/>
          <p:nvPr>
            <p:ph idx="1" type="body"/>
          </p:nvPr>
        </p:nvSpPr>
        <p:spPr>
          <a:xfrm>
            <a:off x="598725" y="1431150"/>
            <a:ext cx="7735500" cy="3100500"/>
          </a:xfrm>
          <a:prstGeom prst="rect">
            <a:avLst/>
          </a:prstGeom>
        </p:spPr>
        <p:txBody>
          <a:bodyPr anchorCtr="0" anchor="t" bIns="91425" lIns="91425" spcFirstLastPara="1" rIns="91425" wrap="square" tIns="91425">
            <a:noAutofit/>
          </a:bodyPr>
          <a:lstStyle/>
          <a:p>
            <a:pPr indent="0" lvl="0" marL="457200" rtl="0" algn="l">
              <a:lnSpc>
                <a:spcPct val="100000"/>
              </a:lnSpc>
              <a:spcBef>
                <a:spcPts val="1000"/>
              </a:spcBef>
              <a:spcAft>
                <a:spcPts val="1600"/>
              </a:spcAft>
              <a:buNone/>
            </a:pPr>
            <a:r>
              <a:t/>
            </a:r>
            <a:endParaRPr sz="1800">
              <a:latin typeface="Calibri"/>
              <a:ea typeface="Calibri"/>
              <a:cs typeface="Calibri"/>
              <a:sym typeface="Calibri"/>
            </a:endParaRPr>
          </a:p>
        </p:txBody>
      </p:sp>
      <p:pic>
        <p:nvPicPr>
          <p:cNvPr id="291" name="Google Shape;291;p15"/>
          <p:cNvPicPr preferRelativeResize="0"/>
          <p:nvPr/>
        </p:nvPicPr>
        <p:blipFill>
          <a:blip r:embed="rId3">
            <a:alphaModFix/>
          </a:blip>
          <a:stretch>
            <a:fillRect/>
          </a:stretch>
        </p:blipFill>
        <p:spPr>
          <a:xfrm>
            <a:off x="1006213" y="1032825"/>
            <a:ext cx="7131578" cy="3733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188525" y="431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Statistical Database</a:t>
            </a:r>
            <a:endParaRPr>
              <a:latin typeface="Calibri"/>
              <a:ea typeface="Calibri"/>
              <a:cs typeface="Calibri"/>
              <a:sym typeface="Calibri"/>
            </a:endParaRPr>
          </a:p>
        </p:txBody>
      </p:sp>
      <p:pic>
        <p:nvPicPr>
          <p:cNvPr id="297" name="Google Shape;297;p16"/>
          <p:cNvPicPr preferRelativeResize="0"/>
          <p:nvPr/>
        </p:nvPicPr>
        <p:blipFill>
          <a:blip r:embed="rId3">
            <a:alphaModFix/>
          </a:blip>
          <a:stretch>
            <a:fillRect/>
          </a:stretch>
        </p:blipFill>
        <p:spPr>
          <a:xfrm>
            <a:off x="1123725" y="1137674"/>
            <a:ext cx="7160100" cy="368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188525" y="431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CLEVR dataset</a:t>
            </a:r>
            <a:endParaRPr>
              <a:latin typeface="Calibri"/>
              <a:ea typeface="Calibri"/>
              <a:cs typeface="Calibri"/>
              <a:sym typeface="Calibri"/>
            </a:endParaRPr>
          </a:p>
        </p:txBody>
      </p:sp>
      <p:pic>
        <p:nvPicPr>
          <p:cNvPr id="303" name="Google Shape;303;p17"/>
          <p:cNvPicPr preferRelativeResize="0"/>
          <p:nvPr/>
        </p:nvPicPr>
        <p:blipFill>
          <a:blip r:embed="rId3">
            <a:alphaModFix/>
          </a:blip>
          <a:stretch>
            <a:fillRect/>
          </a:stretch>
        </p:blipFill>
        <p:spPr>
          <a:xfrm>
            <a:off x="1183200" y="1045749"/>
            <a:ext cx="6566550" cy="3713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96425" y="250300"/>
            <a:ext cx="8520600" cy="91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Problem Statement</a:t>
            </a:r>
            <a:endParaRPr sz="3000"/>
          </a:p>
        </p:txBody>
      </p:sp>
      <p:sp>
        <p:nvSpPr>
          <p:cNvPr id="309" name="Google Shape;309;p18"/>
          <p:cNvSpPr txBox="1"/>
          <p:nvPr>
            <p:ph idx="1" type="body"/>
          </p:nvPr>
        </p:nvSpPr>
        <p:spPr>
          <a:xfrm>
            <a:off x="1388550" y="2026675"/>
            <a:ext cx="6366900" cy="139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“To find the correct answer to a question posed based on an image using the technique of combination of language and vision via Keras, long short term memory,convolutional neural network and multilayer perceptron.”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188525" y="431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OBJECTIVES</a:t>
            </a:r>
            <a:endParaRPr>
              <a:latin typeface="Calibri"/>
              <a:ea typeface="Calibri"/>
              <a:cs typeface="Calibri"/>
              <a:sym typeface="Calibri"/>
            </a:endParaRPr>
          </a:p>
        </p:txBody>
      </p:sp>
      <p:sp>
        <p:nvSpPr>
          <p:cNvPr id="315" name="Google Shape;315;p19"/>
          <p:cNvSpPr txBox="1"/>
          <p:nvPr>
            <p:ph idx="1" type="body"/>
          </p:nvPr>
        </p:nvSpPr>
        <p:spPr>
          <a:xfrm>
            <a:off x="598725" y="1431150"/>
            <a:ext cx="7735500" cy="31005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Font typeface="Calibri"/>
              <a:buChar char="●"/>
            </a:pPr>
            <a:r>
              <a:rPr lang="en" sz="1800">
                <a:latin typeface="Calibri"/>
                <a:ea typeface="Calibri"/>
                <a:cs typeface="Calibri"/>
                <a:sym typeface="Calibri"/>
              </a:rPr>
              <a:t>Understand the basics of the Visual Question Answering as they relate to image captioning; including natural language processing.</a:t>
            </a:r>
            <a:endParaRPr sz="1800">
              <a:latin typeface="Calibri"/>
              <a:ea typeface="Calibri"/>
              <a:cs typeface="Calibri"/>
              <a:sym typeface="Calibri"/>
            </a:endParaRPr>
          </a:p>
          <a:p>
            <a:pPr indent="-342900" lvl="0" marL="457200" rtl="0" algn="l">
              <a:spcBef>
                <a:spcPts val="1600"/>
              </a:spcBef>
              <a:spcAft>
                <a:spcPts val="0"/>
              </a:spcAft>
              <a:buSzPts val="1800"/>
              <a:buFont typeface="Calibri"/>
              <a:buChar char="●"/>
            </a:pPr>
            <a:r>
              <a:rPr lang="en" sz="1800">
                <a:latin typeface="Calibri"/>
                <a:ea typeface="Calibri"/>
                <a:cs typeface="Calibri"/>
                <a:sym typeface="Calibri"/>
              </a:rPr>
              <a:t>To learn and group labeled data points together and discover underlying patterns.</a:t>
            </a:r>
            <a:endParaRPr sz="1800">
              <a:latin typeface="Calibri"/>
              <a:ea typeface="Calibri"/>
              <a:cs typeface="Calibri"/>
              <a:sym typeface="Calibri"/>
            </a:endParaRPr>
          </a:p>
          <a:p>
            <a:pPr indent="-342900" lvl="0" marL="457200" rtl="0" algn="l">
              <a:spcBef>
                <a:spcPts val="1000"/>
              </a:spcBef>
              <a:spcAft>
                <a:spcPts val="1600"/>
              </a:spcAft>
              <a:buSzPts val="1800"/>
              <a:buFont typeface="Calibri"/>
              <a:buChar char="●"/>
            </a:pPr>
            <a:r>
              <a:rPr lang="en" sz="1800">
                <a:latin typeface="Calibri"/>
                <a:ea typeface="Calibri"/>
                <a:cs typeface="Calibri"/>
                <a:sym typeface="Calibri"/>
              </a:rPr>
              <a:t>To derive efficient techniques for supervised learning on data. Understand CNN, RNN and Element wise summation.</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188525" y="431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SIGNIFICANCE</a:t>
            </a:r>
            <a:endParaRPr>
              <a:latin typeface="Calibri"/>
              <a:ea typeface="Calibri"/>
              <a:cs typeface="Calibri"/>
              <a:sym typeface="Calibri"/>
            </a:endParaRPr>
          </a:p>
        </p:txBody>
      </p:sp>
      <p:sp>
        <p:nvSpPr>
          <p:cNvPr id="321" name="Google Shape;321;p20"/>
          <p:cNvSpPr txBox="1"/>
          <p:nvPr>
            <p:ph idx="1" type="body"/>
          </p:nvPr>
        </p:nvSpPr>
        <p:spPr>
          <a:xfrm>
            <a:off x="598725" y="1431150"/>
            <a:ext cx="7735500" cy="31005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Font typeface="Calibri"/>
              <a:buChar char="●"/>
            </a:pPr>
            <a:r>
              <a:rPr lang="en" sz="1800">
                <a:latin typeface="Calibri"/>
                <a:ea typeface="Calibri"/>
                <a:cs typeface="Calibri"/>
                <a:sym typeface="Calibri"/>
              </a:rPr>
              <a:t>Some special type of spectacles can be made which will make use of computer vision (image captioning) along with neural networks to provide a virtual interface to answer questions based on image.</a:t>
            </a:r>
            <a:endParaRPr sz="1800">
              <a:latin typeface="Calibri"/>
              <a:ea typeface="Calibri"/>
              <a:cs typeface="Calibri"/>
              <a:sym typeface="Calibri"/>
            </a:endParaRPr>
          </a:p>
          <a:p>
            <a:pPr indent="-342900" lvl="0" marL="457200" rtl="0" algn="l">
              <a:spcBef>
                <a:spcPts val="1600"/>
              </a:spcBef>
              <a:spcAft>
                <a:spcPts val="0"/>
              </a:spcAft>
              <a:buSzPts val="1800"/>
              <a:buFont typeface="Calibri"/>
              <a:buChar char="●"/>
            </a:pPr>
            <a:r>
              <a:rPr lang="en" sz="1800">
                <a:latin typeface="Calibri"/>
                <a:ea typeface="Calibri"/>
                <a:cs typeface="Calibri"/>
                <a:sym typeface="Calibri"/>
              </a:rPr>
              <a:t>Study and improve Deep learning techniques techniques in data mining algorithm.</a:t>
            </a:r>
            <a:endParaRPr sz="1800">
              <a:latin typeface="Calibri"/>
              <a:ea typeface="Calibri"/>
              <a:cs typeface="Calibri"/>
              <a:sym typeface="Calibri"/>
            </a:endParaRPr>
          </a:p>
          <a:p>
            <a:pPr indent="-342900" lvl="0" marL="457200" rtl="0" algn="l">
              <a:spcBef>
                <a:spcPts val="1600"/>
              </a:spcBef>
              <a:spcAft>
                <a:spcPts val="1600"/>
              </a:spcAft>
              <a:buSzPts val="1800"/>
              <a:buFont typeface="Calibri"/>
              <a:buChar char="●"/>
            </a:pPr>
            <a:r>
              <a:rPr lang="en" sz="1800">
                <a:latin typeface="Calibri"/>
                <a:ea typeface="Calibri"/>
                <a:cs typeface="Calibri"/>
                <a:sym typeface="Calibri"/>
              </a:rPr>
              <a:t>Can be used as a step further in business models and scientific research analysis.</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229175" y="477250"/>
            <a:ext cx="58578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 CNN</a:t>
            </a:r>
            <a:endParaRPr/>
          </a:p>
        </p:txBody>
      </p:sp>
      <p:sp>
        <p:nvSpPr>
          <p:cNvPr id="327" name="Google Shape;327;p21"/>
          <p:cNvSpPr txBox="1"/>
          <p:nvPr/>
        </p:nvSpPr>
        <p:spPr>
          <a:xfrm>
            <a:off x="877075" y="1457150"/>
            <a:ext cx="7286100" cy="735900"/>
          </a:xfrm>
          <a:prstGeom prst="rect">
            <a:avLst/>
          </a:prstGeom>
          <a:noFill/>
          <a:ln>
            <a:noFill/>
          </a:ln>
        </p:spPr>
        <p:txBody>
          <a:bodyPr anchorCtr="0" anchor="t" bIns="91425" lIns="91425" spcFirstLastPara="1" rIns="91425" wrap="square" tIns="91425">
            <a:noAutofit/>
          </a:bodyPr>
          <a:lstStyle/>
          <a:p>
            <a:pPr indent="0" lvl="0" marL="12700" rtl="0" algn="just">
              <a:lnSpc>
                <a:spcPct val="125454"/>
              </a:lnSpc>
              <a:spcBef>
                <a:spcPts val="0"/>
              </a:spcBef>
              <a:spcAft>
                <a:spcPts val="0"/>
              </a:spcAft>
              <a:buNone/>
            </a:pPr>
            <a:r>
              <a:rPr lang="en" sz="1100">
                <a:solidFill>
                  <a:srgbClr val="FFFFFF"/>
                </a:solidFill>
                <a:latin typeface="Times New Roman"/>
                <a:ea typeface="Times New Roman"/>
                <a:cs typeface="Times New Roman"/>
                <a:sym typeface="Times New Roman"/>
              </a:rPr>
              <a:t>In neural networks, convolutional neural network (ConvNets or CNNs) are one of the major categories to do the recognition and classification of various types of images. Computers see an input image as an array of pixels and the size of the array depends on the image resolution. It decides the pixels depending on the image resolution, for example we will see h x w x d (h = Height, w = Width, d = Dimension). Similarly, an image of 10 x 10 x 3 array of matrix of RGB (3 refers to RGB values) and an image of 8 x 8 x 1 array of matrix of gray scale image.</a:t>
            </a:r>
            <a:endParaRPr sz="1100">
              <a:solidFill>
                <a:srgbClr val="FFFFFF"/>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indent="0" lvl="0" marL="12700" rtl="0" algn="just">
              <a:lnSpc>
                <a:spcPct val="125454"/>
              </a:lnSpc>
              <a:spcBef>
                <a:spcPts val="0"/>
              </a:spcBef>
              <a:spcAft>
                <a:spcPts val="0"/>
              </a:spcAft>
              <a:buNone/>
            </a:pPr>
            <a:r>
              <a:rPr lang="en" sz="1100">
                <a:solidFill>
                  <a:srgbClr val="FFFFFF"/>
                </a:solidFill>
                <a:latin typeface="Times New Roman"/>
                <a:ea typeface="Times New Roman"/>
                <a:cs typeface="Times New Roman"/>
                <a:sym typeface="Times New Roman"/>
              </a:rPr>
              <a:t>Deep learning is used in CNN patterns to prepare and test, where each information picture is gone by a progression of convolution layers which includes of channels (Kernels), completely associated layers, and all the more completely associated layers , and later a Softmax capacity is completed to group the item. Essentially, the picture is encoded into a vector, which has encoded in it all the basic highlights of the model to be needed for handling further in the figure for answer expectation. </a:t>
            </a:r>
            <a:endParaRPr sz="11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