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ab7a78440_0_10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ab7a78440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847fe23757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47fe237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47fe23757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47fe237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47fe23757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47fe237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ab7a78440_0_10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ab7a78440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6e7fcf5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6e7fcf5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76e7fcf5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6e7fcf5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6e7fcf5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6e7fcf5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6e7fcf5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6e7fcf5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c305dacc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6c305dac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ab7a78440_0_10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ab7a78440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ab7a78440_0_10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ab7a78440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ab7c48b1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ab7c48b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ab7c48b16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ab7c48b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ab7a78440_0_10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ab7a78440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www.tesla.com/elon-musk" TargetMode="External"/><Relationship Id="rId4" Type="http://schemas.openxmlformats.org/officeDocument/2006/relationships/hyperlink" Target="https://www.tesla.com/elon-mus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hyperlink" Target="https://visualqa.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602550" y="3262500"/>
            <a:ext cx="7938900" cy="17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Project Member : Devangi Bhuva, Riddhi Nisar</a:t>
            </a:r>
            <a:endParaRPr sz="1800"/>
          </a:p>
          <a:p>
            <a:pPr indent="0" lvl="0" marL="0" rtl="0" algn="l">
              <a:spcBef>
                <a:spcPts val="0"/>
              </a:spcBef>
              <a:spcAft>
                <a:spcPts val="0"/>
              </a:spcAft>
              <a:buNone/>
            </a:pPr>
            <a:r>
              <a:rPr lang="en" sz="1800"/>
              <a:t>Final B.Tech, Dept of Computer Engineering, VJTI College, Mumbai</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Project Guide : Prof. P. M. Chawan</a:t>
            </a:r>
            <a:endParaRPr sz="1800"/>
          </a:p>
          <a:p>
            <a:pPr indent="0" lvl="0" marL="0" rtl="0" algn="l">
              <a:spcBef>
                <a:spcPts val="0"/>
              </a:spcBef>
              <a:spcAft>
                <a:spcPts val="0"/>
              </a:spcAft>
              <a:buNone/>
            </a:pPr>
            <a:r>
              <a:rPr lang="en" sz="1800"/>
              <a:t>Associate Professor, Dept of Computer Engineering and IT, VJTI College, Mumbai</a:t>
            </a:r>
            <a:endParaRPr sz="1800"/>
          </a:p>
        </p:txBody>
      </p:sp>
      <p:sp>
        <p:nvSpPr>
          <p:cNvPr id="278" name="Google Shape;278;p13"/>
          <p:cNvSpPr txBox="1"/>
          <p:nvPr>
            <p:ph type="ctrTitle"/>
          </p:nvPr>
        </p:nvSpPr>
        <p:spPr>
          <a:xfrm>
            <a:off x="766375" y="69883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 Question Answering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Proposed Methodology</a:t>
            </a:r>
            <a:endParaRPr>
              <a:latin typeface="Calibri"/>
              <a:ea typeface="Calibri"/>
              <a:cs typeface="Calibri"/>
              <a:sym typeface="Calibri"/>
            </a:endParaRPr>
          </a:p>
        </p:txBody>
      </p:sp>
      <p:sp>
        <p:nvSpPr>
          <p:cNvPr id="332" name="Google Shape;332;p22"/>
          <p:cNvSpPr txBox="1"/>
          <p:nvPr>
            <p:ph idx="1" type="body"/>
          </p:nvPr>
        </p:nvSpPr>
        <p:spPr>
          <a:xfrm>
            <a:off x="598725" y="1104575"/>
            <a:ext cx="7735500" cy="3427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 To </a:t>
            </a:r>
            <a:r>
              <a:rPr lang="en" sz="1800">
                <a:solidFill>
                  <a:srgbClr val="000000"/>
                </a:solidFill>
                <a:highlight>
                  <a:srgbClr val="FFFFFF"/>
                </a:highlight>
                <a:latin typeface="Calibri"/>
                <a:ea typeface="Calibri"/>
                <a:cs typeface="Calibri"/>
                <a:sym typeface="Calibri"/>
              </a:rPr>
              <a:t>combine the features from the image and the word vector, we use a multilayer perceptron consisting of fully connected layers. The layers are mentioned further in the article. We get a probability distribution over all the possible outputs. The output with the highest probability is our answer to the question posed based on the image</a:t>
            </a:r>
            <a:r>
              <a:rPr lang="en"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457200" rtl="0" algn="just">
              <a:lnSpc>
                <a:spcPct val="115000"/>
              </a:lnSpc>
              <a:spcBef>
                <a:spcPts val="0"/>
              </a:spcBef>
              <a:spcAft>
                <a:spcPts val="1200"/>
              </a:spcAft>
              <a:buNone/>
            </a:pPr>
            <a:r>
              <a:rPr lang="en" sz="2400">
                <a:solidFill>
                  <a:srgbClr val="FFFFFF"/>
                </a:solidFill>
                <a:latin typeface="Cambria"/>
                <a:ea typeface="Cambria"/>
                <a:cs typeface="Cambria"/>
                <a:sym typeface="Cambria"/>
              </a:rPr>
              <a:t>ALGORITHM</a:t>
            </a:r>
            <a:endParaRPr sz="3800">
              <a:solidFill>
                <a:srgbClr val="FFFFFF"/>
              </a:solidFill>
            </a:endParaRPr>
          </a:p>
        </p:txBody>
      </p:sp>
      <p:sp>
        <p:nvSpPr>
          <p:cNvPr id="338" name="Google Shape;338;p23"/>
          <p:cNvSpPr txBox="1"/>
          <p:nvPr/>
        </p:nvSpPr>
        <p:spPr>
          <a:xfrm>
            <a:off x="996450" y="1289000"/>
            <a:ext cx="7151100" cy="2817300"/>
          </a:xfrm>
          <a:prstGeom prst="rect">
            <a:avLst/>
          </a:prstGeom>
          <a:noFill/>
          <a:ln>
            <a:noFill/>
          </a:ln>
        </p:spPr>
        <p:txBody>
          <a:bodyPr anchorCtr="0" anchor="t" bIns="91425" lIns="91425" spcFirstLastPara="1" rIns="91425" wrap="square" tIns="91425">
            <a:noAutofit/>
          </a:bodyPr>
          <a:lstStyle/>
          <a:p>
            <a:pPr indent="0" lvl="0" marL="0" rtl="0" algn="l">
              <a:lnSpc>
                <a:spcPct val="129545"/>
              </a:lnSpc>
              <a:spcBef>
                <a:spcPts val="0"/>
              </a:spcBef>
              <a:spcAft>
                <a:spcPts val="0"/>
              </a:spcAft>
              <a:buNone/>
            </a:pPr>
            <a:r>
              <a:t/>
            </a:r>
            <a:endParaRPr b="1" sz="1500">
              <a:solidFill>
                <a:srgbClr val="FFFFFF"/>
              </a:solidFill>
              <a:latin typeface="Cambria"/>
              <a:ea typeface="Cambria"/>
              <a:cs typeface="Cambria"/>
              <a:sym typeface="Cambria"/>
            </a:endParaRPr>
          </a:p>
          <a:p>
            <a:pPr indent="-323850" lvl="0" marL="457200" rtl="0" algn="l">
              <a:lnSpc>
                <a:spcPct val="115000"/>
              </a:lnSpc>
              <a:spcBef>
                <a:spcPts val="0"/>
              </a:spcBef>
              <a:spcAft>
                <a:spcPts val="0"/>
              </a:spcAft>
              <a:buClr>
                <a:srgbClr val="FFFFFF"/>
              </a:buClr>
              <a:buSzPts val="1500"/>
              <a:buFont typeface="Cambria"/>
              <a:buChar char="●"/>
            </a:pPr>
            <a:r>
              <a:rPr lang="en" sz="1500">
                <a:solidFill>
                  <a:srgbClr val="FFFFFF"/>
                </a:solidFill>
                <a:latin typeface="Cambria"/>
                <a:ea typeface="Cambria"/>
                <a:cs typeface="Cambria"/>
                <a:sym typeface="Cambria"/>
              </a:rPr>
              <a:t>Take pre-processed VGG-16 dataset weights, which categorize objects into 1000 categories. It has 16 layers and we pop the last 2 layers for use in our image object classification.</a:t>
            </a:r>
            <a:endParaRPr sz="1500">
              <a:solidFill>
                <a:srgbClr val="FFFFFF"/>
              </a:solidFill>
              <a:latin typeface="Cambria"/>
              <a:ea typeface="Cambria"/>
              <a:cs typeface="Cambria"/>
              <a:sym typeface="Cambria"/>
            </a:endParaRPr>
          </a:p>
          <a:p>
            <a:pPr indent="-323850" lvl="0" marL="457200" rtl="0" algn="l">
              <a:lnSpc>
                <a:spcPct val="115000"/>
              </a:lnSpc>
              <a:spcBef>
                <a:spcPts val="0"/>
              </a:spcBef>
              <a:spcAft>
                <a:spcPts val="0"/>
              </a:spcAft>
              <a:buClr>
                <a:srgbClr val="FFFFFF"/>
              </a:buClr>
              <a:buSzPts val="1500"/>
              <a:buFont typeface="Cambria"/>
              <a:buChar char="●"/>
            </a:pPr>
            <a:r>
              <a:rPr lang="en" sz="1500">
                <a:solidFill>
                  <a:srgbClr val="FFFFFF"/>
                </a:solidFill>
                <a:latin typeface="Cambria"/>
                <a:ea typeface="Cambria"/>
                <a:cs typeface="Cambria"/>
                <a:sym typeface="Cambria"/>
              </a:rPr>
              <a:t>The image is converted to a corresponding (1, 4096) dimension vector by the VGG-16 Model</a:t>
            </a:r>
            <a:endParaRPr sz="1500">
              <a:solidFill>
                <a:srgbClr val="FFFFFF"/>
              </a:solidFill>
              <a:latin typeface="Cambria"/>
              <a:ea typeface="Cambria"/>
              <a:cs typeface="Cambria"/>
              <a:sym typeface="Cambria"/>
            </a:endParaRPr>
          </a:p>
          <a:p>
            <a:pPr indent="-323850" lvl="0" marL="457200" rtl="0" algn="l">
              <a:lnSpc>
                <a:spcPct val="115000"/>
              </a:lnSpc>
              <a:spcBef>
                <a:spcPts val="0"/>
              </a:spcBef>
              <a:spcAft>
                <a:spcPts val="0"/>
              </a:spcAft>
              <a:buClr>
                <a:srgbClr val="FFFFFF"/>
              </a:buClr>
              <a:buSzPts val="1500"/>
              <a:buFont typeface="Cambria"/>
              <a:buChar char="●"/>
            </a:pPr>
            <a:r>
              <a:rPr lang="en" sz="1500">
                <a:solidFill>
                  <a:srgbClr val="FFFFFF"/>
                </a:solidFill>
                <a:latin typeface="Cambria"/>
                <a:ea typeface="Cambria"/>
                <a:cs typeface="Cambria"/>
                <a:sym typeface="Cambria"/>
              </a:rPr>
              <a:t>We use the spaCy dataset for word-embeddings of our question tokens and convert it to a question tensor.</a:t>
            </a:r>
            <a:endParaRPr sz="1500">
              <a:solidFill>
                <a:srgbClr val="FFFFFF"/>
              </a:solidFill>
              <a:latin typeface="Cambria"/>
              <a:ea typeface="Cambria"/>
              <a:cs typeface="Cambria"/>
              <a:sym typeface="Cambria"/>
            </a:endParaRPr>
          </a:p>
          <a:p>
            <a:pPr indent="-323850" lvl="0" marL="457200" rtl="0" algn="l">
              <a:lnSpc>
                <a:spcPct val="115000"/>
              </a:lnSpc>
              <a:spcBef>
                <a:spcPts val="0"/>
              </a:spcBef>
              <a:spcAft>
                <a:spcPts val="0"/>
              </a:spcAft>
              <a:buClr>
                <a:srgbClr val="FFFFFF"/>
              </a:buClr>
              <a:buSzPts val="1500"/>
              <a:buFont typeface="Cambria"/>
              <a:buChar char="●"/>
            </a:pPr>
            <a:r>
              <a:rPr lang="en" sz="1500">
                <a:solidFill>
                  <a:srgbClr val="FFFFFF"/>
                </a:solidFill>
                <a:latin typeface="Cambria"/>
                <a:ea typeface="Cambria"/>
                <a:cs typeface="Cambria"/>
                <a:sym typeface="Cambria"/>
              </a:rPr>
              <a:t>We have {{22}} trainY labels, so we convert it to categorical variables using to_categorical function.</a:t>
            </a:r>
            <a:endParaRPr sz="1500">
              <a:solidFill>
                <a:srgbClr val="FFFFFF"/>
              </a:solidFill>
              <a:latin typeface="Cambria"/>
              <a:ea typeface="Cambria"/>
              <a:cs typeface="Cambria"/>
              <a:sym typeface="Cambria"/>
            </a:endParaRPr>
          </a:p>
          <a:p>
            <a:pPr indent="-323850" lvl="0" marL="457200" rtl="0" algn="l">
              <a:lnSpc>
                <a:spcPct val="115000"/>
              </a:lnSpc>
              <a:spcBef>
                <a:spcPts val="0"/>
              </a:spcBef>
              <a:spcAft>
                <a:spcPts val="0"/>
              </a:spcAft>
              <a:buClr>
                <a:srgbClr val="FFFFFF"/>
              </a:buClr>
              <a:buSzPts val="1500"/>
              <a:buFont typeface="Cambria"/>
              <a:buChar char="●"/>
            </a:pPr>
            <a:r>
              <a:rPr lang="en" sz="1500">
                <a:solidFill>
                  <a:srgbClr val="FFFFFF"/>
                </a:solidFill>
                <a:latin typeface="Cambria"/>
                <a:ea typeface="Cambria"/>
                <a:cs typeface="Cambria"/>
                <a:sym typeface="Cambria"/>
              </a:rPr>
              <a:t>Our final model has the following layers:</a:t>
            </a:r>
            <a:endParaRPr b="1" sz="2100">
              <a:solidFill>
                <a:srgbClr val="FFFFFF"/>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457200" rtl="0" algn="just">
              <a:lnSpc>
                <a:spcPct val="115000"/>
              </a:lnSpc>
              <a:spcBef>
                <a:spcPts val="0"/>
              </a:spcBef>
              <a:spcAft>
                <a:spcPts val="1200"/>
              </a:spcAft>
              <a:buNone/>
            </a:pPr>
            <a:r>
              <a:rPr lang="en" sz="2400">
                <a:solidFill>
                  <a:srgbClr val="FFFFFF"/>
                </a:solidFill>
                <a:latin typeface="Cambria"/>
                <a:ea typeface="Cambria"/>
                <a:cs typeface="Cambria"/>
                <a:sym typeface="Cambria"/>
              </a:rPr>
              <a:t>Layers:</a:t>
            </a:r>
            <a:endParaRPr sz="3800">
              <a:solidFill>
                <a:srgbClr val="FFFFFF"/>
              </a:solidFill>
            </a:endParaRPr>
          </a:p>
        </p:txBody>
      </p:sp>
      <p:sp>
        <p:nvSpPr>
          <p:cNvPr id="344" name="Google Shape;344;p24"/>
          <p:cNvSpPr txBox="1"/>
          <p:nvPr/>
        </p:nvSpPr>
        <p:spPr>
          <a:xfrm>
            <a:off x="996450" y="1289000"/>
            <a:ext cx="7151100" cy="2817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sz="2100">
              <a:solidFill>
                <a:srgbClr val="FFFFFF"/>
              </a:solidFill>
              <a:latin typeface="Cambria"/>
              <a:ea typeface="Cambria"/>
              <a:cs typeface="Cambria"/>
              <a:sym typeface="Cambria"/>
            </a:endParaRPr>
          </a:p>
        </p:txBody>
      </p:sp>
      <p:pic>
        <p:nvPicPr>
          <p:cNvPr id="345" name="Google Shape;345;p24"/>
          <p:cNvPicPr preferRelativeResize="0"/>
          <p:nvPr/>
        </p:nvPicPr>
        <p:blipFill>
          <a:blip r:embed="rId3">
            <a:alphaModFix/>
          </a:blip>
          <a:stretch>
            <a:fillRect/>
          </a:stretch>
        </p:blipFill>
        <p:spPr>
          <a:xfrm>
            <a:off x="1780499" y="1137775"/>
            <a:ext cx="4237476" cy="358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457200" rtl="0" algn="just">
              <a:lnSpc>
                <a:spcPct val="115000"/>
              </a:lnSpc>
              <a:spcBef>
                <a:spcPts val="0"/>
              </a:spcBef>
              <a:spcAft>
                <a:spcPts val="1200"/>
              </a:spcAft>
              <a:buNone/>
            </a:pPr>
            <a:r>
              <a:rPr lang="en" sz="2400">
                <a:solidFill>
                  <a:srgbClr val="FFFFFF"/>
                </a:solidFill>
                <a:latin typeface="Cambria"/>
                <a:ea typeface="Cambria"/>
                <a:cs typeface="Cambria"/>
                <a:sym typeface="Cambria"/>
              </a:rPr>
              <a:t>ALGORITHM</a:t>
            </a:r>
            <a:endParaRPr sz="3800">
              <a:solidFill>
                <a:srgbClr val="FFFFFF"/>
              </a:solidFill>
            </a:endParaRPr>
          </a:p>
        </p:txBody>
      </p:sp>
      <p:sp>
        <p:nvSpPr>
          <p:cNvPr id="351" name="Google Shape;351;p25"/>
          <p:cNvSpPr txBox="1"/>
          <p:nvPr/>
        </p:nvSpPr>
        <p:spPr>
          <a:xfrm>
            <a:off x="649725" y="1401850"/>
            <a:ext cx="7151100" cy="2817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Cambria"/>
              <a:buChar char="●"/>
            </a:pPr>
            <a:r>
              <a:rPr lang="en" sz="1600">
                <a:solidFill>
                  <a:srgbClr val="FFFFFF"/>
                </a:solidFill>
                <a:latin typeface="Cambria"/>
                <a:ea typeface="Cambria"/>
                <a:cs typeface="Cambria"/>
                <a:sym typeface="Cambria"/>
              </a:rPr>
              <a:t>We train the data by creating image features and question features by passing it through model.fit() function.</a:t>
            </a:r>
            <a:endParaRPr sz="1600">
              <a:solidFill>
                <a:srgbClr val="FFFFFF"/>
              </a:solidFill>
              <a:latin typeface="Cambria"/>
              <a:ea typeface="Cambria"/>
              <a:cs typeface="Cambria"/>
              <a:sym typeface="Cambria"/>
            </a:endParaRPr>
          </a:p>
          <a:p>
            <a:pPr indent="-317500" lvl="0" marL="457200" rtl="0" algn="l">
              <a:lnSpc>
                <a:spcPct val="115000"/>
              </a:lnSpc>
              <a:spcBef>
                <a:spcPts val="0"/>
              </a:spcBef>
              <a:spcAft>
                <a:spcPts val="0"/>
              </a:spcAft>
              <a:buClr>
                <a:srgbClr val="FFFFFF"/>
              </a:buClr>
              <a:buSzPts val="1400"/>
              <a:buChar char="●"/>
            </a:pPr>
            <a:r>
              <a:rPr lang="en" sz="1600">
                <a:solidFill>
                  <a:srgbClr val="FFFFFF"/>
                </a:solidFill>
                <a:latin typeface="Cambria"/>
                <a:ea typeface="Cambria"/>
                <a:cs typeface="Cambria"/>
                <a:sym typeface="Cambria"/>
              </a:rPr>
              <a:t>Later, we save the model architecture in a JSON file and the model weights in a H5 file.</a:t>
            </a:r>
            <a:endParaRPr sz="1600">
              <a:solidFill>
                <a:srgbClr val="FFFFFF"/>
              </a:solidFill>
              <a:latin typeface="Cambria"/>
              <a:ea typeface="Cambria"/>
              <a:cs typeface="Cambria"/>
              <a:sym typeface="Cambria"/>
            </a:endParaRPr>
          </a:p>
          <a:p>
            <a:pPr indent="-317500" lvl="0" marL="457200" rtl="0" algn="l">
              <a:lnSpc>
                <a:spcPct val="115000"/>
              </a:lnSpc>
              <a:spcBef>
                <a:spcPts val="0"/>
              </a:spcBef>
              <a:spcAft>
                <a:spcPts val="0"/>
              </a:spcAft>
              <a:buClr>
                <a:srgbClr val="FFFFFF"/>
              </a:buClr>
              <a:buSzPts val="1400"/>
              <a:buChar char="●"/>
            </a:pPr>
            <a:r>
              <a:rPr lang="en" sz="1600">
                <a:solidFill>
                  <a:srgbClr val="FFFFFF"/>
                </a:solidFill>
                <a:latin typeface="Cambria"/>
                <a:ea typeface="Cambria"/>
                <a:cs typeface="Cambria"/>
                <a:sym typeface="Cambria"/>
              </a:rPr>
              <a:t>In our working application, we load the architecture and weights using these saved files, and input image and corresponding question to get result.</a:t>
            </a:r>
            <a:endParaRPr sz="1600">
              <a:solidFill>
                <a:srgbClr val="FFFFFF"/>
              </a:solidFill>
              <a:latin typeface="Cambria"/>
              <a:ea typeface="Cambria"/>
              <a:cs typeface="Cambria"/>
              <a:sym typeface="Cambria"/>
            </a:endParaRPr>
          </a:p>
          <a:p>
            <a:pPr indent="-330200" lvl="0" marL="457200" rtl="0" algn="l">
              <a:lnSpc>
                <a:spcPct val="115000"/>
              </a:lnSpc>
              <a:spcBef>
                <a:spcPts val="0"/>
              </a:spcBef>
              <a:spcAft>
                <a:spcPts val="0"/>
              </a:spcAft>
              <a:buClr>
                <a:srgbClr val="FFFFFF"/>
              </a:buClr>
              <a:buSzPts val="1600"/>
              <a:buFont typeface="Cambria"/>
              <a:buChar char="●"/>
            </a:pPr>
            <a:r>
              <a:rPr lang="en" sz="1600">
                <a:solidFill>
                  <a:srgbClr val="FFFFFF"/>
                </a:solidFill>
                <a:latin typeface="Cambria"/>
                <a:ea typeface="Cambria"/>
                <a:cs typeface="Cambria"/>
                <a:sym typeface="Cambria"/>
              </a:rPr>
              <a:t>The result is probabilistic values of the categories and we output the category with the maximum probability.</a:t>
            </a:r>
            <a:endParaRPr b="1" sz="2200">
              <a:solidFill>
                <a:srgbClr val="FFFFFF"/>
              </a:solidFill>
              <a:latin typeface="Cambria"/>
              <a:ea typeface="Cambria"/>
              <a:cs typeface="Cambria"/>
              <a:sym typeface="Cambria"/>
            </a:endParaRPr>
          </a:p>
          <a:p>
            <a:pPr indent="0" lvl="0" marL="914400" rtl="0" algn="l">
              <a:lnSpc>
                <a:spcPct val="115000"/>
              </a:lnSpc>
              <a:spcBef>
                <a:spcPts val="0"/>
              </a:spcBef>
              <a:spcAft>
                <a:spcPts val="0"/>
              </a:spcAft>
              <a:buNone/>
            </a:pPr>
            <a:r>
              <a:t/>
            </a:r>
            <a:endParaRPr b="1" sz="1900">
              <a:solidFill>
                <a:srgbClr val="FFFFFF"/>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96425" y="250300"/>
            <a:ext cx="8520600" cy="91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System Architecture</a:t>
            </a:r>
            <a:endParaRPr sz="3000"/>
          </a:p>
        </p:txBody>
      </p:sp>
      <p:pic>
        <p:nvPicPr>
          <p:cNvPr descr="2tcTJi57YtBPmoJjVtGLQC9ZPA6wtuX-nzVX-ckaWbRE67KORgh3sQLkBA9Wn6DbAXleLHVPPhr3PaJ6RSwqC_b0dMCWsuLcYlC3eJHs8BHm8pqO8S5allIQZC0zg4jbYKcslLJb" id="357" name="Google Shape;357;p26"/>
          <p:cNvPicPr preferRelativeResize="0"/>
          <p:nvPr/>
        </p:nvPicPr>
        <p:blipFill>
          <a:blip r:embed="rId3">
            <a:alphaModFix/>
          </a:blip>
          <a:stretch>
            <a:fillRect/>
          </a:stretch>
        </p:blipFill>
        <p:spPr>
          <a:xfrm>
            <a:off x="502675" y="1162300"/>
            <a:ext cx="8214350" cy="364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88550" y="397675"/>
            <a:ext cx="6366900" cy="127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200"/>
              <a:t>Implementation</a:t>
            </a:r>
            <a:endParaRPr sz="6000"/>
          </a:p>
        </p:txBody>
      </p:sp>
      <p:sp>
        <p:nvSpPr>
          <p:cNvPr id="363" name="Google Shape;363;p27"/>
          <p:cNvSpPr txBox="1"/>
          <p:nvPr>
            <p:ph idx="1" type="body"/>
          </p:nvPr>
        </p:nvSpPr>
        <p:spPr>
          <a:xfrm>
            <a:off x="492925" y="1671475"/>
            <a:ext cx="8208300" cy="2925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2200">
                <a:solidFill>
                  <a:srgbClr val="FFFFFF"/>
                </a:solidFill>
                <a:latin typeface="Cambria"/>
                <a:ea typeface="Cambria"/>
                <a:cs typeface="Cambria"/>
                <a:sym typeface="Cambria"/>
              </a:rPr>
              <a:t>DATASET</a:t>
            </a:r>
            <a:endParaRPr b="1" sz="2200">
              <a:solidFill>
                <a:srgbClr val="FFFFFF"/>
              </a:solidFill>
              <a:latin typeface="Cambria"/>
              <a:ea typeface="Cambria"/>
              <a:cs typeface="Cambria"/>
              <a:sym typeface="Cambria"/>
            </a:endParaRPr>
          </a:p>
          <a:p>
            <a:pPr indent="0" lvl="0" marL="0" rtl="0" algn="l">
              <a:lnSpc>
                <a:spcPct val="100000"/>
              </a:lnSpc>
              <a:spcBef>
                <a:spcPts val="1200"/>
              </a:spcBef>
              <a:spcAft>
                <a:spcPts val="0"/>
              </a:spcAft>
              <a:buNone/>
            </a:pPr>
            <a:r>
              <a:rPr lang="en" sz="1400">
                <a:solidFill>
                  <a:srgbClr val="FFFFFF"/>
                </a:solidFill>
                <a:latin typeface="Calibri"/>
                <a:ea typeface="Calibri"/>
                <a:cs typeface="Calibri"/>
                <a:sym typeface="Calibri"/>
              </a:rPr>
              <a:t>Libraries: Flask, os,  werkzeug_utils.</a:t>
            </a:r>
            <a:endParaRPr sz="1400">
              <a:solidFill>
                <a:srgbClr val="FFFFFF"/>
              </a:solidFill>
              <a:latin typeface="Calibri"/>
              <a:ea typeface="Calibri"/>
              <a:cs typeface="Calibri"/>
              <a:sym typeface="Calibri"/>
            </a:endParaRPr>
          </a:p>
          <a:p>
            <a:pPr indent="0" lvl="0" marL="0" rtl="0" algn="l">
              <a:lnSpc>
                <a:spcPct val="100000"/>
              </a:lnSpc>
              <a:spcBef>
                <a:spcPts val="1200"/>
              </a:spcBef>
              <a:spcAft>
                <a:spcPts val="0"/>
              </a:spcAft>
              <a:buNone/>
            </a:pPr>
            <a:r>
              <a:rPr lang="en" sz="1400">
                <a:solidFill>
                  <a:srgbClr val="FFFFFF"/>
                </a:solidFill>
                <a:latin typeface="Calibri"/>
                <a:ea typeface="Calibri"/>
                <a:cs typeface="Calibri"/>
                <a:sym typeface="Calibri"/>
              </a:rPr>
              <a:t>Dataset: Natural images</a:t>
            </a:r>
            <a:endParaRPr sz="1400">
              <a:solidFill>
                <a:srgbClr val="FFFFFF"/>
              </a:solidFill>
              <a:latin typeface="Calibri"/>
              <a:ea typeface="Calibri"/>
              <a:cs typeface="Calibri"/>
              <a:sym typeface="Calibri"/>
            </a:endParaRPr>
          </a:p>
          <a:p>
            <a:pPr indent="0" lvl="0" marL="0" rtl="0" algn="l">
              <a:lnSpc>
                <a:spcPct val="100000"/>
              </a:lnSpc>
              <a:spcBef>
                <a:spcPts val="1200"/>
              </a:spcBef>
              <a:spcAft>
                <a:spcPts val="0"/>
              </a:spcAft>
              <a:buNone/>
            </a:pPr>
            <a:r>
              <a:rPr b="1" lang="en" sz="1400">
                <a:solidFill>
                  <a:srgbClr val="FFFFFF"/>
                </a:solidFill>
                <a:latin typeface="Calibri"/>
                <a:ea typeface="Calibri"/>
                <a:cs typeface="Calibri"/>
                <a:sym typeface="Calibri"/>
              </a:rPr>
              <a:t>List of the steps required to get dataset</a:t>
            </a:r>
            <a:endParaRPr b="1" sz="1400">
              <a:solidFill>
                <a:srgbClr val="FFFFFF"/>
              </a:solidFill>
              <a:latin typeface="Calibri"/>
              <a:ea typeface="Calibri"/>
              <a:cs typeface="Calibri"/>
              <a:sym typeface="Calibri"/>
            </a:endParaRPr>
          </a:p>
          <a:p>
            <a:pPr indent="-317500" lvl="0" marL="457200" marR="12700" rtl="0" algn="l">
              <a:lnSpc>
                <a:spcPct val="100000"/>
              </a:lnSpc>
              <a:spcBef>
                <a:spcPts val="1200"/>
              </a:spcBef>
              <a:spcAft>
                <a:spcPts val="0"/>
              </a:spcAft>
              <a:buClr>
                <a:srgbClr val="FFFFFF"/>
              </a:buClr>
              <a:buSzPts val="1400"/>
              <a:buFont typeface="Calibri"/>
              <a:buChar char="●"/>
            </a:pPr>
            <a:r>
              <a:rPr lang="en" sz="1400">
                <a:solidFill>
                  <a:srgbClr val="FFFFFF"/>
                </a:solidFill>
                <a:latin typeface="Calibri"/>
                <a:ea typeface="Calibri"/>
                <a:cs typeface="Calibri"/>
                <a:sym typeface="Calibri"/>
              </a:rPr>
              <a:t>     Download and collect set of natural images from various repositories</a:t>
            </a:r>
            <a:endParaRPr sz="1400">
              <a:solidFill>
                <a:srgbClr val="FFFFFF"/>
              </a:solidFill>
              <a:latin typeface="Calibri"/>
              <a:ea typeface="Calibri"/>
              <a:cs typeface="Calibri"/>
              <a:sym typeface="Calibri"/>
            </a:endParaRPr>
          </a:p>
          <a:p>
            <a:pPr indent="-317500" lvl="0" marL="457200" marR="12700" rtl="0" algn="l">
              <a:lnSpc>
                <a:spcPct val="100000"/>
              </a:lnSpc>
              <a:spcBef>
                <a:spcPts val="0"/>
              </a:spcBef>
              <a:spcAft>
                <a:spcPts val="0"/>
              </a:spcAft>
              <a:buClr>
                <a:srgbClr val="FFFFFF"/>
              </a:buClr>
              <a:buSzPts val="1400"/>
              <a:buChar char="●"/>
            </a:pPr>
            <a:r>
              <a:rPr lang="en" sz="1400">
                <a:solidFill>
                  <a:srgbClr val="FFFFFF"/>
                </a:solidFill>
                <a:latin typeface="Calibri"/>
                <a:ea typeface="Calibri"/>
                <a:cs typeface="Calibri"/>
                <a:sym typeface="Calibri"/>
              </a:rPr>
              <a:t>  </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Make sure images have same extension(.jpg or .png)</a:t>
            </a:r>
            <a:endParaRPr sz="1400">
              <a:solidFill>
                <a:srgbClr val="FFFFFF"/>
              </a:solidFill>
              <a:latin typeface="Calibri"/>
              <a:ea typeface="Calibri"/>
              <a:cs typeface="Calibri"/>
              <a:sym typeface="Calibri"/>
            </a:endParaRPr>
          </a:p>
          <a:p>
            <a:pPr indent="-317500" lvl="0" marL="457200" marR="12700" rtl="0" algn="l">
              <a:lnSpc>
                <a:spcPct val="100000"/>
              </a:lnSpc>
              <a:spcBef>
                <a:spcPts val="0"/>
              </a:spcBef>
              <a:spcAft>
                <a:spcPts val="0"/>
              </a:spcAft>
              <a:buClr>
                <a:srgbClr val="FFFFFF"/>
              </a:buClr>
              <a:buSzPts val="1400"/>
              <a:buChar char="●"/>
            </a:pPr>
            <a:r>
              <a:rPr lang="en" sz="1400">
                <a:solidFill>
                  <a:srgbClr val="FFFFFF"/>
                </a:solidFill>
                <a:latin typeface="Calibri"/>
                <a:ea typeface="Calibri"/>
                <a:cs typeface="Calibri"/>
                <a:sym typeface="Calibri"/>
              </a:rPr>
              <a:t> </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Create training.csv for all types of natural images you want to select (Eg: Cars,Fruits,Flowers,etc</a:t>
            </a:r>
            <a:r>
              <a:rPr lang="en" sz="1400">
                <a:solidFill>
                  <a:srgbClr val="FFFFFF"/>
                </a:solidFill>
                <a:latin typeface="Calibri"/>
                <a:ea typeface="Calibri"/>
                <a:cs typeface="Calibri"/>
                <a:sym typeface="Calibri"/>
              </a:rPr>
              <a:t>)</a:t>
            </a:r>
            <a:endParaRPr sz="1400">
              <a:solidFill>
                <a:srgbClr val="FFFFFF"/>
              </a:solidFill>
              <a:latin typeface="Calibri"/>
              <a:ea typeface="Calibri"/>
              <a:cs typeface="Calibri"/>
              <a:sym typeface="Calibri"/>
            </a:endParaRPr>
          </a:p>
          <a:p>
            <a:pPr indent="-317500" lvl="0" marL="457200" marR="12700" rtl="0" algn="l">
              <a:lnSpc>
                <a:spcPct val="100000"/>
              </a:lnSpc>
              <a:spcBef>
                <a:spcPts val="0"/>
              </a:spcBef>
              <a:spcAft>
                <a:spcPts val="0"/>
              </a:spcAft>
              <a:buClr>
                <a:srgbClr val="FFFFFF"/>
              </a:buClr>
              <a:buSzPts val="1400"/>
              <a:buChar char="●"/>
            </a:pPr>
            <a:r>
              <a:rPr lang="en" sz="1400">
                <a:solidFill>
                  <a:srgbClr val="FFFFFF"/>
                </a:solidFill>
                <a:latin typeface="Calibri"/>
                <a:ea typeface="Calibri"/>
                <a:cs typeface="Calibri"/>
                <a:sym typeface="Calibri"/>
              </a:rPr>
              <a:t>   </a:t>
            </a:r>
            <a:r>
              <a:rPr lang="en" sz="1400">
                <a:solidFill>
                  <a:srgbClr val="FFFFFF"/>
                </a:solidFill>
                <a:latin typeface="Arial"/>
                <a:ea typeface="Arial"/>
                <a:cs typeface="Arial"/>
                <a:sym typeface="Arial"/>
              </a:rPr>
              <a:t>  </a:t>
            </a:r>
            <a:r>
              <a:rPr lang="en" sz="1400">
                <a:solidFill>
                  <a:srgbClr val="FFFFFF"/>
                </a:solidFill>
                <a:latin typeface="Calibri"/>
                <a:ea typeface="Calibri"/>
                <a:cs typeface="Calibri"/>
                <a:sym typeface="Calibri"/>
              </a:rPr>
              <a:t>Attributes such as IMG_ID, Question and answer mentioned in excel or .CSV file</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781150" y="338675"/>
            <a:ext cx="5857800" cy="67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369" name="Google Shape;369;p28"/>
          <p:cNvPicPr preferRelativeResize="0"/>
          <p:nvPr/>
        </p:nvPicPr>
        <p:blipFill>
          <a:blip r:embed="rId3">
            <a:alphaModFix/>
          </a:blip>
          <a:stretch>
            <a:fillRect/>
          </a:stretch>
        </p:blipFill>
        <p:spPr>
          <a:xfrm>
            <a:off x="514350" y="1656750"/>
            <a:ext cx="4350550" cy="2736650"/>
          </a:xfrm>
          <a:prstGeom prst="rect">
            <a:avLst/>
          </a:prstGeom>
          <a:noFill/>
          <a:ln>
            <a:noFill/>
          </a:ln>
        </p:spPr>
      </p:pic>
      <p:pic>
        <p:nvPicPr>
          <p:cNvPr id="370" name="Google Shape;370;p28"/>
          <p:cNvPicPr preferRelativeResize="0"/>
          <p:nvPr/>
        </p:nvPicPr>
        <p:blipFill>
          <a:blip r:embed="rId4">
            <a:alphaModFix/>
          </a:blip>
          <a:stretch>
            <a:fillRect/>
          </a:stretch>
        </p:blipFill>
        <p:spPr>
          <a:xfrm>
            <a:off x="5017300" y="1656750"/>
            <a:ext cx="3919525" cy="273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781150" y="338675"/>
            <a:ext cx="5857800" cy="67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Error rate</a:t>
            </a:r>
            <a:endParaRPr/>
          </a:p>
        </p:txBody>
      </p:sp>
      <p:pic>
        <p:nvPicPr>
          <p:cNvPr id="376" name="Google Shape;376;p29"/>
          <p:cNvPicPr preferRelativeResize="0"/>
          <p:nvPr/>
        </p:nvPicPr>
        <p:blipFill>
          <a:blip r:embed="rId3">
            <a:alphaModFix/>
          </a:blip>
          <a:stretch>
            <a:fillRect/>
          </a:stretch>
        </p:blipFill>
        <p:spPr>
          <a:xfrm>
            <a:off x="490538" y="1071450"/>
            <a:ext cx="8162925" cy="382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781150" y="338675"/>
            <a:ext cx="5857800" cy="67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pic>
        <p:nvPicPr>
          <p:cNvPr id="382" name="Google Shape;382;p30"/>
          <p:cNvPicPr preferRelativeResize="0"/>
          <p:nvPr/>
        </p:nvPicPr>
        <p:blipFill>
          <a:blip r:embed="rId3">
            <a:alphaModFix/>
          </a:blip>
          <a:stretch>
            <a:fillRect/>
          </a:stretch>
        </p:blipFill>
        <p:spPr>
          <a:xfrm>
            <a:off x="152400" y="1170275"/>
            <a:ext cx="4541050" cy="3298150"/>
          </a:xfrm>
          <a:prstGeom prst="rect">
            <a:avLst/>
          </a:prstGeom>
          <a:noFill/>
          <a:ln>
            <a:noFill/>
          </a:ln>
        </p:spPr>
      </p:pic>
      <p:pic>
        <p:nvPicPr>
          <p:cNvPr id="383" name="Google Shape;383;p30"/>
          <p:cNvPicPr preferRelativeResize="0"/>
          <p:nvPr/>
        </p:nvPicPr>
        <p:blipFill>
          <a:blip r:embed="rId4">
            <a:alphaModFix/>
          </a:blip>
          <a:stretch>
            <a:fillRect/>
          </a:stretch>
        </p:blipFill>
        <p:spPr>
          <a:xfrm>
            <a:off x="4995875" y="2027525"/>
            <a:ext cx="3181350" cy="144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1303800" y="598575"/>
            <a:ext cx="34305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9" name="Google Shape;389;p31"/>
          <p:cNvSpPr txBox="1"/>
          <p:nvPr>
            <p:ph idx="1" type="subTitle"/>
          </p:nvPr>
        </p:nvSpPr>
        <p:spPr>
          <a:xfrm>
            <a:off x="1303800" y="1584825"/>
            <a:ext cx="7055700" cy="278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We have implemented methodologies for visual question answering using the pre-processed </a:t>
            </a:r>
            <a:r>
              <a:rPr lang="en" sz="1400">
                <a:solidFill>
                  <a:srgbClr val="000000"/>
                </a:solidFill>
                <a:latin typeface="Times New Roman"/>
                <a:ea typeface="Times New Roman"/>
                <a:cs typeface="Times New Roman"/>
                <a:sym typeface="Times New Roman"/>
              </a:rPr>
              <a:t>VGG16</a:t>
            </a:r>
            <a:r>
              <a:rPr lang="en" sz="1400">
                <a:solidFill>
                  <a:srgbClr val="000000"/>
                </a:solidFill>
                <a:latin typeface="Times New Roman"/>
                <a:ea typeface="Times New Roman"/>
                <a:cs typeface="Times New Roman"/>
                <a:sym typeface="Times New Roman"/>
              </a:rPr>
              <a:t> weights for image feature extraction and the Spacy word embeddings for question vector creation. We have implemented the techniques using Python Keras framework using Tensorflow as the backend. </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For the application part of the project, we have used the light-weight Flask web-framework.The validation set of the dataset exhibits a peak accuracy of 94 percent. This is better than the traditional models not using the convolutional and recurrent neural network deep learning techniques. However, there is a good amount of future scope to improve the accuracy on real-time data, using larger datasets and a wide range of questions along with attention modelling.</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400">
                <a:solidFill>
                  <a:srgbClr val="000000"/>
                </a:solidFill>
                <a:latin typeface="Cambria"/>
                <a:ea typeface="Cambria"/>
                <a:cs typeface="Cambria"/>
                <a:sym typeface="Cambria"/>
              </a:rPr>
              <a:t> </a:t>
            </a:r>
            <a:endParaRPr b="1" sz="1400">
              <a:solidFill>
                <a:srgbClr val="000000"/>
              </a:solidFill>
              <a:latin typeface="Cambria"/>
              <a:ea typeface="Cambria"/>
              <a:cs typeface="Cambria"/>
              <a:sym typeface="Cambria"/>
            </a:endParaRPr>
          </a:p>
          <a:p>
            <a:pPr indent="0" lvl="0" marL="0" rtl="0" algn="just">
              <a:spcBef>
                <a:spcPts val="120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INTRODUCTION</a:t>
            </a:r>
            <a:endParaRPr>
              <a:latin typeface="Calibri"/>
              <a:ea typeface="Calibri"/>
              <a:cs typeface="Calibri"/>
              <a:sym typeface="Calibri"/>
            </a:endParaRPr>
          </a:p>
        </p:txBody>
      </p:sp>
      <p:sp>
        <p:nvSpPr>
          <p:cNvPr id="284" name="Google Shape;284;p14"/>
          <p:cNvSpPr txBox="1"/>
          <p:nvPr>
            <p:ph idx="1" type="body"/>
          </p:nvPr>
        </p:nvSpPr>
        <p:spPr>
          <a:xfrm>
            <a:off x="598725" y="1431150"/>
            <a:ext cx="7735500" cy="310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In this project we aim to implement</a:t>
            </a:r>
            <a:r>
              <a:rPr i="1" lang="en" sz="1800">
                <a:latin typeface="Calibri"/>
                <a:ea typeface="Calibri"/>
                <a:cs typeface="Calibri"/>
                <a:sym typeface="Calibri"/>
              </a:rPr>
              <a:t> Visual Question Answering(VQA) </a:t>
            </a:r>
            <a:r>
              <a:rPr lang="en" sz="1800">
                <a:latin typeface="Calibri"/>
                <a:ea typeface="Calibri"/>
                <a:cs typeface="Calibri"/>
                <a:sym typeface="Calibri"/>
              </a:rPr>
              <a:t>using Keras in Python.</a:t>
            </a:r>
            <a:endParaRPr sz="1800">
              <a:latin typeface="Calibri"/>
              <a:ea typeface="Calibri"/>
              <a:cs typeface="Calibri"/>
              <a:sym typeface="Calibri"/>
            </a:endParaRPr>
          </a:p>
          <a:p>
            <a:pPr indent="-342900" lvl="0" marL="457200" rtl="0" algn="l">
              <a:lnSpc>
                <a:spcPct val="100000"/>
              </a:lnSpc>
              <a:spcBef>
                <a:spcPts val="1000"/>
              </a:spcBef>
              <a:spcAft>
                <a:spcPts val="0"/>
              </a:spcAft>
              <a:buSzPts val="1800"/>
              <a:buFont typeface="Calibri"/>
              <a:buChar char="●"/>
            </a:pPr>
            <a:r>
              <a:rPr lang="en" sz="1800">
                <a:latin typeface="Calibri"/>
                <a:ea typeface="Calibri"/>
                <a:cs typeface="Calibri"/>
                <a:sym typeface="Calibri"/>
              </a:rPr>
              <a:t>Model that combine the image features and the question word vector fro</a:t>
            </a:r>
            <a:r>
              <a:rPr lang="en" sz="1800">
                <a:latin typeface="Calibri"/>
                <a:ea typeface="Calibri"/>
                <a:cs typeface="Calibri"/>
                <a:sym typeface="Calibri"/>
              </a:rPr>
              <a:t>m </a:t>
            </a:r>
            <a:r>
              <a:rPr lang="en" sz="1800">
                <a:latin typeface="Calibri"/>
                <a:ea typeface="Calibri"/>
                <a:cs typeface="Calibri"/>
                <a:sym typeface="Calibri"/>
              </a:rPr>
              <a:t>corresponding parts of an image to produce answers for the questions posed by making use of a pre-processed image dataset.</a:t>
            </a:r>
            <a:endParaRPr sz="1800">
              <a:latin typeface="Calibri"/>
              <a:ea typeface="Calibri"/>
              <a:cs typeface="Calibri"/>
              <a:sym typeface="Calibri"/>
            </a:endParaRPr>
          </a:p>
          <a:p>
            <a:pPr indent="-342900" lvl="0" marL="457200" rtl="0" algn="l">
              <a:lnSpc>
                <a:spcPct val="100000"/>
              </a:lnSpc>
              <a:spcBef>
                <a:spcPts val="1000"/>
              </a:spcBef>
              <a:spcAft>
                <a:spcPts val="1600"/>
              </a:spcAft>
              <a:buSzPts val="1800"/>
              <a:buFont typeface="Calibri"/>
              <a:buChar char="●"/>
            </a:pPr>
            <a:r>
              <a:rPr lang="en" sz="1800">
                <a:latin typeface="Calibri"/>
                <a:ea typeface="Calibri"/>
                <a:cs typeface="Calibri"/>
                <a:sym typeface="Calibri"/>
              </a:rPr>
              <a:t>Since language has a complex compositional structure, the issue of taking care of vision and language becomes a tough task.</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2"/>
          <p:cNvSpPr txBox="1"/>
          <p:nvPr>
            <p:ph idx="4294967295" type="title"/>
          </p:nvPr>
        </p:nvSpPr>
        <p:spPr>
          <a:xfrm>
            <a:off x="773700" y="566700"/>
            <a:ext cx="7596600" cy="324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b="0" sz="2400">
              <a:solidFill>
                <a:srgbClr val="FF9900"/>
              </a:solidFill>
              <a:latin typeface="Arial"/>
              <a:ea typeface="Arial"/>
              <a:cs typeface="Arial"/>
              <a:sym typeface="Arial"/>
            </a:endParaRPr>
          </a:p>
          <a:p>
            <a:pPr indent="0" lvl="0" marL="0" rtl="0" algn="ctr">
              <a:spcBef>
                <a:spcPts val="0"/>
              </a:spcBef>
              <a:spcAft>
                <a:spcPts val="0"/>
              </a:spcAft>
              <a:buNone/>
            </a:pPr>
            <a:r>
              <a:t/>
            </a:r>
            <a:endParaRPr b="0" sz="2400">
              <a:solidFill>
                <a:srgbClr val="FF9900"/>
              </a:solidFill>
              <a:latin typeface="Arial"/>
              <a:ea typeface="Arial"/>
              <a:cs typeface="Arial"/>
              <a:sym typeface="Arial"/>
            </a:endParaRPr>
          </a:p>
          <a:p>
            <a:pPr indent="0" lvl="0" marL="0" rtl="0" algn="ctr">
              <a:spcBef>
                <a:spcPts val="0"/>
              </a:spcBef>
              <a:spcAft>
                <a:spcPts val="0"/>
              </a:spcAft>
              <a:buNone/>
            </a:pPr>
            <a:r>
              <a:t/>
            </a:r>
            <a:endParaRPr b="0" sz="2400">
              <a:solidFill>
                <a:srgbClr val="FF9900"/>
              </a:solidFill>
              <a:latin typeface="Arial"/>
              <a:ea typeface="Arial"/>
              <a:cs typeface="Arial"/>
              <a:sym typeface="Arial"/>
            </a:endParaRPr>
          </a:p>
          <a:p>
            <a:pPr indent="0" lvl="0" marL="0" rtl="0" algn="ctr">
              <a:spcBef>
                <a:spcPts val="0"/>
              </a:spcBef>
              <a:spcAft>
                <a:spcPts val="0"/>
              </a:spcAft>
              <a:buNone/>
            </a:pPr>
            <a:r>
              <a:t/>
            </a:r>
            <a:endParaRPr b="0" sz="2400">
              <a:solidFill>
                <a:srgbClr val="FF9900"/>
              </a:solidFill>
              <a:latin typeface="Arial"/>
              <a:ea typeface="Arial"/>
              <a:cs typeface="Arial"/>
              <a:sym typeface="Arial"/>
            </a:endParaRPr>
          </a:p>
          <a:p>
            <a:pPr indent="0" lvl="0" marL="0" rtl="0" algn="ctr">
              <a:spcBef>
                <a:spcPts val="0"/>
              </a:spcBef>
              <a:spcAft>
                <a:spcPts val="0"/>
              </a:spcAft>
              <a:buNone/>
            </a:pPr>
            <a:r>
              <a:rPr b="0" lang="en" sz="2400">
                <a:solidFill>
                  <a:srgbClr val="FF9900"/>
                </a:solidFill>
                <a:latin typeface="Arial"/>
                <a:ea typeface="Arial"/>
                <a:cs typeface="Arial"/>
                <a:sym typeface="Arial"/>
              </a:rPr>
              <a:t>“AI doesn't have to be evil to destroy humanity – if AI has a goal and humanity just happens in the way, it will destroy humanity as a matter of course without even thinking about it, no hard feelings."</a:t>
            </a:r>
            <a:endParaRPr b="0" sz="24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t/>
            </a:r>
            <a:endParaRPr b="0" sz="1100">
              <a:solidFill>
                <a:srgbClr val="FF9900"/>
              </a:solidFill>
              <a:latin typeface="Arial"/>
              <a:ea typeface="Arial"/>
              <a:cs typeface="Arial"/>
              <a:sym typeface="Arial"/>
            </a:endParaRPr>
          </a:p>
          <a:p>
            <a:pPr indent="0" lvl="0" marL="0" rtl="0" algn="ctr">
              <a:spcBef>
                <a:spcPts val="0"/>
              </a:spcBef>
              <a:spcAft>
                <a:spcPts val="0"/>
              </a:spcAft>
              <a:buNone/>
            </a:pPr>
            <a:r>
              <a:rPr b="0" lang="en" sz="1800">
                <a:solidFill>
                  <a:srgbClr val="FF9900"/>
                </a:solidFill>
                <a:latin typeface="Arial"/>
                <a:ea typeface="Arial"/>
                <a:cs typeface="Arial"/>
                <a:sym typeface="Arial"/>
              </a:rPr>
              <a:t> –</a:t>
            </a:r>
            <a:r>
              <a:rPr b="0" lang="en" sz="1800">
                <a:solidFill>
                  <a:srgbClr val="FF9900"/>
                </a:solidFill>
                <a:uFill>
                  <a:noFill/>
                </a:uFill>
                <a:latin typeface="Arial"/>
                <a:ea typeface="Arial"/>
                <a:cs typeface="Arial"/>
                <a:sym typeface="Arial"/>
                <a:hlinkClick r:id="rId3"/>
              </a:rPr>
              <a:t> </a:t>
            </a:r>
            <a:r>
              <a:rPr b="0" lang="en" sz="1800" u="sng">
                <a:solidFill>
                  <a:srgbClr val="FF9900"/>
                </a:solidFill>
                <a:latin typeface="Arial"/>
                <a:ea typeface="Arial"/>
                <a:cs typeface="Arial"/>
                <a:sym typeface="Arial"/>
                <a:hlinkClick r:id="rId4"/>
              </a:rPr>
              <a:t>Elon Musk</a:t>
            </a:r>
            <a:r>
              <a:rPr b="0" lang="en" sz="1800">
                <a:solidFill>
                  <a:srgbClr val="FF9900"/>
                </a:solidFill>
                <a:latin typeface="Arial"/>
                <a:ea typeface="Arial"/>
                <a:cs typeface="Arial"/>
                <a:sym typeface="Arial"/>
              </a:rPr>
              <a:t>, Technology Entrepreneur, and Investor.</a:t>
            </a:r>
            <a:endParaRPr sz="1800">
              <a:solidFill>
                <a:srgbClr val="FF9900"/>
              </a:solidFill>
            </a:endParaRPr>
          </a:p>
        </p:txBody>
      </p:sp>
      <p:cxnSp>
        <p:nvCxnSpPr>
          <p:cNvPr id="395" name="Google Shape;395;p32"/>
          <p:cNvCxnSpPr/>
          <p:nvPr/>
        </p:nvCxnSpPr>
        <p:spPr>
          <a:xfrm>
            <a:off x="4295550" y="355785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3"/>
          <p:cNvSpPr txBox="1"/>
          <p:nvPr>
            <p:ph type="title"/>
          </p:nvPr>
        </p:nvSpPr>
        <p:spPr>
          <a:xfrm>
            <a:off x="1303800" y="598575"/>
            <a:ext cx="34305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401" name="Google Shape;401;p33"/>
          <p:cNvSpPr txBox="1"/>
          <p:nvPr>
            <p:ph idx="1" type="subTitle"/>
          </p:nvPr>
        </p:nvSpPr>
        <p:spPr>
          <a:xfrm>
            <a:off x="1303800" y="1274975"/>
            <a:ext cx="7055700" cy="356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Yin and Yang: Balancing and Answering Binary Visual Questions (CVPR 2016)</a:t>
            </a:r>
            <a:endParaRPr sz="1800">
              <a:solidFill>
                <a:srgbClr val="000000"/>
              </a:solidFill>
              <a:latin typeface="Cambria"/>
              <a:ea typeface="Cambria"/>
              <a:cs typeface="Cambria"/>
              <a:sym typeface="Cambria"/>
            </a:endParaRPr>
          </a:p>
          <a:p>
            <a:pPr indent="-342900" lvl="0" marL="457200" rtl="0" algn="just">
              <a:spcBef>
                <a:spcPts val="0"/>
              </a:spcBef>
              <a:spcAft>
                <a:spcPts val="0"/>
              </a:spcAft>
              <a:buClr>
                <a:srgbClr val="000000"/>
              </a:buClr>
              <a:buSzPts val="1800"/>
              <a:buFont typeface="Cambria"/>
              <a:buChar char="●"/>
            </a:pPr>
            <a:r>
              <a:rPr lang="en" sz="1800">
                <a:solidFill>
                  <a:srgbClr val="000000"/>
                </a:solidFill>
                <a:uFill>
                  <a:noFill/>
                </a:uFill>
                <a:latin typeface="Cambria"/>
                <a:ea typeface="Cambria"/>
                <a:cs typeface="Cambria"/>
                <a:sym typeface="Cambria"/>
                <a:hlinkClick r:id="rId3"/>
              </a:rPr>
              <a:t>https://visualqa.org/</a:t>
            </a:r>
            <a:endParaRPr sz="1800">
              <a:solidFill>
                <a:srgbClr val="000000"/>
              </a:solidFill>
              <a:latin typeface="Cambria"/>
              <a:ea typeface="Cambria"/>
              <a:cs typeface="Cambria"/>
              <a:sym typeface="Cambria"/>
            </a:endParaRPr>
          </a:p>
          <a:p>
            <a:pPr indent="-342900" lvl="0" marL="457200" rtl="0" algn="just">
              <a:lnSpc>
                <a:spcPct val="115000"/>
              </a:lnSpc>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Image Captioning and Visual Question Answering Based on Attributes and External Knowledge Qi Wu, Chunhua Shen, Peng Wang, Anthony Dick, Anton van den Heng</a:t>
            </a:r>
            <a:r>
              <a:rPr lang="en" sz="1800">
                <a:solidFill>
                  <a:srgbClr val="000000"/>
                </a:solidFill>
                <a:latin typeface="Cambria"/>
                <a:ea typeface="Cambria"/>
                <a:cs typeface="Cambria"/>
                <a:sym typeface="Cambria"/>
              </a:rPr>
              <a:t>e</a:t>
            </a:r>
            <a:endParaRPr sz="1800">
              <a:solidFill>
                <a:srgbClr val="000000"/>
              </a:solidFill>
              <a:latin typeface="Cambria"/>
              <a:ea typeface="Cambria"/>
              <a:cs typeface="Cambria"/>
              <a:sym typeface="Cambria"/>
            </a:endParaRPr>
          </a:p>
          <a:p>
            <a:pPr indent="-342900" lvl="0" marL="457200" rtl="0" algn="just">
              <a:lnSpc>
                <a:spcPct val="115000"/>
              </a:lnSpc>
              <a:spcBef>
                <a:spcPts val="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Learning to Reason: End-to-End Module Networks for Visual Question Answering ICCV 2017 Ronghang Hu Jacob Andreas Marcus Rohrbach Trevor Darrell Kate Saenko</a:t>
            </a:r>
            <a:endParaRPr sz="1800">
              <a:solidFill>
                <a:srgbClr val="000000"/>
              </a:solidFill>
              <a:latin typeface="Cambria"/>
              <a:ea typeface="Cambria"/>
              <a:cs typeface="Cambria"/>
              <a:sym typeface="Cambria"/>
            </a:endParaRPr>
          </a:p>
          <a:p>
            <a:pPr indent="-342900" lvl="0" marL="457200" rtl="0" algn="just">
              <a:lnSpc>
                <a:spcPct val="115000"/>
              </a:lnSpc>
              <a:spcBef>
                <a:spcPts val="1000"/>
              </a:spcBef>
              <a:spcAft>
                <a:spcPts val="0"/>
              </a:spcAft>
              <a:buClr>
                <a:srgbClr val="000000"/>
              </a:buClr>
              <a:buSzPts val="1800"/>
              <a:buFont typeface="Cambria"/>
              <a:buChar char="●"/>
            </a:pPr>
            <a:r>
              <a:rPr lang="en" sz="1800">
                <a:solidFill>
                  <a:srgbClr val="000000"/>
                </a:solidFill>
                <a:latin typeface="Cambria"/>
                <a:ea typeface="Cambria"/>
                <a:cs typeface="Cambria"/>
                <a:sym typeface="Cambria"/>
              </a:rPr>
              <a:t>https://tryolabs.com/blog/2018/03/01/introduction-to-visual-question-answering/</a:t>
            </a:r>
            <a:endParaRPr sz="1800">
              <a:solidFill>
                <a:srgbClr val="000000"/>
              </a:solidFill>
              <a:latin typeface="Cambria"/>
              <a:ea typeface="Cambria"/>
              <a:cs typeface="Cambria"/>
              <a:sym typeface="Cambria"/>
            </a:endParaRPr>
          </a:p>
          <a:p>
            <a:pPr indent="0" lvl="0" marL="0" rtl="0" algn="just">
              <a:spcBef>
                <a:spcPts val="1000"/>
              </a:spcBef>
              <a:spcAft>
                <a:spcPts val="0"/>
              </a:spcAft>
              <a:buNone/>
            </a:pPr>
            <a:r>
              <a:t/>
            </a:r>
            <a:endParaRPr sz="1000">
              <a:solidFill>
                <a:srgbClr val="000000"/>
              </a:solidFill>
              <a:latin typeface="Cambria"/>
              <a:ea typeface="Cambria"/>
              <a:cs typeface="Cambria"/>
              <a:sym typeface="Cambria"/>
            </a:endParaRPr>
          </a:p>
          <a:p>
            <a:pPr indent="0" lvl="0" marL="0" rtl="0" algn="just">
              <a:spcBef>
                <a:spcPts val="0"/>
              </a:spcBef>
              <a:spcAft>
                <a:spcPts val="0"/>
              </a:spcAft>
              <a:buNone/>
            </a:pPr>
            <a:r>
              <a:t/>
            </a:r>
            <a:endParaRPr sz="1000">
              <a:solidFill>
                <a:srgbClr val="000000"/>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4"/>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96425" y="250300"/>
            <a:ext cx="8520600" cy="91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Problem Statement</a:t>
            </a:r>
            <a:endParaRPr sz="3000"/>
          </a:p>
        </p:txBody>
      </p:sp>
      <p:sp>
        <p:nvSpPr>
          <p:cNvPr id="290" name="Google Shape;290;p15"/>
          <p:cNvSpPr txBox="1"/>
          <p:nvPr>
            <p:ph idx="1" type="body"/>
          </p:nvPr>
        </p:nvSpPr>
        <p:spPr>
          <a:xfrm>
            <a:off x="1388550" y="2026675"/>
            <a:ext cx="63669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FFFFFF"/>
                </a:solidFill>
              </a:rPr>
              <a:t>“To find the correct answer, in an implementation, to a question posed based on an image using the technique of combination of language and vision using VGG-16 pre- trained weights, spaCy word embedding and a multi-layer perceptron combining the two with the Keras framework ”</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OBJECTIVES</a:t>
            </a:r>
            <a:endParaRPr>
              <a:latin typeface="Calibri"/>
              <a:ea typeface="Calibri"/>
              <a:cs typeface="Calibri"/>
              <a:sym typeface="Calibri"/>
            </a:endParaRPr>
          </a:p>
        </p:txBody>
      </p:sp>
      <p:sp>
        <p:nvSpPr>
          <p:cNvPr id="296" name="Google Shape;296;p16"/>
          <p:cNvSpPr txBox="1"/>
          <p:nvPr>
            <p:ph idx="1" type="body"/>
          </p:nvPr>
        </p:nvSpPr>
        <p:spPr>
          <a:xfrm>
            <a:off x="598725" y="1431150"/>
            <a:ext cx="7735500" cy="31005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Understand the concepts of the Visual Question Answering as they relate to image captioning, word vector formation, including natural language processing.</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To learn and group labeled data points together and discover underlying patterns.</a:t>
            </a:r>
            <a:endParaRPr sz="1800">
              <a:latin typeface="Calibri"/>
              <a:ea typeface="Calibri"/>
              <a:cs typeface="Calibri"/>
              <a:sym typeface="Calibri"/>
            </a:endParaRPr>
          </a:p>
          <a:p>
            <a:pPr indent="-342900" lvl="0" marL="457200" rtl="0" algn="l">
              <a:spcBef>
                <a:spcPts val="1000"/>
              </a:spcBef>
              <a:spcAft>
                <a:spcPts val="1600"/>
              </a:spcAft>
              <a:buSzPts val="1800"/>
              <a:buFont typeface="Calibri"/>
              <a:buChar char="●"/>
            </a:pPr>
            <a:r>
              <a:rPr lang="en" sz="1800">
                <a:latin typeface="Calibri"/>
                <a:ea typeface="Calibri"/>
                <a:cs typeface="Calibri"/>
                <a:sym typeface="Calibri"/>
              </a:rPr>
              <a:t>To understand core functionality of libraries provided by Python and the VGG-16 model as well as spaCy word embeddings.</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SIGNIFICANCE</a:t>
            </a:r>
            <a:endParaRPr>
              <a:latin typeface="Calibri"/>
              <a:ea typeface="Calibri"/>
              <a:cs typeface="Calibri"/>
              <a:sym typeface="Calibri"/>
            </a:endParaRPr>
          </a:p>
        </p:txBody>
      </p:sp>
      <p:sp>
        <p:nvSpPr>
          <p:cNvPr id="302" name="Google Shape;302;p17"/>
          <p:cNvSpPr txBox="1"/>
          <p:nvPr>
            <p:ph idx="1" type="body"/>
          </p:nvPr>
        </p:nvSpPr>
        <p:spPr>
          <a:xfrm>
            <a:off x="598725" y="1431150"/>
            <a:ext cx="7735500" cy="31005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Some special type of spectacles can be made which will make use of computer vision (image captioning) along with neural networks to provide a virtual interface to answer questions based on image.</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Study and improve Deep learning techniques techniques in data mining algorithm.</a:t>
            </a:r>
            <a:endParaRPr sz="1800">
              <a:latin typeface="Calibri"/>
              <a:ea typeface="Calibri"/>
              <a:cs typeface="Calibri"/>
              <a:sym typeface="Calibri"/>
            </a:endParaRPr>
          </a:p>
          <a:p>
            <a:pPr indent="-342900" lvl="0" marL="457200" rtl="0" algn="l">
              <a:spcBef>
                <a:spcPts val="1600"/>
              </a:spcBef>
              <a:spcAft>
                <a:spcPts val="1600"/>
              </a:spcAft>
              <a:buSzPts val="1800"/>
              <a:buFont typeface="Calibri"/>
              <a:buChar char="●"/>
            </a:pPr>
            <a:r>
              <a:rPr lang="en" sz="1800">
                <a:latin typeface="Calibri"/>
                <a:ea typeface="Calibri"/>
                <a:cs typeface="Calibri"/>
                <a:sym typeface="Calibri"/>
              </a:rPr>
              <a:t>Can be used as a step further in business models and scientific research analysis.</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229175" y="477250"/>
            <a:ext cx="6077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 VGG-16</a:t>
            </a:r>
            <a:endParaRPr/>
          </a:p>
        </p:txBody>
      </p:sp>
      <p:sp>
        <p:nvSpPr>
          <p:cNvPr id="308" name="Google Shape;308;p18"/>
          <p:cNvSpPr txBox="1"/>
          <p:nvPr/>
        </p:nvSpPr>
        <p:spPr>
          <a:xfrm>
            <a:off x="877075" y="1457150"/>
            <a:ext cx="7286100" cy="73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solidFill>
                  <a:srgbClr val="FFFFFF"/>
                </a:solidFill>
                <a:latin typeface="Cambria"/>
                <a:ea typeface="Cambria"/>
                <a:cs typeface="Cambria"/>
                <a:sym typeface="Cambria"/>
              </a:rPr>
              <a:t>In neural networks, convolutional neural network (ConvNets or CNNs) are one of the major categories to do the recognition and classification of various types of images. Convolutional neural networks are now capable of outperforming humans on some computer vision tasks, such as classifying images. Imagenet was a research project to develop a large database of images with annotations, e.g. images and their descriptions. For the classification task, images must be classified into one of 1,000 different categories.</a:t>
            </a:r>
            <a:endParaRPr sz="1300">
              <a:solidFill>
                <a:srgbClr val="FFFFFF"/>
              </a:solidFill>
              <a:latin typeface="Cambria"/>
              <a:ea typeface="Cambria"/>
              <a:cs typeface="Cambria"/>
              <a:sym typeface="Cambria"/>
            </a:endParaRPr>
          </a:p>
          <a:p>
            <a:pPr indent="0" lvl="0" marL="0" rtl="0" algn="just">
              <a:lnSpc>
                <a:spcPct val="115000"/>
              </a:lnSpc>
              <a:spcBef>
                <a:spcPts val="1000"/>
              </a:spcBef>
              <a:spcAft>
                <a:spcPts val="0"/>
              </a:spcAft>
              <a:buNone/>
            </a:pPr>
            <a:r>
              <a:rPr lang="en" sz="1300">
                <a:solidFill>
                  <a:srgbClr val="FFFFFF"/>
                </a:solidFill>
                <a:latin typeface="Cambria"/>
                <a:ea typeface="Cambria"/>
                <a:cs typeface="Cambria"/>
                <a:sym typeface="Cambria"/>
              </a:rPr>
              <a:t>Researchers from the Oxford Visual Geometry Group, or VGG for short, released two different CNN models, specifically a 16-layer model and a 19-layer model. In our implementation, we use the pre-trained weights of the VGG-16 model for creating the image vector.</a:t>
            </a:r>
            <a:endParaRPr sz="1300">
              <a:solidFill>
                <a:srgbClr val="FFFFFF"/>
              </a:solidFill>
              <a:latin typeface="Cambria"/>
              <a:ea typeface="Cambria"/>
              <a:cs typeface="Cambria"/>
              <a:sym typeface="Cambria"/>
            </a:endParaRPr>
          </a:p>
          <a:p>
            <a:pPr indent="0" lvl="0" marL="0" rtl="0" algn="just">
              <a:spcBef>
                <a:spcPts val="1000"/>
              </a:spcBef>
              <a:spcAft>
                <a:spcPts val="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 spaCy</a:t>
            </a:r>
            <a:endParaRPr/>
          </a:p>
        </p:txBody>
      </p:sp>
      <p:sp>
        <p:nvSpPr>
          <p:cNvPr id="314" name="Google Shape;314;p19"/>
          <p:cNvSpPr txBox="1"/>
          <p:nvPr/>
        </p:nvSpPr>
        <p:spPr>
          <a:xfrm>
            <a:off x="775650" y="1401850"/>
            <a:ext cx="7286100" cy="292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FFFFFF"/>
                </a:solidFill>
                <a:latin typeface="Cambria"/>
                <a:ea typeface="Cambria"/>
                <a:cs typeface="Cambria"/>
                <a:sym typeface="Cambria"/>
              </a:rPr>
              <a:t>Word embeddings using spaCy</a:t>
            </a:r>
            <a:r>
              <a:rPr b="1" lang="en" sz="1500">
                <a:solidFill>
                  <a:srgbClr val="FFFFFF"/>
                </a:solidFill>
                <a:latin typeface="Cambria"/>
                <a:ea typeface="Cambria"/>
                <a:cs typeface="Cambria"/>
                <a:sym typeface="Cambria"/>
              </a:rPr>
              <a:t>:</a:t>
            </a:r>
            <a:endParaRPr b="1" sz="1500">
              <a:solidFill>
                <a:srgbClr val="FFFFFF"/>
              </a:solidFill>
              <a:latin typeface="Cambria"/>
              <a:ea typeface="Cambria"/>
              <a:cs typeface="Cambria"/>
              <a:sym typeface="Cambria"/>
            </a:endParaRPr>
          </a:p>
          <a:p>
            <a:pPr indent="0" lvl="0" marL="0" rtl="0" algn="just">
              <a:lnSpc>
                <a:spcPct val="115000"/>
              </a:lnSpc>
              <a:spcBef>
                <a:spcPts val="0"/>
              </a:spcBef>
              <a:spcAft>
                <a:spcPts val="0"/>
              </a:spcAft>
              <a:buNone/>
            </a:pPr>
            <a:r>
              <a:t/>
            </a:r>
            <a:endParaRPr>
              <a:solidFill>
                <a:srgbClr val="FFFFFF"/>
              </a:solidFill>
              <a:latin typeface="Cambria"/>
              <a:ea typeface="Cambria"/>
              <a:cs typeface="Cambria"/>
              <a:sym typeface="Cambria"/>
            </a:endParaRPr>
          </a:p>
          <a:p>
            <a:pPr indent="0" lvl="0" marL="0" rtl="0" algn="just">
              <a:lnSpc>
                <a:spcPct val="115000"/>
              </a:lnSpc>
              <a:spcBef>
                <a:spcPts val="1000"/>
              </a:spcBef>
              <a:spcAft>
                <a:spcPts val="0"/>
              </a:spcAft>
              <a:buNone/>
            </a:pPr>
            <a:r>
              <a:rPr lang="en">
                <a:solidFill>
                  <a:srgbClr val="FFFFFF"/>
                </a:solidFill>
                <a:latin typeface="Cambria"/>
                <a:ea typeface="Cambria"/>
                <a:cs typeface="Cambria"/>
                <a:sym typeface="Cambria"/>
              </a:rPr>
              <a:t>In our implementation, we use a pre-existing model for the word embeddings. With word embeddings, we were able to capture the context of the word and then find semantic and syntactic similarities. we have used the spaCy word embedding model. While spaCy was only recently developed, the algorithm already has a reputation for being the fastest word embedding in the world.</a:t>
            </a:r>
            <a:endParaRPr>
              <a:solidFill>
                <a:srgbClr val="FFFFFF"/>
              </a:solidFill>
              <a:latin typeface="Cambria"/>
              <a:ea typeface="Cambria"/>
              <a:cs typeface="Cambria"/>
              <a:sym typeface="Cambria"/>
            </a:endParaRPr>
          </a:p>
          <a:p>
            <a:pPr indent="0" lvl="0" marL="0" rtl="0" algn="just">
              <a:spcBef>
                <a:spcPts val="1000"/>
              </a:spcBef>
              <a:spcAft>
                <a:spcPts val="0"/>
              </a:spcAft>
              <a:buNone/>
            </a:pPr>
            <a:r>
              <a:t/>
            </a:r>
            <a:endParaRPr sz="15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nvSpPr>
        <p:spPr>
          <a:xfrm>
            <a:off x="988225" y="1401850"/>
            <a:ext cx="7151100" cy="281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sz="1600">
              <a:solidFill>
                <a:srgbClr val="FFFFFF"/>
              </a:solidFill>
              <a:latin typeface="Cambria"/>
              <a:ea typeface="Cambria"/>
              <a:cs typeface="Cambria"/>
              <a:sym typeface="Cambria"/>
            </a:endParaRPr>
          </a:p>
          <a:p>
            <a:pPr indent="0" lvl="0" marL="0" rtl="0" algn="just">
              <a:lnSpc>
                <a:spcPct val="115000"/>
              </a:lnSpc>
              <a:spcBef>
                <a:spcPts val="1200"/>
              </a:spcBef>
              <a:spcAft>
                <a:spcPts val="0"/>
              </a:spcAft>
              <a:buNone/>
            </a:pPr>
            <a:r>
              <a:rPr lang="en" sz="1600">
                <a:solidFill>
                  <a:srgbClr val="FFFFFF"/>
                </a:solidFill>
                <a:latin typeface="Cambria"/>
                <a:ea typeface="Cambria"/>
                <a:cs typeface="Cambria"/>
                <a:sym typeface="Cambria"/>
              </a:rPr>
              <a:t>A multilayer perceptron (MLP) is portrayed fundamentally as a neural system which is profound, which has shrouded layers present in it. As intended by the name, it has various perceptions. A multilayer perceptron contains info layer, managed to transfer the essential information highlights and a yield layer, which give out the conclusive outcome of the counterfeit neural system.</a:t>
            </a:r>
            <a:endParaRPr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2400">
              <a:solidFill>
                <a:srgbClr val="FFFFFF"/>
              </a:solidFill>
            </a:endParaRPr>
          </a:p>
        </p:txBody>
      </p:sp>
      <p:sp>
        <p:nvSpPr>
          <p:cNvPr id="320" name="Google Shape;320;p20"/>
          <p:cNvSpPr txBox="1"/>
          <p:nvPr>
            <p:ph type="title"/>
          </p:nvPr>
        </p:nvSpPr>
        <p:spPr>
          <a:xfrm>
            <a:off x="1229175" y="477250"/>
            <a:ext cx="58578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 MLP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188525" y="431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Proposed Methodology</a:t>
            </a:r>
            <a:endParaRPr>
              <a:latin typeface="Calibri"/>
              <a:ea typeface="Calibri"/>
              <a:cs typeface="Calibri"/>
              <a:sym typeface="Calibri"/>
            </a:endParaRPr>
          </a:p>
        </p:txBody>
      </p:sp>
      <p:sp>
        <p:nvSpPr>
          <p:cNvPr id="326" name="Google Shape;326;p21"/>
          <p:cNvSpPr txBox="1"/>
          <p:nvPr>
            <p:ph idx="1" type="body"/>
          </p:nvPr>
        </p:nvSpPr>
        <p:spPr>
          <a:xfrm>
            <a:off x="598725" y="1104575"/>
            <a:ext cx="7735500" cy="3427200"/>
          </a:xfrm>
          <a:prstGeom prst="rect">
            <a:avLst/>
          </a:prstGeom>
        </p:spPr>
        <p:txBody>
          <a:bodyPr anchorCtr="0" anchor="t" bIns="91425" lIns="91425" spcFirstLastPara="1" rIns="91425" wrap="square" tIns="91425">
            <a:noAutofit/>
          </a:bodyPr>
          <a:lstStyle/>
          <a:p>
            <a:pPr indent="0" lvl="0" marL="457200" rtl="0" algn="l">
              <a:spcBef>
                <a:spcPts val="1000"/>
              </a:spcBef>
              <a:spcAft>
                <a:spcPts val="0"/>
              </a:spcAft>
              <a:buNone/>
            </a:pPr>
            <a:r>
              <a:rPr lang="en" sz="1800">
                <a:latin typeface="Calibri"/>
                <a:ea typeface="Calibri"/>
                <a:cs typeface="Calibri"/>
                <a:sym typeface="Calibri"/>
              </a:rPr>
              <a:t>The Steps are as follow:</a:t>
            </a:r>
            <a:endParaRPr sz="1800">
              <a:latin typeface="Calibri"/>
              <a:ea typeface="Calibri"/>
              <a:cs typeface="Calibri"/>
              <a:sym typeface="Calibri"/>
            </a:endParaRPr>
          </a:p>
          <a:p>
            <a:pPr indent="-342900" lvl="0" marL="457200" rtl="0" algn="l">
              <a:spcBef>
                <a:spcPts val="1600"/>
              </a:spcBef>
              <a:spcAft>
                <a:spcPts val="0"/>
              </a:spcAft>
              <a:buSzPts val="1800"/>
              <a:buFont typeface="Calibri"/>
              <a:buChar char="●"/>
            </a:pPr>
            <a:r>
              <a:rPr lang="en" sz="1800">
                <a:latin typeface="Calibri"/>
                <a:ea typeface="Calibri"/>
                <a:cs typeface="Calibri"/>
                <a:sym typeface="Calibri"/>
              </a:rPr>
              <a:t>The </a:t>
            </a:r>
            <a:r>
              <a:rPr lang="en" sz="1800">
                <a:solidFill>
                  <a:srgbClr val="000000"/>
                </a:solidFill>
                <a:latin typeface="Calibri"/>
                <a:ea typeface="Calibri"/>
                <a:cs typeface="Calibri"/>
                <a:sym typeface="Calibri"/>
              </a:rPr>
              <a:t>first step will be the word transformation. For the question, we will convert each word to its word vector, and for that we will use the spaCy word embeddings mode</a:t>
            </a:r>
            <a:r>
              <a:rPr lang="en" sz="1800">
                <a:latin typeface="Calibri"/>
                <a:ea typeface="Calibri"/>
                <a:cs typeface="Calibri"/>
                <a:sym typeface="Calibri"/>
              </a:rPr>
              <a:t>l.</a:t>
            </a:r>
            <a:endParaRPr sz="1800">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 sz="1800">
                <a:latin typeface="Calibri"/>
                <a:ea typeface="Calibri"/>
                <a:cs typeface="Calibri"/>
                <a:sym typeface="Calibri"/>
              </a:rPr>
              <a:t>Coming </a:t>
            </a:r>
            <a:r>
              <a:rPr lang="en" sz="1800">
                <a:solidFill>
                  <a:srgbClr val="000000"/>
                </a:solidFill>
                <a:latin typeface="Calibri"/>
                <a:ea typeface="Calibri"/>
                <a:cs typeface="Calibri"/>
                <a:sym typeface="Calibri"/>
              </a:rPr>
              <a:t>to the image, it is sent through a Deep Convolutional Neural Network (from the well-known VGG Architecture), and the image features are extracted from the activation of the second last layer (that is, the layer before the softmax function)</a:t>
            </a:r>
            <a:r>
              <a:rPr lang="en"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