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
      <p:font typeface="Montserrat"/>
      <p:regular r:id="rId30"/>
      <p:bold r:id="rId31"/>
      <p:italic r:id="rId32"/>
      <p:boldItalic r:id="rId33"/>
    </p:embeddedFont>
    <p:embeddedFont>
      <p:font typeface="Spectral"/>
      <p:regular r:id="rId34"/>
      <p:bold r:id="rId35"/>
      <p:italic r:id="rId36"/>
      <p:boldItalic r:id="rId37"/>
    </p:embeddedFont>
    <p:embeddedFont>
      <p:font typeface="Merriweather"/>
      <p:regular r:id="rId38"/>
      <p:bold r:id="rId39"/>
      <p:italic r:id="rId40"/>
      <p:boldItalic r:id="rId41"/>
    </p:embeddedFon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2" Type="http://schemas.openxmlformats.org/officeDocument/2006/relationships/font" Target="fonts/Comfortaa-regular.fntdata"/><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omfortaa-bold.fntdata"/><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Spectral-bold.fntdata"/><Relationship Id="rId12" Type="http://schemas.openxmlformats.org/officeDocument/2006/relationships/slide" Target="slides/slide7.xml"/><Relationship Id="rId34" Type="http://schemas.openxmlformats.org/officeDocument/2006/relationships/font" Target="fonts/Spectral-regular.fntdata"/><Relationship Id="rId15" Type="http://schemas.openxmlformats.org/officeDocument/2006/relationships/slide" Target="slides/slide10.xml"/><Relationship Id="rId37" Type="http://schemas.openxmlformats.org/officeDocument/2006/relationships/font" Target="fonts/Spectral-boldItalic.fntdata"/><Relationship Id="rId14" Type="http://schemas.openxmlformats.org/officeDocument/2006/relationships/slide" Target="slides/slide9.xml"/><Relationship Id="rId36" Type="http://schemas.openxmlformats.org/officeDocument/2006/relationships/font" Target="fonts/Spectral-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cc5d4a7470aa71b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cc5d4a7470aa71b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cc5d4a7470aa71b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cc5d4a7470aa71b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cc5d4a7470aa71b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cc5d4a7470aa71b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cc5d4a7470aa71b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cc5d4a7470aa71b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cc5d4a7470aa71b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cc5d4a7470aa71b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cc5d4a7470aa71b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cc5d4a7470aa71b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cc5d4a7470aa71b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c5d4a7470aa71b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cc5d4a7470aa71b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c5d4a7470aa71b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c5d4a7470aa71b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c5d4a7470aa71b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cc5d4a7470aa71b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cc5d4a7470aa71b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c5d4a7470aa71b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c5d4a7470aa71b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cc5d4a7470aa71b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cc5d4a7470aa71b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cc5d4a7470aa71b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cc5d4a7470aa71b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cc5d4a7470aa71b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cc5d4a7470aa71b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cc5d4a7470aa71b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cc5d4a7470aa71b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cc5d4a7470aa71b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cc5d4a7470aa71b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cc5d4a7470aa71b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cc5d4a7470aa71b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Comic Sans MS"/>
                <a:ea typeface="Comic Sans MS"/>
                <a:cs typeface="Comic Sans MS"/>
                <a:sym typeface="Comic Sans MS"/>
              </a:rPr>
              <a:t>TIMETABLE MANAGEMENT SYSTEM</a:t>
            </a:r>
            <a:endParaRPr b="1">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FUNCTIONALITIES</a:t>
            </a:r>
            <a:endParaRPr b="1" u="sng"/>
          </a:p>
        </p:txBody>
      </p:sp>
      <p:sp>
        <p:nvSpPr>
          <p:cNvPr id="119" name="Google Shape;119;p22"/>
          <p:cNvSpPr txBox="1"/>
          <p:nvPr>
            <p:ph idx="1" type="body"/>
          </p:nvPr>
        </p:nvSpPr>
        <p:spPr>
          <a:xfrm>
            <a:off x="387900" y="1352125"/>
            <a:ext cx="8368200" cy="3791400"/>
          </a:xfrm>
          <a:prstGeom prst="rect">
            <a:avLst/>
          </a:prstGeom>
        </p:spPr>
        <p:txBody>
          <a:bodyPr anchorCtr="0" anchor="t" bIns="91425" lIns="91425" spcFirstLastPara="1" rIns="91425" wrap="square" tIns="91425">
            <a:noAutofit/>
          </a:bodyPr>
          <a:lstStyle/>
          <a:p>
            <a:pPr indent="-336405" lvl="0" marL="457200" marR="4197096" rtl="0" algn="l">
              <a:lnSpc>
                <a:spcPct val="115000"/>
              </a:lnSpc>
              <a:spcBef>
                <a:spcPts val="2928"/>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Creating Recess and Prayer slots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Generate Multiple Time Tables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Information Storing in Data-Base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Vanquishes human errors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 Reduces human efforts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 Academic Calendar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 Systematic planning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Personal Scheduler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Lectures Scheduling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 Course Scheduling  </a:t>
            </a:r>
            <a:endParaRPr sz="1697">
              <a:solidFill>
                <a:srgbClr val="D9EAD3"/>
              </a:solidFill>
              <a:latin typeface="Merriweather"/>
              <a:ea typeface="Merriweather"/>
              <a:cs typeface="Merriweather"/>
              <a:sym typeface="Merriweather"/>
            </a:endParaRPr>
          </a:p>
          <a:p>
            <a:pPr indent="-336405" lvl="0" marL="457200" marR="4197096" rtl="0" algn="l">
              <a:lnSpc>
                <a:spcPct val="115000"/>
              </a:lnSpc>
              <a:spcBef>
                <a:spcPts val="0"/>
              </a:spcBef>
              <a:spcAft>
                <a:spcPts val="0"/>
              </a:spcAft>
              <a:buClr>
                <a:srgbClr val="D9EAD3"/>
              </a:buClr>
              <a:buSzPts val="1698"/>
              <a:buFont typeface="Merriweather"/>
              <a:buChar char="●"/>
            </a:pPr>
            <a:r>
              <a:rPr lang="en" sz="1697">
                <a:solidFill>
                  <a:srgbClr val="D9EAD3"/>
                </a:solidFill>
                <a:latin typeface="Merriweather"/>
                <a:ea typeface="Merriweather"/>
                <a:cs typeface="Merriweather"/>
                <a:sym typeface="Merriweather"/>
              </a:rPr>
              <a:t>Exam Scheduling  </a:t>
            </a:r>
            <a:endParaRPr sz="1697">
              <a:solidFill>
                <a:srgbClr val="D9EAD3"/>
              </a:solidFill>
              <a:latin typeface="Merriweather"/>
              <a:ea typeface="Merriweather"/>
              <a:cs typeface="Merriweather"/>
              <a:sym typeface="Merriweather"/>
            </a:endParaRPr>
          </a:p>
          <a:p>
            <a:pPr indent="0" lvl="0" marL="0" marR="4197096" rtl="0" algn="l">
              <a:lnSpc>
                <a:spcPct val="115000"/>
              </a:lnSpc>
              <a:spcBef>
                <a:spcPts val="2928"/>
              </a:spcBef>
              <a:spcAft>
                <a:spcPts val="0"/>
              </a:spcAft>
              <a:buNone/>
            </a:pPr>
            <a:r>
              <a:t/>
            </a:r>
            <a:endParaRPr sz="1697">
              <a:solidFill>
                <a:srgbClr val="D9EAD3"/>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0"/>
            <a:ext cx="8368200" cy="66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FEATURES</a:t>
            </a:r>
            <a:endParaRPr b="1" u="sng"/>
          </a:p>
        </p:txBody>
      </p:sp>
      <p:sp>
        <p:nvSpPr>
          <p:cNvPr id="125" name="Google Shape;125;p23"/>
          <p:cNvSpPr txBox="1"/>
          <p:nvPr>
            <p:ph idx="1" type="body"/>
          </p:nvPr>
        </p:nvSpPr>
        <p:spPr>
          <a:xfrm>
            <a:off x="387900" y="995275"/>
            <a:ext cx="3999900" cy="4148100"/>
          </a:xfrm>
          <a:prstGeom prst="rect">
            <a:avLst/>
          </a:prstGeom>
        </p:spPr>
        <p:txBody>
          <a:bodyPr anchorCtr="0" anchor="t" bIns="91425" lIns="91425" spcFirstLastPara="1" rIns="91425" wrap="square" tIns="91425">
            <a:noAutofit/>
          </a:bodyPr>
          <a:lstStyle/>
          <a:p>
            <a:pPr indent="0" lvl="0" marL="0" marR="4197096" rtl="0" algn="l">
              <a:lnSpc>
                <a:spcPct val="115000"/>
              </a:lnSpc>
              <a:spcBef>
                <a:spcPts val="2928"/>
              </a:spcBef>
              <a:spcAft>
                <a:spcPts val="0"/>
              </a:spcAft>
              <a:buNone/>
            </a:pPr>
            <a:r>
              <a:rPr lang="en" sz="1297" u="sng">
                <a:solidFill>
                  <a:srgbClr val="FFF2CC"/>
                </a:solidFill>
                <a:latin typeface="Trebuchet MS"/>
                <a:ea typeface="Trebuchet MS"/>
                <a:cs typeface="Trebuchet MS"/>
                <a:sym typeface="Trebuchet MS"/>
              </a:rPr>
              <a:t>Interface for input:</a:t>
            </a:r>
            <a:r>
              <a:rPr lang="en" sz="1297">
                <a:solidFill>
                  <a:srgbClr val="FFF2CC"/>
                </a:solidFill>
                <a:latin typeface="Trebuchet MS"/>
                <a:ea typeface="Trebuchet MS"/>
                <a:cs typeface="Trebuchet MS"/>
                <a:sym typeface="Trebuchet MS"/>
              </a:rPr>
              <a:t> The system will be having an</a:t>
            </a:r>
            <a:r>
              <a:rPr lang="en" sz="1297">
                <a:solidFill>
                  <a:srgbClr val="FFF2CC"/>
                </a:solidFill>
                <a:latin typeface="Trebuchet MS"/>
                <a:ea typeface="Trebuchet MS"/>
                <a:cs typeface="Trebuchet MS"/>
                <a:sym typeface="Trebuchet MS"/>
              </a:rPr>
              <a:t> </a:t>
            </a:r>
            <a:r>
              <a:rPr lang="en" sz="1297">
                <a:solidFill>
                  <a:srgbClr val="FFF2CC"/>
                </a:solidFill>
                <a:latin typeface="Trebuchet MS"/>
                <a:ea typeface="Trebuchet MS"/>
                <a:cs typeface="Trebuchet MS"/>
                <a:sym typeface="Trebuchet MS"/>
              </a:rPr>
              <a:t>easy to use and interactive interface to enter all the inputs like the workload for the teachers, how many no. of students of which branches are studying the subject in a semester, the data for the rooms and data for the labs. </a:t>
            </a:r>
            <a:endParaRPr sz="1297">
              <a:solidFill>
                <a:srgbClr val="FFF2CC"/>
              </a:solidFill>
              <a:latin typeface="Trebuchet MS"/>
              <a:ea typeface="Trebuchet MS"/>
              <a:cs typeface="Trebuchet MS"/>
              <a:sym typeface="Trebuchet MS"/>
            </a:endParaRPr>
          </a:p>
          <a:p>
            <a:pPr indent="0" lvl="0" marL="0" marR="4197096" rtl="0" algn="l">
              <a:lnSpc>
                <a:spcPct val="115000"/>
              </a:lnSpc>
              <a:spcBef>
                <a:spcPts val="2928"/>
              </a:spcBef>
              <a:spcAft>
                <a:spcPts val="0"/>
              </a:spcAft>
              <a:buNone/>
            </a:pPr>
            <a:r>
              <a:rPr lang="en" sz="1297" u="sng">
                <a:solidFill>
                  <a:srgbClr val="FFF2CC"/>
                </a:solidFill>
                <a:latin typeface="Trebuchet MS"/>
                <a:ea typeface="Trebuchet MS"/>
                <a:cs typeface="Trebuchet MS"/>
                <a:sym typeface="Trebuchet MS"/>
              </a:rPr>
              <a:t>Database Capabilities</a:t>
            </a:r>
            <a:r>
              <a:rPr lang="en" sz="1297">
                <a:solidFill>
                  <a:srgbClr val="FFF2CC"/>
                </a:solidFill>
                <a:latin typeface="Trebuchet MS"/>
                <a:ea typeface="Trebuchet MS"/>
                <a:cs typeface="Trebuchet MS"/>
                <a:sym typeface="Trebuchet MS"/>
              </a:rPr>
              <a:t>: The system will have well-designed database to store all the information which will be entered in as the input. Separate database maintaining basic information’s, subjects, teachers, batches and their associations and other details Database for holding generated timetable and for storing required timetables.  </a:t>
            </a:r>
            <a:endParaRPr sz="1297">
              <a:solidFill>
                <a:srgbClr val="FFF2CC"/>
              </a:solidFill>
              <a:latin typeface="Trebuchet MS"/>
              <a:ea typeface="Trebuchet MS"/>
              <a:cs typeface="Trebuchet MS"/>
              <a:sym typeface="Trebuchet MS"/>
            </a:endParaRPr>
          </a:p>
        </p:txBody>
      </p:sp>
      <p:sp>
        <p:nvSpPr>
          <p:cNvPr id="126" name="Google Shape;126;p23"/>
          <p:cNvSpPr txBox="1"/>
          <p:nvPr>
            <p:ph idx="2" type="body"/>
          </p:nvPr>
        </p:nvSpPr>
        <p:spPr>
          <a:xfrm>
            <a:off x="4756200" y="0"/>
            <a:ext cx="3534000" cy="5143500"/>
          </a:xfrm>
          <a:prstGeom prst="rect">
            <a:avLst/>
          </a:prstGeom>
        </p:spPr>
        <p:txBody>
          <a:bodyPr anchorCtr="0" anchor="t" bIns="91425" lIns="91425" spcFirstLastPara="1" rIns="91425" wrap="square" tIns="91425">
            <a:noAutofit/>
          </a:bodyPr>
          <a:lstStyle/>
          <a:p>
            <a:pPr indent="0" lvl="0" marL="0" marR="4197096" rtl="0" algn="l">
              <a:lnSpc>
                <a:spcPct val="115000"/>
              </a:lnSpc>
              <a:spcBef>
                <a:spcPts val="2928"/>
              </a:spcBef>
              <a:spcAft>
                <a:spcPts val="0"/>
              </a:spcAft>
              <a:buNone/>
            </a:pPr>
            <a:r>
              <a:rPr lang="en" sz="1297" u="sng">
                <a:solidFill>
                  <a:srgbClr val="FFF2CC"/>
                </a:solidFill>
                <a:latin typeface="Trebuchet MS"/>
                <a:ea typeface="Trebuchet MS"/>
                <a:cs typeface="Trebuchet MS"/>
                <a:sym typeface="Trebuchet MS"/>
              </a:rPr>
              <a:t>Processing Capabilities</a:t>
            </a:r>
            <a:r>
              <a:rPr lang="en" sz="1297">
                <a:solidFill>
                  <a:srgbClr val="FFF2CC"/>
                </a:solidFill>
                <a:latin typeface="Trebuchet MS"/>
                <a:ea typeface="Trebuchet MS"/>
                <a:cs typeface="Trebuchet MS"/>
                <a:sym typeface="Trebuchet MS"/>
              </a:rPr>
              <a:t>: The system will have algorithms to process all the data present in the database and keeping in view the various constraints like that a teacher should not have two consecutive lectures/labs, students have minimum one hour gaps, proper rooms are allocated for the lectures and tutorials, labs are used optimally so that they are used for the maximum possible time</a:t>
            </a:r>
            <a:endParaRPr sz="1297">
              <a:solidFill>
                <a:srgbClr val="FFF2CC"/>
              </a:solidFill>
              <a:latin typeface="Trebuchet MS"/>
              <a:ea typeface="Trebuchet MS"/>
              <a:cs typeface="Trebuchet MS"/>
              <a:sym typeface="Trebuchet MS"/>
            </a:endParaRPr>
          </a:p>
          <a:p>
            <a:pPr indent="0" lvl="0" marL="0" marR="4197096" rtl="0" algn="l">
              <a:lnSpc>
                <a:spcPct val="115000"/>
              </a:lnSpc>
              <a:spcBef>
                <a:spcPts val="2928"/>
              </a:spcBef>
              <a:spcAft>
                <a:spcPts val="0"/>
              </a:spcAft>
              <a:buNone/>
            </a:pPr>
            <a:r>
              <a:rPr lang="en" sz="1297" u="sng">
                <a:solidFill>
                  <a:srgbClr val="FFF2CC"/>
                </a:solidFill>
                <a:latin typeface="Trebuchet MS"/>
                <a:ea typeface="Trebuchet MS"/>
                <a:cs typeface="Trebuchet MS"/>
                <a:sym typeface="Trebuchet MS"/>
              </a:rPr>
              <a:t>Search Panel</a:t>
            </a:r>
            <a:r>
              <a:rPr lang="en" sz="1297">
                <a:solidFill>
                  <a:srgbClr val="FFF2CC"/>
                </a:solidFill>
                <a:latin typeface="Trebuchet MS"/>
                <a:ea typeface="Trebuchet MS"/>
                <a:cs typeface="Trebuchet MS"/>
                <a:sym typeface="Trebuchet MS"/>
              </a:rPr>
              <a:t>: The system will have an easy to use to search panel to search according his need on the time tables stored in the database. The system would give the response to the user quires in the proper format and errors messages will be shown properly to tell user about his mistakes and to guide him/her for proper use of the system.</a:t>
            </a:r>
            <a:endParaRPr sz="1297">
              <a:solidFill>
                <a:srgbClr val="FFF2CC"/>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UML DIAGRAM</a:t>
            </a:r>
            <a:endParaRPr b="1" u="sng"/>
          </a:p>
        </p:txBody>
      </p:sp>
      <p:pic>
        <p:nvPicPr>
          <p:cNvPr id="132" name="Google Shape;132;p24"/>
          <p:cNvPicPr preferRelativeResize="0"/>
          <p:nvPr/>
        </p:nvPicPr>
        <p:blipFill>
          <a:blip r:embed="rId3">
            <a:alphaModFix/>
          </a:blip>
          <a:stretch>
            <a:fillRect/>
          </a:stretch>
        </p:blipFill>
        <p:spPr>
          <a:xfrm>
            <a:off x="3516211" y="239850"/>
            <a:ext cx="5444175" cy="4663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RESULTS</a:t>
            </a:r>
            <a:endParaRPr b="1" u="sng"/>
          </a:p>
        </p:txBody>
      </p:sp>
      <p:pic>
        <p:nvPicPr>
          <p:cNvPr id="138" name="Google Shape;138;p25"/>
          <p:cNvPicPr preferRelativeResize="0"/>
          <p:nvPr/>
        </p:nvPicPr>
        <p:blipFill>
          <a:blip r:embed="rId3">
            <a:alphaModFix/>
          </a:blip>
          <a:stretch>
            <a:fillRect/>
          </a:stretch>
        </p:blipFill>
        <p:spPr>
          <a:xfrm>
            <a:off x="152400" y="838500"/>
            <a:ext cx="4208451" cy="4152600"/>
          </a:xfrm>
          <a:prstGeom prst="rect">
            <a:avLst/>
          </a:prstGeom>
          <a:noFill/>
          <a:ln>
            <a:noFill/>
          </a:ln>
        </p:spPr>
      </p:pic>
      <p:pic>
        <p:nvPicPr>
          <p:cNvPr id="139" name="Google Shape;139;p25"/>
          <p:cNvPicPr preferRelativeResize="0"/>
          <p:nvPr/>
        </p:nvPicPr>
        <p:blipFill>
          <a:blip r:embed="rId4">
            <a:alphaModFix/>
          </a:blip>
          <a:stretch>
            <a:fillRect/>
          </a:stretch>
        </p:blipFill>
        <p:spPr>
          <a:xfrm>
            <a:off x="4572000" y="838500"/>
            <a:ext cx="4419600" cy="415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152400" y="152400"/>
            <a:ext cx="3893299" cy="4838700"/>
          </a:xfrm>
          <a:prstGeom prst="rect">
            <a:avLst/>
          </a:prstGeom>
          <a:noFill/>
          <a:ln>
            <a:noFill/>
          </a:ln>
        </p:spPr>
      </p:pic>
      <p:pic>
        <p:nvPicPr>
          <p:cNvPr id="145" name="Google Shape;145;p26"/>
          <p:cNvPicPr preferRelativeResize="0"/>
          <p:nvPr/>
        </p:nvPicPr>
        <p:blipFill>
          <a:blip r:embed="rId4">
            <a:alphaModFix/>
          </a:blip>
          <a:stretch>
            <a:fillRect/>
          </a:stretch>
        </p:blipFill>
        <p:spPr>
          <a:xfrm>
            <a:off x="4397575" y="265550"/>
            <a:ext cx="4507726" cy="4612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152400" y="152400"/>
            <a:ext cx="4187448" cy="4838700"/>
          </a:xfrm>
          <a:prstGeom prst="rect">
            <a:avLst/>
          </a:prstGeom>
          <a:noFill/>
          <a:ln>
            <a:noFill/>
          </a:ln>
        </p:spPr>
      </p:pic>
      <p:pic>
        <p:nvPicPr>
          <p:cNvPr id="151" name="Google Shape;151;p27"/>
          <p:cNvPicPr preferRelativeResize="0"/>
          <p:nvPr/>
        </p:nvPicPr>
        <p:blipFill>
          <a:blip r:embed="rId4">
            <a:alphaModFix/>
          </a:blip>
          <a:stretch>
            <a:fillRect/>
          </a:stretch>
        </p:blipFill>
        <p:spPr>
          <a:xfrm>
            <a:off x="4572000" y="265550"/>
            <a:ext cx="4397576" cy="461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152400" y="152400"/>
            <a:ext cx="4419601" cy="4838700"/>
          </a:xfrm>
          <a:prstGeom prst="rect">
            <a:avLst/>
          </a:prstGeom>
          <a:noFill/>
          <a:ln>
            <a:noFill/>
          </a:ln>
        </p:spPr>
      </p:pic>
      <p:pic>
        <p:nvPicPr>
          <p:cNvPr id="157" name="Google Shape;157;p28"/>
          <p:cNvPicPr preferRelativeResize="0"/>
          <p:nvPr/>
        </p:nvPicPr>
        <p:blipFill>
          <a:blip r:embed="rId4">
            <a:alphaModFix/>
          </a:blip>
          <a:stretch>
            <a:fillRect/>
          </a:stretch>
        </p:blipFill>
        <p:spPr>
          <a:xfrm>
            <a:off x="4724400" y="152400"/>
            <a:ext cx="4267199"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CONCLUSION</a:t>
            </a:r>
            <a:endParaRPr b="1" u="sng"/>
          </a:p>
        </p:txBody>
      </p:sp>
      <p:sp>
        <p:nvSpPr>
          <p:cNvPr id="163" name="Google Shape;163;p29"/>
          <p:cNvSpPr txBox="1"/>
          <p:nvPr>
            <p:ph idx="1" type="body"/>
          </p:nvPr>
        </p:nvSpPr>
        <p:spPr>
          <a:xfrm>
            <a:off x="387900" y="1489825"/>
            <a:ext cx="8368200" cy="3653700"/>
          </a:xfrm>
          <a:prstGeom prst="rect">
            <a:avLst/>
          </a:prstGeom>
        </p:spPr>
        <p:txBody>
          <a:bodyPr anchorCtr="0" anchor="t" bIns="91425" lIns="91425" spcFirstLastPara="1" rIns="91425" wrap="square" tIns="91425">
            <a:noAutofit/>
          </a:bodyPr>
          <a:lstStyle/>
          <a:p>
            <a:pPr indent="0" lvl="0" marL="0" marR="4197096" rtl="0" algn="l">
              <a:lnSpc>
                <a:spcPct val="115000"/>
              </a:lnSpc>
              <a:spcBef>
                <a:spcPts val="2928"/>
              </a:spcBef>
              <a:spcAft>
                <a:spcPts val="0"/>
              </a:spcAft>
              <a:buNone/>
            </a:pPr>
            <a:r>
              <a:rPr lang="en" sz="1597">
                <a:solidFill>
                  <a:srgbClr val="FFE599"/>
                </a:solidFill>
                <a:latin typeface="Comic Sans MS"/>
                <a:ea typeface="Comic Sans MS"/>
                <a:cs typeface="Comic Sans MS"/>
                <a:sym typeface="Comic Sans MS"/>
              </a:rPr>
              <a:t>University is currently having a Manual Time-Table Generation System Which is very time consuming and even faces clashing.   To overcome this problem and provide the university a good automated timetable generation system this project has been taken.   The software made i.e. “TIME-TABLE GENERATOR SYSTEM” will be an easy to use and error free system. It will avoid the Clashes and will made time table for all the Classes.   It is expected that the project will be completed in this semester, but if due to some problems it is not completed in this semester it will be continued in the next semester till it is completed.   Regarding the cost there will be no expenditure in buying the new software to install the system as the university is already having MSSQL and Windows operating system which will be required to use the project. The required hardware is already available with the university.</a:t>
            </a:r>
            <a:endParaRPr sz="1597">
              <a:solidFill>
                <a:srgbClr val="FFE599"/>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921888" y="2205625"/>
            <a:ext cx="8222100" cy="148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Comic Sans MS"/>
                <a:ea typeface="Comic Sans MS"/>
                <a:cs typeface="Comic Sans MS"/>
                <a:sym typeface="Comic Sans MS"/>
              </a:rPr>
              <a:t>Thank you!</a:t>
            </a:r>
            <a:endParaRPr b="1" sz="50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a:t>Group members</a:t>
            </a:r>
            <a:endParaRPr b="1" i="1"/>
          </a:p>
        </p:txBody>
      </p:sp>
      <p:sp>
        <p:nvSpPr>
          <p:cNvPr id="69" name="Google Shape;69;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b="1" i="1" lang="en">
                <a:latin typeface="Georgia"/>
                <a:ea typeface="Georgia"/>
                <a:cs typeface="Georgia"/>
                <a:sym typeface="Georgia"/>
              </a:rPr>
              <a:t>Rajveer Singh</a:t>
            </a:r>
            <a:endParaRPr b="1" i="1">
              <a:latin typeface="Georgia"/>
              <a:ea typeface="Georgia"/>
              <a:cs typeface="Georgia"/>
              <a:sym typeface="Georgia"/>
            </a:endParaRPr>
          </a:p>
          <a:p>
            <a:pPr indent="-342900" lvl="0" marL="457200" rtl="0" algn="l">
              <a:spcBef>
                <a:spcPts val="0"/>
              </a:spcBef>
              <a:spcAft>
                <a:spcPts val="0"/>
              </a:spcAft>
              <a:buSzPts val="1800"/>
              <a:buFont typeface="Georgia"/>
              <a:buChar char="●"/>
            </a:pPr>
            <a:r>
              <a:rPr b="1" i="1" lang="en">
                <a:latin typeface="Georgia"/>
                <a:ea typeface="Georgia"/>
                <a:cs typeface="Georgia"/>
                <a:sym typeface="Georgia"/>
              </a:rPr>
              <a:t>Saurabh suryavanshi</a:t>
            </a:r>
            <a:endParaRPr b="1" i="1">
              <a:latin typeface="Georgia"/>
              <a:ea typeface="Georgia"/>
              <a:cs typeface="Georgia"/>
              <a:sym typeface="Georgia"/>
            </a:endParaRPr>
          </a:p>
          <a:p>
            <a:pPr indent="-342900" lvl="0" marL="457200" rtl="0" algn="l">
              <a:spcBef>
                <a:spcPts val="0"/>
              </a:spcBef>
              <a:spcAft>
                <a:spcPts val="0"/>
              </a:spcAft>
              <a:buSzPts val="1800"/>
              <a:buFont typeface="Georgia"/>
              <a:buChar char="●"/>
            </a:pPr>
            <a:r>
              <a:rPr b="1" i="1" lang="en">
                <a:latin typeface="Georgia"/>
                <a:ea typeface="Georgia"/>
                <a:cs typeface="Georgia"/>
                <a:sym typeface="Georgia"/>
              </a:rPr>
              <a:t>Riddish sarode</a:t>
            </a:r>
            <a:endParaRPr b="1" i="1">
              <a:latin typeface="Georgia"/>
              <a:ea typeface="Georgia"/>
              <a:cs typeface="Georgia"/>
              <a:sym typeface="Georgia"/>
            </a:endParaRPr>
          </a:p>
          <a:p>
            <a:pPr indent="0" lvl="0" marL="457200" rtl="0" algn="l">
              <a:spcBef>
                <a:spcPts val="1600"/>
              </a:spcBef>
              <a:spcAft>
                <a:spcPts val="0"/>
              </a:spcAft>
              <a:buNone/>
            </a:pPr>
            <a:r>
              <a:t/>
            </a:r>
            <a:endParaRPr b="1" i="1">
              <a:latin typeface="Georgia"/>
              <a:ea typeface="Georgia"/>
              <a:cs typeface="Georgia"/>
              <a:sym typeface="Georgia"/>
            </a:endParaRPr>
          </a:p>
          <a:p>
            <a:pPr indent="0" lvl="0" marL="457200" rtl="0" algn="l">
              <a:spcBef>
                <a:spcPts val="1600"/>
              </a:spcBef>
              <a:spcAft>
                <a:spcPts val="0"/>
              </a:spcAft>
              <a:buNone/>
            </a:pPr>
            <a:r>
              <a:rPr b="1" i="1" lang="en" u="sng">
                <a:latin typeface="Georgia"/>
                <a:ea typeface="Georgia"/>
                <a:cs typeface="Georgia"/>
                <a:sym typeface="Georgia"/>
              </a:rPr>
              <a:t>Under the guidance of</a:t>
            </a:r>
            <a:endParaRPr b="1" i="1" u="sng">
              <a:latin typeface="Georgia"/>
              <a:ea typeface="Georgia"/>
              <a:cs typeface="Georgia"/>
              <a:sym typeface="Georgia"/>
            </a:endParaRPr>
          </a:p>
          <a:p>
            <a:pPr indent="0" lvl="0" marL="457200" rtl="0" algn="l">
              <a:spcBef>
                <a:spcPts val="1600"/>
              </a:spcBef>
              <a:spcAft>
                <a:spcPts val="1600"/>
              </a:spcAft>
              <a:buNone/>
            </a:pPr>
            <a:r>
              <a:rPr b="1" i="1" lang="en">
                <a:latin typeface="Georgia"/>
                <a:ea typeface="Georgia"/>
                <a:cs typeface="Georgia"/>
                <a:sym typeface="Georgia"/>
              </a:rPr>
              <a:t>                  Prof. Pranjali gurnule</a:t>
            </a:r>
            <a:endParaRPr b="1" i="1">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TABLE OF CONTENT</a:t>
            </a:r>
            <a:endParaRPr b="1" u="sng"/>
          </a:p>
        </p:txBody>
      </p:sp>
      <p:sp>
        <p:nvSpPr>
          <p:cNvPr id="75" name="Google Shape;75;p1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ABSTRACT</a:t>
            </a:r>
            <a:endParaRPr b="1" i="1" sz="2100">
              <a:solidFill>
                <a:srgbClr val="D9EAD3"/>
              </a:solidFill>
              <a:latin typeface="Comic Sans MS"/>
              <a:ea typeface="Comic Sans MS"/>
              <a:cs typeface="Comic Sans MS"/>
              <a:sym typeface="Comic Sans MS"/>
            </a:endParaRPr>
          </a:p>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INTRODUCTION</a:t>
            </a:r>
            <a:endParaRPr b="1" i="1" sz="2100">
              <a:solidFill>
                <a:srgbClr val="D9EAD3"/>
              </a:solidFill>
              <a:latin typeface="Comic Sans MS"/>
              <a:ea typeface="Comic Sans MS"/>
              <a:cs typeface="Comic Sans MS"/>
              <a:sym typeface="Comic Sans MS"/>
            </a:endParaRPr>
          </a:p>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OBJECTIVES</a:t>
            </a:r>
            <a:endParaRPr b="1" i="1" sz="2100">
              <a:solidFill>
                <a:srgbClr val="D9EAD3"/>
              </a:solidFill>
              <a:latin typeface="Comic Sans MS"/>
              <a:ea typeface="Comic Sans MS"/>
              <a:cs typeface="Comic Sans MS"/>
              <a:sym typeface="Comic Sans MS"/>
            </a:endParaRPr>
          </a:p>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HARDWARE AND SOFTWARE REQUIREMENTS</a:t>
            </a:r>
            <a:endParaRPr b="1" i="1" sz="2100">
              <a:solidFill>
                <a:srgbClr val="D9EAD3"/>
              </a:solidFill>
              <a:latin typeface="Comic Sans MS"/>
              <a:ea typeface="Comic Sans MS"/>
              <a:cs typeface="Comic Sans MS"/>
              <a:sym typeface="Comic Sans MS"/>
            </a:endParaRPr>
          </a:p>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USERS</a:t>
            </a:r>
            <a:endParaRPr b="1" i="1" sz="2100">
              <a:solidFill>
                <a:srgbClr val="D9EAD3"/>
              </a:solidFill>
              <a:latin typeface="Comic Sans MS"/>
              <a:ea typeface="Comic Sans MS"/>
              <a:cs typeface="Comic Sans MS"/>
              <a:sym typeface="Comic Sans MS"/>
            </a:endParaRPr>
          </a:p>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SCOPE</a:t>
            </a:r>
            <a:endParaRPr b="1" i="1" sz="2100">
              <a:solidFill>
                <a:srgbClr val="D9EAD3"/>
              </a:solidFill>
              <a:latin typeface="Comic Sans MS"/>
              <a:ea typeface="Comic Sans MS"/>
              <a:cs typeface="Comic Sans MS"/>
              <a:sym typeface="Comic Sans MS"/>
            </a:endParaRPr>
          </a:p>
          <a:p>
            <a:pPr indent="0" lvl="0" marL="457200" rtl="0" algn="l">
              <a:spcBef>
                <a:spcPts val="1600"/>
              </a:spcBef>
              <a:spcAft>
                <a:spcPts val="1600"/>
              </a:spcAft>
              <a:buNone/>
            </a:pPr>
            <a:r>
              <a:t/>
            </a:r>
            <a:endParaRPr>
              <a:solidFill>
                <a:srgbClr val="D9EAD3"/>
              </a:solidFill>
            </a:endParaRPr>
          </a:p>
        </p:txBody>
      </p:sp>
      <p:sp>
        <p:nvSpPr>
          <p:cNvPr id="76" name="Google Shape;76;p1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i="1" sz="2100">
              <a:solidFill>
                <a:srgbClr val="D9EAD3"/>
              </a:solidFill>
              <a:latin typeface="Comic Sans MS"/>
              <a:ea typeface="Comic Sans MS"/>
              <a:cs typeface="Comic Sans MS"/>
              <a:sym typeface="Comic Sans MS"/>
            </a:endParaRPr>
          </a:p>
          <a:p>
            <a:pPr indent="-361950" lvl="0" marL="457200" rtl="0" algn="l">
              <a:spcBef>
                <a:spcPts val="160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FUNCTIONALITIES</a:t>
            </a:r>
            <a:endParaRPr b="1" i="1" sz="2100">
              <a:solidFill>
                <a:srgbClr val="D9EAD3"/>
              </a:solidFill>
              <a:latin typeface="Comic Sans MS"/>
              <a:ea typeface="Comic Sans MS"/>
              <a:cs typeface="Comic Sans MS"/>
              <a:sym typeface="Comic Sans MS"/>
            </a:endParaRPr>
          </a:p>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FEATURES</a:t>
            </a:r>
            <a:endParaRPr b="1" i="1" sz="2100">
              <a:solidFill>
                <a:srgbClr val="D9EAD3"/>
              </a:solidFill>
              <a:latin typeface="Comic Sans MS"/>
              <a:ea typeface="Comic Sans MS"/>
              <a:cs typeface="Comic Sans MS"/>
              <a:sym typeface="Comic Sans MS"/>
            </a:endParaRPr>
          </a:p>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UML DIAGRAM</a:t>
            </a:r>
            <a:endParaRPr b="1" i="1" sz="2100">
              <a:solidFill>
                <a:srgbClr val="D9EAD3"/>
              </a:solidFill>
              <a:latin typeface="Comic Sans MS"/>
              <a:ea typeface="Comic Sans MS"/>
              <a:cs typeface="Comic Sans MS"/>
              <a:sym typeface="Comic Sans MS"/>
            </a:endParaRPr>
          </a:p>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RESULTS</a:t>
            </a:r>
            <a:endParaRPr b="1" i="1" sz="2100">
              <a:solidFill>
                <a:srgbClr val="D9EAD3"/>
              </a:solidFill>
              <a:latin typeface="Comic Sans MS"/>
              <a:ea typeface="Comic Sans MS"/>
              <a:cs typeface="Comic Sans MS"/>
              <a:sym typeface="Comic Sans MS"/>
            </a:endParaRPr>
          </a:p>
          <a:p>
            <a:pPr indent="-361950" lvl="0" marL="457200" rtl="0" algn="l">
              <a:spcBef>
                <a:spcPts val="0"/>
              </a:spcBef>
              <a:spcAft>
                <a:spcPts val="0"/>
              </a:spcAft>
              <a:buClr>
                <a:srgbClr val="D9EAD3"/>
              </a:buClr>
              <a:buSzPts val="2100"/>
              <a:buFont typeface="Comic Sans MS"/>
              <a:buChar char="●"/>
            </a:pPr>
            <a:r>
              <a:rPr b="1" i="1" lang="en" sz="2100">
                <a:solidFill>
                  <a:srgbClr val="D9EAD3"/>
                </a:solidFill>
                <a:latin typeface="Comic Sans MS"/>
                <a:ea typeface="Comic Sans MS"/>
                <a:cs typeface="Comic Sans MS"/>
                <a:sym typeface="Comic Sans MS"/>
              </a:rPr>
              <a:t>CONCLUSION</a:t>
            </a:r>
            <a:endParaRPr>
              <a:solidFill>
                <a:srgbClr val="D9EAD3"/>
              </a:solidFill>
            </a:endParaRPr>
          </a:p>
          <a:p>
            <a:pPr indent="0" lvl="0" marL="457200" rtl="0" algn="l">
              <a:spcBef>
                <a:spcPts val="1600"/>
              </a:spcBef>
              <a:spcAft>
                <a:spcPts val="0"/>
              </a:spcAft>
              <a:buNone/>
            </a:pPr>
            <a:r>
              <a:t/>
            </a:r>
            <a:endParaRPr>
              <a:solidFill>
                <a:srgbClr val="D9EAD3"/>
              </a:solidFill>
            </a:endParaRPr>
          </a:p>
          <a:p>
            <a:pPr indent="0" lvl="0" marL="457200" rtl="0" algn="l">
              <a:spcBef>
                <a:spcPts val="1600"/>
              </a:spcBef>
              <a:spcAft>
                <a:spcPts val="1600"/>
              </a:spcAft>
              <a:buNone/>
            </a:pPr>
            <a:r>
              <a:t/>
            </a:r>
            <a:endParaRPr>
              <a:solidFill>
                <a:srgbClr val="D9EAD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latin typeface="Spectral"/>
                <a:ea typeface="Spectral"/>
                <a:cs typeface="Spectral"/>
                <a:sym typeface="Spectral"/>
              </a:rPr>
              <a:t>ABSTRACT</a:t>
            </a:r>
            <a:endParaRPr b="1" u="sng">
              <a:latin typeface="Spectral"/>
              <a:ea typeface="Spectral"/>
              <a:cs typeface="Spectral"/>
              <a:sym typeface="Spectral"/>
            </a:endParaRPr>
          </a:p>
        </p:txBody>
      </p:sp>
      <p:sp>
        <p:nvSpPr>
          <p:cNvPr id="82" name="Google Shape;82;p16"/>
          <p:cNvSpPr txBox="1"/>
          <p:nvPr>
            <p:ph idx="1" type="body"/>
          </p:nvPr>
        </p:nvSpPr>
        <p:spPr>
          <a:xfrm>
            <a:off x="387900" y="1386300"/>
            <a:ext cx="8368200" cy="3757200"/>
          </a:xfrm>
          <a:prstGeom prst="rect">
            <a:avLst/>
          </a:prstGeom>
        </p:spPr>
        <p:txBody>
          <a:bodyPr anchorCtr="0" anchor="t" bIns="91425" lIns="91425" spcFirstLastPara="1" rIns="91425" wrap="square" tIns="91425">
            <a:noAutofit/>
          </a:bodyPr>
          <a:lstStyle/>
          <a:p>
            <a:pPr indent="0" lvl="0" marL="533400" marR="2011679" rtl="0" algn="l">
              <a:lnSpc>
                <a:spcPct val="115000"/>
              </a:lnSpc>
              <a:spcBef>
                <a:spcPts val="888"/>
              </a:spcBef>
              <a:spcAft>
                <a:spcPts val="0"/>
              </a:spcAft>
              <a:buNone/>
            </a:pPr>
            <a:r>
              <a:rPr b="1" lang="en" sz="1297">
                <a:solidFill>
                  <a:srgbClr val="FFF2CC"/>
                </a:solidFill>
                <a:latin typeface="Trebuchet MS"/>
                <a:ea typeface="Trebuchet MS"/>
                <a:cs typeface="Trebuchet MS"/>
                <a:sym typeface="Trebuchet MS"/>
              </a:rPr>
              <a:t>Timetabling concerns all activities with regard to producing a schedule that must be subjective to different constraints. Timetable can be defined as the optimization of given activities, actions or events to a set ofobjects in space-time matrix to satisfy a set of desirable constraints. A college timetable is a temporal arrangement of a set of lectures and classrooms in which all given constraints are satisfied. Creating such timetables manually is complex and time-consuming process. By automating this process with computer assisted timetable generator can save a lot of precious time of administrators who are involved in creating and managing course timetables. Since every college has its own timetabling problem, the commercially available software packages may not suit the need of every college.</a:t>
            </a:r>
            <a:endParaRPr b="1" sz="1297">
              <a:solidFill>
                <a:srgbClr val="FFF2CC"/>
              </a:solidFill>
              <a:latin typeface="Trebuchet MS"/>
              <a:ea typeface="Trebuchet MS"/>
              <a:cs typeface="Trebuchet MS"/>
              <a:sym typeface="Trebuchet MS"/>
            </a:endParaRPr>
          </a:p>
          <a:p>
            <a:pPr indent="0" lvl="0" marL="533400" marR="2011679" rtl="0" algn="l">
              <a:lnSpc>
                <a:spcPct val="115000"/>
              </a:lnSpc>
              <a:spcBef>
                <a:spcPts val="888"/>
              </a:spcBef>
              <a:spcAft>
                <a:spcPts val="0"/>
              </a:spcAft>
              <a:buNone/>
            </a:pPr>
            <a:r>
              <a:rPr b="1" lang="en" sz="1297">
                <a:solidFill>
                  <a:srgbClr val="FFF2CC"/>
                </a:solidFill>
                <a:latin typeface="Trebuchet MS"/>
                <a:ea typeface="Trebuchet MS"/>
                <a:cs typeface="Trebuchet MS"/>
                <a:sym typeface="Trebuchet MS"/>
              </a:rPr>
              <a:t>Hence we have developed practical approach for building lecture course timetabling system, which can be customized to fit to any colleges timetabling problem. This project introduces a practical timetabling algorithm capable of taking care of both strong and weak constraints effectively, used in an automated timetabling system. So that each teacher and student can view their timetable once they are finalized for given semester but they can’t edit them.</a:t>
            </a:r>
            <a:endParaRPr b="1" sz="1297">
              <a:solidFill>
                <a:srgbClr val="FFF2CC"/>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0"/>
            <a:ext cx="8368200" cy="79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INTRODUCTION</a:t>
            </a:r>
            <a:endParaRPr b="1" u="sng"/>
          </a:p>
        </p:txBody>
      </p:sp>
      <p:sp>
        <p:nvSpPr>
          <p:cNvPr id="88" name="Google Shape;88;p17"/>
          <p:cNvSpPr txBox="1"/>
          <p:nvPr>
            <p:ph idx="1" type="body"/>
          </p:nvPr>
        </p:nvSpPr>
        <p:spPr>
          <a:xfrm>
            <a:off x="0" y="798600"/>
            <a:ext cx="9144000" cy="4344900"/>
          </a:xfrm>
          <a:prstGeom prst="rect">
            <a:avLst/>
          </a:prstGeom>
        </p:spPr>
        <p:txBody>
          <a:bodyPr anchorCtr="0" anchor="t" bIns="91425" lIns="91425" spcFirstLastPara="1" rIns="91425" wrap="square" tIns="91425">
            <a:noAutofit/>
          </a:bodyPr>
          <a:lstStyle/>
          <a:p>
            <a:pPr indent="0" lvl="0" marL="0" marR="4197096" rtl="0" algn="l">
              <a:lnSpc>
                <a:spcPct val="115000"/>
              </a:lnSpc>
              <a:spcBef>
                <a:spcPts val="2928"/>
              </a:spcBef>
              <a:spcAft>
                <a:spcPts val="0"/>
              </a:spcAft>
              <a:buNone/>
            </a:pPr>
            <a:r>
              <a:rPr lang="en" sz="1300">
                <a:solidFill>
                  <a:srgbClr val="FCE5CD"/>
                </a:solidFill>
                <a:latin typeface="Trebuchet MS"/>
                <a:ea typeface="Trebuchet MS"/>
                <a:cs typeface="Trebuchet MS"/>
                <a:sym typeface="Trebuchet MS"/>
              </a:rPr>
              <a:t>Timetabling concerns all activities with regard to producing a schedule that must be subjective to different constraints. Timetable can be defined as the optimization of given activities, actions or events to a set of objects in space-time matrix to satisfy a set of desirable constraints. A key factor in running an educational centre or basically an academic environment is the need for a well-planned, well-throughout and clash-free timetable. Back in the days when technology was not in wide use, (lecture) timetables were manually created by the academic institution. Every school year, tertiary institutions are faced with the tedious task of drawing up academic timetables that satisfies the various courses and the respective examination being offered by the different departments.Timetable development process starts when each Head of Department provide the following information to be used for timetable scheduling. The information provides the modules with dates, time and venues suitable in a particular semester:</a:t>
            </a:r>
            <a:endParaRPr sz="1300">
              <a:solidFill>
                <a:srgbClr val="FCE5CD"/>
              </a:solidFill>
              <a:latin typeface="Trebuchet MS"/>
              <a:ea typeface="Trebuchet MS"/>
              <a:cs typeface="Trebuchet MS"/>
              <a:sym typeface="Trebuchet MS"/>
            </a:endParaRPr>
          </a:p>
          <a:p>
            <a:pPr indent="0" lvl="0" marL="0" marR="4197096" rtl="0" algn="l">
              <a:lnSpc>
                <a:spcPct val="115000"/>
              </a:lnSpc>
              <a:spcBef>
                <a:spcPts val="2928"/>
              </a:spcBef>
              <a:spcAft>
                <a:spcPts val="0"/>
              </a:spcAft>
              <a:buNone/>
            </a:pPr>
            <a:r>
              <a:rPr lang="en" sz="1300">
                <a:solidFill>
                  <a:srgbClr val="FCE5CD"/>
                </a:solidFill>
                <a:latin typeface="Trebuchet MS"/>
                <a:ea typeface="Trebuchet MS"/>
                <a:cs typeface="Trebuchet MS"/>
                <a:sym typeface="Trebuchet MS"/>
              </a:rPr>
              <a:t>Examinable courses in a particular semester.</a:t>
            </a:r>
            <a:endParaRPr sz="1300">
              <a:solidFill>
                <a:srgbClr val="FCE5CD"/>
              </a:solidFill>
              <a:latin typeface="Trebuchet MS"/>
              <a:ea typeface="Trebuchet MS"/>
              <a:cs typeface="Trebuchet MS"/>
              <a:sym typeface="Trebuchet MS"/>
            </a:endParaRPr>
          </a:p>
          <a:p>
            <a:pPr indent="-311150" lvl="0" marL="457200" marR="4197096" rtl="0" algn="l">
              <a:lnSpc>
                <a:spcPct val="115000"/>
              </a:lnSpc>
              <a:spcBef>
                <a:spcPts val="2928"/>
              </a:spcBef>
              <a:spcAft>
                <a:spcPts val="0"/>
              </a:spcAft>
              <a:buClr>
                <a:srgbClr val="FCE5CD"/>
              </a:buClr>
              <a:buSzPts val="1300"/>
              <a:buFont typeface="Trebuchet MS"/>
              <a:buChar char="●"/>
            </a:pPr>
            <a:r>
              <a:rPr lang="en" sz="1300">
                <a:solidFill>
                  <a:srgbClr val="FCE5CD"/>
                </a:solidFill>
                <a:latin typeface="Trebuchet MS"/>
                <a:ea typeface="Trebuchet MS"/>
                <a:cs typeface="Trebuchet MS"/>
                <a:sym typeface="Trebuchet MS"/>
              </a:rPr>
              <a:t>Dates for lectures to be held (Lectures can be scheduled between Monday and Friday).</a:t>
            </a:r>
            <a:endParaRPr sz="1300">
              <a:solidFill>
                <a:srgbClr val="FCE5CD"/>
              </a:solidFill>
              <a:latin typeface="Trebuchet MS"/>
              <a:ea typeface="Trebuchet MS"/>
              <a:cs typeface="Trebuchet MS"/>
              <a:sym typeface="Trebuchet MS"/>
            </a:endParaRPr>
          </a:p>
          <a:p>
            <a:pPr indent="-311150" lvl="0" marL="457200" marR="4197096" rtl="0" algn="l">
              <a:lnSpc>
                <a:spcPct val="115000"/>
              </a:lnSpc>
              <a:spcBef>
                <a:spcPts val="0"/>
              </a:spcBef>
              <a:spcAft>
                <a:spcPts val="0"/>
              </a:spcAft>
              <a:buClr>
                <a:srgbClr val="FCE5CD"/>
              </a:buClr>
              <a:buSzPts val="1300"/>
              <a:buFont typeface="Trebuchet MS"/>
              <a:buChar char="●"/>
            </a:pPr>
            <a:r>
              <a:rPr lang="en" sz="1300">
                <a:solidFill>
                  <a:srgbClr val="FCE5CD"/>
                </a:solidFill>
                <a:latin typeface="Trebuchet MS"/>
                <a:ea typeface="Trebuchet MS"/>
                <a:cs typeface="Trebuchet MS"/>
                <a:sym typeface="Trebuchet MS"/>
              </a:rPr>
              <a:t>Specified time for lectures ( i.e. Between 8am and 4pm)</a:t>
            </a:r>
            <a:endParaRPr sz="1300">
              <a:solidFill>
                <a:srgbClr val="FCE5CD"/>
              </a:solidFill>
              <a:latin typeface="Trebuchet MS"/>
              <a:ea typeface="Trebuchet MS"/>
              <a:cs typeface="Trebuchet MS"/>
              <a:sym typeface="Trebuchet MS"/>
            </a:endParaRPr>
          </a:p>
          <a:p>
            <a:pPr indent="-311150" lvl="0" marL="457200" marR="4197096" rtl="0" algn="l">
              <a:lnSpc>
                <a:spcPct val="115000"/>
              </a:lnSpc>
              <a:spcBef>
                <a:spcPts val="0"/>
              </a:spcBef>
              <a:spcAft>
                <a:spcPts val="0"/>
              </a:spcAft>
              <a:buClr>
                <a:srgbClr val="FCE5CD"/>
              </a:buClr>
              <a:buSzPts val="1300"/>
              <a:buFont typeface="Trebuchet MS"/>
              <a:buChar char="●"/>
            </a:pPr>
            <a:r>
              <a:rPr lang="en" sz="1300">
                <a:solidFill>
                  <a:srgbClr val="FCE5CD"/>
                </a:solidFill>
                <a:latin typeface="Trebuchet MS"/>
                <a:ea typeface="Trebuchet MS"/>
                <a:cs typeface="Trebuchet MS"/>
                <a:sym typeface="Trebuchet MS"/>
              </a:rPr>
              <a:t>The venue of the scheduled lectures.</a:t>
            </a:r>
            <a:endParaRPr sz="1300">
              <a:solidFill>
                <a:srgbClr val="FCE5CD"/>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OBJECTIVES</a:t>
            </a:r>
            <a:endParaRPr b="1" u="sng"/>
          </a:p>
        </p:txBody>
      </p:sp>
      <p:sp>
        <p:nvSpPr>
          <p:cNvPr id="94" name="Google Shape;94;p18"/>
          <p:cNvSpPr txBox="1"/>
          <p:nvPr>
            <p:ph idx="1" type="body"/>
          </p:nvPr>
        </p:nvSpPr>
        <p:spPr>
          <a:xfrm>
            <a:off x="0" y="1431175"/>
            <a:ext cx="8368200" cy="3425400"/>
          </a:xfrm>
          <a:prstGeom prst="rect">
            <a:avLst/>
          </a:prstGeom>
        </p:spPr>
        <p:txBody>
          <a:bodyPr anchorCtr="0" anchor="t" bIns="91425" lIns="91425" spcFirstLastPara="1" rIns="91425" wrap="square" tIns="91425">
            <a:noAutofit/>
          </a:bodyPr>
          <a:lstStyle/>
          <a:p>
            <a:pPr indent="-323705" lvl="0" marL="457200" marR="4197096" rtl="0" algn="l">
              <a:lnSpc>
                <a:spcPct val="115000"/>
              </a:lnSpc>
              <a:spcBef>
                <a:spcPts val="2928"/>
              </a:spcBef>
              <a:spcAft>
                <a:spcPts val="0"/>
              </a:spcAft>
              <a:buClr>
                <a:srgbClr val="D0E0E3"/>
              </a:buClr>
              <a:buSzPts val="1498"/>
              <a:buFont typeface="Comfortaa"/>
              <a:buChar char="●"/>
            </a:pPr>
            <a:r>
              <a:rPr lang="en" sz="1497">
                <a:solidFill>
                  <a:srgbClr val="D0E0E3"/>
                </a:solidFill>
                <a:latin typeface="Comfortaa"/>
                <a:ea typeface="Comfortaa"/>
                <a:cs typeface="Comfortaa"/>
                <a:sym typeface="Comfortaa"/>
              </a:rPr>
              <a:t>The final system should able to generate time tables in completely automated way which will save a lot of time and effort of an institute administration. .</a:t>
            </a:r>
            <a:endParaRPr sz="1497">
              <a:solidFill>
                <a:srgbClr val="D0E0E3"/>
              </a:solidFill>
              <a:latin typeface="Comfortaa"/>
              <a:ea typeface="Comfortaa"/>
              <a:cs typeface="Comfortaa"/>
              <a:sym typeface="Comfortaa"/>
            </a:endParaRPr>
          </a:p>
          <a:p>
            <a:pPr indent="-323705" lvl="0" marL="457200" marR="4197096" rtl="0" algn="l">
              <a:lnSpc>
                <a:spcPct val="115000"/>
              </a:lnSpc>
              <a:spcBef>
                <a:spcPts val="0"/>
              </a:spcBef>
              <a:spcAft>
                <a:spcPts val="0"/>
              </a:spcAft>
              <a:buClr>
                <a:srgbClr val="D0E0E3"/>
              </a:buClr>
              <a:buSzPts val="1498"/>
              <a:buFont typeface="Comfortaa"/>
              <a:buChar char="●"/>
            </a:pPr>
            <a:r>
              <a:rPr lang="en" sz="1497">
                <a:solidFill>
                  <a:srgbClr val="D0E0E3"/>
                </a:solidFill>
                <a:latin typeface="Comfortaa"/>
                <a:ea typeface="Comfortaa"/>
                <a:cs typeface="Comfortaa"/>
                <a:sym typeface="Comfortaa"/>
              </a:rPr>
              <a:t>To make a timetable system generic so that I can work equally well for different School, Colleges and Universities.</a:t>
            </a:r>
            <a:endParaRPr sz="1497">
              <a:solidFill>
                <a:srgbClr val="D0E0E3"/>
              </a:solidFill>
              <a:latin typeface="Comfortaa"/>
              <a:ea typeface="Comfortaa"/>
              <a:cs typeface="Comfortaa"/>
              <a:sym typeface="Comfortaa"/>
            </a:endParaRPr>
          </a:p>
          <a:p>
            <a:pPr indent="-323705" lvl="0" marL="457200" marR="4197096" rtl="0" algn="l">
              <a:lnSpc>
                <a:spcPct val="115000"/>
              </a:lnSpc>
              <a:spcBef>
                <a:spcPts val="0"/>
              </a:spcBef>
              <a:spcAft>
                <a:spcPts val="0"/>
              </a:spcAft>
              <a:buClr>
                <a:srgbClr val="D0E0E3"/>
              </a:buClr>
              <a:buSzPts val="1498"/>
              <a:buFont typeface="Comfortaa"/>
              <a:buChar char="●"/>
            </a:pPr>
            <a:r>
              <a:rPr lang="en" sz="1497">
                <a:solidFill>
                  <a:srgbClr val="D0E0E3"/>
                </a:solidFill>
                <a:latin typeface="Comfortaa"/>
                <a:ea typeface="Comfortaa"/>
                <a:cs typeface="Comfortaa"/>
                <a:sym typeface="Comfortaa"/>
              </a:rPr>
              <a:t>User defined constraints handling.</a:t>
            </a:r>
            <a:endParaRPr sz="1497">
              <a:solidFill>
                <a:srgbClr val="D0E0E3"/>
              </a:solidFill>
              <a:latin typeface="Comfortaa"/>
              <a:ea typeface="Comfortaa"/>
              <a:cs typeface="Comfortaa"/>
              <a:sym typeface="Comfortaa"/>
            </a:endParaRPr>
          </a:p>
          <a:p>
            <a:pPr indent="-323705" lvl="0" marL="457200" marR="4197096" rtl="0" algn="l">
              <a:lnSpc>
                <a:spcPct val="115000"/>
              </a:lnSpc>
              <a:spcBef>
                <a:spcPts val="0"/>
              </a:spcBef>
              <a:spcAft>
                <a:spcPts val="0"/>
              </a:spcAft>
              <a:buClr>
                <a:srgbClr val="D0E0E3"/>
              </a:buClr>
              <a:buSzPts val="1498"/>
              <a:buFont typeface="Comfortaa"/>
              <a:buChar char="●"/>
            </a:pPr>
            <a:r>
              <a:rPr lang="en" sz="1497">
                <a:solidFill>
                  <a:srgbClr val="D0E0E3"/>
                </a:solidFill>
                <a:latin typeface="Comfortaa"/>
                <a:ea typeface="Comfortaa"/>
                <a:cs typeface="Comfortaa"/>
                <a:sym typeface="Comfortaa"/>
              </a:rPr>
              <a:t>Ease of use for user of system so that he/she can make automatic timetable.</a:t>
            </a:r>
            <a:endParaRPr sz="1497">
              <a:solidFill>
                <a:srgbClr val="D0E0E3"/>
              </a:solidFill>
              <a:latin typeface="Comfortaa"/>
              <a:ea typeface="Comfortaa"/>
              <a:cs typeface="Comfortaa"/>
              <a:sym typeface="Comfortaa"/>
            </a:endParaRPr>
          </a:p>
          <a:p>
            <a:pPr indent="-323705" lvl="0" marL="457200" marR="4197096" rtl="0" algn="l">
              <a:lnSpc>
                <a:spcPct val="115000"/>
              </a:lnSpc>
              <a:spcBef>
                <a:spcPts val="0"/>
              </a:spcBef>
              <a:spcAft>
                <a:spcPts val="0"/>
              </a:spcAft>
              <a:buClr>
                <a:srgbClr val="D0E0E3"/>
              </a:buClr>
              <a:buSzPts val="1498"/>
              <a:buFont typeface="Comfortaa"/>
              <a:buChar char="●"/>
            </a:pPr>
            <a:r>
              <a:rPr lang="en" sz="1497">
                <a:solidFill>
                  <a:srgbClr val="D0E0E3"/>
                </a:solidFill>
                <a:latin typeface="Comfortaa"/>
                <a:ea typeface="Comfortaa"/>
                <a:cs typeface="Comfortaa"/>
                <a:sym typeface="Comfortaa"/>
              </a:rPr>
              <a:t> Focus on optimization of resources i.e. teachers, labs and rooms etc.</a:t>
            </a:r>
            <a:endParaRPr sz="1497">
              <a:solidFill>
                <a:srgbClr val="D0E0E3"/>
              </a:solidFill>
              <a:latin typeface="Comfortaa"/>
              <a:ea typeface="Comfortaa"/>
              <a:cs typeface="Comfortaa"/>
              <a:sym typeface="Comfortaa"/>
            </a:endParaRPr>
          </a:p>
          <a:p>
            <a:pPr indent="-323705" lvl="0" marL="457200" marR="4197096" rtl="0" algn="l">
              <a:lnSpc>
                <a:spcPct val="115000"/>
              </a:lnSpc>
              <a:spcBef>
                <a:spcPts val="0"/>
              </a:spcBef>
              <a:spcAft>
                <a:spcPts val="0"/>
              </a:spcAft>
              <a:buClr>
                <a:srgbClr val="D0E0E3"/>
              </a:buClr>
              <a:buSzPts val="1498"/>
              <a:buFont typeface="Comfortaa"/>
              <a:buChar char="●"/>
            </a:pPr>
            <a:r>
              <a:rPr lang="en" sz="1497">
                <a:solidFill>
                  <a:srgbClr val="D0E0E3"/>
                </a:solidFill>
                <a:latin typeface="Comfortaa"/>
                <a:ea typeface="Comfortaa"/>
                <a:cs typeface="Comfortaa"/>
                <a:sym typeface="Comfortaa"/>
              </a:rPr>
              <a:t>Provide a facility for everyone to view timetable.</a:t>
            </a:r>
            <a:endParaRPr sz="1497">
              <a:solidFill>
                <a:srgbClr val="D0E0E3"/>
              </a:solidFill>
              <a:latin typeface="Comfortaa"/>
              <a:ea typeface="Comfortaa"/>
              <a:cs typeface="Comfortaa"/>
              <a:sym typeface="Comfortaa"/>
            </a:endParaRPr>
          </a:p>
          <a:p>
            <a:pPr indent="-323705" lvl="0" marL="457200" marR="4197096" rtl="0" algn="l">
              <a:lnSpc>
                <a:spcPct val="115000"/>
              </a:lnSpc>
              <a:spcBef>
                <a:spcPts val="0"/>
              </a:spcBef>
              <a:spcAft>
                <a:spcPts val="0"/>
              </a:spcAft>
              <a:buClr>
                <a:srgbClr val="D0E0E3"/>
              </a:buClr>
              <a:buSzPts val="1498"/>
              <a:buFont typeface="Comfortaa"/>
              <a:buChar char="●"/>
            </a:pPr>
            <a:r>
              <a:rPr lang="en" sz="1497">
                <a:solidFill>
                  <a:srgbClr val="D0E0E3"/>
                </a:solidFill>
                <a:latin typeface="Comfortaa"/>
                <a:ea typeface="Comfortaa"/>
                <a:cs typeface="Comfortaa"/>
                <a:sym typeface="Comfortaa"/>
              </a:rPr>
              <a:t> Generate multiple useful views from time table.</a:t>
            </a:r>
            <a:endParaRPr sz="1497">
              <a:solidFill>
                <a:srgbClr val="D0E0E3"/>
              </a:solidFill>
              <a:latin typeface="Comfortaa"/>
              <a:ea typeface="Comfortaa"/>
              <a:cs typeface="Comfortaa"/>
              <a:sym typeface="Comfortaa"/>
            </a:endParaRPr>
          </a:p>
          <a:p>
            <a:pPr indent="0" lvl="0" marL="0" marR="4197096" rtl="0" algn="l">
              <a:lnSpc>
                <a:spcPct val="115000"/>
              </a:lnSpc>
              <a:spcBef>
                <a:spcPts val="2928"/>
              </a:spcBef>
              <a:spcAft>
                <a:spcPts val="0"/>
              </a:spcAft>
              <a:buNone/>
            </a:pPr>
            <a:r>
              <a:t/>
            </a:r>
            <a:endParaRPr b="1" sz="1497">
              <a:solidFill>
                <a:srgbClr val="F4CCCC"/>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HARDWARE AND SOFTWARE REQUIRED</a:t>
            </a:r>
            <a:endParaRPr b="1" u="sng"/>
          </a:p>
        </p:txBody>
      </p:sp>
      <p:sp>
        <p:nvSpPr>
          <p:cNvPr id="100" name="Google Shape;100;p19"/>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marR="4197096" rtl="0" algn="l">
              <a:lnSpc>
                <a:spcPct val="115000"/>
              </a:lnSpc>
              <a:spcBef>
                <a:spcPts val="2928"/>
              </a:spcBef>
              <a:spcAft>
                <a:spcPts val="0"/>
              </a:spcAft>
              <a:buNone/>
            </a:pPr>
            <a:r>
              <a:rPr lang="en" sz="1297">
                <a:solidFill>
                  <a:srgbClr val="FFFFFF"/>
                </a:solidFill>
                <a:latin typeface="Verdana"/>
                <a:ea typeface="Verdana"/>
                <a:cs typeface="Verdana"/>
                <a:sym typeface="Verdana"/>
              </a:rPr>
              <a:t> Processor: Pentium(R) Dual-core CPU or Higher </a:t>
            </a:r>
            <a:endParaRPr sz="1297">
              <a:solidFill>
                <a:srgbClr val="FFFFFF"/>
              </a:solidFill>
              <a:latin typeface="Verdana"/>
              <a:ea typeface="Verdana"/>
              <a:cs typeface="Verdana"/>
              <a:sym typeface="Verdana"/>
            </a:endParaRPr>
          </a:p>
          <a:p>
            <a:pPr indent="0" lvl="0" marL="0" marR="4197096" rtl="0" algn="l">
              <a:lnSpc>
                <a:spcPct val="115000"/>
              </a:lnSpc>
              <a:spcBef>
                <a:spcPts val="2928"/>
              </a:spcBef>
              <a:spcAft>
                <a:spcPts val="0"/>
              </a:spcAft>
              <a:buNone/>
            </a:pPr>
            <a:r>
              <a:rPr lang="en" sz="1297">
                <a:solidFill>
                  <a:srgbClr val="FFFFFF"/>
                </a:solidFill>
                <a:latin typeface="Verdana"/>
                <a:ea typeface="Verdana"/>
                <a:cs typeface="Verdana"/>
                <a:sym typeface="Verdana"/>
              </a:rPr>
              <a:t>• Hard Disk: Minimum 40 GB </a:t>
            </a:r>
            <a:endParaRPr sz="1297">
              <a:solidFill>
                <a:srgbClr val="FFFFFF"/>
              </a:solidFill>
              <a:latin typeface="Verdana"/>
              <a:ea typeface="Verdana"/>
              <a:cs typeface="Verdana"/>
              <a:sym typeface="Verdana"/>
            </a:endParaRPr>
          </a:p>
          <a:p>
            <a:pPr indent="0" lvl="0" marL="0" marR="4197096" rtl="0" algn="l">
              <a:lnSpc>
                <a:spcPct val="115000"/>
              </a:lnSpc>
              <a:spcBef>
                <a:spcPts val="2928"/>
              </a:spcBef>
              <a:spcAft>
                <a:spcPts val="0"/>
              </a:spcAft>
              <a:buNone/>
            </a:pPr>
            <a:r>
              <a:rPr lang="en" sz="1297">
                <a:solidFill>
                  <a:srgbClr val="FFFFFF"/>
                </a:solidFill>
                <a:latin typeface="Verdana"/>
                <a:ea typeface="Verdana"/>
                <a:cs typeface="Verdana"/>
                <a:sym typeface="Verdana"/>
              </a:rPr>
              <a:t>• Ram: 512MB or Higher</a:t>
            </a:r>
            <a:endParaRPr sz="1297">
              <a:solidFill>
                <a:srgbClr val="FFFFFF"/>
              </a:solidFill>
              <a:latin typeface="Verdana"/>
              <a:ea typeface="Verdana"/>
              <a:cs typeface="Verdana"/>
              <a:sym typeface="Verdana"/>
            </a:endParaRPr>
          </a:p>
          <a:p>
            <a:pPr indent="0" lvl="0" marL="0" marR="4197096" rtl="0" algn="l">
              <a:lnSpc>
                <a:spcPct val="115000"/>
              </a:lnSpc>
              <a:spcBef>
                <a:spcPts val="2928"/>
              </a:spcBef>
              <a:spcAft>
                <a:spcPts val="0"/>
              </a:spcAft>
              <a:buNone/>
            </a:pPr>
            <a:r>
              <a:rPr lang="en" sz="1297">
                <a:solidFill>
                  <a:srgbClr val="FFFFFF"/>
                </a:solidFill>
                <a:latin typeface="Verdana"/>
                <a:ea typeface="Verdana"/>
                <a:cs typeface="Verdana"/>
                <a:sym typeface="Verdana"/>
              </a:rPr>
              <a:t>Platforms: JAVA GUI swing, MySQL</a:t>
            </a:r>
            <a:endParaRPr sz="1297">
              <a:solidFill>
                <a:srgbClr val="FFFFFF"/>
              </a:solidFill>
              <a:latin typeface="Verdana"/>
              <a:ea typeface="Verdana"/>
              <a:cs typeface="Verdana"/>
              <a:sym typeface="Verdana"/>
            </a:endParaRPr>
          </a:p>
          <a:p>
            <a:pPr indent="0" lvl="0" marL="0" marR="4197096" rtl="0" algn="l">
              <a:lnSpc>
                <a:spcPct val="115000"/>
              </a:lnSpc>
              <a:spcBef>
                <a:spcPts val="2928"/>
              </a:spcBef>
              <a:spcAft>
                <a:spcPts val="0"/>
              </a:spcAft>
              <a:buNone/>
            </a:pPr>
            <a:r>
              <a:t/>
            </a:r>
            <a:endParaRPr sz="1297">
              <a:solidFill>
                <a:srgbClr val="FFFFFF"/>
              </a:solidFill>
              <a:latin typeface="Verdana"/>
              <a:ea typeface="Verdana"/>
              <a:cs typeface="Verdana"/>
              <a:sym typeface="Verdana"/>
            </a:endParaRPr>
          </a:p>
        </p:txBody>
      </p:sp>
      <p:sp>
        <p:nvSpPr>
          <p:cNvPr id="101" name="Google Shape;101;p19"/>
          <p:cNvSpPr txBox="1"/>
          <p:nvPr>
            <p:ph idx="2" type="body"/>
          </p:nvPr>
        </p:nvSpPr>
        <p:spPr>
          <a:xfrm>
            <a:off x="4756200" y="1489825"/>
            <a:ext cx="3999900" cy="3440100"/>
          </a:xfrm>
          <a:prstGeom prst="rect">
            <a:avLst/>
          </a:prstGeom>
        </p:spPr>
        <p:txBody>
          <a:bodyPr anchorCtr="0" anchor="t" bIns="91425" lIns="91425" spcFirstLastPara="1" rIns="91425" wrap="square" tIns="91425">
            <a:noAutofit/>
          </a:bodyPr>
          <a:lstStyle/>
          <a:p>
            <a:pPr indent="0" lvl="0" marL="0" marR="4197096" rtl="0" algn="l">
              <a:lnSpc>
                <a:spcPct val="115000"/>
              </a:lnSpc>
              <a:spcBef>
                <a:spcPts val="2928"/>
              </a:spcBef>
              <a:spcAft>
                <a:spcPts val="0"/>
              </a:spcAft>
              <a:buNone/>
            </a:pPr>
            <a:r>
              <a:rPr lang="en" sz="1297" u="sng">
                <a:solidFill>
                  <a:srgbClr val="FFFFFF"/>
                </a:solidFill>
                <a:latin typeface="Verdana"/>
                <a:ea typeface="Verdana"/>
                <a:cs typeface="Verdana"/>
                <a:sym typeface="Verdana"/>
              </a:rPr>
              <a:t>FRONT-END</a:t>
            </a:r>
            <a:r>
              <a:rPr lang="en" sz="1297">
                <a:solidFill>
                  <a:srgbClr val="FFFFFF"/>
                </a:solidFill>
                <a:latin typeface="Verdana"/>
                <a:ea typeface="Verdana"/>
                <a:cs typeface="Verdana"/>
                <a:sym typeface="Verdana"/>
              </a:rPr>
              <a:t>:HTML,CSS,JavaScript, JQuery </a:t>
            </a:r>
            <a:endParaRPr sz="1297">
              <a:solidFill>
                <a:srgbClr val="FFFFFF"/>
              </a:solidFill>
              <a:latin typeface="Verdana"/>
              <a:ea typeface="Verdana"/>
              <a:cs typeface="Verdana"/>
              <a:sym typeface="Verdana"/>
            </a:endParaRPr>
          </a:p>
          <a:p>
            <a:pPr indent="0" lvl="0" marL="0" marR="4197096" rtl="0" algn="l">
              <a:lnSpc>
                <a:spcPct val="115000"/>
              </a:lnSpc>
              <a:spcBef>
                <a:spcPts val="2928"/>
              </a:spcBef>
              <a:spcAft>
                <a:spcPts val="0"/>
              </a:spcAft>
              <a:buNone/>
            </a:pPr>
            <a:r>
              <a:rPr lang="en" sz="1297">
                <a:solidFill>
                  <a:srgbClr val="FFFFFF"/>
                </a:solidFill>
                <a:latin typeface="Verdana"/>
                <a:ea typeface="Verdana"/>
                <a:cs typeface="Verdana"/>
                <a:sym typeface="Verdana"/>
              </a:rPr>
              <a:t> </a:t>
            </a:r>
            <a:r>
              <a:rPr lang="en" sz="1297" u="sng">
                <a:solidFill>
                  <a:srgbClr val="FFFFFF"/>
                </a:solidFill>
                <a:latin typeface="Verdana"/>
                <a:ea typeface="Verdana"/>
                <a:cs typeface="Verdana"/>
                <a:sym typeface="Verdana"/>
              </a:rPr>
              <a:t>BACK-END</a:t>
            </a:r>
            <a:r>
              <a:rPr lang="en" sz="1297">
                <a:solidFill>
                  <a:srgbClr val="FFFFFF"/>
                </a:solidFill>
                <a:latin typeface="Verdana"/>
                <a:ea typeface="Verdana"/>
                <a:cs typeface="Verdana"/>
                <a:sym typeface="Verdana"/>
              </a:rPr>
              <a:t>: PHP</a:t>
            </a:r>
            <a:endParaRPr sz="1297">
              <a:solidFill>
                <a:srgbClr val="FFFFFF"/>
              </a:solidFill>
              <a:latin typeface="Verdana"/>
              <a:ea typeface="Verdana"/>
              <a:cs typeface="Verdana"/>
              <a:sym typeface="Verdana"/>
            </a:endParaRPr>
          </a:p>
          <a:p>
            <a:pPr indent="0" lvl="0" marL="0" marR="4197096" rtl="0" algn="l">
              <a:lnSpc>
                <a:spcPct val="115000"/>
              </a:lnSpc>
              <a:spcBef>
                <a:spcPts val="2928"/>
              </a:spcBef>
              <a:spcAft>
                <a:spcPts val="0"/>
              </a:spcAft>
              <a:buNone/>
            </a:pPr>
            <a:r>
              <a:rPr lang="en" sz="1297">
                <a:solidFill>
                  <a:srgbClr val="FFFFFF"/>
                </a:solidFill>
                <a:latin typeface="Verdana"/>
                <a:ea typeface="Verdana"/>
                <a:cs typeface="Verdana"/>
                <a:sym typeface="Verdana"/>
              </a:rPr>
              <a:t>  </a:t>
            </a:r>
            <a:r>
              <a:rPr lang="en" sz="1297" u="sng">
                <a:solidFill>
                  <a:srgbClr val="FFFFFF"/>
                </a:solidFill>
                <a:latin typeface="Verdana"/>
                <a:ea typeface="Verdana"/>
                <a:cs typeface="Verdana"/>
                <a:sym typeface="Verdana"/>
              </a:rPr>
              <a:t>DATABASE</a:t>
            </a:r>
            <a:r>
              <a:rPr lang="en" sz="1297">
                <a:solidFill>
                  <a:srgbClr val="FFFFFF"/>
                </a:solidFill>
                <a:latin typeface="Verdana"/>
                <a:ea typeface="Verdana"/>
                <a:cs typeface="Verdana"/>
                <a:sym typeface="Verdana"/>
              </a:rPr>
              <a:t>: MySQL and PHPMyAdmin</a:t>
            </a:r>
            <a:endParaRPr sz="1297">
              <a:solidFill>
                <a:srgbClr val="FFFFFF"/>
              </a:solidFill>
              <a:latin typeface="Verdana"/>
              <a:ea typeface="Verdana"/>
              <a:cs typeface="Verdana"/>
              <a:sym typeface="Verdana"/>
            </a:endParaRPr>
          </a:p>
          <a:p>
            <a:pPr indent="0" lvl="0" marL="0" marR="4197096" rtl="0" algn="l">
              <a:lnSpc>
                <a:spcPct val="115000"/>
              </a:lnSpc>
              <a:spcBef>
                <a:spcPts val="2928"/>
              </a:spcBef>
              <a:spcAft>
                <a:spcPts val="0"/>
              </a:spcAft>
              <a:buNone/>
            </a:pPr>
            <a:r>
              <a:rPr lang="en" sz="1297">
                <a:solidFill>
                  <a:srgbClr val="FFFFFF"/>
                </a:solidFill>
                <a:latin typeface="Verdana"/>
                <a:ea typeface="Verdana"/>
                <a:cs typeface="Verdana"/>
                <a:sym typeface="Verdana"/>
              </a:rPr>
              <a:t>IDE’s: Netbeans, Eclipse, MySQL- Command Line Interface</a:t>
            </a:r>
            <a:endParaRPr sz="1297">
              <a:solidFill>
                <a:srgbClr val="FFFFFF"/>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USERS</a:t>
            </a:r>
            <a:endParaRPr b="1" u="sng"/>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u="sng">
                <a:latin typeface="Montserrat"/>
                <a:ea typeface="Montserrat"/>
                <a:cs typeface="Montserrat"/>
                <a:sym typeface="Montserrat"/>
              </a:rPr>
              <a:t>User</a:t>
            </a:r>
            <a:r>
              <a:rPr lang="en" sz="1900">
                <a:latin typeface="Montserrat"/>
                <a:ea typeface="Montserrat"/>
                <a:cs typeface="Montserrat"/>
                <a:sym typeface="Montserrat"/>
              </a:rPr>
              <a:t>: The User is one who intends to view the Time Table i.e. it can be Student, Teachers, Course/Subject Co-ordinator and even the Head of Department. Multiple users can connect through the software for viewing the time table.  </a:t>
            </a:r>
            <a:endParaRPr sz="1900">
              <a:latin typeface="Montserrat"/>
              <a:ea typeface="Montserrat"/>
              <a:cs typeface="Montserrat"/>
              <a:sym typeface="Montserrat"/>
            </a:endParaRPr>
          </a:p>
          <a:p>
            <a:pPr indent="0" lvl="0" marL="0" rtl="0" algn="l">
              <a:spcBef>
                <a:spcPts val="1600"/>
              </a:spcBef>
              <a:spcAft>
                <a:spcPts val="0"/>
              </a:spcAft>
              <a:buNone/>
            </a:pPr>
            <a:r>
              <a:rPr lang="en" sz="1900" u="sng">
                <a:latin typeface="Montserrat"/>
                <a:ea typeface="Montserrat"/>
                <a:cs typeface="Montserrat"/>
                <a:sym typeface="Montserrat"/>
              </a:rPr>
              <a:t>Admin</a:t>
            </a:r>
            <a:r>
              <a:rPr lang="en" sz="1900">
                <a:latin typeface="Montserrat"/>
                <a:ea typeface="Montserrat"/>
                <a:cs typeface="Montserrat"/>
                <a:sym typeface="Montserrat"/>
              </a:rPr>
              <a:t>: She/he is the one that uses the Software to generate Time-Table according to the needs and specific requirements of the Class for which the time table needs to be formed.</a:t>
            </a:r>
            <a:endParaRPr sz="1900">
              <a:latin typeface="Montserrat"/>
              <a:ea typeface="Montserrat"/>
              <a:cs typeface="Montserrat"/>
              <a:sym typeface="Montserrat"/>
            </a:endParaRPr>
          </a:p>
          <a:p>
            <a:pPr indent="0" lvl="0" marL="0" rtl="0" algn="l">
              <a:spcBef>
                <a:spcPts val="1600"/>
              </a:spcBef>
              <a:spcAft>
                <a:spcPts val="160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t>SCOPE</a:t>
            </a:r>
            <a:endParaRPr b="1" u="sng"/>
          </a:p>
        </p:txBody>
      </p:sp>
      <p:sp>
        <p:nvSpPr>
          <p:cNvPr id="113" name="Google Shape;113;p21"/>
          <p:cNvSpPr txBox="1"/>
          <p:nvPr>
            <p:ph idx="1" type="body"/>
          </p:nvPr>
        </p:nvSpPr>
        <p:spPr>
          <a:xfrm>
            <a:off x="387900" y="1404650"/>
            <a:ext cx="8368200" cy="3366000"/>
          </a:xfrm>
          <a:prstGeom prst="rect">
            <a:avLst/>
          </a:prstGeom>
        </p:spPr>
        <p:txBody>
          <a:bodyPr anchorCtr="0" anchor="ctr" bIns="91425" lIns="91425" spcFirstLastPara="1" rIns="91425" wrap="square" tIns="91425">
            <a:noAutofit/>
          </a:bodyPr>
          <a:lstStyle/>
          <a:p>
            <a:pPr indent="0" lvl="0" marL="0" marR="4197096" rtl="0" algn="ctr">
              <a:lnSpc>
                <a:spcPct val="150000"/>
              </a:lnSpc>
              <a:spcBef>
                <a:spcPts val="2928"/>
              </a:spcBef>
              <a:spcAft>
                <a:spcPts val="0"/>
              </a:spcAft>
              <a:buNone/>
            </a:pPr>
            <a:r>
              <a:rPr lang="en" sz="1897">
                <a:solidFill>
                  <a:srgbClr val="FFFFFF"/>
                </a:solidFill>
                <a:latin typeface="Trebuchet MS"/>
                <a:ea typeface="Trebuchet MS"/>
                <a:cs typeface="Trebuchet MS"/>
                <a:sym typeface="Trebuchet MS"/>
              </a:rPr>
              <a:t>Timetable Generation System generates timetable for each class and teacher, in keeping with the availability calendar of teachers, availability and capacity of physical resources (such as classrooms, laboratories and computer room) and rules applicable at different classes, semesters, teachers and subjects level. Best of all, this Timetable Generation System tremendously improves resource utilization and optimization.</a:t>
            </a:r>
            <a:endParaRPr sz="1897">
              <a:solidFill>
                <a:srgbClr val="FFFFFF"/>
              </a:solidFill>
              <a:latin typeface="Trebuchet MS"/>
              <a:ea typeface="Trebuchet MS"/>
              <a:cs typeface="Trebuchet MS"/>
              <a:sym typeface="Trebuchet MS"/>
            </a:endParaRPr>
          </a:p>
          <a:p>
            <a:pPr indent="0" lvl="0" marL="0" marR="4197096" rtl="0" algn="ctr">
              <a:lnSpc>
                <a:spcPct val="150000"/>
              </a:lnSpc>
              <a:spcBef>
                <a:spcPts val="2928"/>
              </a:spcBef>
              <a:spcAft>
                <a:spcPts val="0"/>
              </a:spcAft>
              <a:buNone/>
            </a:pPr>
            <a:r>
              <a:t/>
            </a:r>
            <a:endParaRPr sz="1897">
              <a:solidFill>
                <a:srgbClr val="FFFFF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