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75" r:id="rId3"/>
    <p:sldId id="273" r:id="rId4"/>
    <p:sldId id="260" r:id="rId5"/>
    <p:sldId id="268" r:id="rId6"/>
    <p:sldId id="263" r:id="rId7"/>
    <p:sldId id="274" r:id="rId8"/>
    <p:sldId id="265" r:id="rId9"/>
    <p:sldId id="267" r:id="rId10"/>
    <p:sldId id="269" r:id="rId11"/>
    <p:sldId id="270" r:id="rId12"/>
    <p:sldId id="272"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7" d="100"/>
          <a:sy n="67" d="100"/>
        </p:scale>
        <p:origin x="5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C95C4-50D1-4423-A66A-8207492C35FE}" type="datetimeFigureOut">
              <a:rPr lang="en-US"/>
              <a:t>4/14/2015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3A4AAD-1A12-4308-81D5-5574383C51E0}" type="slidenum">
              <a:rPr lang="en-US"/>
              <a:t>‹#›</a:t>
            </a:fld>
            <a:endParaRPr lang="en-US"/>
          </a:p>
        </p:txBody>
      </p:sp>
    </p:spTree>
    <p:extLst>
      <p:ext uri="{BB962C8B-B14F-4D97-AF65-F5344CB8AC3E}">
        <p14:creationId xmlns:p14="http://schemas.microsoft.com/office/powerpoint/2010/main" val="2688732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1</a:t>
            </a:fld>
            <a:endParaRPr lang="en-US"/>
          </a:p>
        </p:txBody>
      </p:sp>
    </p:spTree>
    <p:extLst>
      <p:ext uri="{BB962C8B-B14F-4D97-AF65-F5344CB8AC3E}">
        <p14:creationId xmlns:p14="http://schemas.microsoft.com/office/powerpoint/2010/main" val="3798640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11</a:t>
            </a:fld>
            <a:endParaRPr lang="en-US"/>
          </a:p>
        </p:txBody>
      </p:sp>
    </p:spTree>
    <p:extLst>
      <p:ext uri="{BB962C8B-B14F-4D97-AF65-F5344CB8AC3E}">
        <p14:creationId xmlns:p14="http://schemas.microsoft.com/office/powerpoint/2010/main" val="1024902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11</a:t>
            </a:fld>
            <a:endParaRPr lang="en-US"/>
          </a:p>
        </p:txBody>
      </p:sp>
    </p:spTree>
    <p:extLst>
      <p:ext uri="{BB962C8B-B14F-4D97-AF65-F5344CB8AC3E}">
        <p14:creationId xmlns:p14="http://schemas.microsoft.com/office/powerpoint/2010/main" val="604776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a:t>
            </a:fld>
            <a:endParaRPr lang="en-US"/>
          </a:p>
        </p:txBody>
      </p:sp>
    </p:spTree>
    <p:extLst>
      <p:ext uri="{BB962C8B-B14F-4D97-AF65-F5344CB8AC3E}">
        <p14:creationId xmlns:p14="http://schemas.microsoft.com/office/powerpoint/2010/main" val="2141875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a:t>
            </a:fld>
            <a:endParaRPr lang="en-US"/>
          </a:p>
        </p:txBody>
      </p:sp>
    </p:spTree>
    <p:extLst>
      <p:ext uri="{BB962C8B-B14F-4D97-AF65-F5344CB8AC3E}">
        <p14:creationId xmlns:p14="http://schemas.microsoft.com/office/powerpoint/2010/main" val="210036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a:t>
            </a:fld>
            <a:endParaRPr lang="en-US"/>
          </a:p>
        </p:txBody>
      </p:sp>
    </p:spTree>
    <p:extLst>
      <p:ext uri="{BB962C8B-B14F-4D97-AF65-F5344CB8AC3E}">
        <p14:creationId xmlns:p14="http://schemas.microsoft.com/office/powerpoint/2010/main" val="418848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a:t>
            </a:fld>
            <a:endParaRPr lang="en-US"/>
          </a:p>
        </p:txBody>
      </p:sp>
    </p:spTree>
    <p:extLst>
      <p:ext uri="{BB962C8B-B14F-4D97-AF65-F5344CB8AC3E}">
        <p14:creationId xmlns:p14="http://schemas.microsoft.com/office/powerpoint/2010/main" val="75040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2</a:t>
            </a:fld>
            <a:endParaRPr lang="en-US"/>
          </a:p>
        </p:txBody>
      </p:sp>
    </p:spTree>
    <p:extLst>
      <p:ext uri="{BB962C8B-B14F-4D97-AF65-F5344CB8AC3E}">
        <p14:creationId xmlns:p14="http://schemas.microsoft.com/office/powerpoint/2010/main" val="1415186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10</a:t>
            </a:fld>
            <a:endParaRPr lang="en-US"/>
          </a:p>
        </p:txBody>
      </p:sp>
    </p:spTree>
    <p:extLst>
      <p:ext uri="{BB962C8B-B14F-4D97-AF65-F5344CB8AC3E}">
        <p14:creationId xmlns:p14="http://schemas.microsoft.com/office/powerpoint/2010/main" val="187932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5</a:t>
            </a:fld>
            <a:endParaRPr lang="en-US"/>
          </a:p>
        </p:txBody>
      </p:sp>
    </p:spTree>
    <p:extLst>
      <p:ext uri="{BB962C8B-B14F-4D97-AF65-F5344CB8AC3E}">
        <p14:creationId xmlns:p14="http://schemas.microsoft.com/office/powerpoint/2010/main" val="324113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a:t>
            </a:fld>
            <a:endParaRPr lang="en-US"/>
          </a:p>
        </p:txBody>
      </p:sp>
    </p:spTree>
    <p:extLst>
      <p:ext uri="{BB962C8B-B14F-4D97-AF65-F5344CB8AC3E}">
        <p14:creationId xmlns:p14="http://schemas.microsoft.com/office/powerpoint/2010/main" val="283382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7</a:t>
            </a:fld>
            <a:endParaRPr lang="en-US"/>
          </a:p>
        </p:txBody>
      </p:sp>
    </p:spTree>
    <p:extLst>
      <p:ext uri="{BB962C8B-B14F-4D97-AF65-F5344CB8AC3E}">
        <p14:creationId xmlns:p14="http://schemas.microsoft.com/office/powerpoint/2010/main" val="2793180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3A4AAD-1A12-4308-81D5-5574383C51E0}" type="slidenum">
              <a:rPr lang="en-US"/>
              <a:t>9</a:t>
            </a:fld>
            <a:endParaRPr lang="en-US"/>
          </a:p>
        </p:txBody>
      </p:sp>
    </p:spTree>
    <p:extLst>
      <p:ext uri="{BB962C8B-B14F-4D97-AF65-F5344CB8AC3E}">
        <p14:creationId xmlns:p14="http://schemas.microsoft.com/office/powerpoint/2010/main" val="421406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F1FA7AC5-6045-4418-8E60-F48788734473}"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665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40314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64135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FA7AC5-6045-4418-8E60-F48788734473}"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1514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F1FA7AC5-6045-4418-8E60-F48788734473}" type="datetimeFigureOut">
              <a:rPr lang="en-US" smtClean="0"/>
              <a:t>4/14/2015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1CAF9-4461-454A-B702-D536C377575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60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FA7AC5-6045-4418-8E60-F48788734473}"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55449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1FA7AC5-6045-4418-8E60-F48788734473}" type="datetimeFigureOut">
              <a:rPr lang="en-US" smtClean="0"/>
              <a:t>4/14/2015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41970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1FA7AC5-6045-4418-8E60-F48788734473}" type="datetimeFigureOut">
              <a:rPr lang="en-US" smtClean="0"/>
              <a:t>4/14/2015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317772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FA7AC5-6045-4418-8E60-F48788734473}" type="datetimeFigureOut">
              <a:rPr lang="en-US" smtClean="0"/>
              <a:t>4/14/2015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167422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FA7AC5-6045-4418-8E60-F48788734473}" type="datetimeFigureOut">
              <a:rPr lang="en-US" smtClean="0"/>
              <a:t>4/14/2015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C71CAF9-4461-454A-B702-D536C3775752}" type="slidenum">
              <a:rPr lang="en-US" smtClean="0"/>
              <a:t>‹#›</a:t>
            </a:fld>
            <a:endParaRPr lang="en-US"/>
          </a:p>
        </p:txBody>
      </p:sp>
    </p:spTree>
    <p:extLst>
      <p:ext uri="{BB962C8B-B14F-4D97-AF65-F5344CB8AC3E}">
        <p14:creationId xmlns:p14="http://schemas.microsoft.com/office/powerpoint/2010/main" val="187897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F1FA7AC5-6045-4418-8E60-F48788734473}" type="datetimeFigureOut">
              <a:rPr lang="en-US" smtClean="0"/>
              <a:t>4/14/2015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1CAF9-4461-454A-B702-D536C3775752}" type="slidenum">
              <a:rPr lang="en-US" smtClean="0"/>
              <a:t>‹#›</a:t>
            </a:fld>
            <a:endParaRPr lang="en-US"/>
          </a:p>
        </p:txBody>
      </p:sp>
    </p:spTree>
    <p:extLst>
      <p:ext uri="{BB962C8B-B14F-4D97-AF65-F5344CB8AC3E}">
        <p14:creationId xmlns:p14="http://schemas.microsoft.com/office/powerpoint/2010/main" val="2646691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FA7AC5-6045-4418-8E60-F48788734473}" type="datetimeFigureOut">
              <a:rPr lang="en-US" smtClean="0"/>
              <a:t>4/14/2015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C71CAF9-4461-454A-B702-D536C377575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6066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Electronics Club</a:t>
            </a:r>
          </a:p>
        </p:txBody>
      </p:sp>
      <p:sp>
        <p:nvSpPr>
          <p:cNvPr id="3" name="Subtitle 2"/>
          <p:cNvSpPr>
            <a:spLocks noGrp="1"/>
          </p:cNvSpPr>
          <p:nvPr>
            <p:ph type="subTitle" idx="1"/>
          </p:nvPr>
        </p:nvSpPr>
        <p:spPr/>
        <p:txBody>
          <a:bodyPr/>
          <a:lstStyle/>
          <a:p>
            <a:r>
              <a:rPr lang="en-US"/>
              <a:t>Year Review 2014-2015</a:t>
            </a:r>
          </a:p>
        </p:txBody>
      </p:sp>
    </p:spTree>
    <p:extLst>
      <p:ext uri="{BB962C8B-B14F-4D97-AF65-F5344CB8AC3E}">
        <p14:creationId xmlns:p14="http://schemas.microsoft.com/office/powerpoint/2010/main" val="415708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SSTeP</a:t>
            </a:r>
          </a:p>
        </p:txBody>
      </p:sp>
      <p:pic>
        <p:nvPicPr>
          <p:cNvPr id="5" name="Content Placeholder 4" descr="1401893_926502410710481_7875109253398631310_o.jpg"/>
          <p:cNvPicPr>
            <a:picLocks noGrp="1" noChangeAspect="1"/>
          </p:cNvPicPr>
          <p:nvPr>
            <p:ph idx="1"/>
          </p:nvPr>
        </p:nvPicPr>
        <p:blipFill>
          <a:blip r:embed="rId3"/>
          <a:stretch>
            <a:fillRect/>
          </a:stretch>
        </p:blipFill>
        <p:spPr>
          <a:xfrm>
            <a:off x="4735513" y="12700"/>
            <a:ext cx="6806319" cy="6846888"/>
          </a:xfrm>
        </p:spPr>
      </p:pic>
      <p:sp>
        <p:nvSpPr>
          <p:cNvPr id="3" name="TextBox 2"/>
          <p:cNvSpPr txBox="1"/>
          <p:nvPr/>
        </p:nvSpPr>
        <p:spPr>
          <a:xfrm>
            <a:off x="680042" y="2059352"/>
            <a:ext cx="2743200" cy="3139321"/>
          </a:xfrm>
          <a:prstGeom prst="rect">
            <a:avLst/>
          </a:prstGeom>
        </p:spPr>
        <p:txBody>
          <a:bodyPr rtlCol="0">
            <a:spAutoFit/>
          </a:bodyPr>
          <a:lstStyle/>
          <a:p>
            <a:pPr marL="285750" indent="-285750">
              <a:buFont typeface="Arial" panose="020B0604020202020204" pitchFamily="34" charset="0"/>
              <a:buChar char="•"/>
            </a:pPr>
            <a:r>
              <a:rPr lang="en-US"/>
              <a:t>In collaboration with Robotics Club</a:t>
            </a:r>
          </a:p>
          <a:p>
            <a:pPr marL="285750" indent="-285750">
              <a:buFont typeface="Arial" panose="020B0604020202020204" pitchFamily="34" charset="0"/>
              <a:buChar char="•"/>
            </a:pPr>
            <a:r>
              <a:rPr lang="en-US">
                <a:solidFill>
                  <a:srgbClr val="000000"/>
                </a:solidFill>
                <a:latin typeface="Calibri"/>
              </a:rPr>
              <a:t>Participation by 12 Teams and about 8 teams sucessfully demonstrated their idea</a:t>
            </a:r>
          </a:p>
          <a:p>
            <a:pPr marL="285750" indent="-285750">
              <a:buFont typeface="Arial" panose="020B0604020202020204" pitchFamily="34" charset="0"/>
              <a:buChar char="•"/>
            </a:pPr>
            <a:r>
              <a:rPr lang="en-US">
                <a:solidFill>
                  <a:srgbClr val="000000"/>
                </a:solidFill>
                <a:latin typeface="Calibri"/>
              </a:rPr>
              <a:t>Two of the teams are taking their project further in collaboration with TechGSR and Technovation</a:t>
            </a:r>
          </a:p>
        </p:txBody>
      </p:sp>
    </p:spTree>
    <p:extLst>
      <p:ext uri="{BB962C8B-B14F-4D97-AF65-F5344CB8AC3E}">
        <p14:creationId xmlns:p14="http://schemas.microsoft.com/office/powerpoint/2010/main" val="286429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Techify Your Room</a:t>
            </a:r>
          </a:p>
        </p:txBody>
      </p:sp>
      <p:sp>
        <p:nvSpPr>
          <p:cNvPr id="3" name="Content Placeholder 2"/>
          <p:cNvSpPr>
            <a:spLocks noGrp="1"/>
          </p:cNvSpPr>
          <p:nvPr>
            <p:ph idx="1"/>
          </p:nvPr>
        </p:nvSpPr>
        <p:spPr/>
        <p:txBody>
          <a:bodyPr/>
          <a:lstStyle/>
          <a:p>
            <a:r>
              <a:rPr lang="en-US"/>
              <a:t>Two Installments, one on arduino and one on processing</a:t>
            </a:r>
          </a:p>
          <a:p>
            <a:r>
              <a:rPr lang="en-US"/>
              <a:t>50 participants each</a:t>
            </a:r>
          </a:p>
          <a:p>
            <a:r>
              <a:rPr lang="en-US"/>
              <a:t>Around 14 successfully finished projects by freshmen in all</a:t>
            </a:r>
          </a:p>
          <a:p>
            <a:endParaRPr lang="en-US"/>
          </a:p>
        </p:txBody>
      </p:sp>
    </p:spTree>
    <p:extLst>
      <p:ext uri="{BB962C8B-B14F-4D97-AF65-F5344CB8AC3E}">
        <p14:creationId xmlns:p14="http://schemas.microsoft.com/office/powerpoint/2010/main" val="147684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Annual Robotics Challenge</a:t>
            </a:r>
          </a:p>
        </p:txBody>
      </p:sp>
      <p:sp>
        <p:nvSpPr>
          <p:cNvPr id="3" name="Content Placeholder 2"/>
          <p:cNvSpPr>
            <a:spLocks noGrp="1"/>
          </p:cNvSpPr>
          <p:nvPr>
            <p:ph idx="1"/>
          </p:nvPr>
        </p:nvSpPr>
        <p:spPr/>
        <p:txBody>
          <a:bodyPr/>
          <a:lstStyle/>
          <a:p>
            <a:r>
              <a:rPr lang="en-US"/>
              <a:t>High prep GC: Theme - Smart Object</a:t>
            </a:r>
          </a:p>
          <a:p>
            <a:r>
              <a:rPr lang="en-US"/>
              <a:t>In collaboration with Robotics Club</a:t>
            </a:r>
          </a:p>
          <a:p>
            <a:r>
              <a:rPr lang="en-US"/>
              <a:t>Participation by 9 hostels</a:t>
            </a:r>
          </a:p>
        </p:txBody>
      </p:sp>
    </p:spTree>
    <p:extLst>
      <p:ext uri="{BB962C8B-B14F-4D97-AF65-F5344CB8AC3E}">
        <p14:creationId xmlns:p14="http://schemas.microsoft.com/office/powerpoint/2010/main" val="233568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061" y="2894746"/>
            <a:ext cx="10058400" cy="808271"/>
          </a:xfrm>
        </p:spPr>
        <p:txBody>
          <a:bodyPr/>
          <a:lstStyle/>
          <a:p>
            <a:pPr algn="ctr"/>
            <a:r>
              <a:rPr lang="en-US" sz="5400">
                <a:latin typeface="Calibri"/>
              </a:rPr>
              <a:t>THANK YOU</a:t>
            </a:r>
          </a:p>
        </p:txBody>
      </p:sp>
    </p:spTree>
    <p:extLst>
      <p:ext uri="{BB962C8B-B14F-4D97-AF65-F5344CB8AC3E}">
        <p14:creationId xmlns:p14="http://schemas.microsoft.com/office/powerpoint/2010/main" val="364640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Vision!</a:t>
            </a:r>
          </a:p>
        </p:txBody>
      </p:sp>
      <p:sp>
        <p:nvSpPr>
          <p:cNvPr id="3" name="Content Placeholder 2"/>
          <p:cNvSpPr>
            <a:spLocks noGrp="1"/>
          </p:cNvSpPr>
          <p:nvPr>
            <p:ph idx="1"/>
          </p:nvPr>
        </p:nvSpPr>
        <p:spPr>
          <a:xfrm>
            <a:off x="1088061" y="1897445"/>
            <a:ext cx="10058400" cy="4023360"/>
          </a:xfrm>
        </p:spPr>
        <p:txBody>
          <a:bodyPr/>
          <a:lstStyle/>
          <a:p>
            <a:r>
              <a:rPr lang="en-US"/>
              <a:t>We had a threefold vision and we believe we did proper justice to each of the flanks respectively.</a:t>
            </a:r>
          </a:p>
          <a:p>
            <a:r>
              <a:rPr lang="en-US"/>
              <a:t>Firstly, we wanted to make the club more informal with more hands on activities and follow up sessions. We managed to do so successfully, hackathons and Techify Your room paved way for this vision coming true. This also ensured that freshmen enthusiasm was not lost by the year end.</a:t>
            </a:r>
          </a:p>
          <a:p>
            <a:r>
              <a:rPr lang="en-US"/>
              <a:t>Second, we wanted to increase senior and PG participations and sponsored workshops like hardware hackathon and SSTeP ensured that, and we saw a much better response than last year.</a:t>
            </a:r>
          </a:p>
          <a:p>
            <a:r>
              <a:rPr lang="en-US"/>
              <a:t>Third, we wanted to make the work of conveners more technical than managerial, by developing RF module and TYR project mentoring we are pretty sure that they have increased their technical foundations. </a:t>
            </a:r>
          </a:p>
        </p:txBody>
      </p:sp>
    </p:spTree>
    <p:extLst>
      <p:ext uri="{BB962C8B-B14F-4D97-AF65-F5344CB8AC3E}">
        <p14:creationId xmlns:p14="http://schemas.microsoft.com/office/powerpoint/2010/main" val="185499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0150414062622.png"/>
          <p:cNvPicPr>
            <a:picLocks noGrp="1" noChangeAspect="1"/>
          </p:cNvPicPr>
          <p:nvPr>
            <p:ph idx="1"/>
          </p:nvPr>
        </p:nvPicPr>
        <p:blipFill>
          <a:blip r:embed="rId3"/>
          <a:stretch>
            <a:fillRect/>
          </a:stretch>
        </p:blipFill>
        <p:spPr>
          <a:xfrm>
            <a:off x="4645446" y="431800"/>
            <a:ext cx="7117929" cy="5535613"/>
          </a:xfrm>
        </p:spPr>
      </p:pic>
      <p:sp>
        <p:nvSpPr>
          <p:cNvPr id="6" name="TextBox 5"/>
          <p:cNvSpPr txBox="1"/>
          <p:nvPr/>
        </p:nvSpPr>
        <p:spPr>
          <a:xfrm>
            <a:off x="401719" y="2315288"/>
            <a:ext cx="2743200" cy="1384995"/>
          </a:xfrm>
          <a:prstGeom prst="rect">
            <a:avLst/>
          </a:prstGeom>
        </p:spPr>
        <p:txBody>
          <a:bodyPr rtlCol="0">
            <a:spAutoFit/>
          </a:bodyPr>
          <a:lstStyle/>
          <a:p>
            <a:pPr algn="ctr"/>
            <a:r>
              <a:rPr lang="en-US" sz="2800"/>
              <a:t>Participation throughout the year</a:t>
            </a:r>
          </a:p>
        </p:txBody>
      </p:sp>
    </p:spTree>
    <p:extLst>
      <p:ext uri="{BB962C8B-B14F-4D97-AF65-F5344CB8AC3E}">
        <p14:creationId xmlns:p14="http://schemas.microsoft.com/office/powerpoint/2010/main" val="2170687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Sessions(Old)</a:t>
            </a:r>
          </a:p>
        </p:txBody>
      </p:sp>
      <p:sp>
        <p:nvSpPr>
          <p:cNvPr id="3" name="TextBox 2"/>
          <p:cNvSpPr txBox="1"/>
          <p:nvPr/>
        </p:nvSpPr>
        <p:spPr>
          <a:xfrm>
            <a:off x="671513" y="2252663"/>
            <a:ext cx="6514397" cy="1754326"/>
          </a:xfrm>
          <a:prstGeom prst="rect">
            <a:avLst/>
          </a:prstGeom>
        </p:spPr>
        <p:txBody>
          <a:bodyPr rtlCol="0">
            <a:spAutoFit/>
          </a:bodyPr>
          <a:lstStyle/>
          <a:p>
            <a:pPr marL="285750" indent="-285750">
              <a:buFont typeface="Arial" panose="020B0604020202020204" pitchFamily="34" charset="0"/>
              <a:buChar char="•"/>
            </a:pPr>
            <a:r>
              <a:rPr lang="en-US"/>
              <a:t>Electrified sessions (two installments)</a:t>
            </a:r>
          </a:p>
          <a:p>
            <a:pPr marL="285750" indent="-285750">
              <a:buFont typeface="Arial" panose="020B0604020202020204" pitchFamily="34" charset="0"/>
              <a:buChar char="•"/>
            </a:pPr>
            <a:r>
              <a:rPr lang="en-US"/>
              <a:t>Line Follower Competition followed by 'Techify your room'</a:t>
            </a:r>
          </a:p>
          <a:p>
            <a:pPr marL="285750" indent="-285750">
              <a:buFont typeface="Arial" panose="020B0604020202020204" pitchFamily="34" charset="0"/>
              <a:buChar char="•"/>
            </a:pPr>
            <a:r>
              <a:rPr lang="en-US"/>
              <a:t>Talk on Brain Machine Interface</a:t>
            </a:r>
          </a:p>
          <a:p>
            <a:pPr marL="285750" indent="-285750">
              <a:buFont typeface="Arial" panose="020B0604020202020204" pitchFamily="34" charset="0"/>
              <a:buChar char="•"/>
            </a:pPr>
            <a:r>
              <a:rPr lang="en-US"/>
              <a:t>'Electric Jatka' - GC</a:t>
            </a:r>
          </a:p>
          <a:p>
            <a:pPr marL="285750" indent="-285750">
              <a:buFont typeface="Arial" panose="020B0604020202020204" pitchFamily="34" charset="0"/>
              <a:buChar char="•"/>
            </a:pPr>
            <a:r>
              <a:rPr lang="en-US"/>
              <a:t>Harware Hackathon</a:t>
            </a:r>
          </a:p>
          <a:p>
            <a:endParaRPr lang="en-US">
              <a:solidFill>
                <a:srgbClr val="000000"/>
              </a:solidFill>
              <a:latin typeface="Calibri"/>
            </a:endParaRPr>
          </a:p>
        </p:txBody>
      </p:sp>
    </p:spTree>
    <p:extLst>
      <p:ext uri="{BB962C8B-B14F-4D97-AF65-F5344CB8AC3E}">
        <p14:creationId xmlns:p14="http://schemas.microsoft.com/office/powerpoint/2010/main" val="256169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Hardware Hackathon</a:t>
            </a:r>
          </a:p>
        </p:txBody>
      </p:sp>
      <p:sp>
        <p:nvSpPr>
          <p:cNvPr id="3" name="Content Placeholder 2"/>
          <p:cNvSpPr>
            <a:spLocks noGrp="1"/>
          </p:cNvSpPr>
          <p:nvPr>
            <p:ph idx="1"/>
          </p:nvPr>
        </p:nvSpPr>
        <p:spPr>
          <a:xfrm>
            <a:off x="1096963" y="1846263"/>
            <a:ext cx="1654685" cy="4022725"/>
          </a:xfrm>
        </p:spPr>
        <p:txBody>
          <a:bodyPr/>
          <a:lstStyle/>
          <a:p>
            <a:r>
              <a:rPr lang="en-US"/>
              <a:t>In collaboration with WnCC</a:t>
            </a:r>
          </a:p>
          <a:p>
            <a:r>
              <a:rPr lang="en-US"/>
              <a:t>14 teams participated</a:t>
            </a:r>
          </a:p>
          <a:p>
            <a:r>
              <a:rPr lang="en-US"/>
              <a:t>9 teams presented</a:t>
            </a:r>
          </a:p>
          <a:p>
            <a:r>
              <a:rPr lang="en-US"/>
              <a:t>Was well-received</a:t>
            </a:r>
          </a:p>
          <a:p>
            <a:endParaRPr lang="en-US"/>
          </a:p>
        </p:txBody>
      </p:sp>
      <p:pic>
        <p:nvPicPr>
          <p:cNvPr id="4" name="Picture 3" descr="18.png"/>
          <p:cNvPicPr>
            <a:picLocks noChangeAspect="1"/>
          </p:cNvPicPr>
          <p:nvPr/>
        </p:nvPicPr>
        <p:blipFill>
          <a:blip r:embed="rId3"/>
          <a:stretch>
            <a:fillRect/>
          </a:stretch>
        </p:blipFill>
        <p:spPr>
          <a:xfrm>
            <a:off x="3992003" y="1835288"/>
            <a:ext cx="6615844" cy="4287838"/>
          </a:xfrm>
          <a:prstGeom prst="rect">
            <a:avLst/>
          </a:prstGeom>
        </p:spPr>
      </p:pic>
    </p:spTree>
    <p:extLst>
      <p:ext uri="{BB962C8B-B14F-4D97-AF65-F5344CB8AC3E}">
        <p14:creationId xmlns:p14="http://schemas.microsoft.com/office/powerpoint/2010/main" val="100015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Major Session(New)</a:t>
            </a:r>
          </a:p>
        </p:txBody>
      </p:sp>
      <p:sp>
        <p:nvSpPr>
          <p:cNvPr id="3" name="TextBox 2"/>
          <p:cNvSpPr txBox="1"/>
          <p:nvPr/>
        </p:nvSpPr>
        <p:spPr>
          <a:xfrm>
            <a:off x="825088" y="2212339"/>
            <a:ext cx="10502900" cy="2031325"/>
          </a:xfrm>
          <a:prstGeom prst="rect">
            <a:avLst/>
          </a:prstGeom>
        </p:spPr>
        <p:txBody>
          <a:bodyPr rtlCol="0">
            <a:spAutoFit/>
          </a:bodyPr>
          <a:lstStyle/>
          <a:p>
            <a:pPr marL="285750" indent="-285750">
              <a:buFont typeface="Arial" panose="020B0604020202020204" pitchFamily="34" charset="0"/>
              <a:buChar char="•"/>
            </a:pPr>
            <a:r>
              <a:rPr lang="en-US" b="1" u="sng">
                <a:solidFill>
                  <a:srgbClr val="404040"/>
                </a:solidFill>
                <a:latin typeface="Calibri" charset="0"/>
              </a:rPr>
              <a:t>Processing:</a:t>
            </a:r>
            <a:r>
              <a:rPr lang="en-US">
                <a:solidFill>
                  <a:srgbClr val="404040"/>
                </a:solidFill>
                <a:latin typeface="Calibri" charset="0"/>
              </a:rPr>
              <a:t> There was a session on processing very recently, in fact our last venture. It was designed for freshmen and seniors to give first hand experience of the software called Processing which is extremely easy to use and can be used for various purposes. We had this session followed by an TYR, where we saw many amazing projects come true. </a:t>
            </a:r>
          </a:p>
          <a:p>
            <a:r>
              <a:rPr lang="en-US" i="1" u="sng">
                <a:solidFill>
                  <a:srgbClr val="404040"/>
                </a:solidFill>
                <a:latin typeface="Calibri" charset="0"/>
              </a:rPr>
              <a:t>Strength:</a:t>
            </a:r>
            <a:r>
              <a:rPr lang="en-US">
                <a:solidFill>
                  <a:srgbClr val="404040"/>
                </a:solidFill>
                <a:latin typeface="Calibri" charset="0"/>
              </a:rPr>
              <a:t>  50 participants both in session and in TYR </a:t>
            </a:r>
          </a:p>
          <a:p>
            <a:r>
              <a:rPr lang="en-US" i="1" u="sng">
                <a:solidFill>
                  <a:srgbClr val="404040"/>
                </a:solidFill>
                <a:latin typeface="Calibri" charset="0"/>
              </a:rPr>
              <a:t>Response: </a:t>
            </a:r>
            <a:r>
              <a:rPr lang="en-US">
                <a:solidFill>
                  <a:srgbClr val="404040"/>
                </a:solidFill>
                <a:latin typeface="Calibri" charset="0"/>
              </a:rPr>
              <a:t>Positive </a:t>
            </a:r>
          </a:p>
          <a:p>
            <a:endParaRPr lang="en-US">
              <a:latin typeface="Calibri" charset="0"/>
            </a:endParaRPr>
          </a:p>
        </p:txBody>
      </p:sp>
    </p:spTree>
    <p:extLst>
      <p:ext uri="{BB962C8B-B14F-4D97-AF65-F5344CB8AC3E}">
        <p14:creationId xmlns:p14="http://schemas.microsoft.com/office/powerpoint/2010/main" val="2939931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Light" charset="0"/>
              </a:rPr>
              <a:t>Major Session(New) </a:t>
            </a:r>
          </a:p>
        </p:txBody>
      </p:sp>
      <p:sp>
        <p:nvSpPr>
          <p:cNvPr id="3" name="Content Placeholder 2"/>
          <p:cNvSpPr>
            <a:spLocks noGrp="1"/>
          </p:cNvSpPr>
          <p:nvPr>
            <p:ph idx="1"/>
          </p:nvPr>
        </p:nvSpPr>
        <p:spPr/>
        <p:txBody>
          <a:bodyPr/>
          <a:lstStyle/>
          <a:p>
            <a:r>
              <a:rPr lang="en-US"/>
              <a:t>Sessions on Microcontroller coding</a:t>
            </a:r>
          </a:p>
          <a:p>
            <a:r>
              <a:rPr lang="en-US"/>
              <a:t>There 4 sessions in the series</a:t>
            </a:r>
          </a:p>
          <a:p>
            <a:pPr marL="0" indent="0">
              <a:buNone/>
            </a:pPr>
            <a:r>
              <a:rPr lang="en-US"/>
              <a:t>Average participation on 35 students, majorly freshmen</a:t>
            </a:r>
          </a:p>
        </p:txBody>
      </p:sp>
    </p:spTree>
    <p:extLst>
      <p:ext uri="{BB962C8B-B14F-4D97-AF65-F5344CB8AC3E}">
        <p14:creationId xmlns:p14="http://schemas.microsoft.com/office/powerpoint/2010/main" val="408813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Talks</a:t>
            </a:r>
          </a:p>
        </p:txBody>
      </p:sp>
      <p:pic>
        <p:nvPicPr>
          <p:cNvPr id="3" name="Picture 2" descr="10928976_995802843780437_1861136477756710464_o.jpg"/>
          <p:cNvPicPr>
            <a:picLocks noChangeAspect="1"/>
          </p:cNvPicPr>
          <p:nvPr/>
        </p:nvPicPr>
        <p:blipFill>
          <a:blip r:embed="rId3"/>
          <a:stretch>
            <a:fillRect/>
          </a:stretch>
        </p:blipFill>
        <p:spPr>
          <a:xfrm>
            <a:off x="4672800" y="19437"/>
            <a:ext cx="7504630" cy="6940550"/>
          </a:xfrm>
          <a:prstGeom prst="rect">
            <a:avLst/>
          </a:prstGeom>
        </p:spPr>
      </p:pic>
      <p:sp>
        <p:nvSpPr>
          <p:cNvPr id="4" name="TextBox 3"/>
          <p:cNvSpPr txBox="1"/>
          <p:nvPr/>
        </p:nvSpPr>
        <p:spPr>
          <a:xfrm>
            <a:off x="485915" y="2165994"/>
            <a:ext cx="2898635" cy="3139321"/>
          </a:xfrm>
          <a:prstGeom prst="rect">
            <a:avLst/>
          </a:prstGeom>
        </p:spPr>
        <p:txBody>
          <a:bodyPr rtlCol="0">
            <a:spAutoFit/>
          </a:bodyPr>
          <a:lstStyle/>
          <a:p>
            <a:pPr marL="285750" indent="-285750">
              <a:buFont typeface="Arial" panose="020B0604020202020204" pitchFamily="34" charset="0"/>
              <a:buChar char="•"/>
            </a:pPr>
            <a:r>
              <a:rPr lang="en-US" b="1" u="sng">
                <a:solidFill>
                  <a:srgbClr val="404040"/>
                </a:solidFill>
                <a:latin typeface="Calibri" charset="0"/>
              </a:rPr>
              <a:t>Brain Machine Interface : </a:t>
            </a:r>
            <a:r>
              <a:rPr lang="en-US">
                <a:solidFill>
                  <a:srgbClr val="404040"/>
                </a:solidFill>
                <a:latin typeface="Calibri" charset="0"/>
              </a:rPr>
              <a:t>40 participants, extremely positive response</a:t>
            </a:r>
            <a:endParaRPr lang="en-US" b="1" u="sng">
              <a:solidFill>
                <a:srgbClr val="404040"/>
              </a:solidFill>
              <a:latin typeface="Calibri" charset="0"/>
            </a:endParaRPr>
          </a:p>
          <a:p>
            <a:pPr marL="285750" indent="-285750">
              <a:buFont typeface="Arial" panose="020B0604020202020204" pitchFamily="34" charset="0"/>
              <a:buChar char="•"/>
            </a:pPr>
            <a:r>
              <a:rPr lang="en-US" b="1" u="sng">
                <a:solidFill>
                  <a:srgbClr val="404040"/>
                </a:solidFill>
                <a:latin typeface="Calibri" charset="0"/>
              </a:rPr>
              <a:t>Communications Protocols: </a:t>
            </a:r>
            <a:r>
              <a:rPr lang="en-US">
                <a:solidFill>
                  <a:srgbClr val="404040"/>
                </a:solidFill>
                <a:latin typeface="Calibri" charset="0"/>
              </a:rPr>
              <a:t>15 participants expected more, good response</a:t>
            </a:r>
          </a:p>
          <a:p>
            <a:pPr marL="285750" indent="-285750">
              <a:buFont typeface="Arial" panose="020B0604020202020204" pitchFamily="34" charset="0"/>
              <a:buChar char="•"/>
            </a:pPr>
            <a:r>
              <a:rPr lang="en-US" b="1" u="sng">
                <a:solidFill>
                  <a:srgbClr val="404040"/>
                </a:solidFill>
                <a:latin typeface="Calibri" charset="0"/>
              </a:rPr>
              <a:t>Declutter Design (in SSTeP):</a:t>
            </a:r>
            <a:r>
              <a:rPr lang="en-US">
                <a:solidFill>
                  <a:srgbClr val="404040"/>
                </a:solidFill>
                <a:latin typeface="Calibri" charset="0"/>
              </a:rPr>
              <a:t> 35 Participants, good response </a:t>
            </a:r>
          </a:p>
          <a:p>
            <a:endParaRPr lang="en-US">
              <a:solidFill>
                <a:srgbClr val="404040"/>
              </a:solidFill>
              <a:latin typeface="Calibri" charset="0"/>
            </a:endParaRPr>
          </a:p>
        </p:txBody>
      </p:sp>
    </p:spTree>
    <p:extLst>
      <p:ext uri="{BB962C8B-B14F-4D97-AF65-F5344CB8AC3E}">
        <p14:creationId xmlns:p14="http://schemas.microsoft.com/office/powerpoint/2010/main" val="70943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BLAH Talks</a:t>
            </a:r>
          </a:p>
        </p:txBody>
      </p:sp>
      <p:sp>
        <p:nvSpPr>
          <p:cNvPr id="3" name="Content Placeholder 2"/>
          <p:cNvSpPr>
            <a:spLocks noGrp="1"/>
          </p:cNvSpPr>
          <p:nvPr>
            <p:ph idx="1"/>
          </p:nvPr>
        </p:nvSpPr>
        <p:spPr>
          <a:xfrm>
            <a:off x="1096963" y="1846263"/>
            <a:ext cx="1956722" cy="4022725"/>
          </a:xfrm>
        </p:spPr>
        <p:txBody>
          <a:bodyPr/>
          <a:lstStyle/>
          <a:p>
            <a:r>
              <a:rPr lang="en-US"/>
              <a:t>Three Talks so far with average participation of 15 students.</a:t>
            </a:r>
          </a:p>
          <a:p>
            <a:r>
              <a:rPr lang="en-US"/>
              <a:t>Image Steganography</a:t>
            </a:r>
          </a:p>
          <a:p>
            <a:r>
              <a:rPr lang="en-US"/>
              <a:t>Cloud and IOT</a:t>
            </a:r>
          </a:p>
          <a:p>
            <a:r>
              <a:rPr lang="en-US"/>
              <a:t>Cryptology</a:t>
            </a:r>
          </a:p>
        </p:txBody>
      </p:sp>
      <p:pic>
        <p:nvPicPr>
          <p:cNvPr id="4" name="Picture 3" descr="blah3.png"/>
          <p:cNvPicPr>
            <a:picLocks noChangeAspect="1"/>
          </p:cNvPicPr>
          <p:nvPr/>
        </p:nvPicPr>
        <p:blipFill>
          <a:blip r:embed="rId3"/>
          <a:stretch>
            <a:fillRect/>
          </a:stretch>
        </p:blipFill>
        <p:spPr>
          <a:xfrm>
            <a:off x="4724400" y="144118"/>
            <a:ext cx="6864350" cy="6551957"/>
          </a:xfrm>
          <a:prstGeom prst="rect">
            <a:avLst/>
          </a:prstGeom>
        </p:spPr>
      </p:pic>
    </p:spTree>
    <p:extLst>
      <p:ext uri="{BB962C8B-B14F-4D97-AF65-F5344CB8AC3E}">
        <p14:creationId xmlns:p14="http://schemas.microsoft.com/office/powerpoint/2010/main" val="395030222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0</Words>
  <Application>Microsoft Office PowerPoint</Application>
  <PresentationFormat>Widescreen</PresentationFormat>
  <Paragraphs>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Electronics Club</vt:lpstr>
      <vt:lpstr>Vision!</vt:lpstr>
      <vt:lpstr>PowerPoint Presentation</vt:lpstr>
      <vt:lpstr>Major Sessions(Old)</vt:lpstr>
      <vt:lpstr>Hardware Hackathon</vt:lpstr>
      <vt:lpstr>Major Session(New)</vt:lpstr>
      <vt:lpstr>Major Session(New) </vt:lpstr>
      <vt:lpstr>Talks</vt:lpstr>
      <vt:lpstr>BLAH Talks</vt:lpstr>
      <vt:lpstr>SSTeP</vt:lpstr>
      <vt:lpstr>Techify Your Room</vt:lpstr>
      <vt:lpstr>Annual Robotics Challenge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Club</dc:title>
  <dc:creator/>
  <cp:lastModifiedBy/>
  <cp:revision>4</cp:revision>
  <dcterms:created xsi:type="dcterms:W3CDTF">2012-07-27T01:16:44Z</dcterms:created>
  <dcterms:modified xsi:type="dcterms:W3CDTF">2015-04-14T04:43:22Z</dcterms:modified>
</cp:coreProperties>
</file>