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2" r:id="rId3"/>
    <p:sldId id="343" r:id="rId5"/>
    <p:sldId id="324" r:id="rId6"/>
    <p:sldId id="326" r:id="rId7"/>
    <p:sldId id="325" r:id="rId8"/>
    <p:sldId id="327" r:id="rId9"/>
    <p:sldId id="344" r:id="rId10"/>
    <p:sldId id="345" r:id="rId11"/>
    <p:sldId id="390" r:id="rId12"/>
    <p:sldId id="331" r:id="rId13"/>
    <p:sldId id="346" r:id="rId14"/>
    <p:sldId id="347" r:id="rId15"/>
    <p:sldId id="348" r:id="rId16"/>
    <p:sldId id="349" r:id="rId17"/>
    <p:sldId id="391" r:id="rId18"/>
    <p:sldId id="392" r:id="rId19"/>
    <p:sldId id="373" r:id="rId20"/>
    <p:sldId id="376" r:id="rId21"/>
    <p:sldId id="393" r:id="rId22"/>
    <p:sldId id="30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E1EF"/>
    <a:srgbClr val="F8F018"/>
    <a:srgbClr val="3A3C3F"/>
    <a:srgbClr val="233032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278255" y="127952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zh-CN" sz="3200">
                <a:solidFill>
                  <a:srgbClr val="F8F018"/>
                </a:solidFill>
              </a:rPr>
              <a:t> 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27685" y="1456691"/>
            <a:ext cx="327025" cy="299085"/>
          </a:xfrm>
          <a:prstGeom prst="triangle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"/>
          </a:p>
        </p:txBody>
      </p:sp>
      <p:sp>
        <p:nvSpPr>
          <p:cNvPr id="9" name="文本框 2"/>
          <p:cNvSpPr txBox="1"/>
          <p:nvPr/>
        </p:nvSpPr>
        <p:spPr>
          <a:xfrm>
            <a:off x="1278891" y="223075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1294131" y="32238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3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400" y="418909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4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1296671" y="5168265"/>
            <a:ext cx="79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>
                <a:solidFill>
                  <a:srgbClr val="F8F018"/>
                </a:solidFill>
                <a:latin typeface="Arial Unicode MS" panose="020B0604020202020204" charset="-122"/>
                <a:ea typeface="Arial Unicode MS" panose="020B0604020202020204" charset="-122"/>
              </a:rPr>
              <a:t>5 </a:t>
            </a:r>
            <a:r>
              <a:rPr lang="en-US" altLang="zh-CN" sz="3200">
                <a:solidFill>
                  <a:srgbClr val="F8F018"/>
                </a:solidFill>
              </a:rPr>
              <a:t>/</a:t>
            </a:r>
            <a:endParaRPr lang="en-US" altLang="zh-CN" sz="3200">
              <a:solidFill>
                <a:srgbClr val="F8F018"/>
              </a:solidFill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094231" y="1388849"/>
            <a:ext cx="8421497" cy="483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ts val="28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en-US" altLang="zh-CN" dirty="0"/>
          </a:p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0" lvl="0"/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75031" y="659420"/>
            <a:ext cx="1052449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95020" y="1746123"/>
            <a:ext cx="9134856" cy="202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  <a:p>
            <a:pPr marL="914400"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7302" y="3522345"/>
            <a:ext cx="12209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4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302" y="5360670"/>
            <a:ext cx="1220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安安老师</a:t>
            </a:r>
            <a:endParaRPr lang="zh-CN" altLang="en-US" sz="2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2055" y="1652905"/>
            <a:ext cx="12209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        WEB</a:t>
            </a:r>
            <a:r>
              <a:rPr lang="zh-CN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  <a:endParaRPr lang="zh-CN" altLang="zh-CN" sz="6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45" y="1313180"/>
            <a:ext cx="10659110" cy="211455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lvl="1">
              <a:lnSpc>
                <a:spcPct val="150000"/>
              </a:lnSpc>
            </a:pPr>
            <a:endParaRPr sz="2000" dirty="0"/>
          </a:p>
          <a:p>
            <a:pPr marL="457200" lvl="1" indent="0">
              <a:lnSpc>
                <a:spcPct val="150000"/>
              </a:lnSpc>
              <a:buNone/>
            </a:pPr>
            <a:endParaRPr sz="293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lang="en-US" altLang="zh-CN" sz="3600" dirty="0"/>
              <a:t>label</a:t>
            </a:r>
            <a:r>
              <a:rPr sz="3600" dirty="0"/>
              <a:t>标签的关联</a:t>
            </a:r>
            <a:endParaRPr sz="3600" dirty="0"/>
          </a:p>
        </p:txBody>
      </p:sp>
      <p:pic>
        <p:nvPicPr>
          <p:cNvPr id="2" name="图片 1" descr="子主题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889250"/>
            <a:ext cx="6506210" cy="223837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/>
        </p:nvSpPr>
        <p:spPr>
          <a:xfrm>
            <a:off x="512445" y="1248410"/>
            <a:ext cx="9886950" cy="14763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000" dirty="0">
                <a:solidFill>
                  <a:schemeClr val="bg1"/>
                </a:solidFill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  <a:r>
              <a:rPr sz="2000" dirty="0">
                <a:solidFill>
                  <a:schemeClr val="bg1"/>
                </a:solidFill>
              </a:rPr>
              <a:t>&gt; 元素不会向用户呈现任何特殊效果。不过，它为鼠标用户改进了可用性。如果您在 label 元素内点击文本，就会触发此控件标签的 for 属性应当与相关元素的 id 属性相同。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766445" y="5318760"/>
            <a:ext cx="9886950" cy="11684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&lt;input  id=”conn” type=”text”&gt;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&lt;label for=”conn”&gt;</a:t>
            </a:r>
            <a:r>
              <a:rPr sz="2000">
                <a:solidFill>
                  <a:schemeClr val="bg1"/>
                </a:solidFill>
                <a:sym typeface="+mn-ea"/>
              </a:rPr>
              <a:t>关联表单元素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&lt;/label&gt;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45" y="941705"/>
            <a:ext cx="10659110" cy="248412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lvl="1">
              <a:lnSpc>
                <a:spcPct val="150000"/>
              </a:lnSpc>
            </a:pPr>
            <a:r>
              <a:rPr sz="1800" dirty="0"/>
              <a:t>select 元素可创建单选或多选菜单。&lt;select&gt; 元素中的 &lt;option&gt; 标签用于定义列表中的可用选项。</a:t>
            </a:r>
            <a:endParaRPr sz="1800" dirty="0"/>
          </a:p>
          <a:p>
            <a:pPr marL="457200" lvl="1" indent="0">
              <a:lnSpc>
                <a:spcPct val="150000"/>
              </a:lnSpc>
              <a:buNone/>
            </a:pPr>
            <a:endParaRPr sz="293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 dirty="0"/>
              <a:t>下拉列表</a:t>
            </a:r>
            <a:endParaRPr sz="3600" dirty="0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3208020"/>
            <a:ext cx="3009265" cy="704850"/>
          </a:xfrm>
          <a:prstGeom prst="rect">
            <a:avLst/>
          </a:prstGeom>
        </p:spPr>
      </p:pic>
      <p:sp>
        <p:nvSpPr>
          <p:cNvPr id="5" name="内容占位符 3"/>
          <p:cNvSpPr>
            <a:spLocks noGrp="1"/>
          </p:cNvSpPr>
          <p:nvPr/>
        </p:nvSpPr>
        <p:spPr>
          <a:xfrm>
            <a:off x="750570" y="3192780"/>
            <a:ext cx="10659110" cy="302768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marL="457200" lvl="1" indent="0">
              <a:lnSpc>
                <a:spcPct val="150000"/>
              </a:lnSpc>
              <a:buNone/>
            </a:pPr>
            <a:r>
              <a:rPr sz="1800" dirty="0">
                <a:solidFill>
                  <a:srgbClr val="FFFF00"/>
                </a:solidFill>
              </a:rPr>
              <a:t>标签属性：</a:t>
            </a:r>
            <a:endParaRPr sz="1800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800" dirty="0">
                <a:solidFill>
                  <a:srgbClr val="FFFF00"/>
                </a:solidFill>
              </a:rPr>
              <a:t> </a:t>
            </a:r>
            <a:r>
              <a:rPr sz="1800" dirty="0">
                <a:solidFill>
                  <a:schemeClr val="bg1"/>
                </a:solidFill>
              </a:rPr>
              <a:t>       autofocus 自动得到焦点；</a:t>
            </a:r>
            <a:endParaRPr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935" dirty="0"/>
              <a:t>     </a:t>
            </a:r>
            <a:r>
              <a:rPr sz="1800" dirty="0"/>
              <a:t>multiple 多选项；</a:t>
            </a:r>
            <a:endParaRPr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sz="1800" dirty="0"/>
              <a:t>        size 规定下拉列表中可见选项的数目；</a:t>
            </a:r>
            <a:endParaRPr sz="18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45" y="1313180"/>
            <a:ext cx="10659110" cy="233172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FF00"/>
                </a:solidFill>
              </a:rPr>
              <a:t>标签属性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sz="1800" dirty="0"/>
              <a:t>cols 文本可见列数</a:t>
            </a:r>
            <a:endParaRPr sz="1800" dirty="0"/>
          </a:p>
          <a:p>
            <a:pPr lvl="1">
              <a:lnSpc>
                <a:spcPct val="150000"/>
              </a:lnSpc>
            </a:pPr>
            <a:r>
              <a:rPr sz="1800" dirty="0"/>
              <a:t>rows文本可见行数</a:t>
            </a:r>
            <a:endParaRPr sz="1800" dirty="0"/>
          </a:p>
          <a:p>
            <a:pPr marL="457200" lvl="1" indent="0">
              <a:lnSpc>
                <a:spcPct val="150000"/>
              </a:lnSpc>
              <a:buNone/>
            </a:pPr>
            <a:endParaRPr sz="293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 dirty="0"/>
              <a:t>文本域&lt;textarea&gt;</a:t>
            </a:r>
            <a:endParaRPr sz="36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 dirty="0"/>
              <a:t>控件分组</a:t>
            </a:r>
            <a:endParaRPr sz="3600" dirty="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1628140"/>
            <a:ext cx="3199765" cy="9715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>
                <a:solidFill>
                  <a:srgbClr val="61FFFD"/>
                </a:solidFill>
                <a:sym typeface="+mn-ea"/>
              </a:rPr>
              <a:t>列表标签</a:t>
            </a:r>
            <a:endParaRPr sz="3600">
              <a:solidFill>
                <a:srgbClr val="61FFFD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710" y="1842135"/>
            <a:ext cx="9281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&lt;ul&gt;&lt;li&gt;&lt;/li&gt;&lt;/ul&gt;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常用属性 type：</a:t>
            </a:r>
            <a:endParaRPr lang="zh-CN" altLang="en-US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type="disc" 列项符号为实心圆点；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type="circle" 列项符号为空心圆点；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type="square" 列项符号为空心正方形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>
                <a:solidFill>
                  <a:srgbClr val="61FFFD"/>
                </a:solidFill>
                <a:sym typeface="+mn-ea"/>
              </a:rPr>
              <a:t>列表标签</a:t>
            </a:r>
            <a:endParaRPr sz="3600">
              <a:solidFill>
                <a:srgbClr val="61FFFD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710" y="1508760"/>
            <a:ext cx="92817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&lt;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l&gt;&lt;li&gt;&lt;/li&gt;&lt;/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l&gt;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常用属性 type：</a:t>
            </a:r>
            <a:endParaRPr lang="zh-CN" altLang="en-US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1阿拉伯数字1,2,3……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a小写字母a,b,c,……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A大写字母A,B,C,……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ⅰ小写罗马数字ⅰⅱⅲⅳ……</a:t>
            </a:r>
            <a:endParaRPr 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Ⅰ大写罗马数字ⅠⅡⅢⅣ……</a:t>
            </a:r>
            <a:endParaRPr 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start属性:</a:t>
            </a:r>
            <a:endParaRPr lang="en-US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start = “4” 从第几个元素开始</a:t>
            </a:r>
            <a:endParaRPr 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539688"/>
            <a:ext cx="10524491" cy="589280"/>
          </a:xfrm>
        </p:spPr>
        <p:txBody>
          <a:bodyPr/>
          <a:lstStyle/>
          <a:p>
            <a:r>
              <a:rPr sz="3600">
                <a:solidFill>
                  <a:srgbClr val="61FFFD"/>
                </a:solidFill>
                <a:sym typeface="+mn-ea"/>
              </a:rPr>
              <a:t>列表标签</a:t>
            </a:r>
            <a:endParaRPr sz="3600">
              <a:solidFill>
                <a:srgbClr val="61FFFD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710" y="1508760"/>
            <a:ext cx="92817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自定义列表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&lt;dl&gt;&lt;dt&gt;&lt;/dt&gt;&lt;dd&gt;&lt;/dd&gt;&lt;/dl&gt;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特殊字符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810" y="1842135"/>
            <a:ext cx="928179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&amp;nbsp;      空格		     </a:t>
            </a: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&amp;lt;           小于号		       </a:t>
            </a: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&amp;gt;          大于号</a:t>
            </a: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&amp;copy;      版权</a:t>
            </a: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&amp;reg;        注册</a:t>
            </a: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&amp;quot;      “</a:t>
            </a:r>
            <a:endParaRPr lang="en-US" altLang="zh-CN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&amp;amp;        &amp;</a:t>
            </a:r>
            <a:endParaRPr lang="en-US" altLang="zh-CN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373380"/>
            <a:ext cx="10515600" cy="1325563"/>
          </a:xfrm>
        </p:spPr>
        <p:txBody>
          <a:bodyPr/>
          <a:p>
            <a:pPr algn="l"/>
            <a:r>
              <a:rPr lang="zh-CN" sz="3600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</a:rPr>
              <a:t>作业</a:t>
            </a:r>
            <a:endParaRPr lang="zh-CN" sz="3600">
              <a:solidFill>
                <a:srgbClr val="01E1E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1510"/>
            <a:ext cx="10515600" cy="39141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 b="1">
                <a:solidFill>
                  <a:schemeClr val="bg1"/>
                </a:solidFill>
                <a:sym typeface="+mn-ea"/>
              </a:rPr>
              <a:t>一、</a:t>
            </a: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sz="1800" b="1">
                <a:solidFill>
                  <a:srgbClr val="FFFF00"/>
                </a:solidFill>
                <a:sym typeface="+mn-ea"/>
              </a:rPr>
              <a:t>         </a:t>
            </a:r>
            <a:endParaRPr sz="1800" b="1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sym typeface="+mn-ea"/>
            </a:endParaRPr>
          </a:p>
          <a:p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2006600"/>
            <a:ext cx="4528820" cy="1240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8295" y="3387090"/>
            <a:ext cx="6528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1、北京八维研修学院显示为带有商标的版权符号。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2、网站工程学院加粗显示，与版权所有之间用空格符号隔开，带有版权符号。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3、插入素材中的图片，图片向右对齐，且给图片做超链接，点击进入百度，要求百度在新窗口中打开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4、显示“以上&lt;img&gt;显示的是图片”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373380"/>
            <a:ext cx="10515600" cy="1325563"/>
          </a:xfrm>
        </p:spPr>
        <p:txBody>
          <a:bodyPr/>
          <a:p>
            <a:pPr algn="l"/>
            <a:r>
              <a:rPr lang="zh-CN" sz="3600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</a:rPr>
              <a:t>作业</a:t>
            </a:r>
            <a:endParaRPr lang="zh-CN" sz="3600">
              <a:solidFill>
                <a:srgbClr val="01E1E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1510"/>
            <a:ext cx="10515600" cy="39141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 b="1">
                <a:solidFill>
                  <a:schemeClr val="bg1"/>
                </a:solidFill>
                <a:sym typeface="+mn-ea"/>
              </a:rPr>
              <a:t>二、</a:t>
            </a: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400" b="1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sz="1800" b="1">
                <a:solidFill>
                  <a:srgbClr val="FFFF00"/>
                </a:solidFill>
                <a:sym typeface="+mn-ea"/>
              </a:rPr>
              <a:t>          </a:t>
            </a:r>
            <a:endParaRPr sz="1800" b="1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sym typeface="+mn-ea"/>
            </a:endParaRPr>
          </a:p>
          <a:p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805" y="2000250"/>
            <a:ext cx="3818890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71120"/>
            <a:ext cx="12254865" cy="7113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345" y="1913890"/>
            <a:ext cx="6925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认识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选择器与优先级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6755" y="191389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1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6755" y="257429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2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6755" y="3255645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3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6755" y="391541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8F018"/>
                </a:solidFill>
              </a:rPr>
              <a:t>4 /</a:t>
            </a:r>
            <a:endParaRPr lang="en-US" altLang="zh-CN" sz="2400">
              <a:solidFill>
                <a:srgbClr val="F8F01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55245"/>
            <a:ext cx="12254865" cy="71132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3350" y="4869180"/>
            <a:ext cx="5476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zh-CN" altLang="en-US" sz="600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000">
              <a:solidFill>
                <a:srgbClr val="F8F01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020" y="1363133"/>
            <a:ext cx="8661353" cy="486791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  CSS</a:t>
            </a:r>
            <a:r>
              <a:rPr sz="2400">
                <a:solidFill>
                  <a:schemeClr val="bg1"/>
                </a:solidFill>
                <a:sym typeface="+mn-ea"/>
              </a:rPr>
              <a:t>是层叠样式表（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Cascading Style Sheets</a:t>
            </a:r>
            <a:r>
              <a:rPr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sz="2400">
                <a:solidFill>
                  <a:schemeClr val="bg1"/>
                </a:solidFill>
                <a:sym typeface="+mn-ea"/>
              </a:rPr>
              <a:t>  定义了如何显示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HTML</a:t>
            </a:r>
            <a:r>
              <a:rPr sz="2400">
                <a:solidFill>
                  <a:schemeClr val="bg1"/>
                </a:solidFill>
                <a:sym typeface="+mn-ea"/>
              </a:rPr>
              <a:t>元素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sz="2400">
                <a:solidFill>
                  <a:schemeClr val="bg1"/>
                </a:solidFill>
                <a:sym typeface="+mn-ea"/>
              </a:rPr>
              <a:t>  存储在样式表中（扩展名是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.css</a:t>
            </a:r>
            <a:r>
              <a:rPr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sz="2400">
                <a:solidFill>
                  <a:schemeClr val="bg1"/>
                </a:solidFill>
                <a:sym typeface="+mn-ea"/>
              </a:rPr>
              <a:t>  可以解决结构与表现分离的问题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sz="2400">
                <a:solidFill>
                  <a:schemeClr val="bg1"/>
                </a:solidFill>
                <a:sym typeface="+mn-ea"/>
              </a:rPr>
              <a:t>  多个样式可以层叠为一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935" dirty="0"/>
          </a:p>
          <a:p>
            <a:pPr lvl="1">
              <a:lnSpc>
                <a:spcPct val="150000"/>
              </a:lnSpc>
            </a:pPr>
            <a:endParaRPr lang="en-US" altLang="zh-CN" sz="293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64" y="484125"/>
            <a:ext cx="10524491" cy="700405"/>
          </a:xfrm>
        </p:spPr>
        <p:txBody>
          <a:bodyPr/>
          <a:lstStyle/>
          <a:p>
            <a:r>
              <a:rPr dirty="0">
                <a:sym typeface="+mn-ea"/>
              </a:rPr>
              <a:t>认识</a:t>
            </a:r>
            <a:r>
              <a:rPr lang="en-US" altLang="zh-CN" dirty="0">
                <a:sym typeface="+mn-ea"/>
              </a:rPr>
              <a:t>CSS</a:t>
            </a:r>
            <a:endParaRPr b="1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15265"/>
            <a:ext cx="12254865" cy="7113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5420" y="1177290"/>
            <a:ext cx="9281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常用工具掌握 ：编辑器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运行环境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5420" y="115570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起步阶段</a:t>
            </a:r>
            <a:endParaRPr lang="zh-CN" altLang="zh-CN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4785" y="2099310"/>
            <a:ext cx="92817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基本知识掌握 （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111885" y="1302385"/>
            <a:ext cx="80010" cy="296545"/>
          </a:xfrm>
          <a:prstGeom prst="flowChartAlternateProcess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1111885" y="2099310"/>
            <a:ext cx="80010" cy="296545"/>
          </a:xfrm>
          <a:prstGeom prst="flowChartAlternateProcess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1111885" y="3057525"/>
            <a:ext cx="80010" cy="296545"/>
          </a:xfrm>
          <a:prstGeom prst="flowChartAlternateProcess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454785" y="3108325"/>
            <a:ext cx="5219065" cy="29654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开发习惯，编程思想的培养</a:t>
            </a:r>
            <a:endParaRPr lang="zh-CN" altLang="en-US" sz="2400" b="1"/>
          </a:p>
        </p:txBody>
      </p:sp>
      <p:pic>
        <p:nvPicPr>
          <p:cNvPr id="9" name="图片 8" descr="OGM])3WA3X]GC0F%OE9N6B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5" y="5067935"/>
            <a:ext cx="8895715" cy="157480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5" y="3898900"/>
            <a:ext cx="1203960" cy="1203960"/>
          </a:xfrm>
          <a:prstGeom prst="rect">
            <a:avLst/>
          </a:prstGeom>
        </p:spPr>
      </p:pic>
      <p:pic>
        <p:nvPicPr>
          <p:cNvPr id="13" name="图片 1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90" y="3863975"/>
            <a:ext cx="1203960" cy="1203960"/>
          </a:xfrm>
          <a:prstGeom prst="rect">
            <a:avLst/>
          </a:prstGeom>
        </p:spPr>
      </p:pic>
      <p:pic>
        <p:nvPicPr>
          <p:cNvPr id="14" name="图片 13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725" y="3863975"/>
            <a:ext cx="1238885" cy="1238885"/>
          </a:xfrm>
          <a:prstGeom prst="rect">
            <a:avLst/>
          </a:prstGeom>
        </p:spPr>
      </p:pic>
      <p:pic>
        <p:nvPicPr>
          <p:cNvPr id="15" name="图片 14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510" y="3877945"/>
            <a:ext cx="1176655" cy="1176655"/>
          </a:xfrm>
          <a:prstGeom prst="rect">
            <a:avLst/>
          </a:prstGeom>
        </p:spPr>
      </p:pic>
      <p:pic>
        <p:nvPicPr>
          <p:cNvPr id="16" name="图片 15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05" y="3841750"/>
            <a:ext cx="1318260" cy="1318260"/>
          </a:xfrm>
          <a:prstGeom prst="rect">
            <a:avLst/>
          </a:prstGeom>
        </p:spPr>
      </p:pic>
      <p:pic>
        <p:nvPicPr>
          <p:cNvPr id="10" name="图片 9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640" y="-233045"/>
            <a:ext cx="12254865" cy="71132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0855" y="1144905"/>
            <a:ext cx="92817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定义如何显示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元素，样式通常保存在外部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.css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文件中，通过仅仅标记一个简单的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文档，同时改变站点中所有页面的布局和外观。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   由于允许同时控制多重页面的样式和布局，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可以称得上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设计领域的一个突破，作为网站开发者，你能够为每个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元素定义样式，并将之应用于你希望的任意多的页面中，如需进行全局的更新，只需简单的改变样式，然后网站中的所有元素均会自动的更新。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    样式表允许以多种方式规定样式信息，样式可以规定在单个的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元素中，在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页的头元素中，或在一个外部的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文件中，设置可以在同一个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文档内部引用多个外部样式表。</a:t>
            </a:r>
            <a:endParaRPr lang="zh-CN" altLang="en-US" sz="20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01E1EF"/>
                </a:solidFill>
                <a:sym typeface="+mn-ea"/>
              </a:rPr>
              <a:t>CSS</a:t>
            </a:r>
            <a:r>
              <a:rPr lang="zh-CN" altLang="en-US" sz="3600" b="1" dirty="0">
                <a:solidFill>
                  <a:srgbClr val="01E1EF"/>
                </a:solidFill>
                <a:sym typeface="+mn-ea"/>
              </a:rPr>
              <a:t>样式表特点</a:t>
            </a:r>
            <a:endParaRPr lang="zh-CN" altLang="en-US" sz="3600" b="1" dirty="0">
              <a:solidFill>
                <a:srgbClr val="01E1E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225" y="-127635"/>
            <a:ext cx="12254865" cy="711327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3634" y="421578"/>
            <a:ext cx="10524491" cy="589280"/>
          </a:xfrm>
        </p:spPr>
        <p:txBody>
          <a:bodyPr>
            <a:normAutofit fontScale="90000"/>
          </a:bodyPr>
          <a:p>
            <a:r>
              <a:rPr lang="en-US" altLang="zh-CN" sz="3600" b="1" dirty="0">
                <a:solidFill>
                  <a:srgbClr val="01E1EF"/>
                </a:solidFill>
                <a:sym typeface="+mn-ea"/>
              </a:rPr>
              <a:t>CSS</a:t>
            </a:r>
            <a:r>
              <a:rPr lang="zh-CN" altLang="en-US" sz="3600" b="1" dirty="0">
                <a:solidFill>
                  <a:srgbClr val="01E1EF"/>
                </a:solidFill>
                <a:sym typeface="+mn-ea"/>
              </a:rPr>
              <a:t>注释</a:t>
            </a:r>
            <a:endParaRPr lang="zh-CN" altLang="en-US" sz="3600" b="1" dirty="0">
              <a:solidFill>
                <a:srgbClr val="01E1E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83845" y="1223645"/>
            <a:ext cx="9886950" cy="3319145"/>
          </a:xfrm>
          <a:prstGeom prst="rect">
            <a:avLst/>
          </a:prstGeom>
        </p:spPr>
        <p:txBody>
          <a:bodyPr wrap="square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多行注释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*/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单行注释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225" y="-127635"/>
            <a:ext cx="12254865" cy="711327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3634" y="431103"/>
            <a:ext cx="10524491" cy="589280"/>
          </a:xfrm>
        </p:spPr>
        <p:txBody>
          <a:bodyPr>
            <a:normAutofit fontScale="90000"/>
          </a:bodyPr>
          <a:p>
            <a:r>
              <a:rPr sz="3600" dirty="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表单标签</a:t>
            </a:r>
            <a:endParaRPr sz="3600" dirty="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83845" y="1223645"/>
            <a:ext cx="9886950" cy="4555490"/>
          </a:xfrm>
          <a:prstGeom prst="rect">
            <a:avLst/>
          </a:prstGeom>
        </p:spPr>
        <p:txBody>
          <a:bodyPr wrap="square">
            <a:normAutofit fontScale="70000"/>
          </a:bodyPr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什么表单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9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HTML表单用于搜集不同类型的用户数据</a:t>
            </a: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9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表单就是一个包含表单元素的区域&lt;form&gt;表单元素N个&lt;/form&gt;</a:t>
            </a: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9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表单元素是允许用户在表单中（比如文本域，下拉列表，单选框，复选框等等）</a:t>
            </a: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9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输入信息的元素,以及文本标签;</a:t>
            </a: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9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表单使用表单标签定义&lt;form&gt;</a:t>
            </a:r>
            <a:endParaRPr lang="zh-CN" altLang="en-US" sz="29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935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93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1E1EF"/>
                </a:solidFill>
                <a:sym typeface="+mn-ea"/>
              </a:rPr>
              <a:t>表单标签的使用</a:t>
            </a:r>
            <a:endParaRPr lang="zh-CN" altLang="en-US" sz="3600" b="1" dirty="0">
              <a:solidFill>
                <a:srgbClr val="01E1E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&lt;form&gt;&lt;/form&gt;   表单的最外层包裹元素元素（非必须）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action = “url”规定表单发送数据的路径；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method = post/get 属性规定如何发送表单数据（表单数据发送到 action 属性所规定的页面）。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1E1EF"/>
                </a:solidFill>
                <a:sym typeface="+mn-ea"/>
              </a:rPr>
              <a:t>表单标签的使用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230" y="1282700"/>
            <a:ext cx="10747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&lt;input&gt; 标签用于搜集用户信息。根据不同的 type 属性值，输入字段拥有很多种形式。输入字段可以是文本字段、复选框、掩码后的文本控件、单选按钮、按钮等等。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0" y="2108835"/>
            <a:ext cx="548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常用属性  type 规定 input 元素的类型：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150" y="2477135"/>
            <a:ext cx="7780655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text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单行</a:t>
            </a:r>
            <a:r>
              <a:rPr>
                <a:solidFill>
                  <a:schemeClr val="bg1"/>
                </a:solidFill>
                <a:sym typeface="+mn-ea"/>
              </a:rPr>
              <a:t>文本域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password  </a:t>
            </a:r>
            <a:r>
              <a:rPr>
                <a:solidFill>
                  <a:schemeClr val="bg1"/>
                </a:solidFill>
                <a:sym typeface="+mn-ea"/>
              </a:rPr>
              <a:t>密码框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button  </a:t>
            </a:r>
            <a:r>
              <a:rPr dirty="0">
                <a:solidFill>
                  <a:schemeClr val="bg1"/>
                </a:solidFill>
                <a:sym typeface="+mn-ea"/>
              </a:rPr>
              <a:t>以按钮的形式显示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checkbox </a:t>
            </a:r>
            <a:r>
              <a:rPr dirty="0">
                <a:solidFill>
                  <a:schemeClr val="bg1"/>
                </a:solidFill>
                <a:sym typeface="+mn-ea"/>
              </a:rPr>
              <a:t>复选框的形式显示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radio   </a:t>
            </a:r>
            <a:r>
              <a:rPr>
                <a:solidFill>
                  <a:schemeClr val="bg1"/>
                </a:solidFill>
                <a:sym typeface="+mn-ea"/>
              </a:rPr>
              <a:t>单选框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file </a:t>
            </a:r>
            <a:r>
              <a:rPr dirty="0">
                <a:solidFill>
                  <a:schemeClr val="bg1"/>
                </a:solidFill>
                <a:sym typeface="+mn-ea"/>
              </a:rPr>
              <a:t>传递文件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hidden  </a:t>
            </a:r>
            <a:r>
              <a:rPr dirty="0">
                <a:solidFill>
                  <a:schemeClr val="bg1"/>
                </a:solidFill>
                <a:sym typeface="+mn-ea"/>
              </a:rPr>
              <a:t>隐藏文本域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reset </a:t>
            </a:r>
            <a:r>
              <a:rPr>
                <a:solidFill>
                  <a:schemeClr val="bg1"/>
                </a:solidFill>
                <a:sym typeface="+mn-ea"/>
              </a:rPr>
              <a:t>重置按钮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submit  </a:t>
            </a:r>
            <a:r>
              <a:rPr>
                <a:solidFill>
                  <a:schemeClr val="bg1"/>
                </a:solidFill>
                <a:sym typeface="+mn-ea"/>
              </a:rPr>
              <a:t>提交按钮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1E1EF"/>
                </a:solidFill>
                <a:sym typeface="+mn-ea"/>
              </a:rPr>
              <a:t>表单标签的使用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0" y="1356360"/>
            <a:ext cx="548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其他常用属性 ：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150" y="1877695"/>
            <a:ext cx="7780655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value  </a:t>
            </a:r>
            <a:r>
              <a:rPr>
                <a:solidFill>
                  <a:schemeClr val="bg1"/>
                </a:solidFill>
                <a:sym typeface="+mn-ea"/>
              </a:rPr>
              <a:t>规定元素的初始值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checked </a:t>
            </a:r>
            <a:r>
              <a:rPr dirty="0">
                <a:solidFill>
                  <a:schemeClr val="bg1"/>
                </a:solidFill>
                <a:sym typeface="+mn-ea"/>
              </a:rPr>
              <a:t>规定元素是否为选中状态</a:t>
            </a:r>
            <a:endParaRPr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disabled </a:t>
            </a:r>
            <a:r>
              <a:rPr dirty="0">
                <a:solidFill>
                  <a:schemeClr val="bg1"/>
                </a:solidFill>
                <a:sym typeface="+mn-ea"/>
              </a:rPr>
              <a:t>规定元素是否为可用状态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name  定义 input 元素的名称。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placeholder   规定帮助用户填写输入字段的提示。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readonly    规定输入字段为只读。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maxlength </a:t>
            </a:r>
            <a:r>
              <a:rPr>
                <a:solidFill>
                  <a:schemeClr val="bg1"/>
                </a:solidFill>
                <a:sym typeface="+mn-ea"/>
              </a:rPr>
              <a:t>规定输入的字符个数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WPS 演示</Application>
  <PresentationFormat>宽屏</PresentationFormat>
  <Paragraphs>221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认识CSS</vt:lpstr>
      <vt:lpstr>PowerPoint 演示文稿</vt:lpstr>
      <vt:lpstr>CSS注释</vt:lpstr>
      <vt:lpstr>表单标签</vt:lpstr>
      <vt:lpstr>PowerPoint 演示文稿</vt:lpstr>
      <vt:lpstr>PowerPoint 演示文稿</vt:lpstr>
      <vt:lpstr>PowerPoint 演示文稿</vt:lpstr>
      <vt:lpstr>label标签的关联</vt:lpstr>
      <vt:lpstr>下拉列表</vt:lpstr>
      <vt:lpstr>文本域&lt;textarea&gt;</vt:lpstr>
      <vt:lpstr>控件分组</vt:lpstr>
      <vt:lpstr>列表标签</vt:lpstr>
      <vt:lpstr>列表标签</vt:lpstr>
      <vt:lpstr>列表标签</vt:lpstr>
      <vt:lpstr>PowerPoint 演示文稿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安安</cp:lastModifiedBy>
  <cp:revision>71</cp:revision>
  <dcterms:created xsi:type="dcterms:W3CDTF">2017-06-19T10:32:00Z</dcterms:created>
  <dcterms:modified xsi:type="dcterms:W3CDTF">2018-01-25T03:34:12Z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