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5"/>
  </p:notesMasterIdLst>
  <p:sldIdLst>
    <p:sldId id="983" r:id="rId2"/>
    <p:sldId id="1718" r:id="rId3"/>
    <p:sldId id="1668" r:id="rId4"/>
    <p:sldId id="1721" r:id="rId5"/>
    <p:sldId id="1656" r:id="rId6"/>
    <p:sldId id="1722" r:id="rId7"/>
    <p:sldId id="1723" r:id="rId8"/>
    <p:sldId id="1725" r:id="rId9"/>
    <p:sldId id="1724" r:id="rId10"/>
    <p:sldId id="1664" r:id="rId11"/>
    <p:sldId id="1665" r:id="rId12"/>
    <p:sldId id="1666" r:id="rId13"/>
    <p:sldId id="1667" r:id="rId14"/>
    <p:sldId id="1669" r:id="rId15"/>
    <p:sldId id="1670" r:id="rId16"/>
    <p:sldId id="1671" r:id="rId17"/>
    <p:sldId id="1672" r:id="rId18"/>
    <p:sldId id="1673" r:id="rId19"/>
    <p:sldId id="1674" r:id="rId20"/>
    <p:sldId id="1675" r:id="rId21"/>
    <p:sldId id="1676" r:id="rId22"/>
    <p:sldId id="1677" r:id="rId23"/>
    <p:sldId id="1678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rgbClr val="133984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6E6E6"/>
    <a:srgbClr val="FF0066"/>
    <a:srgbClr val="FFFF00"/>
    <a:srgbClr val="00E4A8"/>
    <a:srgbClr val="133984"/>
    <a:srgbClr val="788297"/>
    <a:srgbClr val="FF0000"/>
    <a:srgbClr val="DDDDD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5354" autoAdjust="0"/>
  </p:normalViewPr>
  <p:slideViewPr>
    <p:cSldViewPr>
      <p:cViewPr varScale="1">
        <p:scale>
          <a:sx n="96" d="100"/>
          <a:sy n="96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916"/>
    </p:cViewPr>
  </p:sorterViewPr>
  <p:notesViewPr>
    <p:cSldViewPr>
      <p:cViewPr varScale="1">
        <p:scale>
          <a:sx n="56" d="100"/>
          <a:sy n="56" d="100"/>
        </p:scale>
        <p:origin x="-2214" y="-96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2" tIns="47351" rIns="94702" bIns="47351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2" tIns="47351" rIns="94702" bIns="473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5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2" tIns="47351" rIns="94702" bIns="47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2" tIns="47351" rIns="94702" bIns="47351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2" tIns="47351" rIns="94702" bIns="473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28984C8A-460A-4EBA-B723-5742D50A99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453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6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本章参考资料：</a:t>
            </a:r>
            <a:r>
              <a:rPr lang="en-US" altLang="zh-CN">
                <a:latin typeface="Arial" panose="020B0604020202020204" pitchFamily="34" charset="0"/>
              </a:rPr>
              <a:t>LM3S9B92-Datasheet.pdf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LM3S_DiverLib_UserGuide_2752_cn.pdf</a:t>
            </a:r>
            <a:r>
              <a:rPr lang="zh-CN" altLang="en-US">
                <a:latin typeface="Arial" panose="020B0604020202020204" pitchFamily="34" charset="0"/>
              </a:rPr>
              <a:t>，嵌入式系统实验教程</a:t>
            </a:r>
            <a:r>
              <a:rPr lang="en-US" altLang="zh-CN">
                <a:latin typeface="Arial" panose="020B0604020202020204" pitchFamily="34" charset="0"/>
              </a:rPr>
              <a:t>.pdf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65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02" tIns="47351" rIns="94702" bIns="47351" anchor="b"/>
          <a:lstStyle>
            <a:lvl1pPr defTabSz="96520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920F5AC9-55F4-4651-93D4-0ED949976A35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algn="r" eaLnBrk="1" hangingPunct="1"/>
              <a:t>1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4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2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83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15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3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3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D1441-735B-4262-BA92-DF283F0E7F8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14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7" tIns="48248" rIns="96497" bIns="48248"/>
          <a:lstStyle/>
          <a:p>
            <a:pPr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76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Stick Parity bit.</a:t>
            </a:r>
            <a:br>
              <a:rPr lang="en-US" altLang="zh-CN" dirty="0"/>
            </a:br>
            <a:r>
              <a:rPr lang="en-US" altLang="zh-CN" dirty="0"/>
              <a:t>‘0’ – Stick Parity disabled</a:t>
            </a:r>
            <a:br>
              <a:rPr lang="en-US" altLang="zh-CN" dirty="0"/>
            </a:br>
            <a:r>
              <a:rPr lang="en-US" altLang="zh-CN" dirty="0"/>
              <a:t>‘1’ - If bits 3 and 4 are logic ‘1’, the parity bit is transmitted</a:t>
            </a:r>
            <a:br>
              <a:rPr lang="en-US" altLang="zh-CN" dirty="0"/>
            </a:br>
            <a:r>
              <a:rPr lang="en-US" altLang="zh-CN" dirty="0"/>
              <a:t>and checked as logic ‘0’. If bit 3 is ‘1’ and bit 4 is ‘0’ then the parity bit is transmitted and checked as ‘1’.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723DC-B9FE-47AD-A28B-648FB842CE2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55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Stick Parity bit.</a:t>
            </a:r>
            <a:br>
              <a:rPr lang="en-US" altLang="zh-CN" dirty="0"/>
            </a:br>
            <a:r>
              <a:rPr lang="en-US" altLang="zh-CN" dirty="0"/>
              <a:t>‘0’ – Stick Parity disabled</a:t>
            </a:r>
            <a:br>
              <a:rPr lang="en-US" altLang="zh-CN" dirty="0"/>
            </a:br>
            <a:r>
              <a:rPr lang="en-US" altLang="zh-CN" dirty="0"/>
              <a:t>‘1’ - If bits 3 and 4 are logic ‘1’, the parity bit is transmitted</a:t>
            </a:r>
            <a:br>
              <a:rPr lang="en-US" altLang="zh-CN" dirty="0"/>
            </a:br>
            <a:r>
              <a:rPr lang="en-US" altLang="zh-CN" dirty="0"/>
              <a:t>and checked as logic ‘0’. If bit 3 is ‘1’ and bit 4 is ‘0’ then the parity bit is transmitted and checked as ‘1’.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723DC-B9FE-47AD-A28B-648FB842CE2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56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Stick Parity bit.</a:t>
            </a:r>
            <a:br>
              <a:rPr lang="en-US" altLang="zh-CN" dirty="0"/>
            </a:br>
            <a:r>
              <a:rPr lang="en-US" altLang="zh-CN" dirty="0"/>
              <a:t>‘0’ – Stick Parity disabled</a:t>
            </a:r>
            <a:br>
              <a:rPr lang="en-US" altLang="zh-CN" dirty="0"/>
            </a:br>
            <a:r>
              <a:rPr lang="en-US" altLang="zh-CN" dirty="0"/>
              <a:t>‘1’ - If bits 3 and 4 are logic ‘1’, the parity bit is transmitted</a:t>
            </a:r>
            <a:br>
              <a:rPr lang="en-US" altLang="zh-CN" dirty="0"/>
            </a:br>
            <a:r>
              <a:rPr lang="en-US" altLang="zh-CN" dirty="0"/>
              <a:t>and checked as logic ‘0’. If bit 3 is ‘1’ and bit 4 is ‘0’ then the parity bit is transmitted and checked as ‘1’.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723DC-B9FE-47AD-A28B-648FB842CE2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51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Stick Parity bit.</a:t>
            </a:r>
            <a:br>
              <a:rPr lang="en-US" altLang="zh-CN" dirty="0"/>
            </a:br>
            <a:r>
              <a:rPr lang="en-US" altLang="zh-CN" dirty="0"/>
              <a:t>‘0’ – Stick Parity disabled</a:t>
            </a:r>
            <a:br>
              <a:rPr lang="en-US" altLang="zh-CN" dirty="0"/>
            </a:br>
            <a:r>
              <a:rPr lang="en-US" altLang="zh-CN" dirty="0"/>
              <a:t>‘1’ - If bits 3 and 4 are logic ‘1’, the parity bit is transmitted</a:t>
            </a:r>
            <a:br>
              <a:rPr lang="en-US" altLang="zh-CN" dirty="0"/>
            </a:br>
            <a:r>
              <a:rPr lang="en-US" altLang="zh-CN" dirty="0"/>
              <a:t>and checked as logic ‘0’. If bit 3 is ‘1’ and bit 4 is ‘0’ then the parity bit is transmitted and checked as ‘1’.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723DC-B9FE-47AD-A28B-648FB842CE2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0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Stick Parity bit.</a:t>
            </a:r>
            <a:br>
              <a:rPr lang="en-US" altLang="zh-CN" dirty="0"/>
            </a:br>
            <a:r>
              <a:rPr lang="en-US" altLang="zh-CN" dirty="0"/>
              <a:t>‘0’ – Stick Parity disabled</a:t>
            </a:r>
            <a:br>
              <a:rPr lang="en-US" altLang="zh-CN" dirty="0"/>
            </a:br>
            <a:r>
              <a:rPr lang="en-US" altLang="zh-CN" dirty="0"/>
              <a:t>‘1’ - If bits 3 and 4 are logic ‘1’, the parity bit is transmitted</a:t>
            </a:r>
            <a:br>
              <a:rPr lang="en-US" altLang="zh-CN" dirty="0"/>
            </a:br>
            <a:r>
              <a:rPr lang="en-US" altLang="zh-CN" dirty="0"/>
              <a:t>and checked as logic ‘0’. If bit 3 is ‘1’ and bit 4 is ‘0’ then the parity bit is transmitted and checked as ‘1’.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723DC-B9FE-47AD-A28B-648FB842CE2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57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D1441-735B-4262-BA92-DF283F0E7F8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14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17BAF-BB16-4F9E-9A40-94E42CDB65F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6F240-9EA4-4D9C-B2BE-5218BBEA77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5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4BC20-4BAA-400F-BB2A-F375C2CF213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85DBE-A8CD-4986-BA54-8801A88E74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34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28600"/>
            <a:ext cx="1951038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28600"/>
            <a:ext cx="5700712" cy="5903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6C80C-AEE2-4C8F-BFB0-26EB5C92E91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FDDB2-1CFF-4CF5-AB9F-817CE08AF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59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65EC3-0196-4A15-B825-CC5FD1E182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12ED83-FBDD-4A27-BFCE-2C38D24BFF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92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615B5-3465-4B0B-B226-717A23EB3EB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10C1F8-E5FE-47D7-911F-65694E9395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21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3A8F9-7F16-45E3-BD24-ACAEA7309E1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7DEA6-06BB-40A7-A08A-0898CA979A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08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 flipV="1">
            <a:off x="187325" y="717550"/>
            <a:ext cx="6465888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pic>
        <p:nvPicPr>
          <p:cNvPr id="4" name="Picture 8" descr="tit-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15888"/>
            <a:ext cx="39052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779838" y="11588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i="1">
                <a:solidFill>
                  <a:srgbClr val="66FF33"/>
                </a:solidFill>
                <a:latin typeface="Arial" charset="0"/>
                <a:ea typeface="华文中宋" pitchFamily="2" charset="-122"/>
              </a:rPr>
              <a:t>嵌入式系统原理与实验</a:t>
            </a:r>
            <a:r>
              <a:rPr lang="zh-CN" altLang="en-US" sz="24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732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 flipV="1">
            <a:off x="187325" y="717550"/>
            <a:ext cx="6465888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pic>
        <p:nvPicPr>
          <p:cNvPr id="8" name="Picture 8" descr="tit-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15888"/>
            <a:ext cx="39052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3779838" y="11588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i="1">
                <a:solidFill>
                  <a:srgbClr val="66FF33"/>
                </a:solidFill>
                <a:latin typeface="Arial" charset="0"/>
                <a:ea typeface="华文中宋" pitchFamily="2" charset="-122"/>
              </a:rPr>
              <a:t>嵌入式系统原理与实验</a:t>
            </a:r>
            <a:r>
              <a:rPr lang="zh-CN" altLang="en-US" sz="24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263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 flipV="1">
            <a:off x="187325" y="717550"/>
            <a:ext cx="6465888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pic>
        <p:nvPicPr>
          <p:cNvPr id="7" name="Picture 8" descr="tit-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15888"/>
            <a:ext cx="39052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3779838" y="11588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i="1">
                <a:solidFill>
                  <a:srgbClr val="66FF33"/>
                </a:solidFill>
                <a:latin typeface="Arial" charset="0"/>
                <a:ea typeface="华文中宋" pitchFamily="2" charset="-122"/>
              </a:rPr>
              <a:t>嵌入式系统原理与实验</a:t>
            </a:r>
            <a:r>
              <a:rPr lang="zh-CN" altLang="en-US" sz="24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8309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50232" y="359369"/>
            <a:ext cx="321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5002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48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0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Songti SC" panose="02010600040101010101" pitchFamily="2" charset="-122"/>
                <a:ea typeface="Songti SC" panose="02010600040101010101" pitchFamily="2" charset="-122"/>
              </a:defRPr>
            </a:lvl3pPr>
            <a:lvl4pPr>
              <a:defRPr>
                <a:latin typeface="Songti SC" panose="02010600040101010101" pitchFamily="2" charset="-122"/>
                <a:ea typeface="Songti SC" panose="02010600040101010101" pitchFamily="2" charset="-122"/>
              </a:defRPr>
            </a:lvl4pPr>
            <a:lvl5pPr>
              <a:defRPr>
                <a:latin typeface="Songti SC" panose="02010600040101010101" pitchFamily="2" charset="-122"/>
                <a:ea typeface="Songti SC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753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26303-1302-4D04-89C1-C91F48D5AB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674CB-3042-4C12-9312-0537ED7357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842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7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125"/>
            </a:lvl1pPr>
            <a:lvl2pPr>
              <a:buClr>
                <a:schemeClr val="accent1"/>
              </a:buClr>
              <a:defRPr sz="1013"/>
            </a:lvl2pPr>
            <a:lvl3pPr>
              <a:buClr>
                <a:schemeClr val="accent1"/>
              </a:buClr>
              <a:defRPr sz="900"/>
            </a:lvl3pPr>
            <a:lvl4pPr>
              <a:buClr>
                <a:schemeClr val="accent1"/>
              </a:buClr>
              <a:defRPr sz="788"/>
            </a:lvl4pPr>
            <a:lvl5pPr>
              <a:buClr>
                <a:schemeClr val="accent1"/>
              </a:buClr>
              <a:defRPr sz="788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7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737036" y="311755"/>
            <a:ext cx="27699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675" smtClean="0"/>
              <a:pPr lvl="0"/>
              <a:t>‹#›</a:t>
            </a:fld>
            <a:endParaRPr lang="zh-CN" altLang="en-US" sz="675" dirty="0"/>
          </a:p>
        </p:txBody>
      </p:sp>
      <p:sp>
        <p:nvSpPr>
          <p:cNvPr id="9" name="文本框 8"/>
          <p:cNvSpPr txBox="1"/>
          <p:nvPr/>
        </p:nvSpPr>
        <p:spPr>
          <a:xfrm>
            <a:off x="8310662" y="311755"/>
            <a:ext cx="411779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75" spc="-34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675" spc="-34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03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89821-6A06-444D-ACCE-0D0F07BF17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C0248-8428-4B12-8CEC-E392D8FFBC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24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BC33A-35D5-4C78-BDC9-EDEE6C94DA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911CB-A0EE-4258-846E-7DCA93B712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9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0739E-14BB-4D1B-BC59-AE6C13BCDA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65353-EFAA-46C7-BC93-370D07968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34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69E07-1C78-49CB-ACF1-05C9551886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72194-D4DF-4DF8-B011-F4FA1D887F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01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4A72C-97E2-4633-9D16-9DE18F9BED2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5AF57-AE9C-4873-B9F0-821F7DABC7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69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BB20-7FF8-45DB-A9D0-8C6095985B5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06EEA-6AA5-4503-A280-8418C205B8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10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C45FE-B6B0-453A-9996-1B8175D45F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AD439-E0B9-4EB8-8F0A-914EFD3D51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4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066800"/>
            <a:ext cx="834548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fld id="{61E2D22B-B59B-45B4-A0C7-F8756E39E5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920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2092EF32-9069-416C-8271-BB5EEDB7BE0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49511" name="Rectangle 7"/>
          <p:cNvSpPr>
            <a:spLocks noChangeArrowheads="1"/>
          </p:cNvSpPr>
          <p:nvPr userDrawn="1"/>
        </p:nvSpPr>
        <p:spPr bwMode="auto">
          <a:xfrm flipV="1">
            <a:off x="187325" y="717550"/>
            <a:ext cx="6465888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pic>
        <p:nvPicPr>
          <p:cNvPr id="1033" name="Picture 8" descr="tit-bg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15888"/>
            <a:ext cx="39052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4" name="Text Box 10"/>
          <p:cNvSpPr txBox="1">
            <a:spLocks noChangeArrowheads="1"/>
          </p:cNvSpPr>
          <p:nvPr userDrawn="1"/>
        </p:nvSpPr>
        <p:spPr bwMode="auto">
          <a:xfrm>
            <a:off x="3779838" y="11588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i="1">
                <a:solidFill>
                  <a:srgbClr val="66FF33"/>
                </a:solidFill>
                <a:latin typeface="Arial" charset="0"/>
                <a:ea typeface="华文中宋" pitchFamily="2" charset="-122"/>
              </a:rPr>
              <a:t>嵌入式系统原理与实验</a:t>
            </a:r>
            <a:r>
              <a:rPr lang="zh-CN" altLang="en-US" sz="2400">
                <a:solidFill>
                  <a:schemeClr val="accent2"/>
                </a:solidFill>
                <a:latin typeface="Arial" charset="0"/>
                <a:ea typeface="黑体" pitchFamily="2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  <p:sldLayoutId id="2147484369" r:id="rId12"/>
    <p:sldLayoutId id="2147484370" r:id="rId13"/>
    <p:sldLayoutId id="2147484371" r:id="rId14"/>
    <p:sldLayoutId id="2147484372" r:id="rId15"/>
    <p:sldLayoutId id="2147484373" r:id="rId16"/>
    <p:sldLayoutId id="2147484374" r:id="rId17"/>
    <p:sldLayoutId id="2147484376" r:id="rId18"/>
    <p:sldLayoutId id="2147484377" r:id="rId19"/>
    <p:sldLayoutId id="2147484378" r:id="rId2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981200"/>
            <a:ext cx="9144000" cy="2971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6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</a:t>
            </a:r>
            <a:r>
              <a:rPr lang="en-US" altLang="zh-CN" sz="6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br>
              <a:rPr lang="en-US" altLang="zh-CN" sz="6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6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UART</a:t>
            </a:r>
            <a:r>
              <a:rPr lang="zh-CN" altLang="en-US" sz="60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通讯及中断实验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/>
          <p:cNvSpPr>
            <a:spLocks noGrp="1" noChangeArrowheads="1"/>
          </p:cNvSpPr>
          <p:nvPr>
            <p:ph idx="1"/>
          </p:nvPr>
        </p:nvSpPr>
        <p:spPr>
          <a:xfrm>
            <a:off x="319087" y="838200"/>
            <a:ext cx="8505825" cy="5715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900"/>
              </a:spcBef>
              <a:defRPr/>
            </a:pPr>
            <a:r>
              <a:rPr lang="en-US" altLang="zh-CN" sz="3600" b="1" dirty="0">
                <a:solidFill>
                  <a:srgbClr val="0000CC"/>
                </a:solidFill>
              </a:rPr>
              <a:t>UART </a:t>
            </a:r>
            <a:r>
              <a:rPr lang="zh-CN" altLang="en-US" sz="3600" b="1" dirty="0">
                <a:solidFill>
                  <a:srgbClr val="0000CC"/>
                </a:solidFill>
              </a:rPr>
              <a:t>中断参数（</a:t>
            </a:r>
            <a:r>
              <a:rPr lang="en-US" altLang="zh-CN" sz="3600" b="1" dirty="0" err="1">
                <a:solidFill>
                  <a:srgbClr val="0000CC"/>
                </a:solidFill>
              </a:rPr>
              <a:t>driverlib</a:t>
            </a:r>
            <a:r>
              <a:rPr lang="en-US" altLang="zh-CN" sz="3600" b="1" dirty="0">
                <a:solidFill>
                  <a:srgbClr val="0000CC"/>
                </a:solidFill>
              </a:rPr>
              <a:t>/</a:t>
            </a:r>
            <a:r>
              <a:rPr lang="en-US" altLang="zh-CN" sz="3600" b="1" dirty="0" err="1">
                <a:solidFill>
                  <a:srgbClr val="0000CC"/>
                </a:solidFill>
              </a:rPr>
              <a:t>uart.h</a:t>
            </a:r>
            <a:r>
              <a:rPr lang="zh-CN" altLang="en-US" sz="3600" b="1" dirty="0">
                <a:solidFill>
                  <a:srgbClr val="0000CC"/>
                </a:solidFill>
              </a:rPr>
              <a:t>）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sz="1350" dirty="0"/>
              <a:t>// Values that can be passed to </a:t>
            </a:r>
            <a:r>
              <a:rPr lang="en-US" altLang="zh-CN" sz="1350" dirty="0" err="1"/>
              <a:t>UARTIntEnable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UARTIntDisable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UARTIntClear</a:t>
            </a:r>
            <a:r>
              <a:rPr lang="en-US" altLang="zh-CN" sz="1350" dirty="0"/>
              <a:t>, </a:t>
            </a:r>
          </a:p>
          <a:p>
            <a:pPr>
              <a:lnSpc>
                <a:spcPct val="150000"/>
              </a:lnSpc>
              <a:spcBef>
                <a:spcPts val="450"/>
              </a:spcBef>
              <a:buNone/>
              <a:defRPr/>
            </a:pPr>
            <a:r>
              <a:rPr lang="en-US" altLang="zh-CN" sz="1350" dirty="0"/>
              <a:t>// and returned from </a:t>
            </a:r>
            <a:r>
              <a:rPr lang="en-US" altLang="zh-CN" sz="1350" dirty="0" err="1"/>
              <a:t>UARTIntStatus</a:t>
            </a:r>
            <a:r>
              <a:rPr lang="en-US" altLang="zh-CN" sz="1350" dirty="0"/>
              <a:t>.</a:t>
            </a:r>
            <a:endParaRPr lang="en-US" altLang="zh-CN" sz="1500" dirty="0"/>
          </a:p>
          <a:p>
            <a:pPr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sz="1500" dirty="0"/>
              <a:t>#define UART_INT_OE             0x400       // Overrun Error Interrupt</a:t>
            </a:r>
          </a:p>
          <a:p>
            <a:pPr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sz="1500" dirty="0"/>
              <a:t>#define UART_INT_BE             0x200       // Break Error Interrupt</a:t>
            </a:r>
          </a:p>
          <a:p>
            <a:pPr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sz="1500" dirty="0"/>
              <a:t>#define UART_INT_PE             0x100       // Parity Error Interrupt</a:t>
            </a:r>
          </a:p>
          <a:p>
            <a:pPr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sz="1500" dirty="0"/>
              <a:t>#define UART_INT_FE             0x080       // Framing Error Interrupt</a:t>
            </a:r>
          </a:p>
          <a:p>
            <a:pPr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sz="1500" dirty="0"/>
              <a:t>#define </a:t>
            </a:r>
            <a:r>
              <a:rPr lang="en-US" altLang="zh-CN" sz="1500" dirty="0">
                <a:solidFill>
                  <a:srgbClr val="0000CC"/>
                </a:solidFill>
              </a:rPr>
              <a:t>UART_INT_RT</a:t>
            </a:r>
            <a:r>
              <a:rPr lang="en-US" altLang="zh-CN" sz="1500" dirty="0"/>
              <a:t>             0x040       // Receive Timeout Interrupt</a:t>
            </a:r>
          </a:p>
          <a:p>
            <a:pPr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sz="1500" dirty="0"/>
              <a:t>#define UART_INT_TX             0x020       // Transmit Interrupt</a:t>
            </a:r>
          </a:p>
          <a:p>
            <a:pPr>
              <a:lnSpc>
                <a:spcPct val="150000"/>
              </a:lnSpc>
              <a:spcBef>
                <a:spcPts val="900"/>
              </a:spcBef>
              <a:buNone/>
              <a:defRPr/>
            </a:pPr>
            <a:r>
              <a:rPr lang="en-US" altLang="zh-CN" sz="1500" dirty="0"/>
              <a:t>#define </a:t>
            </a:r>
            <a:r>
              <a:rPr lang="en-US" altLang="zh-CN" sz="1500" dirty="0">
                <a:solidFill>
                  <a:srgbClr val="0000CC"/>
                </a:solidFill>
              </a:rPr>
              <a:t>UART_INT_RX</a:t>
            </a:r>
            <a:r>
              <a:rPr lang="en-US" altLang="zh-CN" sz="1500" dirty="0"/>
              <a:t>             0x010       // Receive Interrupt</a:t>
            </a:r>
          </a:p>
        </p:txBody>
      </p:sp>
    </p:spTree>
    <p:extLst>
      <p:ext uri="{BB962C8B-B14F-4D97-AF65-F5344CB8AC3E}">
        <p14:creationId xmlns:p14="http://schemas.microsoft.com/office/powerpoint/2010/main" val="163955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910224"/>
            <a:ext cx="8572500" cy="5566775"/>
          </a:xfrm>
        </p:spPr>
        <p:txBody>
          <a:bodyPr/>
          <a:lstStyle/>
          <a:p>
            <a:pPr>
              <a:spcBef>
                <a:spcPts val="900"/>
              </a:spcBef>
              <a:defRPr/>
            </a:pPr>
            <a:r>
              <a:rPr lang="en-US" altLang="zh-CN" dirty="0" err="1"/>
              <a:t>TivaWare</a:t>
            </a:r>
            <a:r>
              <a:rPr lang="en-US" altLang="zh-CN" dirty="0"/>
              <a:t> UART API </a:t>
            </a:r>
            <a:r>
              <a:rPr lang="zh-CN" altLang="en-US" dirty="0"/>
              <a:t>函数</a:t>
            </a:r>
          </a:p>
          <a:p>
            <a:pPr lvl="1">
              <a:spcBef>
                <a:spcPts val="900"/>
              </a:spcBef>
              <a:defRPr/>
            </a:pPr>
            <a:r>
              <a:rPr lang="zh-CN" altLang="en-US" sz="2400" dirty="0"/>
              <a:t>驱动程序：</a:t>
            </a:r>
            <a:r>
              <a:rPr lang="en-US" altLang="zh-CN" sz="2400" dirty="0" err="1">
                <a:solidFill>
                  <a:srgbClr val="0000CC"/>
                </a:solidFill>
              </a:rPr>
              <a:t>driverlib</a:t>
            </a:r>
            <a:r>
              <a:rPr lang="en-US" altLang="zh-CN" sz="2400" dirty="0">
                <a:solidFill>
                  <a:srgbClr val="0000CC"/>
                </a:solidFill>
              </a:rPr>
              <a:t>/</a:t>
            </a:r>
            <a:r>
              <a:rPr lang="en-US" altLang="zh-CN" sz="2400" dirty="0" err="1">
                <a:solidFill>
                  <a:srgbClr val="0000CC"/>
                </a:solidFill>
              </a:rPr>
              <a:t>uart.c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spcBef>
                <a:spcPts val="900"/>
              </a:spcBef>
              <a:defRPr/>
            </a:pPr>
            <a:r>
              <a:rPr lang="en-US" altLang="zh-CN" sz="2400" dirty="0"/>
              <a:t>API </a:t>
            </a:r>
            <a:r>
              <a:rPr lang="zh-CN" altLang="en-US" sz="2400" dirty="0"/>
              <a:t>定义：</a:t>
            </a:r>
            <a:r>
              <a:rPr lang="en-US" altLang="zh-CN" sz="2400" dirty="0" err="1">
                <a:solidFill>
                  <a:srgbClr val="FF0000"/>
                </a:solidFill>
              </a:rPr>
              <a:t>driverlib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uart.h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spcBef>
                <a:spcPts val="900"/>
              </a:spcBef>
              <a:defRPr/>
            </a:pPr>
            <a:r>
              <a:rPr lang="en-US" altLang="zh-CN" sz="2400" dirty="0"/>
              <a:t>UART </a:t>
            </a:r>
            <a:r>
              <a:rPr lang="zh-CN" altLang="en-US" sz="2400" dirty="0"/>
              <a:t>的配置和控制</a:t>
            </a:r>
          </a:p>
          <a:p>
            <a:pPr lvl="2">
              <a:spcBef>
                <a:spcPts val="900"/>
              </a:spcBef>
              <a:defRPr/>
            </a:pPr>
            <a:r>
              <a:rPr lang="en-US" altLang="zh-CN" sz="1600" dirty="0" err="1"/>
              <a:t>UARTConfigSetExpClk</a:t>
            </a:r>
            <a:r>
              <a:rPr lang="en-US" altLang="zh-CN" sz="1600" dirty="0"/>
              <a:t>()</a:t>
            </a:r>
            <a:r>
              <a:rPr lang="zh-CN" altLang="en-US" sz="1600" dirty="0"/>
              <a:t>、 </a:t>
            </a:r>
            <a:r>
              <a:rPr lang="en-US" altLang="zh-CN" sz="1600" dirty="0" err="1"/>
              <a:t>UARTConfigGetExpClk</a:t>
            </a:r>
            <a:r>
              <a:rPr lang="en-US" altLang="zh-CN" sz="1600" dirty="0"/>
              <a:t>()</a:t>
            </a:r>
            <a:r>
              <a:rPr lang="zh-CN" altLang="en-US" sz="1600" dirty="0"/>
              <a:t>：</a:t>
            </a:r>
            <a:r>
              <a:rPr lang="zh-CN" altLang="zh-CN" sz="1600" dirty="0"/>
              <a:t>配置</a:t>
            </a:r>
            <a:r>
              <a:rPr lang="zh-CN" altLang="en-US" sz="1600" dirty="0"/>
              <a:t>和获取</a:t>
            </a:r>
            <a:r>
              <a:rPr lang="en-US" altLang="zh-CN" sz="1600" dirty="0"/>
              <a:t>UART</a:t>
            </a:r>
            <a:r>
              <a:rPr lang="zh-CN" altLang="zh-CN" sz="1600" dirty="0"/>
              <a:t>端口的时钟速率</a:t>
            </a:r>
            <a:r>
              <a:rPr lang="zh-CN" altLang="en-US" sz="1600" dirty="0"/>
              <a:t>、</a:t>
            </a:r>
            <a:r>
              <a:rPr lang="zh-CN" altLang="zh-CN" sz="1600" dirty="0"/>
              <a:t>波特率</a:t>
            </a:r>
            <a:r>
              <a:rPr lang="zh-CN" altLang="en-US" sz="1600" dirty="0"/>
              <a:t>和</a:t>
            </a:r>
            <a:r>
              <a:rPr lang="zh-CN" altLang="zh-CN" sz="1600" dirty="0"/>
              <a:t>数据格式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lvl="1">
              <a:spcBef>
                <a:spcPts val="900"/>
              </a:spcBef>
              <a:defRPr/>
            </a:pPr>
            <a:endParaRPr lang="en-US" altLang="zh-CN" sz="1500" dirty="0"/>
          </a:p>
          <a:p>
            <a:pPr lvl="1">
              <a:spcBef>
                <a:spcPts val="900"/>
              </a:spcBef>
              <a:defRPr/>
            </a:pPr>
            <a:endParaRPr lang="en-US" altLang="zh-CN" sz="1500" dirty="0"/>
          </a:p>
          <a:p>
            <a:pPr lvl="1">
              <a:spcBef>
                <a:spcPts val="900"/>
              </a:spcBef>
              <a:defRPr/>
            </a:pPr>
            <a:endParaRPr lang="en-US" altLang="zh-CN" sz="1500" dirty="0"/>
          </a:p>
          <a:p>
            <a:pPr lvl="1">
              <a:spcBef>
                <a:spcPts val="900"/>
              </a:spcBef>
              <a:defRPr/>
            </a:pPr>
            <a:endParaRPr lang="en-US" altLang="zh-CN" sz="1500" dirty="0"/>
          </a:p>
          <a:p>
            <a:pPr lvl="1">
              <a:spcBef>
                <a:spcPts val="900"/>
              </a:spcBef>
              <a:defRPr/>
            </a:pPr>
            <a:endParaRPr lang="en-US" altLang="zh-CN" sz="1500" dirty="0"/>
          </a:p>
          <a:p>
            <a:pPr lvl="1">
              <a:spcBef>
                <a:spcPts val="900"/>
              </a:spcBef>
              <a:defRPr/>
            </a:pPr>
            <a:endParaRPr lang="en-US" altLang="zh-CN" sz="1500" dirty="0"/>
          </a:p>
          <a:p>
            <a:pPr marL="342900" lvl="1" indent="0">
              <a:spcBef>
                <a:spcPts val="450"/>
              </a:spcBef>
              <a:buNone/>
              <a:defRPr/>
            </a:pP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15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UARTConfigSetExpClk</a:t>
            </a:r>
            <a:r>
              <a:rPr lang="en-US" altLang="zh-CN" sz="15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(UART0_BASE, ui32SysClock, 115200,     ( UART_CONFIG_WLEN_8 | UART_CONFIG_STOP_ONE</a:t>
            </a:r>
            <a:r>
              <a:rPr lang="zh-CN" altLang="en-US" sz="15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UART_CONFIG_PAR_NONE) );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//115200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8-N-1</a:t>
            </a:r>
          </a:p>
          <a:p>
            <a:pPr lvl="1">
              <a:spcBef>
                <a:spcPts val="450"/>
              </a:spcBef>
              <a:buNone/>
              <a:defRPr/>
            </a:pPr>
            <a:r>
              <a:rPr lang="en-US" altLang="zh-CN" sz="1500" dirty="0">
                <a:cs typeface="+mn-cs"/>
              </a:rPr>
              <a:t>	</a:t>
            </a:r>
            <a:endParaRPr lang="en-US" altLang="zh-CN" sz="1500" dirty="0"/>
          </a:p>
        </p:txBody>
      </p:sp>
      <p:sp>
        <p:nvSpPr>
          <p:cNvPr id="3" name="圆角矩形 3"/>
          <p:cNvSpPr>
            <a:spLocks noChangeArrowheads="1"/>
          </p:cNvSpPr>
          <p:nvPr/>
        </p:nvSpPr>
        <p:spPr bwMode="auto">
          <a:xfrm>
            <a:off x="990600" y="3733800"/>
            <a:ext cx="7524750" cy="1695450"/>
          </a:xfrm>
          <a:prstGeom prst="roundRect">
            <a:avLst>
              <a:gd name="adj" fmla="val 16667"/>
            </a:avLst>
          </a:prstGeom>
          <a:solidFill>
            <a:srgbClr val="DDDDDD">
              <a:alpha val="0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67500" tIns="35100" rIns="67500" bIns="35100" anchor="ctr">
            <a:noAutofit/>
          </a:bodyPr>
          <a:lstStyle>
            <a:lvl1pPr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450"/>
              </a:spcBef>
            </a:pPr>
            <a:r>
              <a:rPr lang="fr-FR" altLang="zh-CN" sz="1500" dirty="0">
                <a:solidFill>
                  <a:schemeClr val="tx1"/>
                </a:solidFill>
                <a:cs typeface="Arial" panose="020B0604020202020204" pitchFamily="34" charset="0"/>
              </a:rPr>
              <a:t>void </a:t>
            </a:r>
            <a:r>
              <a:rPr lang="en-US" altLang="zh-CN" dirty="0" err="1">
                <a:solidFill>
                  <a:srgbClr val="0000CC"/>
                </a:solidFill>
              </a:rPr>
              <a:t>UARTConfigSetExpClk</a:t>
            </a:r>
            <a:r>
              <a:rPr lang="en-US" altLang="zh-CN" dirty="0"/>
              <a:t> (uint32_t ui32Base, 	</a:t>
            </a:r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UART</a:t>
            </a: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端口地址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450"/>
              </a:spcBef>
            </a:pPr>
            <a:r>
              <a:rPr lang="en-US" altLang="zh-CN" dirty="0"/>
              <a:t>			    uint32_t ui32UARTClk,	</a:t>
            </a:r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  <a:cs typeface="Arial" panose="020B0604020202020204" pitchFamily="34" charset="0"/>
              </a:rPr>
              <a:t>时钟频率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450"/>
              </a:spcBef>
            </a:pPr>
            <a:r>
              <a:rPr lang="en-US" altLang="zh-CN" dirty="0"/>
              <a:t>			    uint32_t ui32Baud,	</a:t>
            </a:r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波特率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450"/>
              </a:spcBef>
            </a:pPr>
            <a:r>
              <a:rPr lang="en-US" altLang="zh-CN" dirty="0"/>
              <a:t>			    uint32_t ui32Config)	</a:t>
            </a:r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数据格式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450"/>
              </a:spcBef>
            </a:pPr>
            <a:r>
              <a:rPr lang="zh-CN" altLang="en-US" sz="1500" dirty="0">
                <a:solidFill>
                  <a:schemeClr val="tx1"/>
                </a:solidFill>
                <a:cs typeface="Arial" panose="020B0604020202020204" pitchFamily="34" charset="0"/>
              </a:rPr>
              <a:t>其中</a:t>
            </a:r>
            <a:r>
              <a:rPr lang="zh-CN" altLang="en-US" sz="1500" dirty="0">
                <a:solidFill>
                  <a:schemeClr val="tx2"/>
                </a:solidFill>
                <a:cs typeface="Arial" panose="020B0604020202020204" pitchFamily="34" charset="0"/>
              </a:rPr>
              <a:t>数据格式</a:t>
            </a:r>
            <a:r>
              <a:rPr lang="zh-CN" altLang="en-US" sz="1500" dirty="0">
                <a:solidFill>
                  <a:schemeClr val="tx1"/>
                </a:solidFill>
                <a:cs typeface="Arial" panose="020B0604020202020204" pitchFamily="34" charset="0"/>
              </a:rPr>
              <a:t>为数据位数、停止位数、校验位的“或”</a:t>
            </a:r>
            <a:endParaRPr lang="fr-FR" altLang="zh-CN" sz="15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4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543050"/>
            <a:ext cx="8172450" cy="4343400"/>
          </a:xfrm>
        </p:spPr>
        <p:txBody>
          <a:bodyPr/>
          <a:lstStyle/>
          <a:p>
            <a:pPr>
              <a:spcBef>
                <a:spcPts val="900"/>
              </a:spcBef>
              <a:defRPr/>
            </a:pPr>
            <a:r>
              <a:rPr lang="en-US" altLang="zh-CN" dirty="0">
                <a:solidFill>
                  <a:srgbClr val="0000CC"/>
                </a:solidFill>
              </a:rPr>
              <a:t>UART </a:t>
            </a:r>
            <a:r>
              <a:rPr lang="zh-CN" altLang="en-US" dirty="0">
                <a:solidFill>
                  <a:srgbClr val="0000CC"/>
                </a:solidFill>
              </a:rPr>
              <a:t>配置参数（</a:t>
            </a:r>
            <a:r>
              <a:rPr lang="en-US" altLang="zh-CN" dirty="0" err="1">
                <a:solidFill>
                  <a:srgbClr val="0000CC"/>
                </a:solidFill>
              </a:rPr>
              <a:t>driverlib</a:t>
            </a:r>
            <a:r>
              <a:rPr lang="en-US" altLang="zh-CN" dirty="0">
                <a:solidFill>
                  <a:srgbClr val="0000CC"/>
                </a:solidFill>
              </a:rPr>
              <a:t>/</a:t>
            </a:r>
            <a:r>
              <a:rPr lang="en-US" altLang="zh-CN" dirty="0" err="1">
                <a:solidFill>
                  <a:srgbClr val="0000CC"/>
                </a:solidFill>
              </a:rPr>
              <a:t>uart.h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chemeClr val="tx2"/>
                </a:solidFill>
              </a:rPr>
              <a:t>// Values that can be passed to </a:t>
            </a:r>
            <a:r>
              <a:rPr lang="en-US" altLang="zh-CN" sz="1500" dirty="0" err="1">
                <a:solidFill>
                  <a:schemeClr val="tx2"/>
                </a:solidFill>
              </a:rPr>
              <a:t>UARTConfigSetExpClk</a:t>
            </a:r>
            <a:endParaRPr lang="en-US" altLang="zh-CN" sz="1500" dirty="0">
              <a:solidFill>
                <a:schemeClr val="tx2"/>
              </a:solidFill>
            </a:endParaRP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chemeClr val="tx2"/>
                </a:solidFill>
              </a:rPr>
              <a:t>// and returned by </a:t>
            </a:r>
            <a:r>
              <a:rPr lang="en-US" altLang="zh-CN" sz="1500" dirty="0" err="1">
                <a:solidFill>
                  <a:schemeClr val="tx2"/>
                </a:solidFill>
              </a:rPr>
              <a:t>UARTConfigGetExpClk</a:t>
            </a:r>
            <a:endParaRPr lang="en-US" altLang="zh-CN" sz="1500" dirty="0">
              <a:solidFill>
                <a:schemeClr val="tx2"/>
              </a:solidFill>
            </a:endParaRP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UART_CONFIG_WLEN_8      0x00000060  // 8 bit data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UART_CONFIG_WLEN_7      0x00000040  // 7 bit data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UART_CONFIG_WLEN_6      0x00000020  // 6 bit data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UART_CONFIG_WLEN_5      0x00000000  // 5 bit data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UART_CONFIG_STOP_ONE    0x00000000  // One stop bit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UART_CONFIG_STOP_TWO    0x00000008  // Two stop bits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UART_CONFIG_PAR_NONE    0x00000000  // No parity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UART_CONFIG_PAR_EVEN    0x00000006  // Even parity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#define UART_CONFIG_PAR_ODD     0x00000002  // Odd parity</a:t>
            </a:r>
          </a:p>
          <a:p>
            <a:pPr>
              <a:spcBef>
                <a:spcPts val="675"/>
              </a:spcBef>
              <a:buNone/>
              <a:defRPr/>
            </a:pPr>
            <a:r>
              <a:rPr lang="en-US" altLang="zh-CN" sz="15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7989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43050"/>
            <a:ext cx="8229600" cy="4343400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 sz="1800" dirty="0"/>
              <a:t>UART </a:t>
            </a:r>
            <a:r>
              <a:rPr lang="zh-CN" altLang="en-US" sz="1800" dirty="0"/>
              <a:t>的</a:t>
            </a:r>
            <a:r>
              <a:rPr lang="zh-CN" altLang="zh-CN" sz="1800" dirty="0"/>
              <a:t>使能与禁止</a:t>
            </a:r>
            <a:endParaRPr lang="zh-CN" altLang="en-US" sz="1800" dirty="0"/>
          </a:p>
          <a:p>
            <a:pPr lvl="1">
              <a:spcBef>
                <a:spcPts val="450"/>
              </a:spcBef>
            </a:pPr>
            <a:r>
              <a:rPr lang="en-US" altLang="zh-CN" sz="1500" dirty="0" err="1">
                <a:solidFill>
                  <a:srgbClr val="0000CC"/>
                </a:solidFill>
              </a:rPr>
              <a:t>UARTEnable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/>
              <a:t>、</a:t>
            </a:r>
            <a:r>
              <a:rPr lang="en-US" altLang="zh-CN" sz="1500" dirty="0" err="1">
                <a:solidFill>
                  <a:srgbClr val="0000CC"/>
                </a:solidFill>
              </a:rPr>
              <a:t>UARTDisable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</a:p>
          <a:p>
            <a:pPr>
              <a:spcBef>
                <a:spcPts val="450"/>
              </a:spcBef>
            </a:pPr>
            <a:r>
              <a:rPr lang="en-US" altLang="zh-CN" sz="1800" dirty="0"/>
              <a:t>UART </a:t>
            </a:r>
            <a:r>
              <a:rPr lang="zh-CN" altLang="en-US" sz="1800" dirty="0"/>
              <a:t>的</a:t>
            </a:r>
            <a:r>
              <a:rPr lang="zh-CN" altLang="zh-CN" sz="1800" dirty="0"/>
              <a:t>数据收发</a:t>
            </a:r>
            <a:endParaRPr lang="en-US" altLang="zh-CN" sz="1800" dirty="0"/>
          </a:p>
          <a:p>
            <a:pPr lvl="1">
              <a:spcBef>
                <a:spcPts val="450"/>
              </a:spcBef>
            </a:pPr>
            <a:r>
              <a:rPr lang="en-US" altLang="zh-CN" sz="1500" dirty="0" err="1">
                <a:solidFill>
                  <a:srgbClr val="0000CC"/>
                </a:solidFill>
              </a:rPr>
              <a:t>UARTCharGet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>
                <a:solidFill>
                  <a:srgbClr val="0000CC"/>
                </a:solidFill>
              </a:rPr>
              <a:t>、</a:t>
            </a:r>
            <a:r>
              <a:rPr lang="en-US" altLang="zh-CN" sz="1500" dirty="0" err="1">
                <a:solidFill>
                  <a:srgbClr val="0000CC"/>
                </a:solidFill>
              </a:rPr>
              <a:t>UARTCharPut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/>
              <a:t>：</a:t>
            </a:r>
            <a:r>
              <a:rPr lang="zh-CN" altLang="zh-CN" sz="1500" dirty="0"/>
              <a:t>轮询方式的数据</a:t>
            </a:r>
            <a:r>
              <a:rPr lang="zh-CN" altLang="en-US" sz="1500" dirty="0"/>
              <a:t>接收和</a:t>
            </a:r>
            <a:r>
              <a:rPr lang="zh-CN" altLang="zh-CN" sz="1500" dirty="0"/>
              <a:t>发送</a:t>
            </a:r>
            <a:r>
              <a:rPr lang="zh-CN" altLang="en-US" sz="1500" dirty="0"/>
              <a:t>，</a:t>
            </a:r>
            <a:r>
              <a:rPr lang="en-US" altLang="zh-CN" sz="1500" dirty="0"/>
              <a:t> FIFO</a:t>
            </a:r>
            <a:r>
              <a:rPr lang="zh-CN" altLang="en-US" sz="1500" dirty="0"/>
              <a:t>无数据或无空位时等待</a:t>
            </a:r>
            <a:endParaRPr lang="en-US" altLang="zh-CN" sz="1500" dirty="0"/>
          </a:p>
          <a:p>
            <a:pPr lvl="1">
              <a:spcBef>
                <a:spcPts val="450"/>
              </a:spcBef>
            </a:pPr>
            <a:r>
              <a:rPr lang="en-US" altLang="zh-CN" sz="1500" dirty="0" err="1">
                <a:solidFill>
                  <a:srgbClr val="0000CC"/>
                </a:solidFill>
              </a:rPr>
              <a:t>UARTCharGetNonBlocking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>
                <a:solidFill>
                  <a:srgbClr val="0000CC"/>
                </a:solidFill>
              </a:rPr>
              <a:t>、 </a:t>
            </a:r>
            <a:r>
              <a:rPr lang="en-US" altLang="zh-CN" sz="1500" dirty="0" err="1">
                <a:solidFill>
                  <a:srgbClr val="0000CC"/>
                </a:solidFill>
              </a:rPr>
              <a:t>UARTCharPutNonBlocking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/>
              <a:t>：</a:t>
            </a:r>
            <a:r>
              <a:rPr lang="en-US" altLang="zh-CN" sz="1500" dirty="0"/>
              <a:t>“</a:t>
            </a:r>
            <a:r>
              <a:rPr lang="zh-CN" altLang="zh-CN" sz="1500" dirty="0"/>
              <a:t>无阻塞</a:t>
            </a:r>
            <a:r>
              <a:rPr lang="en-US" altLang="zh-CN" sz="1500" dirty="0"/>
              <a:t>”</a:t>
            </a:r>
            <a:r>
              <a:rPr lang="zh-CN" altLang="zh-CN" sz="1500" dirty="0"/>
              <a:t>数据</a:t>
            </a:r>
            <a:r>
              <a:rPr lang="zh-CN" altLang="en-US" sz="1500" dirty="0"/>
              <a:t>接收和</a:t>
            </a:r>
            <a:r>
              <a:rPr lang="zh-CN" altLang="zh-CN" sz="1500" dirty="0"/>
              <a:t>发送</a:t>
            </a:r>
            <a:r>
              <a:rPr lang="zh-CN" altLang="en-US" sz="1500" dirty="0"/>
              <a:t>，不等待，</a:t>
            </a:r>
            <a:r>
              <a:rPr lang="en-US" altLang="zh-CN" sz="1500" dirty="0"/>
              <a:t>FIFO</a:t>
            </a:r>
            <a:r>
              <a:rPr lang="zh-CN" altLang="en-US" sz="1500" dirty="0"/>
              <a:t>无数据或无空位时返回</a:t>
            </a:r>
            <a:r>
              <a:rPr lang="en-US" altLang="zh-CN" sz="1500" dirty="0"/>
              <a:t>false</a:t>
            </a:r>
          </a:p>
          <a:p>
            <a:pPr lvl="1">
              <a:spcBef>
                <a:spcPts val="450"/>
              </a:spcBef>
            </a:pPr>
            <a:r>
              <a:rPr lang="en-US" altLang="zh-CN" sz="1500" dirty="0" err="1">
                <a:solidFill>
                  <a:srgbClr val="0000CC"/>
                </a:solidFill>
              </a:rPr>
              <a:t>UARTCharsAvail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>
                <a:solidFill>
                  <a:srgbClr val="0000CC"/>
                </a:solidFill>
              </a:rPr>
              <a:t>、</a:t>
            </a:r>
            <a:r>
              <a:rPr lang="en-US" altLang="zh-CN" sz="1500" dirty="0" err="1">
                <a:solidFill>
                  <a:srgbClr val="0000CC"/>
                </a:solidFill>
              </a:rPr>
              <a:t>UARTSpaceAvail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/>
              <a:t>：</a:t>
            </a:r>
            <a:r>
              <a:rPr lang="zh-CN" altLang="zh-CN" sz="1500" dirty="0"/>
              <a:t>探测接收</a:t>
            </a:r>
            <a:r>
              <a:rPr lang="en-US" altLang="zh-CN" sz="1500" dirty="0"/>
              <a:t>FIFO</a:t>
            </a:r>
            <a:r>
              <a:rPr lang="zh-CN" altLang="en-US" sz="1500" dirty="0"/>
              <a:t>或</a:t>
            </a:r>
            <a:r>
              <a:rPr lang="zh-CN" altLang="zh-CN" sz="1500" dirty="0"/>
              <a:t>发送</a:t>
            </a:r>
            <a:r>
              <a:rPr lang="en-US" altLang="zh-CN" sz="1500" dirty="0"/>
              <a:t>FIFO</a:t>
            </a:r>
            <a:r>
              <a:rPr lang="zh-CN" altLang="zh-CN" sz="1500" dirty="0"/>
              <a:t>里是否有可用的</a:t>
            </a:r>
            <a:r>
              <a:rPr lang="zh-CN" altLang="en-US" sz="1500" dirty="0"/>
              <a:t>数据或</a:t>
            </a:r>
            <a:r>
              <a:rPr lang="zh-CN" altLang="zh-CN" sz="1500" dirty="0"/>
              <a:t>空位</a:t>
            </a:r>
            <a:r>
              <a:rPr lang="zh-CN" altLang="en-US" sz="1500" dirty="0"/>
              <a:t>，与</a:t>
            </a:r>
            <a:r>
              <a:rPr lang="en-US" altLang="zh-CN" sz="1500" dirty="0"/>
              <a:t>“</a:t>
            </a:r>
            <a:r>
              <a:rPr lang="zh-CN" altLang="zh-CN" sz="1500" dirty="0"/>
              <a:t>无阻塞</a:t>
            </a:r>
            <a:r>
              <a:rPr lang="en-US" altLang="zh-CN" sz="1500" dirty="0"/>
              <a:t>”</a:t>
            </a:r>
            <a:r>
              <a:rPr lang="zh-CN" altLang="zh-CN" sz="1500" dirty="0"/>
              <a:t>数据</a:t>
            </a:r>
            <a:r>
              <a:rPr lang="zh-CN" altLang="en-US" sz="1500" dirty="0"/>
              <a:t>收发配合使用</a:t>
            </a:r>
            <a:endParaRPr lang="en-US" altLang="zh-CN" sz="1500" dirty="0"/>
          </a:p>
          <a:p>
            <a:pPr lvl="1">
              <a:spcBef>
                <a:spcPts val="450"/>
              </a:spcBef>
            </a:pPr>
            <a:r>
              <a:rPr lang="en-US" altLang="zh-CN" sz="1500" dirty="0" err="1">
                <a:solidFill>
                  <a:srgbClr val="0000CC"/>
                </a:solidFill>
              </a:rPr>
              <a:t>UARTFIFOLevelSet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>
                <a:solidFill>
                  <a:srgbClr val="0000CC"/>
                </a:solidFill>
              </a:rPr>
              <a:t>、</a:t>
            </a:r>
            <a:r>
              <a:rPr lang="en-US" altLang="zh-CN" sz="1500" dirty="0" err="1">
                <a:solidFill>
                  <a:srgbClr val="0000CC"/>
                </a:solidFill>
              </a:rPr>
              <a:t>UARTFIFOLevelGet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en-US" altLang="zh-CN" sz="1500" dirty="0"/>
              <a:t>: </a:t>
            </a:r>
            <a:r>
              <a:rPr lang="zh-CN" altLang="en-US" sz="1500" dirty="0"/>
              <a:t>产生中断的收发</a:t>
            </a:r>
            <a:r>
              <a:rPr lang="en-US" altLang="zh-CN" sz="1500" dirty="0"/>
              <a:t>FIFO</a:t>
            </a:r>
            <a:r>
              <a:rPr lang="zh-CN" altLang="en-US" sz="1500" dirty="0"/>
              <a:t>深度级别设置和获取</a:t>
            </a:r>
            <a:endParaRPr lang="en-US" altLang="zh-CN" sz="1500" dirty="0"/>
          </a:p>
          <a:p>
            <a:pPr>
              <a:spcBef>
                <a:spcPts val="450"/>
              </a:spcBef>
            </a:pPr>
            <a:r>
              <a:rPr lang="en-US" altLang="zh-CN" sz="1800" dirty="0"/>
              <a:t>UART </a:t>
            </a:r>
            <a:r>
              <a:rPr lang="zh-CN" altLang="en-US" sz="1800" dirty="0"/>
              <a:t>的中断控制</a:t>
            </a:r>
          </a:p>
          <a:p>
            <a:pPr lvl="1">
              <a:spcBef>
                <a:spcPts val="450"/>
              </a:spcBef>
            </a:pPr>
            <a:r>
              <a:rPr lang="en-US" altLang="zh-CN" sz="1500" dirty="0" err="1">
                <a:solidFill>
                  <a:srgbClr val="0000CC"/>
                </a:solidFill>
              </a:rPr>
              <a:t>UARTIntEnable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>
                <a:solidFill>
                  <a:srgbClr val="0000CC"/>
                </a:solidFill>
              </a:rPr>
              <a:t>、</a:t>
            </a:r>
            <a:r>
              <a:rPr lang="en-US" altLang="zh-CN" sz="1500" dirty="0" err="1">
                <a:solidFill>
                  <a:srgbClr val="0000CC"/>
                </a:solidFill>
              </a:rPr>
              <a:t>UARTIntDisable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/>
              <a:t>：</a:t>
            </a:r>
            <a:r>
              <a:rPr lang="en-US" altLang="zh-CN" sz="1500" dirty="0"/>
              <a:t>UART</a:t>
            </a:r>
            <a:r>
              <a:rPr lang="zh-CN" altLang="en-US" sz="1500" dirty="0"/>
              <a:t>中断使能和禁止</a:t>
            </a:r>
          </a:p>
          <a:p>
            <a:pPr lvl="1">
              <a:spcBef>
                <a:spcPts val="450"/>
              </a:spcBef>
            </a:pPr>
            <a:r>
              <a:rPr lang="en-US" altLang="zh-CN" sz="1500" dirty="0" err="1">
                <a:solidFill>
                  <a:srgbClr val="0000CC"/>
                </a:solidFill>
              </a:rPr>
              <a:t>UARTIntClear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>
                <a:solidFill>
                  <a:srgbClr val="0000CC"/>
                </a:solidFill>
              </a:rPr>
              <a:t> 、 </a:t>
            </a:r>
            <a:r>
              <a:rPr lang="en-US" altLang="zh-CN" sz="1500" dirty="0" err="1">
                <a:solidFill>
                  <a:srgbClr val="0000CC"/>
                </a:solidFill>
              </a:rPr>
              <a:t>UARTIntStatus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/>
              <a:t>：</a:t>
            </a:r>
            <a:r>
              <a:rPr lang="zh-CN" altLang="zh-CN" sz="1500" dirty="0"/>
              <a:t>清除</a:t>
            </a:r>
            <a:r>
              <a:rPr lang="zh-CN" altLang="en-US" sz="1500" dirty="0"/>
              <a:t>和</a:t>
            </a:r>
            <a:r>
              <a:rPr lang="zh-CN" altLang="zh-CN" sz="1500" dirty="0"/>
              <a:t>获取</a:t>
            </a:r>
            <a:r>
              <a:rPr lang="en-US" altLang="zh-CN" sz="1500" dirty="0"/>
              <a:t>UART</a:t>
            </a:r>
            <a:r>
              <a:rPr lang="zh-CN" altLang="zh-CN" sz="1500" dirty="0"/>
              <a:t>中断状态</a:t>
            </a:r>
            <a:endParaRPr lang="en-US" altLang="zh-CN" sz="1500" dirty="0"/>
          </a:p>
          <a:p>
            <a:pPr lvl="1">
              <a:spcBef>
                <a:spcPts val="450"/>
              </a:spcBef>
            </a:pPr>
            <a:r>
              <a:rPr lang="en-US" altLang="zh-CN" sz="1500" dirty="0" err="1">
                <a:solidFill>
                  <a:srgbClr val="0000CC"/>
                </a:solidFill>
              </a:rPr>
              <a:t>UARTIntRegister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>
                <a:solidFill>
                  <a:srgbClr val="0000CC"/>
                </a:solidFill>
              </a:rPr>
              <a:t> 、</a:t>
            </a:r>
            <a:r>
              <a:rPr lang="en-US" altLang="zh-CN" sz="1500" dirty="0" err="1">
                <a:solidFill>
                  <a:srgbClr val="0000CC"/>
                </a:solidFill>
              </a:rPr>
              <a:t>UARTIntUnregister</a:t>
            </a:r>
            <a:r>
              <a:rPr lang="en-US" altLang="zh-CN" sz="1500" dirty="0">
                <a:solidFill>
                  <a:srgbClr val="0000CC"/>
                </a:solidFill>
              </a:rPr>
              <a:t>()</a:t>
            </a:r>
            <a:r>
              <a:rPr lang="zh-CN" altLang="en-US" sz="1500" dirty="0"/>
              <a:t>：</a:t>
            </a:r>
            <a:r>
              <a:rPr lang="en-US" altLang="zh-CN" sz="1500" dirty="0"/>
              <a:t>UART</a:t>
            </a:r>
            <a:r>
              <a:rPr lang="zh-CN" altLang="en-US" sz="1500" dirty="0"/>
              <a:t>中断注册和注销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0602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5264944" y="926306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rgbClr val="133984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rgbClr val="133984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defRPr/>
            </a:pPr>
            <a:fld id="{4655AF57-AE9C-4873-B9F0-821F7DABC72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57350"/>
            <a:ext cx="8401050" cy="394335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S800</a:t>
            </a:r>
            <a:r>
              <a:rPr lang="zh-CN" altLang="en-US" sz="2100" kern="0" dirty="0">
                <a:solidFill>
                  <a:schemeClr val="tx1"/>
                </a:solidFill>
                <a:latin typeface="+mn-lt"/>
                <a:ea typeface="+mn-ea"/>
              </a:rPr>
              <a:t>实验板的</a:t>
            </a:r>
            <a:r>
              <a:rPr lang="en-US" altLang="zh-CN" sz="2100" kern="0" dirty="0">
                <a:solidFill>
                  <a:schemeClr val="tx1"/>
                </a:solidFill>
                <a:latin typeface="+mn-lt"/>
                <a:ea typeface="+mn-ea"/>
              </a:rPr>
              <a:t>UART</a:t>
            </a:r>
            <a:r>
              <a:rPr lang="zh-CN" altLang="en-US" sz="2100" kern="0" dirty="0">
                <a:solidFill>
                  <a:schemeClr val="tx1"/>
                </a:solidFill>
                <a:latin typeface="+mn-lt"/>
                <a:ea typeface="+mn-ea"/>
              </a:rPr>
              <a:t>模块</a:t>
            </a:r>
            <a:r>
              <a:rPr lang="zh-CN" altLang="en-US" sz="2100" dirty="0">
                <a:solidFill>
                  <a:schemeClr val="tx1"/>
                </a:solidFill>
              </a:rPr>
              <a:t>管脚定义 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marL="685800" lvl="1" indent="-342900" eaLnBrk="0" hangingPunct="0">
              <a:lnSpc>
                <a:spcPct val="120000"/>
              </a:lnSpc>
              <a:spcBef>
                <a:spcPts val="9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rgbClr val="0000CC"/>
                </a:solidFill>
              </a:rPr>
              <a:t>PA0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r>
              <a:rPr lang="en-US" altLang="zh-CN" b="1" dirty="0">
                <a:solidFill>
                  <a:srgbClr val="0000CC"/>
                </a:solidFill>
              </a:rPr>
              <a:t>UART0_RX</a:t>
            </a:r>
            <a:r>
              <a:rPr lang="zh-CN" altLang="en-US" b="1" dirty="0">
                <a:solidFill>
                  <a:srgbClr val="0000CC"/>
                </a:solidFill>
              </a:rPr>
              <a:t>（用于虚拟串口</a:t>
            </a:r>
            <a:r>
              <a:rPr lang="en-US" altLang="zh-CN" b="1" dirty="0">
                <a:solidFill>
                  <a:srgbClr val="0000CC"/>
                </a:solidFill>
              </a:rPr>
              <a:t>VCP_RXD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</a:p>
          <a:p>
            <a:pPr marL="685800" lvl="1" indent="-342900" eaLnBrk="0" hangingPunct="0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rgbClr val="0000CC"/>
                </a:solidFill>
              </a:rPr>
              <a:t>PA1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r>
              <a:rPr lang="en-US" altLang="zh-CN" b="1" dirty="0">
                <a:solidFill>
                  <a:srgbClr val="0000CC"/>
                </a:solidFill>
              </a:rPr>
              <a:t>UART0_TX</a:t>
            </a:r>
            <a:r>
              <a:rPr lang="zh-CN" altLang="en-US" b="1" dirty="0">
                <a:solidFill>
                  <a:srgbClr val="0000CC"/>
                </a:solidFill>
              </a:rPr>
              <a:t>（用于虚拟串口</a:t>
            </a:r>
            <a:r>
              <a:rPr lang="en-US" altLang="zh-CN" b="1" dirty="0">
                <a:solidFill>
                  <a:srgbClr val="0000CC"/>
                </a:solidFill>
              </a:rPr>
              <a:t>VCP_TXD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314700"/>
            <a:ext cx="4835883" cy="6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6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43050"/>
            <a:ext cx="8115300" cy="40576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900"/>
              </a:spcBef>
            </a:pPr>
            <a:r>
              <a:rPr lang="en-US" altLang="zh-CN" dirty="0"/>
              <a:t>UART</a:t>
            </a:r>
            <a:r>
              <a:rPr lang="zh-CN" altLang="en-US" dirty="0"/>
              <a:t>初始化编程</a:t>
            </a:r>
          </a:p>
          <a:p>
            <a:pPr lvl="1">
              <a:spcBef>
                <a:spcPts val="900"/>
              </a:spcBef>
            </a:pPr>
            <a:r>
              <a:rPr lang="zh-CN" altLang="zh-CN" dirty="0"/>
              <a:t>使能</a:t>
            </a:r>
            <a:r>
              <a:rPr lang="en-US" altLang="zh-CN" dirty="0"/>
              <a:t>UART</a:t>
            </a:r>
            <a:r>
              <a:rPr lang="zh-CN" altLang="zh-CN" dirty="0"/>
              <a:t>模块</a:t>
            </a:r>
            <a:endParaRPr lang="en-US" altLang="zh-CN" dirty="0"/>
          </a:p>
          <a:p>
            <a:pPr lvl="1">
              <a:spcBef>
                <a:spcPts val="9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CC"/>
                </a:solidFill>
              </a:rPr>
              <a:t>SysCtlPeripheralEnable</a:t>
            </a:r>
            <a:r>
              <a:rPr lang="en-US" altLang="zh-CN" dirty="0">
                <a:solidFill>
                  <a:srgbClr val="0000CC"/>
                </a:solidFill>
              </a:rPr>
              <a:t>(SYSCTL_PERIPH_UART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);</a:t>
            </a:r>
          </a:p>
          <a:p>
            <a:pPr lvl="1">
              <a:spcBef>
                <a:spcPts val="900"/>
              </a:spcBef>
            </a:pPr>
            <a:r>
              <a:rPr lang="zh-CN" altLang="en-US" dirty="0"/>
              <a:t>设置相关</a:t>
            </a:r>
            <a:r>
              <a:rPr lang="en-US" altLang="zh-CN" dirty="0"/>
              <a:t>GPIO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>
              <a:spcBef>
                <a:spcPts val="900"/>
              </a:spcBef>
              <a:buNone/>
            </a:pPr>
            <a:r>
              <a:rPr lang="en-US" altLang="zh-CN" sz="1500" dirty="0">
                <a:latin typeface="Arial Narrow" panose="020B0606020202030204" pitchFamily="34" charset="0"/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  <a:latin typeface="Arial Narrow" panose="020B0606020202030204" pitchFamily="34" charset="0"/>
              </a:rPr>
              <a:t>SysCtlPeripheralEnable</a:t>
            </a: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(SYSCTL_PERIPH_GPIO</a:t>
            </a:r>
            <a:r>
              <a:rPr lang="en-US" altLang="zh-CN" sz="1500" dirty="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);</a:t>
            </a:r>
          </a:p>
          <a:p>
            <a:pPr lvl="1">
              <a:spcBef>
                <a:spcPts val="900"/>
              </a:spcBef>
              <a:buNone/>
            </a:pPr>
            <a:r>
              <a:rPr lang="en-US" altLang="zh-CN" sz="1500" dirty="0">
                <a:latin typeface="Arial Narrow" panose="020B0606020202030204" pitchFamily="34" charset="0"/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  <a:latin typeface="Arial Narrow" panose="020B0606020202030204" pitchFamily="34" charset="0"/>
              </a:rPr>
              <a:t>GPIOPinConfigure</a:t>
            </a: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(GPIO_PA0_U0RX);	// Set PA0 and PA1 as UART pins.</a:t>
            </a:r>
          </a:p>
          <a:p>
            <a:pPr lvl="1">
              <a:spcBef>
                <a:spcPts val="90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  	</a:t>
            </a:r>
            <a:r>
              <a:rPr lang="en-US" altLang="zh-CN" sz="1500" dirty="0" err="1">
                <a:solidFill>
                  <a:srgbClr val="0000CC"/>
                </a:solidFill>
                <a:latin typeface="Arial Narrow" panose="020B0606020202030204" pitchFamily="34" charset="0"/>
              </a:rPr>
              <a:t>GPIOPinConfigure</a:t>
            </a: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(GPIO_PA1_U0TX);    </a:t>
            </a:r>
            <a:r>
              <a:rPr lang="en-US" altLang="zh-CN" sz="1500" dirty="0">
                <a:latin typeface="Arial Narrow" panose="020B0606020202030204" pitchFamily="34" charset="0"/>
              </a:rPr>
              <a:t>			</a:t>
            </a:r>
          </a:p>
          <a:p>
            <a:pPr lvl="1">
              <a:spcBef>
                <a:spcPts val="90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  <a:latin typeface="Arial Narrow" panose="020B0606020202030204" pitchFamily="34" charset="0"/>
              </a:rPr>
              <a:t>GPIOPinTypeUART</a:t>
            </a: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(GPIO_PORT</a:t>
            </a:r>
            <a:r>
              <a:rPr lang="en-US" altLang="zh-CN" sz="1500" dirty="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_BASE, GPIO_PIN_</a:t>
            </a:r>
            <a:r>
              <a:rPr lang="en-US" altLang="zh-CN" sz="15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 | GPIO_PIN_</a:t>
            </a:r>
            <a:r>
              <a:rPr lang="en-US" altLang="zh-CN" sz="1500" dirty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r>
              <a:rPr lang="en-US" altLang="zh-CN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);</a:t>
            </a:r>
          </a:p>
          <a:p>
            <a:pPr lvl="1">
              <a:spcBef>
                <a:spcPts val="900"/>
              </a:spcBef>
            </a:pPr>
            <a:r>
              <a:rPr lang="zh-CN" altLang="en-US" dirty="0"/>
              <a:t>配置 </a:t>
            </a:r>
            <a:r>
              <a:rPr lang="en-US" altLang="zh-CN" dirty="0"/>
              <a:t>UART</a:t>
            </a:r>
          </a:p>
          <a:p>
            <a:pPr lvl="1">
              <a:spcBef>
                <a:spcPts val="90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	</a:t>
            </a:r>
            <a:r>
              <a:rPr lang="en-US" altLang="zh-CN" dirty="0" err="1">
                <a:solidFill>
                  <a:srgbClr val="0000CC"/>
                </a:solidFill>
                <a:latin typeface="Arial Narrow" panose="020B0606020202030204" pitchFamily="34" charset="0"/>
              </a:rPr>
              <a:t>UARTConfigSetExpClk</a:t>
            </a:r>
            <a:r>
              <a:rPr lang="en-US" altLang="zh-CN" dirty="0">
                <a:solidFill>
                  <a:srgbClr val="0000CC"/>
                </a:solidFill>
                <a:latin typeface="Arial Narrow" panose="020B0606020202030204" pitchFamily="34" charset="0"/>
              </a:rPr>
              <a:t>(UART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Arial Narrow" panose="020B0606020202030204" pitchFamily="34" charset="0"/>
              </a:rPr>
              <a:t>_BASE, ui32SysClock,115200, …);</a:t>
            </a:r>
          </a:p>
          <a:p>
            <a:pPr lvl="1">
              <a:spcBef>
                <a:spcPts val="900"/>
              </a:spcBef>
            </a:pPr>
            <a:r>
              <a:rPr lang="en-US" altLang="zh-CN" dirty="0"/>
              <a:t>FIFO</a:t>
            </a:r>
            <a:r>
              <a:rPr lang="zh-CN" altLang="en-US" dirty="0"/>
              <a:t>配置（可选）</a:t>
            </a:r>
            <a:endParaRPr lang="en-US" altLang="zh-CN" dirty="0"/>
          </a:p>
          <a:p>
            <a:pPr marL="542925" lvl="2" indent="0">
              <a:spcBef>
                <a:spcPts val="900"/>
              </a:spcBef>
              <a:buNone/>
            </a:pPr>
            <a:r>
              <a:rPr lang="en-US" altLang="zh-CN" sz="1650" dirty="0" err="1">
                <a:solidFill>
                  <a:srgbClr val="0000CC"/>
                </a:solidFill>
                <a:latin typeface="Arial Narrow" panose="020B0606020202030204" pitchFamily="34" charset="0"/>
              </a:rPr>
              <a:t>UARTFIFOLevelSet</a:t>
            </a:r>
            <a:r>
              <a:rPr lang="en-US" altLang="zh-CN" sz="1650" dirty="0">
                <a:solidFill>
                  <a:srgbClr val="0000CC"/>
                </a:solidFill>
                <a:latin typeface="Arial Narrow" panose="020B0606020202030204" pitchFamily="34" charset="0"/>
              </a:rPr>
              <a:t>(UART</a:t>
            </a:r>
            <a:r>
              <a:rPr lang="en-US" altLang="zh-CN" sz="165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en-US" altLang="zh-CN" sz="1650" dirty="0">
                <a:solidFill>
                  <a:srgbClr val="0000CC"/>
                </a:solidFill>
                <a:latin typeface="Arial Narrow" panose="020B0606020202030204" pitchFamily="34" charset="0"/>
              </a:rPr>
              <a:t>_BASE,UART_FIFO_TX2_8,UART_FIFO_RX4_8);</a:t>
            </a:r>
            <a:endParaRPr lang="en-US" altLang="zh-CN" sz="165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435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600200"/>
            <a:ext cx="8115300" cy="4400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1950" dirty="0"/>
              <a:t>UART</a:t>
            </a:r>
            <a:r>
              <a:rPr lang="zh-CN" altLang="en-US" sz="1950" dirty="0"/>
              <a:t>初始化编程示例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void S800_UART_Init(void)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{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500" dirty="0"/>
              <a:t>	// Enable the UART0 peripherals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chemeClr val="folHlink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SysCtlPeripheralEnable</a:t>
            </a:r>
            <a:r>
              <a:rPr lang="en-US" altLang="zh-CN" sz="1500" dirty="0">
                <a:solidFill>
                  <a:srgbClr val="0000CC"/>
                </a:solidFill>
              </a:rPr>
              <a:t>(SYSCTL_PERIPH_UART0);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500" dirty="0"/>
              <a:t>// Enabled GPIO Port A, Set GPIO A0 and A1 as UART pins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SysCtlPeripheralEnable</a:t>
            </a:r>
            <a:r>
              <a:rPr lang="en-US" altLang="zh-CN" sz="1500" dirty="0">
                <a:solidFill>
                  <a:srgbClr val="0000CC"/>
                </a:solidFill>
              </a:rPr>
              <a:t>(SYSCTL_PERIPH_GPIOA);</a:t>
            </a:r>
            <a:endParaRPr lang="en-US" altLang="zh-CN" sz="1500" dirty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CN" sz="1500" dirty="0">
                <a:solidFill>
                  <a:schemeClr val="folHlink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GPIOPinTypeUART</a:t>
            </a:r>
            <a:r>
              <a:rPr lang="en-US" altLang="zh-CN" sz="1500" dirty="0">
                <a:solidFill>
                  <a:srgbClr val="0000CC"/>
                </a:solidFill>
              </a:rPr>
              <a:t>(GPIO_PORTA_BASE, GPIO_PIN_0 | GPIO_PIN_1);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CN" sz="1500" dirty="0"/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GPIOPinConfigure</a:t>
            </a:r>
            <a:r>
              <a:rPr lang="en-US" altLang="zh-CN" sz="1500" dirty="0">
                <a:solidFill>
                  <a:srgbClr val="0000CC"/>
                </a:solidFill>
              </a:rPr>
              <a:t>(GPIO_PA0_U0RX);	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  	</a:t>
            </a:r>
            <a:r>
              <a:rPr lang="en-US" altLang="zh-CN" sz="1500" dirty="0" err="1">
                <a:solidFill>
                  <a:srgbClr val="0000CC"/>
                </a:solidFill>
              </a:rPr>
              <a:t>GPIOPinConfigure</a:t>
            </a:r>
            <a:r>
              <a:rPr lang="en-US" altLang="zh-CN" sz="1500" dirty="0">
                <a:solidFill>
                  <a:srgbClr val="0000CC"/>
                </a:solidFill>
              </a:rPr>
              <a:t>(GPIO_PA1_U0TX);    </a:t>
            </a:r>
            <a:r>
              <a:rPr lang="en-US" altLang="zh-CN" sz="1500" dirty="0"/>
              <a:t>			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500" dirty="0"/>
              <a:t>	// Configure the UART0 for 115,200, 8-N-1 operation.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UARTConfigSetExpClk</a:t>
            </a:r>
            <a:r>
              <a:rPr lang="en-US" altLang="zh-CN" sz="1500" dirty="0">
                <a:solidFill>
                  <a:srgbClr val="0000CC"/>
                </a:solidFill>
              </a:rPr>
              <a:t>(UART0_BASE, ui32SysClock, 115200, 	UART_CONFIG_WLEN_8 | UART_CONFIG_STOP_ONE | UART_CONFIG_PAR_NONE);</a:t>
            </a:r>
            <a:r>
              <a:rPr lang="en-US" altLang="zh-CN" sz="1500" dirty="0">
                <a:solidFill>
                  <a:schemeClr val="folHlink"/>
                </a:solidFill>
              </a:rPr>
              <a:t>	</a:t>
            </a:r>
            <a:endParaRPr lang="zh-CN" altLang="en-US" sz="1500" dirty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07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058150" cy="44005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/>
              <a:t>UART</a:t>
            </a:r>
            <a:r>
              <a:rPr lang="zh-CN" altLang="en-US" dirty="0"/>
              <a:t>发送编程示例</a:t>
            </a:r>
            <a:endParaRPr lang="en-US" altLang="zh-CN" dirty="0"/>
          </a:p>
          <a:p>
            <a:pPr lvl="1">
              <a:spcBef>
                <a:spcPts val="900"/>
              </a:spcBef>
              <a:defRPr/>
            </a:pPr>
            <a:r>
              <a:rPr lang="zh-CN" altLang="zh-CN" dirty="0"/>
              <a:t>阻塞</a:t>
            </a:r>
            <a:r>
              <a:rPr lang="zh-CN" altLang="en-US" dirty="0"/>
              <a:t>发送字符串</a:t>
            </a:r>
            <a:endParaRPr lang="zh-CN" altLang="en-US" sz="1650" dirty="0"/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350" dirty="0">
                <a:solidFill>
                  <a:srgbClr val="0000CC"/>
                </a:solidFill>
              </a:rPr>
              <a:t>void </a:t>
            </a:r>
            <a:r>
              <a:rPr lang="en-US" altLang="zh-CN" sz="1350" dirty="0" err="1">
                <a:solidFill>
                  <a:srgbClr val="0000CC"/>
                </a:solidFill>
              </a:rPr>
              <a:t>UARTStringPut</a:t>
            </a:r>
            <a:r>
              <a:rPr lang="en-US" altLang="zh-CN" sz="1350" dirty="0">
                <a:solidFill>
                  <a:srgbClr val="0000CC"/>
                </a:solidFill>
              </a:rPr>
              <a:t>(</a:t>
            </a:r>
            <a:r>
              <a:rPr lang="en-US" altLang="zh-CN" sz="1350" dirty="0" err="1">
                <a:solidFill>
                  <a:srgbClr val="0000CC"/>
                </a:solidFill>
              </a:rPr>
              <a:t>const</a:t>
            </a:r>
            <a:r>
              <a:rPr lang="en-US" altLang="zh-CN" sz="1350" dirty="0">
                <a:solidFill>
                  <a:srgbClr val="0000CC"/>
                </a:solidFill>
              </a:rPr>
              <a:t> unsigned char *</a:t>
            </a:r>
            <a:r>
              <a:rPr lang="en-US" altLang="zh-CN" sz="1350" dirty="0" err="1">
                <a:solidFill>
                  <a:srgbClr val="0000CC"/>
                </a:solidFill>
              </a:rPr>
              <a:t>msg</a:t>
            </a:r>
            <a:r>
              <a:rPr lang="en-US" altLang="zh-CN" sz="1350" dirty="0">
                <a:solidFill>
                  <a:srgbClr val="0000CC"/>
                </a:solidFill>
              </a:rPr>
              <a:t> )</a:t>
            </a:r>
            <a:endParaRPr lang="en-US" altLang="zh-CN" sz="1350" dirty="0"/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     while(*</a:t>
            </a:r>
            <a:r>
              <a:rPr lang="en-US" altLang="zh-CN" sz="1350" dirty="0" err="1">
                <a:solidFill>
                  <a:srgbClr val="0000CC"/>
                </a:solidFill>
              </a:rPr>
              <a:t>msg</a:t>
            </a:r>
            <a:r>
              <a:rPr lang="en-US" altLang="zh-CN" sz="1350" dirty="0">
                <a:solidFill>
                  <a:srgbClr val="0000CC"/>
                </a:solidFill>
              </a:rPr>
              <a:t> != ‘\0’)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	</a:t>
            </a:r>
            <a:r>
              <a:rPr lang="en-US" altLang="zh-CN" sz="1350" dirty="0"/>
              <a:t>//</a:t>
            </a:r>
            <a:r>
              <a:rPr lang="zh-CN" altLang="en-US" sz="1350" dirty="0"/>
              <a:t>发送一个字符，</a:t>
            </a:r>
            <a:r>
              <a:rPr kumimoji="1" lang="zh-CN" altLang="en-US" sz="1350" dirty="0">
                <a:latin typeface="Times New Roman" panose="02020603050405020304" pitchFamily="18" charset="0"/>
              </a:rPr>
              <a:t>如果</a:t>
            </a:r>
            <a:r>
              <a:rPr kumimoji="1" lang="en-US" altLang="zh-CN" sz="1350" dirty="0" err="1">
                <a:latin typeface="Times New Roman" panose="02020603050405020304" pitchFamily="18" charset="0"/>
              </a:rPr>
              <a:t>TxFIFO</a:t>
            </a:r>
            <a:r>
              <a:rPr kumimoji="1" lang="zh-CN" altLang="en-US" sz="1350" dirty="0">
                <a:latin typeface="Times New Roman" panose="02020603050405020304" pitchFamily="18" charset="0"/>
              </a:rPr>
              <a:t>没有空，一直等待到</a:t>
            </a:r>
            <a:r>
              <a:rPr kumimoji="1" lang="en-US" altLang="zh-CN" sz="1350" dirty="0">
                <a:latin typeface="Times New Roman" panose="02020603050405020304" pitchFamily="18" charset="0"/>
              </a:rPr>
              <a:t>FIFO</a:t>
            </a:r>
            <a:r>
              <a:rPr kumimoji="1" lang="zh-CN" altLang="en-US" sz="1350" dirty="0">
                <a:latin typeface="Times New Roman" panose="02020603050405020304" pitchFamily="18" charset="0"/>
              </a:rPr>
              <a:t>有空</a:t>
            </a:r>
            <a:endParaRPr kumimoji="1" lang="en-US" altLang="zh-CN" sz="1350" dirty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kumimoji="1" lang="en-US" altLang="zh-CN" sz="1350" dirty="0">
                <a:solidFill>
                  <a:srgbClr val="0000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350" dirty="0" err="1">
                <a:solidFill>
                  <a:srgbClr val="0000CC"/>
                </a:solidFill>
              </a:rPr>
              <a:t>UARTCharPut</a:t>
            </a:r>
            <a:r>
              <a:rPr lang="en-US" altLang="zh-CN" sz="1350" dirty="0">
                <a:solidFill>
                  <a:srgbClr val="0000CC"/>
                </a:solidFill>
              </a:rPr>
              <a:t>(UART0_BASE, *</a:t>
            </a:r>
            <a:r>
              <a:rPr lang="en-US" altLang="zh-CN" sz="1350" dirty="0" err="1">
                <a:solidFill>
                  <a:srgbClr val="0000CC"/>
                </a:solidFill>
              </a:rPr>
              <a:t>msg</a:t>
            </a:r>
            <a:r>
              <a:rPr lang="en-US" altLang="zh-CN" sz="1350" dirty="0">
                <a:solidFill>
                  <a:srgbClr val="0000CC"/>
                </a:solidFill>
              </a:rPr>
              <a:t>++);</a:t>
            </a:r>
            <a:r>
              <a:rPr lang="en-US" altLang="zh-CN" sz="1350" dirty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}</a:t>
            </a:r>
          </a:p>
          <a:p>
            <a:pPr lvl="1">
              <a:spcBef>
                <a:spcPts val="900"/>
              </a:spcBef>
              <a:defRPr/>
            </a:pPr>
            <a:r>
              <a:rPr lang="zh-CN" altLang="zh-CN" dirty="0"/>
              <a:t>非阻塞</a:t>
            </a:r>
            <a:r>
              <a:rPr lang="zh-CN" altLang="en-US" dirty="0"/>
              <a:t>发送字符串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350" dirty="0">
                <a:solidFill>
                  <a:srgbClr val="0000CC"/>
                </a:solidFill>
              </a:rPr>
              <a:t>void </a:t>
            </a:r>
            <a:r>
              <a:rPr lang="en-US" altLang="zh-CN" sz="1350" dirty="0" err="1">
                <a:solidFill>
                  <a:srgbClr val="0000CC"/>
                </a:solidFill>
              </a:rPr>
              <a:t>UARTStringPutNonBlocking</a:t>
            </a:r>
            <a:r>
              <a:rPr lang="en-US" altLang="zh-CN" sz="1350" dirty="0">
                <a:solidFill>
                  <a:srgbClr val="0000CC"/>
                </a:solidFill>
              </a:rPr>
              <a:t>(</a:t>
            </a:r>
            <a:r>
              <a:rPr lang="en-US" altLang="zh-CN" sz="1350" dirty="0" err="1">
                <a:solidFill>
                  <a:srgbClr val="0000CC"/>
                </a:solidFill>
              </a:rPr>
              <a:t>const</a:t>
            </a:r>
            <a:r>
              <a:rPr lang="en-US" altLang="zh-CN" sz="1350" dirty="0">
                <a:solidFill>
                  <a:srgbClr val="0000CC"/>
                </a:solidFill>
              </a:rPr>
              <a:t> unsigned char *</a:t>
            </a:r>
            <a:r>
              <a:rPr lang="en-US" altLang="zh-CN" sz="1350" dirty="0" err="1">
                <a:solidFill>
                  <a:srgbClr val="0000CC"/>
                </a:solidFill>
              </a:rPr>
              <a:t>msg</a:t>
            </a:r>
            <a:r>
              <a:rPr lang="en-US" altLang="zh-CN" sz="1350" dirty="0">
                <a:solidFill>
                  <a:srgbClr val="0000CC"/>
                </a:solidFill>
              </a:rPr>
              <a:t>)</a:t>
            </a:r>
            <a:endParaRPr lang="en-US" altLang="zh-CN" sz="1350" dirty="0"/>
          </a:p>
          <a:p>
            <a:pPr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{</a:t>
            </a:r>
          </a:p>
          <a:p>
            <a:pPr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     while(*</a:t>
            </a:r>
            <a:r>
              <a:rPr lang="en-US" altLang="zh-CN" sz="1350" dirty="0" err="1">
                <a:solidFill>
                  <a:srgbClr val="0000CC"/>
                </a:solidFill>
              </a:rPr>
              <a:t>msg</a:t>
            </a:r>
            <a:r>
              <a:rPr lang="en-US" altLang="zh-CN" sz="1350" dirty="0">
                <a:solidFill>
                  <a:srgbClr val="0000CC"/>
                </a:solidFill>
              </a:rPr>
              <a:t> != ‘\0‘) {</a:t>
            </a:r>
          </a:p>
          <a:p>
            <a:pPr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	  if (</a:t>
            </a:r>
            <a:r>
              <a:rPr lang="en-US" altLang="zh-CN" sz="1350" dirty="0" err="1">
                <a:solidFill>
                  <a:srgbClr val="0000CC"/>
                </a:solidFill>
              </a:rPr>
              <a:t>UARTSpaceAvail</a:t>
            </a:r>
            <a:r>
              <a:rPr lang="en-US" altLang="zh-CN" sz="1350" dirty="0">
                <a:solidFill>
                  <a:srgbClr val="0000CC"/>
                </a:solidFill>
              </a:rPr>
              <a:t>(UART0_BASE))</a:t>
            </a:r>
            <a:r>
              <a:rPr lang="en-US" altLang="zh-CN" sz="1350" dirty="0"/>
              <a:t> //</a:t>
            </a:r>
            <a:r>
              <a:rPr lang="zh-CN" altLang="en-US" sz="1350" dirty="0"/>
              <a:t>发送</a:t>
            </a:r>
            <a:r>
              <a:rPr lang="en-US" altLang="zh-CN" sz="1350" dirty="0"/>
              <a:t>FIFO</a:t>
            </a:r>
            <a:r>
              <a:rPr lang="zh-CN" altLang="en-US" sz="1350" dirty="0"/>
              <a:t>有空位</a:t>
            </a:r>
            <a:endParaRPr lang="en-US" altLang="zh-CN" sz="1350" dirty="0"/>
          </a:p>
          <a:p>
            <a:pPr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	     </a:t>
            </a:r>
            <a:r>
              <a:rPr lang="en-US" altLang="zh-CN" sz="1350" dirty="0" err="1">
                <a:solidFill>
                  <a:srgbClr val="0000CC"/>
                </a:solidFill>
              </a:rPr>
              <a:t>UARTCharPutNonBlocking</a:t>
            </a:r>
            <a:r>
              <a:rPr lang="en-US" altLang="zh-CN" sz="1350" dirty="0">
                <a:solidFill>
                  <a:srgbClr val="0000CC"/>
                </a:solidFill>
              </a:rPr>
              <a:t>(UART0_BASE, *</a:t>
            </a:r>
            <a:r>
              <a:rPr lang="en-US" altLang="zh-CN" sz="1350" dirty="0" err="1">
                <a:solidFill>
                  <a:srgbClr val="0000CC"/>
                </a:solidFill>
              </a:rPr>
              <a:t>msg</a:t>
            </a:r>
            <a:r>
              <a:rPr lang="en-US" altLang="zh-CN" sz="1350" dirty="0">
                <a:solidFill>
                  <a:srgbClr val="0000CC"/>
                </a:solidFill>
              </a:rPr>
              <a:t>++); </a:t>
            </a:r>
            <a:r>
              <a:rPr lang="en-US" altLang="zh-CN" sz="1350" dirty="0"/>
              <a:t>//</a:t>
            </a:r>
            <a:r>
              <a:rPr lang="zh-CN" altLang="en-US" sz="1350" dirty="0"/>
              <a:t>发送一个字符</a:t>
            </a:r>
            <a:endParaRPr lang="en-US" altLang="zh-CN" sz="1350" dirty="0"/>
          </a:p>
          <a:p>
            <a:pPr>
              <a:buNone/>
              <a:defRPr/>
            </a:pPr>
            <a:r>
              <a:rPr lang="en-US" altLang="zh-CN" sz="1350" dirty="0"/>
              <a:t>	</a:t>
            </a:r>
            <a:r>
              <a:rPr lang="en-US" altLang="zh-CN" sz="1350" dirty="0">
                <a:solidFill>
                  <a:srgbClr val="0000CC"/>
                </a:solidFill>
              </a:rPr>
              <a:t>     }</a:t>
            </a:r>
          </a:p>
          <a:p>
            <a:pPr>
              <a:buNone/>
              <a:defRPr/>
            </a:pPr>
            <a:r>
              <a:rPr lang="en-US" altLang="zh-CN" sz="1350" dirty="0">
                <a:solidFill>
                  <a:srgbClr val="0000CC"/>
                </a:solidFill>
              </a:rPr>
              <a:t>	}</a:t>
            </a:r>
          </a:p>
          <a:p>
            <a:pPr>
              <a:spcBef>
                <a:spcPts val="0"/>
              </a:spcBef>
              <a:buNone/>
              <a:defRPr/>
            </a:pPr>
            <a:endParaRPr lang="zh-CN" altLang="en-US" sz="15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1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15300" cy="4400550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defRPr/>
            </a:pPr>
            <a:r>
              <a:rPr lang="en-US" altLang="zh-CN" dirty="0"/>
              <a:t>UART</a:t>
            </a:r>
            <a:r>
              <a:rPr lang="zh-CN" altLang="en-US" dirty="0"/>
              <a:t>接收编程示例</a:t>
            </a:r>
            <a:endParaRPr lang="en-US" altLang="zh-CN" dirty="0"/>
          </a:p>
          <a:p>
            <a:pPr lvl="1">
              <a:spcBef>
                <a:spcPts val="900"/>
              </a:spcBef>
              <a:defRPr/>
            </a:pPr>
            <a:r>
              <a:rPr lang="zh-CN" altLang="en-US" dirty="0"/>
              <a:t>非</a:t>
            </a:r>
            <a:r>
              <a:rPr lang="zh-CN" altLang="zh-CN" dirty="0"/>
              <a:t>阻塞</a:t>
            </a:r>
            <a:r>
              <a:rPr lang="zh-CN" altLang="en-US" dirty="0"/>
              <a:t>接收字符串</a:t>
            </a:r>
            <a:endParaRPr lang="zh-CN" altLang="en-US" sz="1650" dirty="0"/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void </a:t>
            </a:r>
            <a:r>
              <a:rPr lang="en-US" altLang="zh-CN" sz="1500" dirty="0" err="1">
                <a:solidFill>
                  <a:srgbClr val="0000CC"/>
                </a:solidFill>
              </a:rPr>
              <a:t>UARTStringGetNonBlocking</a:t>
            </a:r>
            <a:r>
              <a:rPr lang="en-US" altLang="zh-CN" sz="1500" dirty="0">
                <a:solidFill>
                  <a:srgbClr val="0000CC"/>
                </a:solidFill>
              </a:rPr>
              <a:t>(char *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{	</a:t>
            </a:r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    while(</a:t>
            </a:r>
            <a:r>
              <a:rPr lang="en-US" altLang="zh-CN" sz="1500" dirty="0" err="1">
                <a:solidFill>
                  <a:srgbClr val="0000CC"/>
                </a:solidFill>
              </a:rPr>
              <a:t>UARTCharsAvail</a:t>
            </a:r>
            <a:r>
              <a:rPr lang="en-US" altLang="zh-CN" sz="1500" dirty="0">
                <a:solidFill>
                  <a:srgbClr val="0000CC"/>
                </a:solidFill>
              </a:rPr>
              <a:t>(UART0_BASE)) { </a:t>
            </a:r>
            <a:r>
              <a:rPr lang="en-US" altLang="zh-CN" sz="1500" dirty="0"/>
              <a:t>// </a:t>
            </a:r>
            <a:r>
              <a:rPr lang="zh-CN" altLang="en-US" sz="1500" dirty="0"/>
              <a:t>当接收 </a:t>
            </a:r>
            <a:r>
              <a:rPr lang="en-US" altLang="zh-CN" sz="1500" dirty="0"/>
              <a:t>FIFO </a:t>
            </a:r>
            <a:r>
              <a:rPr lang="zh-CN" altLang="en-US" sz="1500" dirty="0"/>
              <a:t>中有字符</a:t>
            </a:r>
            <a:endParaRPr lang="en-US" altLang="zh-CN" sz="1500" dirty="0">
              <a:solidFill>
                <a:srgbClr val="0000CC"/>
              </a:solidFill>
            </a:endParaRPr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    	</a:t>
            </a:r>
            <a:r>
              <a:rPr lang="en-US" altLang="zh-CN" sz="1500" dirty="0"/>
              <a:t>//</a:t>
            </a:r>
            <a:r>
              <a:rPr lang="zh-CN" altLang="en-US" sz="1500" dirty="0"/>
              <a:t>非</a:t>
            </a:r>
            <a:r>
              <a:rPr lang="zh-CN" altLang="zh-CN" sz="1500" dirty="0"/>
              <a:t>阻塞</a:t>
            </a:r>
            <a:r>
              <a:rPr lang="zh-CN" altLang="en-US" sz="1500" dirty="0"/>
              <a:t>读取一个字符</a:t>
            </a:r>
            <a:endParaRPr lang="en-US" altLang="zh-CN" sz="1500" dirty="0"/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	</a:t>
            </a:r>
            <a:r>
              <a:rPr lang="zh-CN" altLang="en-US" sz="1500" dirty="0">
                <a:solidFill>
                  <a:srgbClr val="0000CC"/>
                </a:solidFill>
              </a:rPr>
              <a:t>*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++ = </a:t>
            </a:r>
            <a:r>
              <a:rPr lang="en-US" altLang="zh-CN" sz="1500" dirty="0" err="1">
                <a:solidFill>
                  <a:srgbClr val="0000CC"/>
                </a:solidFill>
              </a:rPr>
              <a:t>UARTCharGetNonBlocking</a:t>
            </a:r>
            <a:r>
              <a:rPr lang="en-US" altLang="zh-CN" sz="1500" dirty="0">
                <a:solidFill>
                  <a:srgbClr val="0000CC"/>
                </a:solidFill>
              </a:rPr>
              <a:t>(UART0_BASE);</a:t>
            </a:r>
            <a:r>
              <a:rPr lang="en-US" altLang="zh-CN" sz="1500" dirty="0"/>
              <a:t> </a:t>
            </a:r>
            <a:endParaRPr lang="en-US" altLang="zh-CN" sz="1500" dirty="0">
              <a:solidFill>
                <a:srgbClr val="0000CC"/>
              </a:solidFill>
            </a:endParaRPr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    }</a:t>
            </a:r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    </a:t>
            </a:r>
            <a:r>
              <a:rPr lang="zh-CN" altLang="en-US" sz="1500" dirty="0">
                <a:solidFill>
                  <a:srgbClr val="0000CC"/>
                </a:solidFill>
              </a:rPr>
              <a:t>*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 = ‘\0’; </a:t>
            </a:r>
            <a:r>
              <a:rPr lang="en-US" altLang="zh-CN" sz="1500" dirty="0"/>
              <a:t>//</a:t>
            </a:r>
            <a:r>
              <a:rPr lang="zh-CN" altLang="en-US" sz="1500" dirty="0"/>
              <a:t>加字符串结束符</a:t>
            </a:r>
            <a:endParaRPr lang="en-US" altLang="zh-CN" sz="1500" dirty="0"/>
          </a:p>
          <a:p>
            <a:pPr>
              <a:spcBef>
                <a:spcPts val="90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}</a:t>
            </a:r>
          </a:p>
          <a:p>
            <a:pPr>
              <a:spcBef>
                <a:spcPts val="900"/>
              </a:spcBef>
              <a:buNone/>
              <a:defRPr/>
            </a:pPr>
            <a:endParaRPr lang="zh-CN" altLang="en-US" sz="15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2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600200"/>
            <a:ext cx="8229600" cy="4400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/>
              <a:t>UART</a:t>
            </a:r>
            <a:r>
              <a:rPr lang="zh-CN" altLang="en-US" dirty="0"/>
              <a:t>接收编程示例</a:t>
            </a:r>
            <a:endParaRPr lang="en-US" altLang="zh-CN" dirty="0"/>
          </a:p>
          <a:p>
            <a:pPr lvl="1">
              <a:spcBef>
                <a:spcPts val="900"/>
              </a:spcBef>
              <a:spcAft>
                <a:spcPts val="450"/>
              </a:spcAft>
              <a:defRPr/>
            </a:pPr>
            <a:r>
              <a:rPr lang="zh-CN" altLang="zh-CN" dirty="0"/>
              <a:t>阻塞</a:t>
            </a:r>
            <a:r>
              <a:rPr lang="zh-CN" altLang="en-US" dirty="0"/>
              <a:t>接收字符串</a:t>
            </a:r>
            <a:endParaRPr lang="zh-CN" altLang="en-US" sz="1650" dirty="0"/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void </a:t>
            </a:r>
            <a:r>
              <a:rPr lang="en-US" altLang="zh-CN" sz="1500" dirty="0" err="1">
                <a:solidFill>
                  <a:srgbClr val="0000CC"/>
                </a:solidFill>
              </a:rPr>
              <a:t>UARTStringGet</a:t>
            </a:r>
            <a:r>
              <a:rPr lang="en-US" altLang="zh-CN" sz="1500" dirty="0">
                <a:solidFill>
                  <a:srgbClr val="0000CC"/>
                </a:solidFill>
              </a:rPr>
              <a:t>(char *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{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    while(1) {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	</a:t>
            </a:r>
            <a:r>
              <a:rPr lang="en-US" altLang="zh-CN" sz="1500" dirty="0"/>
              <a:t>//</a:t>
            </a:r>
            <a:r>
              <a:rPr kumimoji="1" lang="zh-CN" altLang="en-US" sz="1500" dirty="0">
                <a:latin typeface="Times New Roman" panose="02020603050405020304" pitchFamily="18" charset="0"/>
              </a:rPr>
              <a:t>检查</a:t>
            </a:r>
            <a:r>
              <a:rPr kumimoji="1" lang="en-US" altLang="zh-CN" sz="1500" dirty="0" err="1">
                <a:latin typeface="Times New Roman" panose="02020603050405020304" pitchFamily="18" charset="0"/>
              </a:rPr>
              <a:t>RxFIFO</a:t>
            </a:r>
            <a:r>
              <a:rPr kumimoji="1" lang="zh-CN" altLang="en-US" sz="1500" dirty="0">
                <a:latin typeface="Times New Roman" panose="02020603050405020304" pitchFamily="18" charset="0"/>
              </a:rPr>
              <a:t>直到收到一个数据</a:t>
            </a:r>
            <a:endParaRPr kumimoji="1" lang="en-US" altLang="zh-CN" sz="1500" dirty="0">
              <a:latin typeface="Times New Roman" panose="02020603050405020304" pitchFamily="18" charset="0"/>
            </a:endParaRP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	</a:t>
            </a:r>
            <a:r>
              <a:rPr lang="zh-CN" altLang="en-US" sz="1500" dirty="0">
                <a:solidFill>
                  <a:srgbClr val="0000CC"/>
                </a:solidFill>
              </a:rPr>
              <a:t>*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 = </a:t>
            </a:r>
            <a:r>
              <a:rPr lang="en-US" altLang="zh-CN" sz="1500" dirty="0" err="1">
                <a:solidFill>
                  <a:srgbClr val="0000CC"/>
                </a:solidFill>
              </a:rPr>
              <a:t>UARTCharGet</a:t>
            </a:r>
            <a:r>
              <a:rPr lang="en-US" altLang="zh-CN" sz="1500" dirty="0">
                <a:solidFill>
                  <a:srgbClr val="0000CC"/>
                </a:solidFill>
              </a:rPr>
              <a:t>(UART0_BASE); 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	if (</a:t>
            </a:r>
            <a:r>
              <a:rPr lang="zh-CN" altLang="en-US" sz="1500" dirty="0">
                <a:solidFill>
                  <a:srgbClr val="0000CC"/>
                </a:solidFill>
              </a:rPr>
              <a:t>*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 ==‘\r’) {		</a:t>
            </a:r>
            <a:r>
              <a:rPr lang="en-US" altLang="zh-CN" sz="1500" dirty="0"/>
              <a:t>//</a:t>
            </a:r>
            <a:r>
              <a:rPr lang="zh-CN" altLang="en-US" sz="1500" dirty="0"/>
              <a:t>遇回车符结束</a:t>
            </a:r>
            <a:endParaRPr lang="en-US" altLang="zh-CN" sz="1500" dirty="0">
              <a:solidFill>
                <a:srgbClr val="0000CC"/>
              </a:solidFill>
            </a:endParaRP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	    </a:t>
            </a:r>
            <a:r>
              <a:rPr lang="zh-CN" altLang="en-US" sz="1500" dirty="0">
                <a:solidFill>
                  <a:srgbClr val="0000CC"/>
                </a:solidFill>
              </a:rPr>
              <a:t>*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 = </a:t>
            </a:r>
            <a:r>
              <a:rPr lang="en-US" altLang="zh-CN" sz="1500" dirty="0" err="1">
                <a:solidFill>
                  <a:srgbClr val="0000CC"/>
                </a:solidFill>
              </a:rPr>
              <a:t>UARTCharGet</a:t>
            </a:r>
            <a:r>
              <a:rPr lang="en-US" altLang="zh-CN" sz="1500" dirty="0">
                <a:solidFill>
                  <a:srgbClr val="0000CC"/>
                </a:solidFill>
              </a:rPr>
              <a:t>(UART0_BASE);</a:t>
            </a:r>
            <a:r>
              <a:rPr lang="en-US" altLang="zh-CN" sz="1500" dirty="0"/>
              <a:t> //</a:t>
            </a:r>
            <a:r>
              <a:rPr lang="zh-CN" altLang="en-US" sz="1500" dirty="0"/>
              <a:t>读取换行符</a:t>
            </a:r>
            <a:r>
              <a:rPr lang="en-US" altLang="zh-CN" sz="1500" dirty="0"/>
              <a:t>\n</a:t>
            </a:r>
            <a:endParaRPr lang="en-US" altLang="zh-CN" sz="1500" dirty="0">
              <a:solidFill>
                <a:srgbClr val="0000CC"/>
              </a:solidFill>
            </a:endParaRP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	    break;          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	} 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	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++;  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   }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   </a:t>
            </a:r>
            <a:r>
              <a:rPr lang="zh-CN" altLang="en-US" sz="1500" dirty="0">
                <a:solidFill>
                  <a:srgbClr val="0000CC"/>
                </a:solidFill>
              </a:rPr>
              <a:t>*</a:t>
            </a:r>
            <a:r>
              <a:rPr lang="en-US" altLang="zh-CN" sz="1500" dirty="0" err="1">
                <a:solidFill>
                  <a:srgbClr val="0000CC"/>
                </a:solidFill>
              </a:rPr>
              <a:t>msg</a:t>
            </a:r>
            <a:r>
              <a:rPr lang="en-US" altLang="zh-CN" sz="1500" dirty="0">
                <a:solidFill>
                  <a:srgbClr val="0000CC"/>
                </a:solidFill>
              </a:rPr>
              <a:t> = '\0';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} </a:t>
            </a:r>
          </a:p>
          <a:p>
            <a:pPr>
              <a:spcBef>
                <a:spcPts val="0"/>
              </a:spcBef>
              <a:buNone/>
              <a:defRPr/>
            </a:pPr>
            <a:endParaRPr lang="zh-CN" altLang="en-US" sz="15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1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09B58D-BE66-41AF-AF5B-FDDF1DCF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实验目的 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Arial" charset="0"/>
              </a:rPr>
              <a:t>了解 </a:t>
            </a:r>
            <a:r>
              <a:rPr lang="en" altLang="zh-CN" dirty="0">
                <a:latin typeface="Arial" charset="0"/>
              </a:rPr>
              <a:t>UART </a:t>
            </a:r>
            <a:r>
              <a:rPr lang="zh-CN" altLang="en-US" dirty="0">
                <a:latin typeface="Arial" charset="0"/>
              </a:rPr>
              <a:t>串行通讯的工作原理 </a:t>
            </a:r>
            <a:endParaRPr lang="en-US" altLang="zh-CN" dirty="0">
              <a:latin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Arial" charset="0"/>
              </a:rPr>
              <a:t>掌握在 </a:t>
            </a:r>
            <a:r>
              <a:rPr lang="en" altLang="zh-CN" dirty="0">
                <a:latin typeface="Arial" charset="0"/>
              </a:rPr>
              <a:t>PC </a:t>
            </a:r>
            <a:r>
              <a:rPr lang="zh-CN" altLang="en-US" dirty="0">
                <a:latin typeface="Arial" charset="0"/>
              </a:rPr>
              <a:t>端通过串口调试工具与实验板通过 </a:t>
            </a:r>
            <a:r>
              <a:rPr lang="en" altLang="zh-CN" dirty="0">
                <a:latin typeface="Arial" charset="0"/>
              </a:rPr>
              <a:t>UART </a:t>
            </a:r>
            <a:r>
              <a:rPr lang="zh-CN" altLang="en-US" dirty="0">
                <a:latin typeface="Arial" charset="0"/>
              </a:rPr>
              <a:t>通讯的方法 </a:t>
            </a:r>
            <a:endParaRPr lang="en-US" altLang="zh-CN" dirty="0">
              <a:latin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Arial" charset="0"/>
              </a:rPr>
              <a:t>掌握 </a:t>
            </a:r>
            <a:r>
              <a:rPr lang="en" altLang="zh-CN" dirty="0">
                <a:latin typeface="Arial" charset="0"/>
              </a:rPr>
              <a:t>UART </a:t>
            </a:r>
            <a:r>
              <a:rPr lang="zh-CN" altLang="en-US" dirty="0">
                <a:latin typeface="Arial" charset="0"/>
              </a:rPr>
              <a:t>的堵塞式与非堵塞式通讯方法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B4B2A7-D11B-4872-B6E1-D7004A88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74CB-3042-4C12-9312-0537ED73575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86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600200"/>
            <a:ext cx="8343900" cy="440055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450"/>
              </a:spcBef>
              <a:defRPr/>
            </a:pPr>
            <a:r>
              <a:rPr lang="zh-CN" altLang="en-US" dirty="0"/>
              <a:t>主函数示例</a:t>
            </a:r>
            <a:endParaRPr lang="en-US" altLang="zh-CN" dirty="0"/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uint32_t ui32SysClock; </a:t>
            </a:r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 err="1">
                <a:solidFill>
                  <a:srgbClr val="0000CC"/>
                </a:solidFill>
              </a:rPr>
              <a:t>int</a:t>
            </a:r>
            <a:r>
              <a:rPr lang="en-US" altLang="zh-CN" sz="1500" dirty="0">
                <a:solidFill>
                  <a:srgbClr val="0000CC"/>
                </a:solidFill>
              </a:rPr>
              <a:t> main(void)</a:t>
            </a:r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chemeClr val="folHlink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/>
              <a:t>	</a:t>
            </a:r>
            <a:r>
              <a:rPr lang="en-US" altLang="zh-CN" sz="1500" dirty="0">
                <a:solidFill>
                  <a:srgbClr val="0000CC"/>
                </a:solidFill>
              </a:rPr>
              <a:t>unsigned char </a:t>
            </a:r>
            <a:r>
              <a:rPr lang="en-US" altLang="zh-CN" sz="1500" dirty="0" err="1">
                <a:solidFill>
                  <a:srgbClr val="0000CC"/>
                </a:solidFill>
              </a:rPr>
              <a:t>RxBuf</a:t>
            </a:r>
            <a:r>
              <a:rPr lang="en-US" altLang="zh-CN" sz="1500" dirty="0">
                <a:solidFill>
                  <a:srgbClr val="0000CC"/>
                </a:solidFill>
              </a:rPr>
              <a:t>[256] = “Hello World”;</a:t>
            </a:r>
            <a:r>
              <a:rPr lang="en-US" altLang="zh-CN" sz="1500" dirty="0"/>
              <a:t> // </a:t>
            </a:r>
            <a:r>
              <a:rPr lang="zh-CN" altLang="en-US" sz="1500" dirty="0"/>
              <a:t>定义数据缓存区</a:t>
            </a:r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endParaRPr lang="en-US" altLang="zh-CN" sz="1500" dirty="0"/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/>
              <a:t>	// </a:t>
            </a:r>
            <a:r>
              <a:rPr lang="zh-CN" altLang="en-US" sz="1500" dirty="0"/>
              <a:t>设置系统时钟频率</a:t>
            </a:r>
            <a:endParaRPr lang="en-US" altLang="zh-CN" sz="1500" dirty="0"/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chemeClr val="folHlink"/>
                </a:solidFill>
              </a:rPr>
              <a:t>	</a:t>
            </a:r>
            <a:r>
              <a:rPr lang="en-US" altLang="zh-CN" sz="1500" dirty="0">
                <a:solidFill>
                  <a:srgbClr val="0000CC"/>
                </a:solidFill>
              </a:rPr>
              <a:t>ui32SysClock = </a:t>
            </a:r>
            <a:r>
              <a:rPr lang="en-US" altLang="zh-CN" sz="1500" dirty="0" err="1">
                <a:solidFill>
                  <a:srgbClr val="0000CC"/>
                </a:solidFill>
              </a:rPr>
              <a:t>SysCtlClockFreqSet</a:t>
            </a:r>
            <a:r>
              <a:rPr lang="en-US" altLang="zh-CN" sz="1500" dirty="0">
                <a:solidFill>
                  <a:srgbClr val="0000CC"/>
                </a:solidFill>
              </a:rPr>
              <a:t>((SYSCTL_OSC_</a:t>
            </a:r>
            <a:r>
              <a:rPr lang="en-US" altLang="zh-CN" sz="1500">
                <a:solidFill>
                  <a:srgbClr val="0000CC"/>
                </a:solidFill>
              </a:rPr>
              <a:t>INT | </a:t>
            </a:r>
            <a:r>
              <a:rPr lang="en-US" altLang="zh-CN" sz="1500" dirty="0">
                <a:solidFill>
                  <a:srgbClr val="0000CC"/>
                </a:solidFill>
              </a:rPr>
              <a:t>SYSCTL_USE_OSC), 16000000);</a:t>
            </a:r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/>
              <a:t>	</a:t>
            </a:r>
            <a:r>
              <a:rPr lang="en-US" altLang="zh-CN" sz="1500" dirty="0">
                <a:solidFill>
                  <a:srgbClr val="0000CC"/>
                </a:solidFill>
              </a:rPr>
              <a:t>S800_UART_Init(); 	</a:t>
            </a:r>
            <a:r>
              <a:rPr lang="en-US" altLang="zh-CN" sz="1500" dirty="0"/>
              <a:t>//UART</a:t>
            </a:r>
            <a:r>
              <a:rPr lang="zh-CN" altLang="en-US" sz="1500" dirty="0"/>
              <a:t>初始化</a:t>
            </a:r>
            <a:endParaRPr lang="en-US" altLang="zh-CN" sz="1500" dirty="0"/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endParaRPr lang="en-US" altLang="zh-CN" sz="1500" dirty="0"/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UARTStringPut</a:t>
            </a:r>
            <a:r>
              <a:rPr lang="en-US" altLang="zh-CN" sz="1500" dirty="0">
                <a:solidFill>
                  <a:srgbClr val="0000CC"/>
                </a:solidFill>
              </a:rPr>
              <a:t> (</a:t>
            </a:r>
            <a:r>
              <a:rPr lang="en-US" altLang="zh-CN" sz="1500" dirty="0" err="1">
                <a:solidFill>
                  <a:srgbClr val="0000CC"/>
                </a:solidFill>
              </a:rPr>
              <a:t>RxBuf</a:t>
            </a:r>
            <a:r>
              <a:rPr lang="en-US" altLang="zh-CN" sz="1500" dirty="0">
                <a:solidFill>
                  <a:srgbClr val="0000CC"/>
                </a:solidFill>
              </a:rPr>
              <a:t>); 	</a:t>
            </a:r>
            <a:r>
              <a:rPr lang="en-US" altLang="zh-CN" sz="1500" dirty="0"/>
              <a:t>//</a:t>
            </a:r>
            <a:r>
              <a:rPr lang="zh-CN" altLang="en-US" sz="1500" dirty="0"/>
              <a:t>发送字符串</a:t>
            </a:r>
            <a:endParaRPr lang="en-US" altLang="zh-CN" sz="1500" dirty="0"/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/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UARTStringPut</a:t>
            </a:r>
            <a:r>
              <a:rPr lang="en-US" altLang="zh-CN" sz="1500" dirty="0">
                <a:solidFill>
                  <a:srgbClr val="0000CC"/>
                </a:solidFill>
              </a:rPr>
              <a:t>(“\r\n”); 	</a:t>
            </a:r>
            <a:r>
              <a:rPr lang="en-US" altLang="zh-CN" sz="1500" dirty="0"/>
              <a:t>//</a:t>
            </a:r>
            <a:r>
              <a:rPr lang="zh-CN" altLang="en-US" sz="1500" dirty="0"/>
              <a:t>回车换行</a:t>
            </a:r>
            <a:endParaRPr lang="en-US" altLang="zh-CN" sz="1500" dirty="0"/>
          </a:p>
          <a:p>
            <a:pPr>
              <a:lnSpc>
                <a:spcPct val="105000"/>
              </a:lnSpc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04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/>
          </p:nvPr>
        </p:nvSpPr>
        <p:spPr>
          <a:xfrm>
            <a:off x="428625" y="1066800"/>
            <a:ext cx="828675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450"/>
              </a:spcBef>
              <a:defRPr/>
            </a:pPr>
            <a:r>
              <a:rPr lang="en-US" altLang="zh-CN" b="1" dirty="0"/>
              <a:t>UART</a:t>
            </a:r>
            <a:r>
              <a:rPr lang="zh-CN" altLang="zh-CN" b="1" dirty="0"/>
              <a:t>中断</a:t>
            </a:r>
            <a:r>
              <a:rPr lang="zh-CN" altLang="en-US" b="1" dirty="0"/>
              <a:t>编程</a:t>
            </a:r>
            <a:endParaRPr lang="en-US" altLang="zh-CN" b="1" dirty="0"/>
          </a:p>
          <a:p>
            <a:pPr marL="471488" lvl="1" indent="-271463">
              <a:lnSpc>
                <a:spcPct val="150000"/>
              </a:lnSpc>
              <a:spcBef>
                <a:spcPts val="450"/>
              </a:spcBef>
              <a:buSzPct val="80000"/>
              <a:buFont typeface="+mj-lt"/>
              <a:buAutoNum type="arabicPeriod"/>
              <a:defRPr/>
            </a:pPr>
            <a:r>
              <a:rPr lang="zh-CN" altLang="zh-CN" dirty="0">
                <a:cs typeface="+mn-cs"/>
              </a:rPr>
              <a:t>使能相关片</a:t>
            </a:r>
            <a:r>
              <a:rPr lang="zh-CN" altLang="en-US" dirty="0">
                <a:cs typeface="+mn-cs"/>
              </a:rPr>
              <a:t>上</a:t>
            </a:r>
            <a:r>
              <a:rPr lang="zh-CN" altLang="zh-CN" dirty="0">
                <a:cs typeface="+mn-cs"/>
              </a:rPr>
              <a:t>外设，并进行基本的配置</a:t>
            </a:r>
            <a:endParaRPr lang="en-US" altLang="zh-CN" dirty="0">
              <a:cs typeface="+mn-cs"/>
            </a:endParaRPr>
          </a:p>
          <a:p>
            <a:pPr marL="471488" lvl="1" indent="-271463">
              <a:lnSpc>
                <a:spcPct val="150000"/>
              </a:lnSpc>
              <a:spcBef>
                <a:spcPts val="450"/>
              </a:spcBef>
              <a:buSzPct val="80000"/>
              <a:buFont typeface="+mj-lt"/>
              <a:buAutoNum type="arabicPeriod"/>
              <a:defRPr/>
            </a:pPr>
            <a:r>
              <a:rPr lang="zh-CN" altLang="en-US" dirty="0">
                <a:cs typeface="+mn-cs"/>
              </a:rPr>
              <a:t>设置中断优先级：</a:t>
            </a:r>
            <a:r>
              <a:rPr lang="en-US" altLang="zh-CN" sz="1650" dirty="0" err="1">
                <a:solidFill>
                  <a:srgbClr val="0000CC"/>
                </a:solidFill>
              </a:rPr>
              <a:t>IntPrioritySet</a:t>
            </a:r>
            <a:r>
              <a:rPr lang="en-US" altLang="zh-CN" sz="1650" dirty="0">
                <a:solidFill>
                  <a:srgbClr val="0000CC"/>
                </a:solidFill>
              </a:rPr>
              <a:t>(INT_UART0, 0x00); </a:t>
            </a:r>
            <a:endParaRPr lang="en-US" altLang="zh-CN" sz="1650" dirty="0">
              <a:solidFill>
                <a:srgbClr val="0000CC"/>
              </a:solidFill>
              <a:cs typeface="+mn-cs"/>
            </a:endParaRPr>
          </a:p>
          <a:p>
            <a:pPr marL="471488" lvl="1" indent="-271463">
              <a:lnSpc>
                <a:spcPct val="150000"/>
              </a:lnSpc>
              <a:spcBef>
                <a:spcPts val="450"/>
              </a:spcBef>
              <a:buSzPct val="80000"/>
              <a:buFont typeface="+mj-lt"/>
              <a:buAutoNum type="arabicPeriod"/>
              <a:defRPr/>
            </a:pPr>
            <a:r>
              <a:rPr lang="zh-CN" altLang="zh-CN" dirty="0">
                <a:cs typeface="+mn-cs"/>
              </a:rPr>
              <a:t>使能中断</a:t>
            </a:r>
            <a:endParaRPr lang="en-US" altLang="zh-CN" dirty="0">
              <a:cs typeface="+mn-cs"/>
            </a:endParaRPr>
          </a:p>
          <a:p>
            <a:pPr marL="471488" lvl="2" indent="-271463">
              <a:lnSpc>
                <a:spcPct val="150000"/>
              </a:lnSpc>
              <a:spcBef>
                <a:spcPts val="450"/>
              </a:spcBef>
            </a:pPr>
            <a:r>
              <a:rPr lang="zh-CN" altLang="en-US" sz="1650" dirty="0"/>
              <a:t>指明中断触发条件（接收及接收超时）</a:t>
            </a:r>
            <a:endParaRPr lang="en-US" altLang="zh-CN" sz="1650" dirty="0"/>
          </a:p>
          <a:p>
            <a:pPr marL="471488" lvl="2" indent="-271463">
              <a:lnSpc>
                <a:spcPct val="150000"/>
              </a:lnSpc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UARTIntEnable</a:t>
            </a:r>
            <a:r>
              <a:rPr lang="en-US" altLang="zh-CN" sz="1500" dirty="0">
                <a:solidFill>
                  <a:srgbClr val="0000CC"/>
                </a:solidFill>
              </a:rPr>
              <a:t>(UART0_BASE, UART_INT_RX | UART_INT_RT);</a:t>
            </a:r>
          </a:p>
          <a:p>
            <a:pPr marL="471488" lvl="2" indent="-271463">
              <a:lnSpc>
                <a:spcPct val="150000"/>
              </a:lnSpc>
              <a:spcBef>
                <a:spcPts val="450"/>
              </a:spcBef>
            </a:pPr>
            <a:r>
              <a:rPr lang="zh-CN" altLang="zh-CN" sz="1650" dirty="0"/>
              <a:t>调用函数</a:t>
            </a:r>
            <a:r>
              <a:rPr lang="en-US" altLang="zh-CN" sz="1650" dirty="0"/>
              <a:t> </a:t>
            </a:r>
            <a:r>
              <a:rPr lang="en-US" altLang="zh-CN" sz="1650" dirty="0" err="1">
                <a:solidFill>
                  <a:srgbClr val="0000CC"/>
                </a:solidFill>
              </a:rPr>
              <a:t>IntEnable</a:t>
            </a:r>
            <a:r>
              <a:rPr lang="en-US" altLang="zh-CN" sz="1650" dirty="0"/>
              <a:t>(</a:t>
            </a:r>
            <a:r>
              <a:rPr lang="en-US" altLang="zh-CN" sz="1650" dirty="0">
                <a:solidFill>
                  <a:srgbClr val="0000CC"/>
                </a:solidFill>
              </a:rPr>
              <a:t>INT_UART0</a:t>
            </a:r>
            <a:r>
              <a:rPr lang="en-US" altLang="zh-CN" sz="1650" dirty="0"/>
              <a:t>)</a:t>
            </a:r>
            <a:r>
              <a:rPr lang="zh-CN" altLang="zh-CN" sz="1650" dirty="0"/>
              <a:t>，使能</a:t>
            </a:r>
            <a:r>
              <a:rPr lang="en-US" altLang="zh-CN" sz="1650" dirty="0"/>
              <a:t>NVIC IRQ</a:t>
            </a:r>
            <a:r>
              <a:rPr lang="zh-CN" altLang="zh-CN" sz="1650" dirty="0"/>
              <a:t>中断</a:t>
            </a:r>
            <a:endParaRPr lang="en-US" altLang="zh-CN" sz="1650" dirty="0">
              <a:solidFill>
                <a:srgbClr val="0000CC"/>
              </a:solidFill>
            </a:endParaRPr>
          </a:p>
          <a:p>
            <a:pPr marL="471488" lvl="2" indent="-271463">
              <a:lnSpc>
                <a:spcPct val="150000"/>
              </a:lnSpc>
              <a:spcBef>
                <a:spcPts val="450"/>
              </a:spcBef>
            </a:pPr>
            <a:r>
              <a:rPr lang="zh-CN" altLang="zh-CN" sz="1650" dirty="0"/>
              <a:t>调用函数</a:t>
            </a:r>
            <a:r>
              <a:rPr lang="en-US" altLang="zh-CN" sz="1650" dirty="0"/>
              <a:t> </a:t>
            </a:r>
            <a:r>
              <a:rPr lang="en-US" altLang="zh-CN" sz="1650" dirty="0" err="1">
                <a:solidFill>
                  <a:srgbClr val="0000CC"/>
                </a:solidFill>
              </a:rPr>
              <a:t>IntMasterEnable</a:t>
            </a:r>
            <a:r>
              <a:rPr lang="en-US" altLang="zh-CN" sz="1650" dirty="0"/>
              <a:t>( )</a:t>
            </a:r>
            <a:r>
              <a:rPr lang="zh-CN" altLang="zh-CN" sz="1650" dirty="0"/>
              <a:t>，使能处理器总中断</a:t>
            </a:r>
            <a:endParaRPr lang="en-US" altLang="zh-CN" sz="1650" dirty="0"/>
          </a:p>
          <a:p>
            <a:pPr marL="471488" lvl="1" indent="-271463">
              <a:lnSpc>
                <a:spcPct val="150000"/>
              </a:lnSpc>
              <a:spcBef>
                <a:spcPts val="450"/>
              </a:spcBef>
              <a:buSzPct val="80000"/>
              <a:buFont typeface="+mj-lt"/>
              <a:buAutoNum type="arabicPeriod" startAt="4"/>
              <a:defRPr/>
            </a:pPr>
            <a:r>
              <a:rPr lang="zh-CN" altLang="en-US" dirty="0">
                <a:cs typeface="+mn-cs"/>
              </a:rPr>
              <a:t>注册和</a:t>
            </a:r>
            <a:r>
              <a:rPr lang="zh-CN" altLang="zh-CN" dirty="0">
                <a:cs typeface="+mn-cs"/>
              </a:rPr>
              <a:t>编写中断服务函数 </a:t>
            </a:r>
          </a:p>
        </p:txBody>
      </p:sp>
    </p:spTree>
    <p:extLst>
      <p:ext uri="{BB962C8B-B14F-4D97-AF65-F5344CB8AC3E}">
        <p14:creationId xmlns:p14="http://schemas.microsoft.com/office/powerpoint/2010/main" val="342994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066800"/>
            <a:ext cx="8115300" cy="5086350"/>
          </a:xfrm>
        </p:spPr>
        <p:txBody>
          <a:bodyPr>
            <a:normAutofit lnSpcReduction="10000"/>
          </a:bodyPr>
          <a:lstStyle/>
          <a:p>
            <a:pPr>
              <a:spcBef>
                <a:spcPts val="450"/>
              </a:spcBef>
            </a:pPr>
            <a:r>
              <a:rPr lang="en-US" altLang="zh-CN" sz="1950" dirty="0"/>
              <a:t>UART</a:t>
            </a:r>
            <a:r>
              <a:rPr lang="zh-CN" altLang="en-US" sz="1950" dirty="0"/>
              <a:t>中断编程示例（中断方式接收字符串）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uint32_t ui32SysClock; 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unsigned char </a:t>
            </a:r>
            <a:r>
              <a:rPr lang="en-US" altLang="zh-CN" sz="1500" dirty="0" err="1">
                <a:solidFill>
                  <a:srgbClr val="0000CC"/>
                </a:solidFill>
              </a:rPr>
              <a:t>RxBuf</a:t>
            </a:r>
            <a:r>
              <a:rPr lang="en-US" altLang="zh-CN" sz="1500" dirty="0">
                <a:solidFill>
                  <a:srgbClr val="0000CC"/>
                </a:solidFill>
              </a:rPr>
              <a:t>[256];</a:t>
            </a:r>
            <a:r>
              <a:rPr lang="en-US" altLang="zh-CN" sz="1500" dirty="0"/>
              <a:t> 	//</a:t>
            </a:r>
            <a:r>
              <a:rPr lang="zh-CN" altLang="en-US" sz="1500" dirty="0"/>
              <a:t>定义数据缓存区存放接收的字符串</a:t>
            </a:r>
            <a:endParaRPr lang="en-US" altLang="zh-CN" sz="1500" dirty="0"/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int </a:t>
            </a:r>
            <a:r>
              <a:rPr lang="en-US" altLang="zh-CN" sz="1500" dirty="0" err="1">
                <a:solidFill>
                  <a:srgbClr val="0000CC"/>
                </a:solidFill>
              </a:rPr>
              <a:t>RxEndFlag</a:t>
            </a:r>
            <a:r>
              <a:rPr lang="en-US" altLang="zh-CN" sz="1500" dirty="0">
                <a:solidFill>
                  <a:srgbClr val="0000CC"/>
                </a:solidFill>
              </a:rPr>
              <a:t>=0;		</a:t>
            </a:r>
            <a:r>
              <a:rPr lang="en-US" altLang="zh-CN" sz="1500" dirty="0"/>
              <a:t>//</a:t>
            </a:r>
            <a:r>
              <a:rPr lang="zh-CN" altLang="en-US" sz="1500" dirty="0"/>
              <a:t>接收结束标志</a:t>
            </a:r>
            <a:endParaRPr lang="en-US" altLang="zh-CN" sz="1500" dirty="0">
              <a:solidFill>
                <a:srgbClr val="0000CC"/>
              </a:solidFill>
            </a:endParaRPr>
          </a:p>
          <a:p>
            <a:pPr>
              <a:spcBef>
                <a:spcPts val="450"/>
              </a:spcBef>
              <a:buNone/>
            </a:pPr>
            <a:r>
              <a:rPr lang="en-US" altLang="zh-CN" sz="1500" dirty="0" err="1">
                <a:solidFill>
                  <a:srgbClr val="0000CC"/>
                </a:solidFill>
              </a:rPr>
              <a:t>int</a:t>
            </a:r>
            <a:r>
              <a:rPr lang="en-US" altLang="zh-CN" sz="1500" dirty="0">
                <a:solidFill>
                  <a:srgbClr val="0000CC"/>
                </a:solidFill>
              </a:rPr>
              <a:t> main(void)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450"/>
              </a:spcBef>
              <a:buNone/>
            </a:pPr>
            <a:r>
              <a:rPr lang="en-US" altLang="zh-CN" sz="1500" dirty="0">
                <a:solidFill>
                  <a:schemeClr val="folHlink"/>
                </a:solidFill>
              </a:rPr>
              <a:t>	</a:t>
            </a:r>
            <a:r>
              <a:rPr lang="en-US" altLang="zh-CN" sz="1500" dirty="0">
                <a:solidFill>
                  <a:srgbClr val="0000CC"/>
                </a:solidFill>
              </a:rPr>
              <a:t>ui32SysClock = </a:t>
            </a:r>
            <a:r>
              <a:rPr lang="en-US" altLang="zh-CN" sz="1500" dirty="0" err="1">
                <a:solidFill>
                  <a:srgbClr val="0000CC"/>
                </a:solidFill>
              </a:rPr>
              <a:t>SysCtlClockFreqSet</a:t>
            </a:r>
            <a:r>
              <a:rPr lang="en-US" altLang="zh-CN" sz="1500" dirty="0">
                <a:solidFill>
                  <a:srgbClr val="0000CC"/>
                </a:solidFill>
              </a:rPr>
              <a:t>((SYSCTL_OSC_INT | SYSCTL_USE_OSC), 16000000);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/>
              <a:t>	</a:t>
            </a:r>
            <a:r>
              <a:rPr lang="en-US" altLang="zh-CN" sz="1500" dirty="0">
                <a:solidFill>
                  <a:srgbClr val="0000CC"/>
                </a:solidFill>
              </a:rPr>
              <a:t>S800_UART_Init();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IntPrioritySet</a:t>
            </a:r>
            <a:r>
              <a:rPr lang="en-US" altLang="zh-CN" sz="1500" dirty="0">
                <a:solidFill>
                  <a:srgbClr val="0000CC"/>
                </a:solidFill>
              </a:rPr>
              <a:t>(INT_UART0, 0x00); </a:t>
            </a:r>
            <a:r>
              <a:rPr lang="en-US" altLang="zh-CN" sz="1500" dirty="0"/>
              <a:t>//</a:t>
            </a:r>
            <a:r>
              <a:rPr lang="zh-CN" altLang="en-US" sz="1500" dirty="0"/>
              <a:t>默认（可省）</a:t>
            </a:r>
            <a:endParaRPr lang="en-US" altLang="zh-CN" sz="1500" dirty="0"/>
          </a:p>
          <a:p>
            <a:pPr>
              <a:spcBef>
                <a:spcPts val="450"/>
              </a:spcBef>
              <a:buNone/>
            </a:pPr>
            <a:r>
              <a:rPr lang="en-US" altLang="zh-CN" sz="1500" dirty="0"/>
              <a:t>	// Enable the UART Receive and Receive Timeout interrupt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chemeClr val="folHlink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UARTIntEnable</a:t>
            </a:r>
            <a:r>
              <a:rPr lang="en-US" altLang="zh-CN" sz="1500" dirty="0">
                <a:solidFill>
                  <a:srgbClr val="0000CC"/>
                </a:solidFill>
              </a:rPr>
              <a:t>(UART0_BASE, UART_INT_RX | UART_INT_RT);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IntEnable</a:t>
            </a:r>
            <a:r>
              <a:rPr lang="en-US" altLang="zh-CN" sz="1500" dirty="0">
                <a:solidFill>
                  <a:srgbClr val="0000CC"/>
                </a:solidFill>
              </a:rPr>
              <a:t>(INT_UART0);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chemeClr val="folHlink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IntMasterEnable</a:t>
            </a:r>
            <a:r>
              <a:rPr lang="en-US" altLang="zh-CN" sz="1500" dirty="0">
                <a:solidFill>
                  <a:srgbClr val="0000CC"/>
                </a:solidFill>
              </a:rPr>
              <a:t>();</a:t>
            </a:r>
          </a:p>
          <a:p>
            <a:pPr>
              <a:spcBef>
                <a:spcPts val="90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while(1) {</a:t>
            </a:r>
          </a:p>
          <a:p>
            <a:pPr>
              <a:spcBef>
                <a:spcPts val="90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	if (</a:t>
            </a:r>
            <a:r>
              <a:rPr lang="en-US" altLang="zh-CN" sz="1500" dirty="0" err="1">
                <a:solidFill>
                  <a:srgbClr val="0000CC"/>
                </a:solidFill>
              </a:rPr>
              <a:t>RxEndFlag</a:t>
            </a:r>
            <a:r>
              <a:rPr lang="en-US" altLang="zh-CN" sz="1500" dirty="0">
                <a:solidFill>
                  <a:srgbClr val="0000CC"/>
                </a:solidFill>
              </a:rPr>
              <a:t>) { </a:t>
            </a:r>
            <a:r>
              <a:rPr lang="en-US" altLang="zh-CN" sz="1500" dirty="0" err="1">
                <a:solidFill>
                  <a:srgbClr val="0000CC"/>
                </a:solidFill>
              </a:rPr>
              <a:t>UARTStringPut</a:t>
            </a:r>
            <a:r>
              <a:rPr lang="en-US" altLang="zh-CN" sz="1500" dirty="0">
                <a:solidFill>
                  <a:srgbClr val="0000CC"/>
                </a:solidFill>
              </a:rPr>
              <a:t>(</a:t>
            </a:r>
            <a:r>
              <a:rPr lang="en-US" altLang="zh-CN" sz="1500" dirty="0" err="1">
                <a:solidFill>
                  <a:srgbClr val="0000CC"/>
                </a:solidFill>
              </a:rPr>
              <a:t>RxBuf</a:t>
            </a:r>
            <a:r>
              <a:rPr lang="en-US" altLang="zh-CN" sz="1500" dirty="0">
                <a:solidFill>
                  <a:srgbClr val="0000CC"/>
                </a:solidFill>
              </a:rPr>
              <a:t>); </a:t>
            </a:r>
            <a:r>
              <a:rPr lang="en-US" altLang="zh-CN" sz="1500" dirty="0" err="1">
                <a:solidFill>
                  <a:srgbClr val="0000CC"/>
                </a:solidFill>
              </a:rPr>
              <a:t>RxEndFlag</a:t>
            </a:r>
            <a:r>
              <a:rPr lang="en-US" altLang="zh-CN" sz="1500" dirty="0">
                <a:solidFill>
                  <a:srgbClr val="0000CC"/>
                </a:solidFill>
              </a:rPr>
              <a:t>=0; }</a:t>
            </a:r>
          </a:p>
          <a:p>
            <a:pPr>
              <a:spcBef>
                <a:spcPts val="90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}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}</a:t>
            </a:r>
            <a:endParaRPr lang="zh-CN" altLang="en-US" sz="15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8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229600" cy="49339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defRPr/>
            </a:pPr>
            <a:r>
              <a:rPr lang="zh-CN" altLang="en-US" sz="1800" dirty="0"/>
              <a:t>接收字符串的中断服务程序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void UART0_Handler(void) </a:t>
            </a:r>
            <a:r>
              <a:rPr lang="en-US" altLang="zh-CN" sz="1500" dirty="0"/>
              <a:t>//</a:t>
            </a:r>
            <a:r>
              <a:rPr lang="zh-CN" altLang="en-US" sz="1500" dirty="0"/>
              <a:t>重写已经注册的中断处理函数</a:t>
            </a:r>
            <a:endParaRPr lang="en-US" altLang="zh-CN" sz="1500" dirty="0"/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{	uint8_t </a:t>
            </a:r>
            <a:r>
              <a:rPr lang="en-US" altLang="zh-CN" sz="1500" dirty="0" err="1">
                <a:solidFill>
                  <a:srgbClr val="0000CC"/>
                </a:solidFill>
              </a:rPr>
              <a:t>cnt</a:t>
            </a:r>
            <a:r>
              <a:rPr lang="en-US" altLang="zh-CN" sz="1500" dirty="0">
                <a:solidFill>
                  <a:srgbClr val="0000CC"/>
                </a:solidFill>
              </a:rPr>
              <a:t> = 0;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/>
              <a:t>	</a:t>
            </a:r>
            <a:r>
              <a:rPr lang="en-US" altLang="zh-CN" sz="1500" dirty="0">
                <a:solidFill>
                  <a:srgbClr val="0000CC"/>
                </a:solidFill>
              </a:rPr>
              <a:t>uint32_t </a:t>
            </a:r>
            <a:r>
              <a:rPr lang="en-US" altLang="zh-CN" sz="1500" dirty="0" err="1">
                <a:solidFill>
                  <a:srgbClr val="0000CC"/>
                </a:solidFill>
              </a:rPr>
              <a:t>ulStatus</a:t>
            </a:r>
            <a:r>
              <a:rPr lang="en-US" altLang="zh-CN" sz="1500" dirty="0">
                <a:solidFill>
                  <a:srgbClr val="0000CC"/>
                </a:solidFill>
              </a:rPr>
              <a:t>;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/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ulStatus</a:t>
            </a:r>
            <a:r>
              <a:rPr lang="en-US" altLang="zh-CN" sz="1500" dirty="0">
                <a:solidFill>
                  <a:srgbClr val="0000CC"/>
                </a:solidFill>
              </a:rPr>
              <a:t> = </a:t>
            </a:r>
            <a:r>
              <a:rPr lang="en-US" altLang="zh-CN" sz="1500" dirty="0" err="1">
                <a:solidFill>
                  <a:srgbClr val="0000CC"/>
                </a:solidFill>
              </a:rPr>
              <a:t>UARTIntStatus</a:t>
            </a:r>
            <a:r>
              <a:rPr lang="en-US" altLang="zh-CN" sz="1500" dirty="0">
                <a:solidFill>
                  <a:srgbClr val="0000CC"/>
                </a:solidFill>
              </a:rPr>
              <a:t>(UART0_BASE, true);</a:t>
            </a:r>
            <a:r>
              <a:rPr lang="en-US" altLang="zh-CN" sz="1500" dirty="0"/>
              <a:t> // </a:t>
            </a:r>
            <a:r>
              <a:rPr lang="zh-CN" altLang="en-US" sz="1500" dirty="0"/>
              <a:t>获取中断状态</a:t>
            </a:r>
            <a:endParaRPr lang="en-US" altLang="zh-CN" sz="1500" dirty="0">
              <a:solidFill>
                <a:srgbClr val="0000CC"/>
              </a:solidFill>
            </a:endParaRP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	</a:t>
            </a:r>
            <a:r>
              <a:rPr lang="en-US" altLang="zh-CN" sz="1500" dirty="0" err="1">
                <a:solidFill>
                  <a:srgbClr val="0000CC"/>
                </a:solidFill>
              </a:rPr>
              <a:t>UARTIntClear</a:t>
            </a:r>
            <a:r>
              <a:rPr lang="en-US" altLang="zh-CN" sz="1500" dirty="0">
                <a:solidFill>
                  <a:srgbClr val="0000CC"/>
                </a:solidFill>
              </a:rPr>
              <a:t>(UART0_BASE, </a:t>
            </a:r>
            <a:r>
              <a:rPr lang="en-US" altLang="zh-CN" sz="1500" dirty="0" err="1">
                <a:solidFill>
                  <a:srgbClr val="0000CC"/>
                </a:solidFill>
              </a:rPr>
              <a:t>ulStatus</a:t>
            </a:r>
            <a:r>
              <a:rPr lang="en-US" altLang="zh-CN" sz="1500" dirty="0">
                <a:solidFill>
                  <a:srgbClr val="0000CC"/>
                </a:solidFill>
              </a:rPr>
              <a:t>);</a:t>
            </a:r>
            <a:r>
              <a:rPr lang="en-US" altLang="zh-CN" sz="1500" dirty="0"/>
              <a:t> // </a:t>
            </a:r>
            <a:r>
              <a:rPr lang="zh-CN" altLang="en-US" sz="1500" dirty="0"/>
              <a:t>清中断状态</a:t>
            </a:r>
            <a:endParaRPr lang="en-US" altLang="zh-CN" sz="1500" dirty="0"/>
          </a:p>
          <a:p>
            <a:pPr>
              <a:spcBef>
                <a:spcPts val="450"/>
              </a:spcBef>
              <a:buNone/>
              <a:defRPr/>
            </a:pPr>
            <a:endParaRPr lang="en-US" altLang="zh-CN" sz="1500" dirty="0">
              <a:solidFill>
                <a:srgbClr val="0000CC"/>
              </a:solidFill>
            </a:endParaRP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while( </a:t>
            </a:r>
            <a:r>
              <a:rPr lang="en-US" altLang="zh-CN" sz="1500" dirty="0" err="1">
                <a:solidFill>
                  <a:srgbClr val="0000CC"/>
                </a:solidFill>
              </a:rPr>
              <a:t>UARTCharsAvail</a:t>
            </a:r>
            <a:r>
              <a:rPr lang="en-US" altLang="zh-CN" sz="1500" dirty="0">
                <a:solidFill>
                  <a:srgbClr val="0000CC"/>
                </a:solidFill>
              </a:rPr>
              <a:t>(UART0_BASE) )  {	</a:t>
            </a:r>
            <a:r>
              <a:rPr lang="en-US" altLang="zh-CN" sz="1500" dirty="0"/>
              <a:t>//</a:t>
            </a:r>
            <a:r>
              <a:rPr lang="zh-CN" altLang="en-US" sz="1500" dirty="0"/>
              <a:t>接收</a:t>
            </a:r>
            <a:r>
              <a:rPr lang="en-US" altLang="zh-CN" sz="1500" dirty="0"/>
              <a:t>FIFO</a:t>
            </a:r>
            <a:r>
              <a:rPr lang="zh-CN" altLang="en-US" sz="1500" dirty="0"/>
              <a:t>有字符</a:t>
            </a:r>
            <a:endParaRPr lang="en-US" altLang="zh-CN" sz="1500" dirty="0"/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	</a:t>
            </a:r>
            <a:r>
              <a:rPr lang="en-US" altLang="zh-CN" sz="1500" dirty="0"/>
              <a:t>//</a:t>
            </a:r>
            <a:r>
              <a:rPr lang="zh-CN" altLang="en-US" sz="1500" dirty="0"/>
              <a:t>非阻塞读取一个字符</a:t>
            </a:r>
            <a:endParaRPr lang="en-US" altLang="zh-CN" sz="1500" dirty="0"/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	</a:t>
            </a:r>
            <a:r>
              <a:rPr lang="en-US" altLang="zh-CN" sz="1500" dirty="0" err="1">
                <a:solidFill>
                  <a:srgbClr val="0000CC"/>
                </a:solidFill>
              </a:rPr>
              <a:t>RxBuf</a:t>
            </a:r>
            <a:r>
              <a:rPr lang="en-US" altLang="zh-CN" sz="1500" dirty="0">
                <a:solidFill>
                  <a:srgbClr val="0000CC"/>
                </a:solidFill>
              </a:rPr>
              <a:t>[</a:t>
            </a:r>
            <a:r>
              <a:rPr lang="en-US" altLang="zh-CN" sz="1500" dirty="0" err="1">
                <a:solidFill>
                  <a:srgbClr val="0000CC"/>
                </a:solidFill>
              </a:rPr>
              <a:t>cnt</a:t>
            </a:r>
            <a:r>
              <a:rPr lang="en-US" altLang="zh-CN" sz="1500" dirty="0">
                <a:solidFill>
                  <a:srgbClr val="0000CC"/>
                </a:solidFill>
              </a:rPr>
              <a:t>++]= </a:t>
            </a:r>
            <a:r>
              <a:rPr lang="en-US" altLang="zh-CN" sz="1500" dirty="0" err="1">
                <a:solidFill>
                  <a:srgbClr val="0000CC"/>
                </a:solidFill>
              </a:rPr>
              <a:t>UARTCharGetNonBlocking</a:t>
            </a:r>
            <a:r>
              <a:rPr lang="en-US" altLang="zh-CN" sz="1500" dirty="0">
                <a:solidFill>
                  <a:srgbClr val="0000CC"/>
                </a:solidFill>
              </a:rPr>
              <a:t>(UART0_BASE); </a:t>
            </a:r>
            <a:endParaRPr lang="zh-CN" altLang="en-US" sz="1500" dirty="0"/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     } </a:t>
            </a:r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 </a:t>
            </a:r>
            <a:r>
              <a:rPr lang="en-US" altLang="zh-CN" sz="1500" dirty="0" err="1">
                <a:solidFill>
                  <a:srgbClr val="0000CC"/>
                </a:solidFill>
              </a:rPr>
              <a:t>RxBuf</a:t>
            </a:r>
            <a:r>
              <a:rPr lang="en-US" altLang="zh-CN" sz="1500" dirty="0">
                <a:solidFill>
                  <a:srgbClr val="0000CC"/>
                </a:solidFill>
              </a:rPr>
              <a:t>[</a:t>
            </a:r>
            <a:r>
              <a:rPr lang="en-US" altLang="zh-CN" sz="1500" dirty="0" err="1">
                <a:solidFill>
                  <a:srgbClr val="0000CC"/>
                </a:solidFill>
              </a:rPr>
              <a:t>cnt</a:t>
            </a:r>
            <a:r>
              <a:rPr lang="en-US" altLang="zh-CN" sz="1500" dirty="0">
                <a:solidFill>
                  <a:srgbClr val="0000CC"/>
                </a:solidFill>
              </a:rPr>
              <a:t>]=‘\0’;  	</a:t>
            </a:r>
            <a:r>
              <a:rPr lang="en-US" altLang="zh-CN" sz="1500" dirty="0"/>
              <a:t>//</a:t>
            </a:r>
            <a:r>
              <a:rPr lang="zh-CN" altLang="en-US" sz="1500" dirty="0"/>
              <a:t>添加字符串结束符</a:t>
            </a:r>
            <a:endParaRPr lang="en-US" altLang="zh-CN" sz="1500" dirty="0"/>
          </a:p>
          <a:p>
            <a:pPr>
              <a:spcBef>
                <a:spcPts val="450"/>
              </a:spcBef>
              <a:buNone/>
            </a:pPr>
            <a:r>
              <a:rPr lang="en-US" altLang="zh-CN" sz="1500" dirty="0">
                <a:solidFill>
                  <a:srgbClr val="0000CC"/>
                </a:solidFill>
              </a:rPr>
              <a:t>	 </a:t>
            </a:r>
            <a:r>
              <a:rPr lang="en-US" altLang="zh-CN" sz="1500" dirty="0" err="1">
                <a:solidFill>
                  <a:srgbClr val="0000CC"/>
                </a:solidFill>
              </a:rPr>
              <a:t>RxEndFlag</a:t>
            </a:r>
            <a:r>
              <a:rPr lang="en-US" altLang="zh-CN" sz="1500" dirty="0">
                <a:solidFill>
                  <a:srgbClr val="0000CC"/>
                </a:solidFill>
              </a:rPr>
              <a:t>=1; 	</a:t>
            </a:r>
            <a:r>
              <a:rPr lang="en-US" altLang="zh-CN" sz="1500" dirty="0"/>
              <a:t>//</a:t>
            </a:r>
            <a:r>
              <a:rPr lang="zh-CN" altLang="en-US" sz="1500" dirty="0"/>
              <a:t>置位接收结束标志</a:t>
            </a:r>
          </a:p>
          <a:p>
            <a:pPr>
              <a:spcBef>
                <a:spcPts val="450"/>
              </a:spcBef>
              <a:buNone/>
              <a:defRPr/>
            </a:pPr>
            <a:r>
              <a:rPr lang="en-US" altLang="zh-CN" sz="1500" dirty="0">
                <a:solidFill>
                  <a:srgbClr val="0000CC"/>
                </a:solidFill>
              </a:rPr>
              <a:t>} </a:t>
            </a:r>
            <a:r>
              <a:rPr lang="en-US" altLang="zh-CN" sz="1500" dirty="0">
                <a:solidFill>
                  <a:srgbClr val="FF0066"/>
                </a:solidFill>
              </a:rPr>
              <a:t>//</a:t>
            </a:r>
            <a:r>
              <a:rPr lang="zh-CN" altLang="en-US" sz="1500" dirty="0">
                <a:solidFill>
                  <a:srgbClr val="FF0066"/>
                </a:solidFill>
              </a:rPr>
              <a:t>注：本程序仅适合接收小于或等于</a:t>
            </a:r>
            <a:r>
              <a:rPr lang="en-US" altLang="zh-CN" sz="1500" dirty="0">
                <a:solidFill>
                  <a:srgbClr val="FF0066"/>
                </a:solidFill>
              </a:rPr>
              <a:t>8</a:t>
            </a:r>
            <a:r>
              <a:rPr lang="zh-CN" altLang="en-US" sz="1500" dirty="0">
                <a:solidFill>
                  <a:srgbClr val="FF0066"/>
                </a:solidFill>
              </a:rPr>
              <a:t>个字符（即</a:t>
            </a:r>
            <a:r>
              <a:rPr lang="en-US" altLang="zh-CN" sz="1500" dirty="0">
                <a:solidFill>
                  <a:srgbClr val="FF0066"/>
                </a:solidFill>
              </a:rPr>
              <a:t>1/2FIFO</a:t>
            </a:r>
            <a:r>
              <a:rPr lang="zh-CN" altLang="en-US" sz="1500" dirty="0">
                <a:solidFill>
                  <a:srgbClr val="FF0066"/>
                </a:solidFill>
              </a:rPr>
              <a:t>深度）</a:t>
            </a:r>
          </a:p>
        </p:txBody>
      </p:sp>
    </p:spTree>
    <p:extLst>
      <p:ext uri="{BB962C8B-B14F-4D97-AF65-F5344CB8AC3E}">
        <p14:creationId xmlns:p14="http://schemas.microsoft.com/office/powerpoint/2010/main" val="2255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42901" y="1600201"/>
            <a:ext cx="4514849" cy="4952999"/>
          </a:xfrm>
        </p:spPr>
        <p:txBody>
          <a:bodyPr>
            <a:noAutofit/>
          </a:bodyPr>
          <a:lstStyle/>
          <a:p>
            <a:pPr marL="285750" lvl="2" indent="-257175" eaLnBrk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</a:pP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安装好驱动后，</a:t>
            </a:r>
            <a:r>
              <a:rPr kumimoji="1"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S800</a:t>
            </a:r>
            <a:r>
              <a:rPr kumimoji="1"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实验板通过</a:t>
            </a:r>
            <a:r>
              <a:rPr kumimoji="1"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MICRO-USB</a:t>
            </a:r>
            <a:r>
              <a:rPr kumimoji="1"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线与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电脑连接，正常情况在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PC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端会至少看到两个设备：</a:t>
            </a:r>
            <a:endParaRPr lang="en-US" altLang="zh-CN" sz="16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628650" lvl="3" indent="-257175" eaLnBrk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60000"/>
              <a:buFont typeface="Wingdings" pitchFamily="2" charset="2"/>
              <a:buChar char="l"/>
            </a:pPr>
            <a:r>
              <a:rPr lang="en-US" altLang="zh-CN" sz="15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ICDI</a:t>
            </a:r>
            <a:r>
              <a:rPr lang="zh-CN" altLang="en-US" sz="15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在线调试工具</a:t>
            </a:r>
            <a:endParaRPr lang="en-US" altLang="zh-CN" sz="1500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628650" lvl="3" indent="-257175" eaLnBrk="1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60000"/>
              <a:buFont typeface="Wingdings" pitchFamily="2" charset="2"/>
              <a:buChar char="l"/>
            </a:pPr>
            <a:r>
              <a:rPr lang="zh-CN" altLang="en-US" sz="15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虚拟串口</a:t>
            </a:r>
            <a:endParaRPr lang="en-US" altLang="zh-CN" sz="1500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2" indent="-257175" eaLnBrk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</a:pP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这个虚拟串口可以用来作为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MCU UART 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正常通讯或是作为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BOOTLOAD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使用</a:t>
            </a:r>
            <a:endParaRPr lang="en-US" altLang="zh-CN" sz="16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2" indent="-257175" eaLnBrk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</a:pP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在默认跳线时，此虚拟串口与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TM4C1294NCPDT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 的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PA0(U0RX)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PA1(U0TX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）相连接</a:t>
            </a:r>
            <a:endParaRPr lang="en-US" altLang="zh-CN" sz="165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2" indent="-257175" eaLnBrk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</a:pP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任意选择一款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PC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端串行口通讯软件，在正确配置了控制板的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UART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口后即可实现</a:t>
            </a:r>
            <a:r>
              <a:rPr lang="en-US" altLang="zh-CN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PC</a:t>
            </a:r>
            <a:r>
              <a:rPr lang="zh-CN" altLang="en-US" sz="1650" dirty="0">
                <a:latin typeface="Songti SC" panose="02010600040101010101" pitchFamily="2" charset="-122"/>
                <a:ea typeface="Songti SC" panose="02010600040101010101" pitchFamily="2" charset="-122"/>
              </a:rPr>
              <a:t>与控制板的通讯</a:t>
            </a:r>
            <a:endParaRPr lang="en-US" altLang="zh-CN" sz="165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0009" y="939600"/>
            <a:ext cx="8372163" cy="432000"/>
          </a:xfrm>
        </p:spPr>
        <p:txBody>
          <a:bodyPr/>
          <a:lstStyle/>
          <a:p>
            <a:pPr lvl="1">
              <a:defRPr/>
            </a:pPr>
            <a:r>
              <a:rPr kumimoji="1" lang="en-US" altLang="zh-CN" sz="3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EK-TM4C1294XL</a:t>
            </a:r>
            <a:r>
              <a:rPr kumimoji="1" lang="zh-CN" altLang="en-US" sz="3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</a:t>
            </a:r>
            <a:r>
              <a:rPr kumimoji="1" lang="en-US" altLang="zh-CN" sz="30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UART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485900"/>
            <a:ext cx="3566701" cy="42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14400"/>
            <a:ext cx="8229600" cy="5683250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S800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中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UART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I2C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的同与不同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 algn="ctr">
              <a:spcBef>
                <a:spcPct val="50000"/>
              </a:spcBef>
              <a:buNone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0" indent="0" algn="ctr">
              <a:spcBef>
                <a:spcPct val="50000"/>
              </a:spcBef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0" indent="0" algn="ctr">
              <a:spcBef>
                <a:spcPct val="50000"/>
              </a:spcBef>
            </a:pPr>
            <a:endParaRPr lang="en-US" altLang="zh-CN" sz="2000" dirty="0"/>
          </a:p>
          <a:p>
            <a:pPr marL="0" indent="0" algn="ctr">
              <a:spcBef>
                <a:spcPct val="50000"/>
              </a:spcBef>
              <a:buNone/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F58E60A-6BDA-E743-A32A-FE961F994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12957"/>
              </p:ext>
            </p:extLst>
          </p:nvPr>
        </p:nvGraphicFramePr>
        <p:xfrm>
          <a:off x="609600" y="2032095"/>
          <a:ext cx="7924800" cy="315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687644370"/>
                    </a:ext>
                  </a:extLst>
                </a:gridCol>
                <a:gridCol w="3486912">
                  <a:extLst>
                    <a:ext uri="{9D8B030D-6E8A-4147-A177-3AD203B41FA5}">
                      <a16:colId xmlns:a16="http://schemas.microsoft.com/office/drawing/2014/main" val="2874029727"/>
                    </a:ext>
                  </a:extLst>
                </a:gridCol>
                <a:gridCol w="3249168">
                  <a:extLst>
                    <a:ext uri="{9D8B030D-6E8A-4147-A177-3AD203B41FA5}">
                      <a16:colId xmlns:a16="http://schemas.microsoft.com/office/drawing/2014/main" val="3967899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I2C</a:t>
                      </a:r>
                      <a:endParaRPr lang="zh-CN" altLang="en-US" sz="2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UART</a:t>
                      </a:r>
                      <a:endParaRPr lang="zh-CN" altLang="en-US" sz="2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3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相同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串行通信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串行通信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31142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不同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 处理器发起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2000" dirty="0"/>
                        <a:t>2.</a:t>
                      </a:r>
                      <a:r>
                        <a:rPr lang="zh-CN" altLang="en-US" sz="2000" dirty="0"/>
                        <a:t> 格式固定</a:t>
                      </a:r>
                      <a:endParaRPr lang="en-US" altLang="zh-CN" sz="2000" dirty="0"/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2000" dirty="0"/>
                        <a:t>3.</a:t>
                      </a:r>
                      <a:r>
                        <a:rPr lang="zh-CN" altLang="en-US" sz="2000" dirty="0"/>
                        <a:t> 信号速率由处理器约定</a:t>
                      </a:r>
                      <a:endParaRPr lang="en-US" altLang="zh-CN" sz="2000" dirty="0"/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2000" dirty="0"/>
                        <a:t>4.</a:t>
                      </a:r>
                      <a:r>
                        <a:rPr lang="zh-CN" altLang="en-US" sz="2000" dirty="0"/>
                        <a:t> 数据接收由处理器主动</a:t>
                      </a:r>
                      <a:r>
                        <a:rPr lang="zh-CN" altLang="en-US" sz="2000"/>
                        <a:t>完成，直接取数据</a:t>
                      </a:r>
                      <a:endParaRPr lang="zh-CN" altLang="en-US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 处理器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外设发起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2000" dirty="0"/>
                        <a:t>2.</a:t>
                      </a:r>
                      <a:r>
                        <a:rPr lang="zh-CN" altLang="en-US" sz="2000" dirty="0"/>
                        <a:t> 格式不固定</a:t>
                      </a:r>
                      <a:endParaRPr lang="en-US" altLang="zh-CN" sz="2000" dirty="0"/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2000" dirty="0"/>
                        <a:t>3.</a:t>
                      </a:r>
                      <a:r>
                        <a:rPr lang="zh-CN" altLang="en-US" sz="2000" dirty="0"/>
                        <a:t> 通讯双方共同约定速率</a:t>
                      </a:r>
                      <a:endParaRPr lang="en-US" altLang="zh-CN" sz="2000" dirty="0"/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altLang="zh-CN" sz="2000" dirty="0"/>
                        <a:t>4.</a:t>
                      </a:r>
                      <a:r>
                        <a:rPr lang="zh-CN" altLang="en-US" sz="2000" dirty="0"/>
                        <a:t> 数据接收由硬件自动接收到</a:t>
                      </a:r>
                      <a:r>
                        <a:rPr lang="en-US" altLang="zh-CN" sz="2000" dirty="0"/>
                        <a:t>FIFO</a:t>
                      </a:r>
                      <a:r>
                        <a:rPr lang="zh-CN" altLang="en-US" sz="2000" dirty="0"/>
                        <a:t>，处理器从</a:t>
                      </a:r>
                      <a:r>
                        <a:rPr lang="en-US" altLang="zh-CN" sz="2000" dirty="0"/>
                        <a:t>FIFO</a:t>
                      </a:r>
                      <a:r>
                        <a:rPr lang="zh-CN" altLang="en-US" sz="2000" dirty="0"/>
                        <a:t>中取数据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29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34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914400"/>
            <a:ext cx="8458200" cy="5486400"/>
          </a:xfrm>
        </p:spPr>
        <p:txBody>
          <a:bodyPr>
            <a:normAutofit/>
          </a:bodyPr>
          <a:lstStyle/>
          <a:p>
            <a:pPr algn="just" eaLnBrk="1">
              <a:lnSpc>
                <a:spcPct val="150000"/>
              </a:lnSpc>
            </a:pPr>
            <a:r>
              <a:rPr lang="en-US" altLang="zh-CN" sz="3600" b="1" dirty="0"/>
              <a:t>TM4C1294NCPDT</a:t>
            </a:r>
            <a:r>
              <a:rPr lang="zh-CN" altLang="en-US" sz="3600" b="1" dirty="0"/>
              <a:t> 的 </a:t>
            </a:r>
            <a:r>
              <a:rPr lang="en-US" altLang="zh-CN" sz="3600" b="1" dirty="0"/>
              <a:t>UART</a:t>
            </a:r>
            <a:r>
              <a:rPr lang="zh-CN" altLang="en-US" sz="3600" b="1" dirty="0"/>
              <a:t> 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800" dirty="0"/>
              <a:t>可编程的波特率发生器，在常规模式（</a:t>
            </a:r>
            <a:r>
              <a:rPr lang="en-US" altLang="zh-CN" sz="1800" dirty="0"/>
              <a:t>16 </a:t>
            </a:r>
            <a:r>
              <a:rPr lang="zh-CN" altLang="en-US" sz="1800" dirty="0"/>
              <a:t>分频）下最高可达</a:t>
            </a:r>
            <a:r>
              <a:rPr lang="en-US" altLang="zh-CN" sz="1800" dirty="0"/>
              <a:t>7.5Mbps</a:t>
            </a:r>
            <a:r>
              <a:rPr lang="zh-CN" altLang="en-US" sz="1800" dirty="0"/>
              <a:t>，在高速模式（</a:t>
            </a:r>
            <a:r>
              <a:rPr lang="en-US" altLang="zh-CN" sz="1800" dirty="0"/>
              <a:t>8</a:t>
            </a:r>
            <a:r>
              <a:rPr lang="zh-CN" altLang="en-US" sz="1800" dirty="0"/>
              <a:t>分频）下最高可达</a:t>
            </a:r>
            <a:r>
              <a:rPr lang="en-US" altLang="zh-CN" sz="1800" dirty="0"/>
              <a:t>15Mbps</a:t>
            </a:r>
            <a:r>
              <a:rPr lang="zh-CN" altLang="en-US" sz="1800" dirty="0"/>
              <a:t>；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800" b="1" u="sng" dirty="0"/>
              <a:t>相互独立的 </a:t>
            </a:r>
            <a:r>
              <a:rPr lang="en-US" altLang="zh-CN" sz="1800" b="1" u="sng" dirty="0"/>
              <a:t>16×8</a:t>
            </a:r>
            <a:r>
              <a:rPr lang="zh-CN" altLang="en-US" sz="1800" b="1" u="sng" dirty="0"/>
              <a:t> 发送 </a:t>
            </a:r>
            <a:r>
              <a:rPr lang="en-US" altLang="zh-CN" sz="1800" b="1" u="sng" dirty="0"/>
              <a:t>FIFO </a:t>
            </a:r>
            <a:r>
              <a:rPr lang="zh-CN" altLang="en-US" sz="1800" b="1" u="sng" dirty="0"/>
              <a:t>和 </a:t>
            </a:r>
            <a:r>
              <a:rPr lang="en-US" altLang="zh-CN" sz="1800" b="1" u="sng" dirty="0"/>
              <a:t>16×8</a:t>
            </a:r>
            <a:r>
              <a:rPr lang="zh-CN" altLang="en-US" sz="1800" b="1" u="sng" dirty="0"/>
              <a:t> 接收 </a:t>
            </a:r>
            <a:r>
              <a:rPr lang="en-US" altLang="zh-CN" sz="1800" b="1" u="sng" dirty="0"/>
              <a:t>FIFO</a:t>
            </a:r>
            <a:endParaRPr lang="zh-CN" altLang="en-US" sz="1800" b="1" u="sng" dirty="0"/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800" dirty="0"/>
              <a:t>标准的异步通讯位：起始位、停止位、奇偶校验位；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800" dirty="0"/>
              <a:t>完全可编程的串行接口特性：</a:t>
            </a:r>
            <a:r>
              <a:rPr lang="en-US" altLang="zh-CN" sz="1800" dirty="0"/>
              <a:t>5/6/7/8 </a:t>
            </a:r>
            <a:r>
              <a:rPr lang="zh-CN" altLang="en-US" sz="1800" dirty="0"/>
              <a:t>个数据位；奇</a:t>
            </a:r>
            <a:r>
              <a:rPr lang="en-US" altLang="zh-CN" sz="1800" dirty="0"/>
              <a:t>/</a:t>
            </a:r>
            <a:r>
              <a:rPr lang="zh-CN" altLang="en-US" sz="1800" dirty="0"/>
              <a:t>偶校验位或无校验位；</a:t>
            </a:r>
            <a:r>
              <a:rPr lang="en-US" altLang="zh-CN" sz="1800" dirty="0"/>
              <a:t>1/2 </a:t>
            </a:r>
            <a:r>
              <a:rPr lang="zh-CN" altLang="en-US" sz="1800" dirty="0"/>
              <a:t>个停止位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75D5DD-43AB-7CDF-AD71-1200719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572000"/>
            <a:ext cx="3962400" cy="10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914400"/>
            <a:ext cx="8458200" cy="5486400"/>
          </a:xfrm>
        </p:spPr>
        <p:txBody>
          <a:bodyPr anchor="t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b="1" dirty="0"/>
              <a:t>UART</a:t>
            </a:r>
            <a:r>
              <a:rPr lang="zh-CN" altLang="en-US" sz="3600" b="1" dirty="0"/>
              <a:t> 数据收发原理 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en" altLang="zh-CN" sz="1900" dirty="0"/>
              <a:t>UART</a:t>
            </a:r>
            <a:r>
              <a:rPr lang="zh-CN" altLang="en-US" sz="1900" dirty="0"/>
              <a:t>通过 </a:t>
            </a:r>
            <a:r>
              <a:rPr lang="en" altLang="zh-CN" sz="1900" dirty="0"/>
              <a:t>TX</a:t>
            </a:r>
            <a:r>
              <a:rPr lang="zh-CN" altLang="en-US" sz="1900" dirty="0"/>
              <a:t> 脚发送数据，通过 </a:t>
            </a:r>
            <a:r>
              <a:rPr lang="en" altLang="zh-CN" sz="1900" dirty="0"/>
              <a:t>RX</a:t>
            </a:r>
            <a:r>
              <a:rPr lang="zh-CN" altLang="en-US" sz="1900" dirty="0"/>
              <a:t> 脚接收数据。因此，</a:t>
            </a:r>
            <a:r>
              <a:rPr lang="en-US" altLang="zh-CN" sz="1900" dirty="0"/>
              <a:t>UART</a:t>
            </a:r>
            <a:r>
              <a:rPr lang="zh-CN" altLang="en-US" sz="1900" dirty="0"/>
              <a:t> 可以实现全双工收发</a:t>
            </a:r>
          </a:p>
          <a:p>
            <a:pPr lvl="1" algn="just" eaLnBrk="1">
              <a:lnSpc>
                <a:spcPct val="150000"/>
              </a:lnSpc>
              <a:buSzPct val="75000"/>
            </a:pPr>
            <a:endParaRPr lang="en-US" altLang="zh-CN" sz="1900" dirty="0"/>
          </a:p>
          <a:p>
            <a:pPr lvl="1" algn="just" eaLnBrk="1">
              <a:lnSpc>
                <a:spcPct val="150000"/>
              </a:lnSpc>
              <a:buSzPct val="75000"/>
            </a:pPr>
            <a:endParaRPr lang="en-US" altLang="zh-CN" sz="1900" dirty="0"/>
          </a:p>
          <a:p>
            <a:pPr lvl="1" algn="just" eaLnBrk="1">
              <a:lnSpc>
                <a:spcPct val="150000"/>
              </a:lnSpc>
              <a:buSzPct val="75000"/>
            </a:pPr>
            <a:endParaRPr lang="en-US" altLang="zh-CN" sz="1900" dirty="0"/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dirty="0"/>
              <a:t>两种数据收发方式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600" u="sng" dirty="0"/>
              <a:t>阻塞式收发</a:t>
            </a:r>
            <a:r>
              <a:rPr lang="zh-CN" altLang="en-US" sz="1600" dirty="0"/>
              <a:t>：在发送或接收数据过程中，始终查询状态，占用</a:t>
            </a:r>
            <a:r>
              <a:rPr lang="en" altLang="zh-CN" sz="1600" dirty="0"/>
              <a:t>CPU</a:t>
            </a:r>
            <a:r>
              <a:rPr lang="zh-CN" altLang="en-US" sz="1600" dirty="0"/>
              <a:t>时间，只有发送或接收结束后才退出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600" u="sng" dirty="0"/>
              <a:t>非阻塞式收发</a:t>
            </a:r>
            <a:r>
              <a:rPr lang="zh-CN" altLang="en-US" sz="1600" dirty="0"/>
              <a:t>：在执行到发送或接收函数时，发送函数仅仅将数据推送给寄存器，并不保证传送成功，如果能传送则返回</a:t>
            </a:r>
            <a:r>
              <a:rPr lang="en" altLang="zh-CN" sz="1600" dirty="0"/>
              <a:t>TRUE</a:t>
            </a:r>
            <a:r>
              <a:rPr lang="zh-CN" altLang="en" sz="1600" dirty="0"/>
              <a:t>，</a:t>
            </a:r>
            <a:r>
              <a:rPr lang="zh-CN" altLang="en-US" sz="1600" dirty="0"/>
              <a:t>否则返回</a:t>
            </a:r>
            <a:r>
              <a:rPr lang="en" altLang="zh-CN" sz="1600" dirty="0"/>
              <a:t>FALSE</a:t>
            </a:r>
            <a:r>
              <a:rPr lang="zh-CN" altLang="en" sz="1600" dirty="0"/>
              <a:t>；</a:t>
            </a:r>
            <a:r>
              <a:rPr lang="zh-CN" altLang="en-US" sz="1600" dirty="0"/>
              <a:t>接收函数仅仅检查接收状态并返回，如果没有收到数据则返回</a:t>
            </a:r>
            <a:r>
              <a:rPr lang="en" altLang="zh-CN" sz="1600" dirty="0"/>
              <a:t>FALSE</a:t>
            </a:r>
            <a:r>
              <a:rPr lang="zh-CN" altLang="en" sz="1600" dirty="0"/>
              <a:t>，</a:t>
            </a:r>
            <a:r>
              <a:rPr lang="zh-CN" altLang="en-US" sz="1600" dirty="0"/>
              <a:t>如果收到则返回</a:t>
            </a:r>
            <a:r>
              <a:rPr lang="en" altLang="zh-CN" sz="1600" dirty="0"/>
              <a:t>TRUE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ECEC69-E731-47A8-BD92-D441415D6C52}"/>
              </a:ext>
            </a:extLst>
          </p:cNvPr>
          <p:cNvGrpSpPr/>
          <p:nvPr/>
        </p:nvGrpSpPr>
        <p:grpSpPr>
          <a:xfrm>
            <a:off x="1659421" y="2667000"/>
            <a:ext cx="6672883" cy="1295400"/>
            <a:chOff x="1659421" y="2667000"/>
            <a:chExt cx="6672883" cy="129540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F98AF09-8165-4DC2-9B81-D7BF095A6361}"/>
                </a:ext>
              </a:extLst>
            </p:cNvPr>
            <p:cNvCxnSpPr/>
            <p:nvPr/>
          </p:nvCxnSpPr>
          <p:spPr bwMode="auto">
            <a:xfrm flipH="1">
              <a:off x="3352800" y="2971800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5900B82-E2A1-470C-AB14-492F03BAA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4089" y="2667000"/>
              <a:ext cx="2335236" cy="609600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F5E416-B5FC-42C1-989F-19E64EDB4DA2}"/>
                </a:ext>
              </a:extLst>
            </p:cNvPr>
            <p:cNvSpPr/>
            <p:nvPr/>
          </p:nvSpPr>
          <p:spPr bwMode="auto">
            <a:xfrm>
              <a:off x="2590800" y="2819400"/>
              <a:ext cx="6096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RX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8EADF78-63F0-4F0A-9DF8-81F235323152}"/>
                </a:ext>
              </a:extLst>
            </p:cNvPr>
            <p:cNvSpPr/>
            <p:nvPr/>
          </p:nvSpPr>
          <p:spPr bwMode="auto">
            <a:xfrm>
              <a:off x="2582541" y="3429000"/>
              <a:ext cx="6096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TX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A34200D-90BA-4A96-91D9-190C5294E4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52800" y="3581400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113F48-DE3D-41AD-91BD-96C25A445336}"/>
                </a:ext>
              </a:extLst>
            </p:cNvPr>
            <p:cNvSpPr/>
            <p:nvPr/>
          </p:nvSpPr>
          <p:spPr bwMode="auto">
            <a:xfrm>
              <a:off x="6934200" y="2819400"/>
              <a:ext cx="6096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X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B7EFEF2-0637-4513-B941-9CAF90675B3B}"/>
                </a:ext>
              </a:extLst>
            </p:cNvPr>
            <p:cNvSpPr/>
            <p:nvPr/>
          </p:nvSpPr>
          <p:spPr bwMode="auto">
            <a:xfrm>
              <a:off x="6925941" y="3429000"/>
              <a:ext cx="6096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X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57E7D04-AC5E-4D13-8020-E8E16CD7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4089" y="3352800"/>
              <a:ext cx="2335236" cy="6096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356B6A8-9D3D-45FE-A8BE-8BC6B4AB7DC2}"/>
                </a:ext>
              </a:extLst>
            </p:cNvPr>
            <p:cNvSpPr/>
            <p:nvPr/>
          </p:nvSpPr>
          <p:spPr bwMode="auto">
            <a:xfrm>
              <a:off x="1659421" y="2971799"/>
              <a:ext cx="609600" cy="6095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设备</a:t>
              </a: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9851AC2-EF76-4C30-A18D-F146385B36CC}"/>
                </a:ext>
              </a:extLst>
            </p:cNvPr>
            <p:cNvSpPr/>
            <p:nvPr/>
          </p:nvSpPr>
          <p:spPr bwMode="auto">
            <a:xfrm>
              <a:off x="7722704" y="2971800"/>
              <a:ext cx="609600" cy="6095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设备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7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914400"/>
            <a:ext cx="8458200" cy="3810000"/>
          </a:xfrm>
        </p:spPr>
        <p:txBody>
          <a:bodyPr anchor="t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b="1" dirty="0"/>
              <a:t>基于 </a:t>
            </a:r>
            <a:r>
              <a:rPr lang="en-US" altLang="zh-CN" sz="3600" b="1" dirty="0"/>
              <a:t>FIFO</a:t>
            </a:r>
            <a:r>
              <a:rPr lang="zh-CN" altLang="en-US" sz="3600" b="1" dirty="0"/>
              <a:t> 的 </a:t>
            </a:r>
            <a:r>
              <a:rPr lang="en-US" altLang="zh-CN" sz="3600" b="1" dirty="0"/>
              <a:t>UART</a:t>
            </a:r>
            <a:r>
              <a:rPr lang="zh-CN" altLang="en-US" sz="3600" b="1" dirty="0"/>
              <a:t> 数据收发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dirty="0"/>
              <a:t>发送 </a:t>
            </a:r>
            <a:r>
              <a:rPr lang="en" altLang="zh-CN" sz="1900" dirty="0"/>
              <a:t>FIFO</a:t>
            </a:r>
            <a:r>
              <a:rPr lang="zh-CN" altLang="en-US" sz="1900" dirty="0"/>
              <a:t> 的基本操作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600" dirty="0"/>
              <a:t>只要有数据写到 </a:t>
            </a:r>
            <a:r>
              <a:rPr lang="en" altLang="zh-CN" sz="1600" dirty="0" err="1"/>
              <a:t>TxFIFO</a:t>
            </a:r>
            <a:r>
              <a:rPr lang="zh-CN" altLang="en" sz="1600" dirty="0"/>
              <a:t>，</a:t>
            </a:r>
            <a:r>
              <a:rPr lang="zh-CN" altLang="en-US" sz="1600" dirty="0"/>
              <a:t>就会立即启动发送过程。由于发送本身是个相对缓慢的过程，因此在发送的同时其它待发送的数据还可以继续填充到 </a:t>
            </a:r>
            <a:r>
              <a:rPr lang="en" altLang="zh-CN" sz="1600" dirty="0" err="1"/>
              <a:t>TxFIFO</a:t>
            </a:r>
            <a:r>
              <a:rPr lang="zh-CN" altLang="en-US" sz="1600" dirty="0"/>
              <a:t> 里，直到 </a:t>
            </a:r>
            <a:r>
              <a:rPr lang="en" altLang="zh-CN" sz="1600" dirty="0" err="1"/>
              <a:t>TxFIFO</a:t>
            </a:r>
            <a:r>
              <a:rPr lang="zh-CN" altLang="en-US" sz="1600" dirty="0"/>
              <a:t> 满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600" dirty="0"/>
              <a:t>发送 </a:t>
            </a:r>
            <a:r>
              <a:rPr lang="en" altLang="zh-CN" sz="1600" dirty="0"/>
              <a:t>FIFO</a:t>
            </a:r>
            <a:r>
              <a:rPr lang="zh-CN" altLang="en-US" sz="1600" dirty="0"/>
              <a:t> 会按照填入数据的先后顺序把数据一个个发送出去，直到发送 </a:t>
            </a:r>
            <a:r>
              <a:rPr lang="en" altLang="zh-CN" sz="1600" dirty="0"/>
              <a:t>FIFO</a:t>
            </a:r>
            <a:r>
              <a:rPr lang="zh-CN" altLang="en-US" sz="1600" dirty="0"/>
              <a:t> 全空时为止。已发送出去的数据会被自动清除，留出空位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dirty="0"/>
              <a:t>接收 </a:t>
            </a:r>
            <a:r>
              <a:rPr lang="en" altLang="zh-CN" sz="1900" dirty="0"/>
              <a:t>FIFO</a:t>
            </a:r>
            <a:r>
              <a:rPr lang="zh-CN" altLang="en-US" sz="1900" dirty="0"/>
              <a:t> 的基本操作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600" dirty="0"/>
              <a:t>当硬件逻辑接收到数据时，就会往</a:t>
            </a:r>
            <a:r>
              <a:rPr lang="en" altLang="zh-CN" sz="1600" dirty="0" err="1"/>
              <a:t>RxFIFO</a:t>
            </a:r>
            <a:r>
              <a:rPr lang="zh-CN" altLang="en-US" sz="1600" dirty="0"/>
              <a:t>里填充接收到的数据。程序应当及时取走这些数据，数据被取走也是在</a:t>
            </a:r>
            <a:r>
              <a:rPr lang="en" altLang="zh-CN" sz="1600" dirty="0" err="1"/>
              <a:t>RxFIFO</a:t>
            </a:r>
            <a:r>
              <a:rPr lang="zh-CN" altLang="en-US" sz="1600" dirty="0"/>
              <a:t>里被自动删除的过程</a:t>
            </a:r>
            <a:endParaRPr lang="en" altLang="zh-CN" sz="20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65AE85-5BF3-4DB6-83CF-BD7E84F2087B}"/>
              </a:ext>
            </a:extLst>
          </p:cNvPr>
          <p:cNvGrpSpPr/>
          <p:nvPr/>
        </p:nvGrpSpPr>
        <p:grpSpPr>
          <a:xfrm>
            <a:off x="184452" y="4793974"/>
            <a:ext cx="8654748" cy="1706216"/>
            <a:chOff x="184452" y="4793974"/>
            <a:chExt cx="8654748" cy="1706216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6FBD499C-0397-4E6E-B912-C7145310E066}"/>
                </a:ext>
              </a:extLst>
            </p:cNvPr>
            <p:cNvCxnSpPr/>
            <p:nvPr/>
          </p:nvCxnSpPr>
          <p:spPr bwMode="auto">
            <a:xfrm flipH="1">
              <a:off x="4267200" y="5410200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CFFC16E-5F82-4508-8FA1-3DD56C63D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8489" y="5105400"/>
              <a:ext cx="2335236" cy="6096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B161A1-7645-4FBE-BA28-F53A749A5C50}"/>
                </a:ext>
              </a:extLst>
            </p:cNvPr>
            <p:cNvSpPr/>
            <p:nvPr/>
          </p:nvSpPr>
          <p:spPr bwMode="auto">
            <a:xfrm>
              <a:off x="3505200" y="5257800"/>
              <a:ext cx="6096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RX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4BBDF4-C476-492B-BC56-E01C8FF72041}"/>
                </a:ext>
              </a:extLst>
            </p:cNvPr>
            <p:cNvSpPr/>
            <p:nvPr/>
          </p:nvSpPr>
          <p:spPr bwMode="auto">
            <a:xfrm>
              <a:off x="7848600" y="5257800"/>
              <a:ext cx="609600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X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D1C916-6148-4A1E-8B97-B4DA01C7EA77}"/>
                </a:ext>
              </a:extLst>
            </p:cNvPr>
            <p:cNvSpPr/>
            <p:nvPr/>
          </p:nvSpPr>
          <p:spPr bwMode="auto">
            <a:xfrm>
              <a:off x="3505200" y="5890591"/>
              <a:ext cx="609600" cy="6095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设备</a:t>
              </a: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541B1F-C6B0-4690-A537-9426FA18243D}"/>
                </a:ext>
              </a:extLst>
            </p:cNvPr>
            <p:cNvSpPr/>
            <p:nvPr/>
          </p:nvSpPr>
          <p:spPr bwMode="auto">
            <a:xfrm>
              <a:off x="7848600" y="5844209"/>
              <a:ext cx="609600" cy="6095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设备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38552D-7031-47E9-86D7-85E4505CB59D}"/>
                </a:ext>
              </a:extLst>
            </p:cNvPr>
            <p:cNvSpPr/>
            <p:nvPr/>
          </p:nvSpPr>
          <p:spPr bwMode="auto">
            <a:xfrm>
              <a:off x="7315200" y="4793974"/>
              <a:ext cx="1524000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Hello, world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！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46DA98-D188-472D-99F8-AE0AA73B07FB}"/>
                </a:ext>
              </a:extLst>
            </p:cNvPr>
            <p:cNvSpPr/>
            <p:nvPr/>
          </p:nvSpPr>
          <p:spPr bwMode="auto">
            <a:xfrm>
              <a:off x="3061917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19273C4-0B71-4362-959C-615AE2C466CE}"/>
                </a:ext>
              </a:extLst>
            </p:cNvPr>
            <p:cNvSpPr/>
            <p:nvPr/>
          </p:nvSpPr>
          <p:spPr bwMode="auto">
            <a:xfrm>
              <a:off x="2800601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DD22FB-DDED-4CD7-9B8B-EED56C1F77A1}"/>
                </a:ext>
              </a:extLst>
            </p:cNvPr>
            <p:cNvSpPr/>
            <p:nvPr/>
          </p:nvSpPr>
          <p:spPr bwMode="auto">
            <a:xfrm>
              <a:off x="2539285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D3A624-8648-4C37-8453-EE94B5BAD147}"/>
                </a:ext>
              </a:extLst>
            </p:cNvPr>
            <p:cNvSpPr/>
            <p:nvPr/>
          </p:nvSpPr>
          <p:spPr bwMode="auto">
            <a:xfrm>
              <a:off x="2277969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732C83-626D-4164-976D-F145520F3853}"/>
                </a:ext>
              </a:extLst>
            </p:cNvPr>
            <p:cNvSpPr/>
            <p:nvPr/>
          </p:nvSpPr>
          <p:spPr bwMode="auto">
            <a:xfrm>
              <a:off x="2013916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D74F82-C5E7-4A95-89B9-A29F7DEDD0A1}"/>
                </a:ext>
              </a:extLst>
            </p:cNvPr>
            <p:cNvSpPr/>
            <p:nvPr/>
          </p:nvSpPr>
          <p:spPr bwMode="auto">
            <a:xfrm>
              <a:off x="1752600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B63A25-367C-4657-AE7E-9A2CD1650175}"/>
                </a:ext>
              </a:extLst>
            </p:cNvPr>
            <p:cNvSpPr/>
            <p:nvPr/>
          </p:nvSpPr>
          <p:spPr bwMode="auto">
            <a:xfrm>
              <a:off x="1491284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,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AADDBB4-A63F-4082-8656-90415EC28244}"/>
                </a:ext>
              </a:extLst>
            </p:cNvPr>
            <p:cNvSpPr/>
            <p:nvPr/>
          </p:nvSpPr>
          <p:spPr bwMode="auto">
            <a:xfrm>
              <a:off x="1229968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o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70CDB94-6F44-457F-B17A-58779D4EDEC4}"/>
                </a:ext>
              </a:extLst>
            </p:cNvPr>
            <p:cNvSpPr/>
            <p:nvPr/>
          </p:nvSpPr>
          <p:spPr bwMode="auto">
            <a:xfrm>
              <a:off x="968400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2FC2D65-1813-4D6B-861D-82E30BEE55FB}"/>
                </a:ext>
              </a:extLst>
            </p:cNvPr>
            <p:cNvSpPr/>
            <p:nvPr/>
          </p:nvSpPr>
          <p:spPr bwMode="auto">
            <a:xfrm>
              <a:off x="707084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02AB4B-8BAC-4E68-8423-BFEE030E7365}"/>
                </a:ext>
              </a:extLst>
            </p:cNvPr>
            <p:cNvSpPr/>
            <p:nvPr/>
          </p:nvSpPr>
          <p:spPr bwMode="auto">
            <a:xfrm>
              <a:off x="445768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e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CC74FA-5080-409F-8DE2-468AB7C138BB}"/>
                </a:ext>
              </a:extLst>
            </p:cNvPr>
            <p:cNvSpPr/>
            <p:nvPr/>
          </p:nvSpPr>
          <p:spPr bwMode="auto">
            <a:xfrm>
              <a:off x="184452" y="5715000"/>
              <a:ext cx="261316" cy="304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H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DC0BF87F-8644-43C1-A55D-7BA5053A0E49}"/>
                </a:ext>
              </a:extLst>
            </p:cNvPr>
            <p:cNvCxnSpPr>
              <a:endCxn id="18" idx="0"/>
            </p:cNvCxnSpPr>
            <p:nvPr/>
          </p:nvCxnSpPr>
          <p:spPr bwMode="auto">
            <a:xfrm rot="10800000" flipV="1">
              <a:off x="1883259" y="5410200"/>
              <a:ext cx="1439975" cy="3048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DAAACD8F-810E-4562-B82D-C07FA4163D5A}"/>
                </a:ext>
              </a:extLst>
            </p:cNvPr>
            <p:cNvCxnSpPr>
              <a:cxnSpLocks/>
              <a:stCxn id="20" idx="0"/>
            </p:cNvCxnSpPr>
            <p:nvPr/>
          </p:nvCxnSpPr>
          <p:spPr bwMode="auto">
            <a:xfrm rot="16200000" flipV="1">
              <a:off x="620139" y="4974513"/>
              <a:ext cx="304800" cy="117617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5456578-3905-42C6-A13B-61BA193B4CAF}"/>
                </a:ext>
              </a:extLst>
            </p:cNvPr>
            <p:cNvSpPr/>
            <p:nvPr/>
          </p:nvSpPr>
          <p:spPr bwMode="auto">
            <a:xfrm>
              <a:off x="358823" y="5098774"/>
              <a:ext cx="827432" cy="30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（读取）</a:t>
              </a:r>
              <a:endPara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70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914400"/>
            <a:ext cx="8458200" cy="5486400"/>
          </a:xfrm>
        </p:spPr>
        <p:txBody>
          <a:bodyPr anchor="t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UART</a:t>
            </a:r>
            <a:r>
              <a:rPr lang="zh-CN" altLang="en-US" sz="3600" b="1" dirty="0"/>
              <a:t> 的中断请求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dirty="0"/>
              <a:t>在进行</a:t>
            </a:r>
            <a:r>
              <a:rPr lang="en" altLang="zh-CN" sz="1900" dirty="0"/>
              <a:t>UART</a:t>
            </a:r>
            <a:r>
              <a:rPr lang="zh-CN" altLang="en-US" sz="1900" dirty="0"/>
              <a:t>通信时，中断方式比轮询方式要简便且效率高</a:t>
            </a:r>
            <a:endParaRPr lang="en-US" altLang="zh-CN" sz="1900" dirty="0"/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dirty="0"/>
              <a:t>中断条件（事件）</a:t>
            </a:r>
            <a:endParaRPr lang="en" altLang="zh-CN" sz="1900" dirty="0"/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en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溢出错误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线路中止错误 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奇偶校验错误 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帧错误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接收超时（接收 </a:t>
            </a:r>
            <a:r>
              <a:rPr lang="en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已有数据但未满，而后续数据长时间不来） 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数据发送 </a:t>
            </a:r>
          </a:p>
          <a:p>
            <a:pPr lvl="2" algn="just" eaLnBrk="1">
              <a:lnSpc>
                <a:spcPct val="150000"/>
              </a:lnSpc>
              <a:buSzPct val="75000"/>
            </a:pPr>
            <a:r>
              <a:rPr lang="zh-CN" altLang="en-US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数据接收 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dirty="0"/>
              <a:t>所有中断事件进行 “或运算”操作后发送到中断控制器， 因此任意时刻</a:t>
            </a:r>
            <a:r>
              <a:rPr lang="en" altLang="zh-CN" sz="1900" dirty="0"/>
              <a:t>UART</a:t>
            </a:r>
            <a:r>
              <a:rPr lang="zh-CN" altLang="en-US" sz="1900" dirty="0"/>
              <a:t> 模块只能产生一个中断请求。可以通过查询中断状态，在同一个中断服务函数里处理多个中断事件</a:t>
            </a:r>
          </a:p>
        </p:txBody>
      </p:sp>
    </p:spTree>
    <p:extLst>
      <p:ext uri="{BB962C8B-B14F-4D97-AF65-F5344CB8AC3E}">
        <p14:creationId xmlns:p14="http://schemas.microsoft.com/office/powerpoint/2010/main" val="9982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914400"/>
            <a:ext cx="8458200" cy="548640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UART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FIFO</a:t>
            </a:r>
            <a:r>
              <a:rPr lang="zh-CN" altLang="en-US" sz="3600" b="1" dirty="0"/>
              <a:t>）数据的中断处理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dirty="0"/>
              <a:t>可以将收发</a:t>
            </a:r>
            <a:r>
              <a:rPr lang="en" altLang="zh-CN" sz="1900" dirty="0"/>
              <a:t>FIFO</a:t>
            </a:r>
            <a:r>
              <a:rPr lang="zh-CN" altLang="en-US" sz="1900" dirty="0"/>
              <a:t>分别配置为以不同深度触发中断，可供选择的配置包括：</a:t>
            </a:r>
            <a:r>
              <a:rPr lang="en-US" altLang="zh-CN" sz="1900" dirty="0"/>
              <a:t>1/8</a:t>
            </a:r>
            <a:r>
              <a:rPr lang="zh-CN" altLang="en-US" sz="1900" dirty="0"/>
              <a:t>、</a:t>
            </a:r>
            <a:r>
              <a:rPr lang="en-US" altLang="zh-CN" sz="1900" dirty="0"/>
              <a:t>1/4</a:t>
            </a:r>
            <a:r>
              <a:rPr lang="zh-CN" altLang="en-US" sz="1900" dirty="0"/>
              <a:t>、</a:t>
            </a:r>
            <a:r>
              <a:rPr lang="en-US" altLang="zh-CN" sz="1900" dirty="0"/>
              <a:t>1/2</a:t>
            </a:r>
            <a:r>
              <a:rPr lang="zh-CN" altLang="en-US" sz="1900" dirty="0"/>
              <a:t>、</a:t>
            </a:r>
            <a:r>
              <a:rPr lang="en-US" altLang="zh-CN" sz="1900" dirty="0"/>
              <a:t>3/4</a:t>
            </a:r>
            <a:r>
              <a:rPr lang="zh-CN" altLang="en-US" sz="1900" dirty="0"/>
              <a:t>和</a:t>
            </a:r>
            <a:r>
              <a:rPr lang="en-US" altLang="zh-CN" sz="1900" dirty="0"/>
              <a:t>7/8</a:t>
            </a:r>
            <a:r>
              <a:rPr lang="zh-CN" altLang="en-US" sz="1900" dirty="0"/>
              <a:t>深度。复位时，两个</a:t>
            </a:r>
            <a:r>
              <a:rPr lang="en" altLang="zh-CN" sz="1900" dirty="0"/>
              <a:t>FIFO</a:t>
            </a:r>
            <a:r>
              <a:rPr lang="zh-CN" altLang="en-US" sz="1900" dirty="0"/>
              <a:t>的中断触发深度配置为</a:t>
            </a:r>
            <a:r>
              <a:rPr lang="en-US" altLang="zh-CN" sz="1900" dirty="0"/>
              <a:t>1/2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u="sng" dirty="0"/>
              <a:t>发送 </a:t>
            </a:r>
            <a:r>
              <a:rPr lang="en-US" altLang="zh-CN" sz="1900" u="sng" dirty="0"/>
              <a:t>FIFO</a:t>
            </a:r>
            <a:r>
              <a:rPr lang="zh-CN" altLang="en-US" sz="1900" u="sng" dirty="0"/>
              <a:t> 中断</a:t>
            </a:r>
            <a:r>
              <a:rPr lang="zh-CN" altLang="en-US" sz="1900" dirty="0"/>
              <a:t>：当 </a:t>
            </a:r>
            <a:r>
              <a:rPr lang="en" altLang="zh-CN" sz="1900" dirty="0" err="1"/>
              <a:t>TxFIFO</a:t>
            </a:r>
            <a:r>
              <a:rPr lang="zh-CN" altLang="en-US" sz="1900" dirty="0"/>
              <a:t> 里剩余数据减到预设深度时触发中断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u="sng" dirty="0"/>
              <a:t>接收 </a:t>
            </a:r>
            <a:r>
              <a:rPr lang="en-US" altLang="zh-CN" sz="1900" u="sng" dirty="0"/>
              <a:t>FIFO</a:t>
            </a:r>
            <a:r>
              <a:rPr lang="zh-CN" altLang="en-US" sz="1900" u="sng" dirty="0"/>
              <a:t> 中断</a:t>
            </a:r>
            <a:r>
              <a:rPr lang="zh-CN" altLang="en-US" sz="1900" dirty="0"/>
              <a:t>：当 </a:t>
            </a:r>
            <a:r>
              <a:rPr lang="en" altLang="zh-CN" sz="1900" dirty="0" err="1"/>
              <a:t>RxFIFO</a:t>
            </a:r>
            <a:r>
              <a:rPr lang="zh-CN" altLang="en-US" sz="1900" dirty="0"/>
              <a:t> 里累积数据达到预设深度时触发中断</a:t>
            </a:r>
          </a:p>
          <a:p>
            <a:pPr lvl="1" algn="just" eaLnBrk="1">
              <a:lnSpc>
                <a:spcPct val="150000"/>
              </a:lnSpc>
              <a:buSzPct val="75000"/>
            </a:pPr>
            <a:r>
              <a:rPr lang="zh-CN" altLang="en-US" sz="1900" u="sng" dirty="0"/>
              <a:t>超时中断</a:t>
            </a:r>
            <a:r>
              <a:rPr lang="zh-CN" altLang="en-US" sz="1900" dirty="0"/>
              <a:t>：在使能接收中断的同时一般都还要使能接收超时中断，否则在接收 </a:t>
            </a:r>
            <a:r>
              <a:rPr lang="en" altLang="zh-CN" sz="1900" dirty="0"/>
              <a:t>FIFO</a:t>
            </a:r>
            <a:r>
              <a:rPr lang="zh-CN" altLang="en-US" sz="1900" dirty="0"/>
              <a:t> 未填充到预设深度而对方已经发送完毕或停顿的情况下，已在接收 </a:t>
            </a:r>
            <a:r>
              <a:rPr lang="en" altLang="zh-CN" sz="1900" dirty="0"/>
              <a:t>FIFO</a:t>
            </a:r>
            <a:r>
              <a:rPr lang="zh-CN" altLang="en-US" sz="1900" dirty="0"/>
              <a:t> 里的数据就得不到及时处理</a:t>
            </a:r>
          </a:p>
        </p:txBody>
      </p:sp>
    </p:spTree>
    <p:extLst>
      <p:ext uri="{BB962C8B-B14F-4D97-AF65-F5344CB8AC3E}">
        <p14:creationId xmlns:p14="http://schemas.microsoft.com/office/powerpoint/2010/main" val="11859897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白色底板15_39_40</Template>
  <TotalTime>20590</TotalTime>
  <Words>2813</Words>
  <Application>Microsoft Office PowerPoint</Application>
  <PresentationFormat>全屏显示(4:3)</PresentationFormat>
  <Paragraphs>272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Songti SC</vt:lpstr>
      <vt:lpstr>黑体</vt:lpstr>
      <vt:lpstr>Microsoft YaHei</vt:lpstr>
      <vt:lpstr>Microsoft YaHei</vt:lpstr>
      <vt:lpstr>Arial</vt:lpstr>
      <vt:lpstr>Arial Narrow</vt:lpstr>
      <vt:lpstr>Tahoma</vt:lpstr>
      <vt:lpstr>Times New Roman</vt:lpstr>
      <vt:lpstr>Wingdings</vt:lpstr>
      <vt:lpstr>Blends</vt:lpstr>
      <vt:lpstr>实验3  UART通讯及中断实验</vt:lpstr>
      <vt:lpstr>PowerPoint 演示文稿</vt:lpstr>
      <vt:lpstr>EK-TM4C1294XL的虚拟UART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hehao</cp:lastModifiedBy>
  <cp:revision>1159</cp:revision>
  <dcterms:created xsi:type="dcterms:W3CDTF">2004-08-26T06:30:40Z</dcterms:created>
  <dcterms:modified xsi:type="dcterms:W3CDTF">2024-05-14T13:49:30Z</dcterms:modified>
</cp:coreProperties>
</file>