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68" r:id="rId2"/>
    <p:sldId id="609" r:id="rId3"/>
    <p:sldId id="615" r:id="rId4"/>
    <p:sldId id="439" r:id="rId5"/>
    <p:sldId id="592" r:id="rId6"/>
    <p:sldId id="593" r:id="rId7"/>
    <p:sldId id="440" r:id="rId8"/>
    <p:sldId id="390" r:id="rId9"/>
    <p:sldId id="441" r:id="rId10"/>
    <p:sldId id="443" r:id="rId11"/>
    <p:sldId id="442" r:id="rId12"/>
    <p:sldId id="444" r:id="rId13"/>
    <p:sldId id="445" r:id="rId14"/>
    <p:sldId id="436" r:id="rId15"/>
    <p:sldId id="616" r:id="rId16"/>
    <p:sldId id="446" r:id="rId17"/>
    <p:sldId id="452" r:id="rId18"/>
    <p:sldId id="451" r:id="rId19"/>
    <p:sldId id="460" r:id="rId20"/>
    <p:sldId id="352" r:id="rId21"/>
    <p:sldId id="353" r:id="rId22"/>
    <p:sldId id="447" r:id="rId23"/>
    <p:sldId id="392" r:id="rId24"/>
    <p:sldId id="455" r:id="rId25"/>
    <p:sldId id="617" r:id="rId26"/>
    <p:sldId id="393" r:id="rId27"/>
    <p:sldId id="462" r:id="rId28"/>
    <p:sldId id="461" r:id="rId29"/>
    <p:sldId id="636" r:id="rId30"/>
    <p:sldId id="463" r:id="rId31"/>
    <p:sldId id="603" r:id="rId32"/>
    <p:sldId id="604" r:id="rId33"/>
    <p:sldId id="605" r:id="rId34"/>
    <p:sldId id="635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5244" autoAdjust="0"/>
  </p:normalViewPr>
  <p:slideViewPr>
    <p:cSldViewPr showGuides="1">
      <p:cViewPr varScale="1">
        <p:scale>
          <a:sx n="83" d="100"/>
          <a:sy n="83" d="100"/>
        </p:scale>
        <p:origin x="571" y="62"/>
      </p:cViewPr>
      <p:guideLst>
        <p:guide orient="horz"/>
        <p:guide pos="3863"/>
        <p:guide orient="horz" pos="213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1259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C0B5-5BBF-4687-A2C4-7EEAA89D523D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ABCB6-718A-4210-8C4D-147807BDB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5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F6C41-89EA-8D04-F8CE-A0EAE25D4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232E3FB-4FF9-C820-4E37-5E4A885E22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5E9A09A-19C7-636E-ED50-36B397932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153405-120C-5060-3A4E-BB5011790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79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FBA66-553D-EC48-ADA5-338495BB6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86D606C-B420-D1D7-B887-0B108A58CB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22718CA-3E7A-3072-DEB2-FAED120DC2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D0305D-5122-3945-4077-B98238C1EF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121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61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324C7-7A13-7A97-9B39-C3A85DFE1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E6CD4B0-BBA7-63DA-6B51-F7DD0B272F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D30D2A2-E9FC-B6D6-C0F7-358F74041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DBB3C9-8E3E-51F0-5F56-471C69EE28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58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4FBA8-CDDA-7E9A-2491-115A0E278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E9E9F3-23F3-AC68-DB6A-9A34C4B31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FB4F-85C4-37B5-A65E-8DD4E9B4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3CAD-3B9E-46A0-9FDD-A80C10F87FB0}" type="datetime1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82EC0-F1CB-C397-F462-F7420039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D0263-6024-585D-BE16-C179BCAC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/>
            </a:lvl1pPr>
          </a:lstStyle>
          <a:p>
            <a:fld id="{E051CF17-0909-4B2B-B3EB-2C40ABF602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75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BEDFA-604A-BBEB-3775-8B6833D9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FF7852-312B-7429-EE57-19249124F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87814-BFC4-85B9-2491-13249B29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4650-8E13-4B0E-B8C1-F57D7E0EB596}" type="datetime1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15753-71F0-6360-FDBD-E102B165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0E435A-7FAC-40F8-A5E6-73FE38B0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78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A0A1F2-FACE-2B8B-1C29-B5354DB53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23BD40-D821-E115-FC04-E31E07CDB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AB95B-BFB9-5F16-6CF8-9606653F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C513-3B6B-4E0D-AF29-482BEE40A6F8}" type="datetime1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246F0-6892-5D5C-2CB3-89F6F5F7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19682-2836-82C2-6702-CAA5FD57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1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C3D86-E7BB-1ACC-3E45-EF8B4A39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B4AFF-5C54-6395-24B3-9ACBB50BF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8E90A-9F39-2C18-2D26-560A3630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AC3-CE72-4BEA-BF09-E77424D85D87}" type="datetime1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E76D46-3C16-2FA2-9F26-205BBC81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0FF32-531E-E407-9D53-7C1E4CE1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/>
            </a:lvl1pPr>
          </a:lstStyle>
          <a:p>
            <a:fld id="{E051CF17-0909-4B2B-B3EB-2C40ABF602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064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6DB7B-C37C-27D9-AA03-11E880E5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385ED8-DCEC-8CEC-4288-294ADF957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6CF24-8FA5-E717-229F-C81DD0F3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C16E-3383-4F04-BD0D-053F7A78B5A6}" type="datetime1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2A988-1419-944A-3852-FC24C9A1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EAE4A-D367-28FF-3B85-573B9761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239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57A86-F084-027F-0063-F7FDDCBB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89094-AB05-E0F9-BBBC-280CC78A3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B88264-73A8-A203-5300-B3E10944A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36C48-CEF5-EDF9-B736-39B4C4F9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C318-F029-4FDA-8C56-1F1D338AC7C4}" type="datetime1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35CFE-77E7-EAAB-0380-F0AE1F18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85C3E-25B0-877D-C916-CB4381E9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8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D2036-6948-C2B0-4556-00DE0FED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90216-A175-4BC7-6E6A-88925077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300C28-4C53-AC0A-29A6-BC881C115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D753D9-D606-D2A1-1442-1B49904F0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CF9891-2D8A-2BA1-F705-2827646A7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1AF805-B8FA-4B84-1796-302D9A8A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125D-7816-4C91-BBA2-76782B34C4F6}" type="datetime1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BD88F6-7CCD-7195-F1A1-C85837B9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519FF9-BB6C-4D43-1DB1-E4840952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66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5DE0E-0FC8-A777-BEE3-5D490495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D98B10-620C-2430-1B6F-9F18AD7C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2449-5E2A-4397-96D3-6D0590BBA559}" type="datetime1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E2DB37-495C-839A-4314-043FBB22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F27327-8492-3A76-FC42-AF072C2C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16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3D5D10-A6EF-FDA4-8FCF-621F5F81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03A7-202F-499C-A3C2-A80E898FE44A}" type="datetime1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9E1FD8-D8B0-758C-5915-5FDE3491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9BF8E1-57F7-F790-D57C-9246AE02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8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6B473-8589-6372-E50A-3E715C26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C0629-C661-8887-4775-DD748EFDA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0D2CFC-CA41-2A01-AF63-499FA1BCE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0081E1-89B0-AB65-0526-C70E1FE8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6C8A-C4FB-4CA8-B76D-BD83A6B56D40}" type="datetime1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14E4F-C2ED-2056-7495-AF1E7366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CDB27C-0012-869A-EB6A-B7A5D2E7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5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0DFC1-7B13-E73C-CA93-087C1842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240500-B763-A8FB-05B1-7D6B67420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678650-39F9-2D52-C63C-2BAD737FB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822224-275C-DF16-C797-99A171D8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1798-0E96-410A-869C-0D47CD904D4E}" type="datetime1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F08A1E-9606-FCCD-32F4-F212814D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7EBC10-A237-74B5-E2C3-028F58B9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6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19125A-4B7E-F39C-0219-59B0B32F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BB4C0-0287-A26F-5C7C-CFC54FD36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A0BF8-78F2-D1D6-7606-140B7BC99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5EE7A-93C4-4B25-B462-6ADE7E90FB1D}" type="datetime1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84969-A3D0-A3D3-3FB4-081B6A9CB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4B5D9-B5B7-BBF1-202B-08ECC09F3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58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A0B0CC5-96D7-B4B2-3C06-A4C25C6FA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548680"/>
            <a:ext cx="11485276" cy="2637247"/>
          </a:xfrm>
        </p:spPr>
        <p:txBody>
          <a:bodyPr>
            <a:normAutofit/>
          </a:bodyPr>
          <a:lstStyle/>
          <a:p>
            <a:r>
              <a:rPr lang="zh-CN" altLang="en-US" sz="4800"/>
              <a:t>秋冬季训练营三阶段</a:t>
            </a:r>
            <a:br>
              <a:rPr lang="en-US" altLang="zh-CN" sz="4800"/>
            </a:br>
            <a:r>
              <a:rPr lang="zh-CN" altLang="en-US" sz="4800"/>
              <a:t>组件化内核设计与实践</a:t>
            </a:r>
            <a:r>
              <a:rPr lang="en-US" altLang="zh-CN" sz="4800"/>
              <a:t>(3)</a:t>
            </a:r>
            <a:endParaRPr lang="zh-CN" altLang="en-US" sz="2000" b="1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E005802-4E08-1E87-D9E8-B4A0DA29C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064"/>
            <a:ext cx="9144000" cy="1655762"/>
          </a:xfrm>
        </p:spPr>
        <p:txBody>
          <a:bodyPr/>
          <a:lstStyle/>
          <a:p>
            <a:r>
              <a:rPr lang="zh-CN" altLang="en-US"/>
              <a:t>清华大学 </a:t>
            </a:r>
            <a:r>
              <a:rPr lang="en-US" altLang="zh-CN"/>
              <a:t>&amp; </a:t>
            </a:r>
            <a:r>
              <a:rPr lang="zh-CN" altLang="en-US"/>
              <a:t>山东乾云启创</a:t>
            </a:r>
            <a:endParaRPr lang="en-US" altLang="zh-CN"/>
          </a:p>
          <a:p>
            <a:r>
              <a:rPr lang="zh-CN" altLang="en-US"/>
              <a:t>泉城实验室安全操作系统联合创新中心</a:t>
            </a:r>
            <a:endParaRPr lang="en-US" altLang="zh-CN"/>
          </a:p>
          <a:p>
            <a:r>
              <a:rPr lang="zh-CN" altLang="en-US"/>
              <a:t>石磊</a:t>
            </a:r>
            <a:endParaRPr lang="en-US" altLang="zh-CN"/>
          </a:p>
          <a:p>
            <a:r>
              <a:rPr lang="en-US" altLang="zh-CN"/>
              <a:t>2024.11.15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C8F11F-8EFD-AF26-3A01-ED1610FC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23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1FDB11-51AC-7246-0488-256D6E4DCB77}"/>
              </a:ext>
            </a:extLst>
          </p:cNvPr>
          <p:cNvSpPr txBox="1"/>
          <p:nvPr/>
        </p:nvSpPr>
        <p:spPr>
          <a:xfrm>
            <a:off x="515380" y="370134"/>
            <a:ext cx="691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抢占式调度算法</a:t>
            </a:r>
            <a:r>
              <a:rPr lang="en-US" altLang="zh-CN" sz="3200"/>
              <a:t>ROUND_ROBIN</a:t>
            </a:r>
            <a:r>
              <a:rPr lang="zh-CN" altLang="en-US" sz="3200"/>
              <a:t>实现</a:t>
            </a:r>
            <a:endParaRPr lang="en-US" altLang="zh-CN" sz="32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194183-510E-0050-8BA6-DF38E7119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96" y="1304764"/>
            <a:ext cx="5292588" cy="8650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13F5A91-3B74-B730-E280-F1DE260B4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11" y="3288568"/>
            <a:ext cx="5912341" cy="29847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239953A-A9E4-3499-2DED-F6ADBB5E5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96" y="2538566"/>
            <a:ext cx="5292588" cy="63840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DCF8D31-F000-5258-D465-A63EA87656A8}"/>
              </a:ext>
            </a:extLst>
          </p:cNvPr>
          <p:cNvSpPr/>
          <p:nvPr/>
        </p:nvSpPr>
        <p:spPr>
          <a:xfrm>
            <a:off x="947428" y="4617132"/>
            <a:ext cx="327636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659B0EE-22AC-7CE7-B040-D20CE90EA1FC}"/>
              </a:ext>
            </a:extLst>
          </p:cNvPr>
          <p:cNvSpPr/>
          <p:nvPr/>
        </p:nvSpPr>
        <p:spPr>
          <a:xfrm>
            <a:off x="6096000" y="1412776"/>
            <a:ext cx="5688632" cy="6805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任务维护时间片作为本轮生命，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耗尽时将</a:t>
            </a:r>
            <a:r>
              <a:rPr lang="zh-CN" altLang="en-US" b="1">
                <a:solidFill>
                  <a:sysClr val="windowText" lastClr="000000"/>
                </a:solidFill>
              </a:rPr>
              <a:t>有可能</a:t>
            </a:r>
            <a:r>
              <a:rPr lang="zh-CN" altLang="en-US">
                <a:solidFill>
                  <a:sysClr val="windowText" lastClr="000000"/>
                </a:solidFill>
              </a:rPr>
              <a:t>被调度出去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68136F3-285E-2BDB-D9F7-D0BF9622B01C}"/>
              </a:ext>
            </a:extLst>
          </p:cNvPr>
          <p:cNvSpPr/>
          <p:nvPr/>
        </p:nvSpPr>
        <p:spPr>
          <a:xfrm>
            <a:off x="6096000" y="2636912"/>
            <a:ext cx="4356484" cy="4275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>
                <a:solidFill>
                  <a:sysClr val="windowText" lastClr="000000"/>
                </a:solidFill>
              </a:rPr>
              <a:t> </a:t>
            </a:r>
            <a:r>
              <a:rPr lang="zh-CN" altLang="en-US">
                <a:solidFill>
                  <a:sysClr val="windowText" lastClr="000000"/>
                </a:solidFill>
              </a:rPr>
              <a:t>调度器队列是一个双端可操作的队列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147B583-912F-BBE6-EDAE-4A596966B085}"/>
              </a:ext>
            </a:extLst>
          </p:cNvPr>
          <p:cNvSpPr/>
          <p:nvPr/>
        </p:nvSpPr>
        <p:spPr>
          <a:xfrm>
            <a:off x="6096000" y="4250492"/>
            <a:ext cx="4356484" cy="8706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时间片耗尽时，放到队尾，即调度出去；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否则，保存队首，即仍是当前任务。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E22F1D1-BB63-892B-83FC-BEC8D6A89011}"/>
              </a:ext>
            </a:extLst>
          </p:cNvPr>
          <p:cNvSpPr/>
          <p:nvPr/>
        </p:nvSpPr>
        <p:spPr>
          <a:xfrm>
            <a:off x="6762074" y="5436498"/>
            <a:ext cx="4356484" cy="10513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b="1">
                <a:solidFill>
                  <a:sysClr val="windowText" lastClr="000000"/>
                </a:solidFill>
              </a:rPr>
              <a:t>关键</a:t>
            </a:r>
            <a:r>
              <a:rPr lang="zh-CN" altLang="en-US">
                <a:solidFill>
                  <a:sysClr val="windowText" lastClr="000000"/>
                </a:solidFill>
              </a:rPr>
              <a:t>：由时钟中断定时触发，每次递减；接近到</a:t>
            </a:r>
            <a:r>
              <a:rPr lang="en-US" altLang="zh-CN">
                <a:solidFill>
                  <a:sysClr val="windowText" lastClr="000000"/>
                </a:solidFill>
              </a:rPr>
              <a:t>0</a:t>
            </a:r>
            <a:r>
              <a:rPr lang="zh-CN" altLang="en-US">
                <a:solidFill>
                  <a:sysClr val="windowText" lastClr="000000"/>
                </a:solidFill>
              </a:rPr>
              <a:t>时，内部被抢占条件具备，返回</a:t>
            </a:r>
            <a:r>
              <a:rPr lang="en-US" altLang="zh-CN">
                <a:solidFill>
                  <a:sysClr val="windowText" lastClr="000000"/>
                </a:solidFill>
              </a:rPr>
              <a:t>true</a:t>
            </a:r>
            <a:r>
              <a:rPr lang="zh-CN" altLang="en-US">
                <a:solidFill>
                  <a:sysClr val="windowText" lastClr="000000"/>
                </a:solidFill>
              </a:rPr>
              <a:t>表示可以被抢占。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20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CA21E1-91E3-EFB4-0ED4-5FAA0F478343}"/>
              </a:ext>
            </a:extLst>
          </p:cNvPr>
          <p:cNvSpPr txBox="1"/>
          <p:nvPr/>
        </p:nvSpPr>
        <p:spPr>
          <a:xfrm>
            <a:off x="515380" y="370134"/>
            <a:ext cx="9685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抢占式调度算法</a:t>
            </a:r>
            <a:r>
              <a:rPr lang="en-US" altLang="zh-CN" sz="3200"/>
              <a:t>CFS(Completely Fair Scheduler)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3CA067-3907-2AF2-B4E7-BD41B8E84D84}"/>
              </a:ext>
            </a:extLst>
          </p:cNvPr>
          <p:cNvSpPr/>
          <p:nvPr/>
        </p:nvSpPr>
        <p:spPr>
          <a:xfrm>
            <a:off x="623392" y="5553236"/>
            <a:ext cx="6742287" cy="9001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err="1">
                <a:solidFill>
                  <a:schemeClr val="tx1"/>
                </a:solidFill>
              </a:rPr>
              <a:t>run_queue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41BCE7-02DD-4551-AD36-D4419E9950F5}"/>
              </a:ext>
            </a:extLst>
          </p:cNvPr>
          <p:cNvSpPr/>
          <p:nvPr/>
        </p:nvSpPr>
        <p:spPr>
          <a:xfrm>
            <a:off x="2459596" y="5775655"/>
            <a:ext cx="929597" cy="51920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(running)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35BDF1-74FC-AA9C-2136-9204DFA3A404}"/>
              </a:ext>
            </a:extLst>
          </p:cNvPr>
          <p:cNvSpPr/>
          <p:nvPr/>
        </p:nvSpPr>
        <p:spPr>
          <a:xfrm>
            <a:off x="3644982" y="5775656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EE879C-0B58-EBA4-2D7F-855AD06D2770}"/>
              </a:ext>
            </a:extLst>
          </p:cNvPr>
          <p:cNvSpPr/>
          <p:nvPr/>
        </p:nvSpPr>
        <p:spPr>
          <a:xfrm>
            <a:off x="4770359" y="5775655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7649C0-E536-8385-F119-7C29C2ADD1F1}"/>
              </a:ext>
            </a:extLst>
          </p:cNvPr>
          <p:cNvSpPr/>
          <p:nvPr/>
        </p:nvSpPr>
        <p:spPr>
          <a:xfrm>
            <a:off x="5896022" y="5775655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E7427E-957C-821E-2F3C-DBBAC8614A41}"/>
              </a:ext>
            </a:extLst>
          </p:cNvPr>
          <p:cNvSpPr/>
          <p:nvPr/>
        </p:nvSpPr>
        <p:spPr>
          <a:xfrm>
            <a:off x="3909295" y="4005064"/>
            <a:ext cx="432048" cy="14041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27C6A0-9D7A-8E41-E8B2-42B89D5A948A}"/>
              </a:ext>
            </a:extLst>
          </p:cNvPr>
          <p:cNvSpPr/>
          <p:nvPr/>
        </p:nvSpPr>
        <p:spPr>
          <a:xfrm>
            <a:off x="2873563" y="4661520"/>
            <a:ext cx="432048" cy="756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07E2FC6-69CD-46C0-E3DE-C8514C5ABB11}"/>
              </a:ext>
            </a:extLst>
          </p:cNvPr>
          <p:cNvSpPr/>
          <p:nvPr/>
        </p:nvSpPr>
        <p:spPr>
          <a:xfrm>
            <a:off x="5019133" y="3861048"/>
            <a:ext cx="432048" cy="15337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3B6A8A4-AD5C-61AF-6544-5B73E8DC5E44}"/>
              </a:ext>
            </a:extLst>
          </p:cNvPr>
          <p:cNvSpPr/>
          <p:nvPr/>
        </p:nvSpPr>
        <p:spPr>
          <a:xfrm>
            <a:off x="6144796" y="3284985"/>
            <a:ext cx="432048" cy="21097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AC77CA6-7CA4-AA5D-F43A-FB9CFFB199AD}"/>
              </a:ext>
            </a:extLst>
          </p:cNvPr>
          <p:cNvSpPr txBox="1"/>
          <p:nvPr/>
        </p:nvSpPr>
        <p:spPr>
          <a:xfrm>
            <a:off x="2603612" y="4221088"/>
            <a:ext cx="1041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err="1"/>
              <a:t>vruntime</a:t>
            </a:r>
            <a:endParaRPr lang="zh-CN" altLang="en-US" sz="16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17234C3-3713-8C0C-717E-E5E846F10652}"/>
              </a:ext>
            </a:extLst>
          </p:cNvPr>
          <p:cNvSpPr txBox="1"/>
          <p:nvPr/>
        </p:nvSpPr>
        <p:spPr>
          <a:xfrm>
            <a:off x="3630956" y="3594502"/>
            <a:ext cx="1041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err="1"/>
              <a:t>vruntime</a:t>
            </a:r>
            <a:endParaRPr lang="zh-CN" altLang="en-US" sz="16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4B26535-1071-B54F-7388-4B75A40217D9}"/>
              </a:ext>
            </a:extLst>
          </p:cNvPr>
          <p:cNvSpPr txBox="1"/>
          <p:nvPr/>
        </p:nvSpPr>
        <p:spPr>
          <a:xfrm>
            <a:off x="4739830" y="3403739"/>
            <a:ext cx="1041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err="1"/>
              <a:t>vruntime</a:t>
            </a:r>
            <a:endParaRPr lang="zh-CN" altLang="en-US" sz="160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68DEA87-7A31-64FD-B339-3B6E71D1EC88}"/>
              </a:ext>
            </a:extLst>
          </p:cNvPr>
          <p:cNvSpPr txBox="1"/>
          <p:nvPr/>
        </p:nvSpPr>
        <p:spPr>
          <a:xfrm>
            <a:off x="5896022" y="2894701"/>
            <a:ext cx="1041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err="1"/>
              <a:t>vruntime</a:t>
            </a:r>
            <a:endParaRPr lang="zh-CN" altLang="en-US" sz="160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1EF6597-D3B7-B338-4342-A2E83EBC0D5C}"/>
              </a:ext>
            </a:extLst>
          </p:cNvPr>
          <p:cNvSpPr/>
          <p:nvPr/>
        </p:nvSpPr>
        <p:spPr>
          <a:xfrm>
            <a:off x="623392" y="3573016"/>
            <a:ext cx="1368152" cy="64807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timer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2DBB0A7-C139-E6E6-F4CE-125972D4F838}"/>
              </a:ext>
            </a:extLst>
          </p:cNvPr>
          <p:cNvCxnSpPr>
            <a:cxnSpLocks/>
          </p:cNvCxnSpPr>
          <p:nvPr/>
        </p:nvCxnSpPr>
        <p:spPr>
          <a:xfrm>
            <a:off x="1991544" y="4221088"/>
            <a:ext cx="612068" cy="576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E967563-1A03-F6B4-52FC-BADCE5A99BDD}"/>
              </a:ext>
            </a:extLst>
          </p:cNvPr>
          <p:cNvSpPr txBox="1"/>
          <p:nvPr/>
        </p:nvSpPr>
        <p:spPr>
          <a:xfrm>
            <a:off x="623392" y="4365104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1) </a:t>
            </a:r>
            <a:r>
              <a:rPr lang="zh-CN" altLang="en-US"/>
              <a:t>递增</a:t>
            </a:r>
            <a:r>
              <a:rPr lang="en-US" altLang="zh-CN"/>
              <a:t>delta</a:t>
            </a:r>
          </a:p>
          <a:p>
            <a:r>
              <a:rPr lang="zh-CN" altLang="en-US">
                <a:solidFill>
                  <a:srgbClr val="FF0000"/>
                </a:solidFill>
              </a:rPr>
              <a:t>只针对当前任务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A7E3410-CD91-1153-545A-DC1BA55EC74D}"/>
              </a:ext>
            </a:extLst>
          </p:cNvPr>
          <p:cNvSpPr txBox="1"/>
          <p:nvPr/>
        </p:nvSpPr>
        <p:spPr>
          <a:xfrm>
            <a:off x="515380" y="1124744"/>
            <a:ext cx="80648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vruntime</a:t>
            </a:r>
            <a:r>
              <a:rPr lang="zh-CN" altLang="en-US" sz="2400"/>
              <a:t>最小的任务就是优先权最高任务，即</a:t>
            </a:r>
            <a:r>
              <a:rPr lang="zh-CN" altLang="en-US" sz="2400">
                <a:solidFill>
                  <a:srgbClr val="FF0000"/>
                </a:solidFill>
              </a:rPr>
              <a:t>当前任务</a:t>
            </a:r>
            <a:r>
              <a:rPr lang="zh-CN" altLang="en-US" sz="2400"/>
              <a:t>。</a:t>
            </a:r>
            <a:endParaRPr lang="en-US" altLang="zh-CN" sz="2400"/>
          </a:p>
          <a:p>
            <a:r>
              <a:rPr lang="zh-CN" altLang="en-US" sz="2400"/>
              <a:t>计算公式：</a:t>
            </a:r>
            <a:endParaRPr lang="en-US" altLang="zh-CN" sz="2400"/>
          </a:p>
          <a:p>
            <a:r>
              <a:rPr lang="en-US" altLang="zh-CN" sz="2400" b="1" err="1">
                <a:solidFill>
                  <a:srgbClr val="0070C0"/>
                </a:solidFill>
              </a:rPr>
              <a:t>vruntime</a:t>
            </a:r>
            <a:r>
              <a:rPr lang="en-US" altLang="zh-CN" sz="2400" b="1">
                <a:solidFill>
                  <a:srgbClr val="0070C0"/>
                </a:solidFill>
              </a:rPr>
              <a:t> = </a:t>
            </a:r>
            <a:r>
              <a:rPr lang="en-US" altLang="zh-CN" sz="2400" b="1" err="1">
                <a:solidFill>
                  <a:srgbClr val="0070C0"/>
                </a:solidFill>
              </a:rPr>
              <a:t>init_vruntime</a:t>
            </a:r>
            <a:r>
              <a:rPr lang="en-US" altLang="zh-CN" sz="2400" b="1">
                <a:solidFill>
                  <a:srgbClr val="0070C0"/>
                </a:solidFill>
              </a:rPr>
              <a:t> + (delta / weight(nice))</a:t>
            </a:r>
          </a:p>
          <a:p>
            <a:r>
              <a:rPr lang="zh-CN" altLang="en-US" sz="2400"/>
              <a:t>系统初始化时，</a:t>
            </a:r>
            <a:r>
              <a:rPr lang="en-US" altLang="zh-CN" sz="2400" err="1"/>
              <a:t>init_vruntime</a:t>
            </a:r>
            <a:r>
              <a:rPr lang="en-US" altLang="zh-CN" sz="2400"/>
              <a:t>, delta, nice</a:t>
            </a:r>
            <a:r>
              <a:rPr lang="zh-CN" altLang="en-US" sz="2400"/>
              <a:t>三者都是</a:t>
            </a:r>
            <a:r>
              <a:rPr lang="en-US" altLang="zh-CN" sz="2400"/>
              <a:t>0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FA22A83-996A-0F6E-ED47-A8975BB3F1A1}"/>
              </a:ext>
            </a:extLst>
          </p:cNvPr>
          <p:cNvSpPr/>
          <p:nvPr/>
        </p:nvSpPr>
        <p:spPr>
          <a:xfrm>
            <a:off x="7631008" y="2979784"/>
            <a:ext cx="4351242" cy="11390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新增任务：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新任务的</a:t>
            </a:r>
            <a:r>
              <a:rPr lang="en-US" altLang="zh-CN" err="1">
                <a:solidFill>
                  <a:sysClr val="windowText" lastClr="000000"/>
                </a:solidFill>
              </a:rPr>
              <a:t>init_vruntime</a:t>
            </a:r>
            <a:r>
              <a:rPr lang="zh-CN" altLang="en-US">
                <a:solidFill>
                  <a:sysClr val="windowText" lastClr="000000"/>
                </a:solidFill>
              </a:rPr>
              <a:t>等于</a:t>
            </a:r>
            <a:r>
              <a:rPr lang="en-US" altLang="zh-CN" err="1">
                <a:solidFill>
                  <a:sysClr val="windowText" lastClr="000000"/>
                </a:solidFill>
              </a:rPr>
              <a:t>min_vruntime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即默认情况下新任务能够尽快投入运行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C4C3EDAF-FF36-41A0-7184-68B34ECFDE9D}"/>
              </a:ext>
            </a:extLst>
          </p:cNvPr>
          <p:cNvSpPr/>
          <p:nvPr/>
        </p:nvSpPr>
        <p:spPr>
          <a:xfrm>
            <a:off x="7635276" y="4622893"/>
            <a:ext cx="4351242" cy="16561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设置优先级</a:t>
            </a:r>
            <a:r>
              <a:rPr lang="en-US" altLang="zh-CN" err="1">
                <a:solidFill>
                  <a:sysClr val="windowText" lastClr="000000"/>
                </a:solidFill>
              </a:rPr>
              <a:t>set_priority</a:t>
            </a:r>
            <a:r>
              <a:rPr lang="zh-CN" altLang="en-US">
                <a:solidFill>
                  <a:sysClr val="windowText" lastClr="000000"/>
                </a:solidFill>
              </a:rPr>
              <a:t>：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只有</a:t>
            </a:r>
            <a:r>
              <a:rPr lang="en-US" altLang="zh-CN">
                <a:solidFill>
                  <a:sysClr val="windowText" lastClr="000000"/>
                </a:solidFill>
              </a:rPr>
              <a:t>CFS</a:t>
            </a:r>
            <a:r>
              <a:rPr lang="zh-CN" altLang="en-US">
                <a:solidFill>
                  <a:sysClr val="windowText" lastClr="000000"/>
                </a:solidFill>
              </a:rPr>
              <a:t>支持设置优先级，即</a:t>
            </a:r>
            <a:r>
              <a:rPr lang="en-US" altLang="zh-CN">
                <a:solidFill>
                  <a:sysClr val="windowText" lastClr="000000"/>
                </a:solidFill>
              </a:rPr>
              <a:t>nice</a:t>
            </a:r>
            <a:r>
              <a:rPr lang="zh-CN" altLang="en-US">
                <a:solidFill>
                  <a:sysClr val="windowText" lastClr="000000"/>
                </a:solidFill>
              </a:rPr>
              <a:t>值，会影响</a:t>
            </a:r>
            <a:r>
              <a:rPr lang="en-US" altLang="zh-CN" err="1">
                <a:solidFill>
                  <a:sysClr val="windowText" lastClr="000000"/>
                </a:solidFill>
              </a:rPr>
              <a:t>init_vruntime</a:t>
            </a:r>
            <a:r>
              <a:rPr lang="zh-CN" altLang="en-US">
                <a:solidFill>
                  <a:sysClr val="windowText" lastClr="000000"/>
                </a:solidFill>
              </a:rPr>
              <a:t>以及运行中</a:t>
            </a:r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值，该任务会比默认情况获得更多或更少的运行机会。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FA03710-F195-77A5-EE5D-8911E66003D2}"/>
              </a:ext>
            </a:extLst>
          </p:cNvPr>
          <p:cNvSpPr txBox="1"/>
          <p:nvPr/>
        </p:nvSpPr>
        <p:spPr>
          <a:xfrm>
            <a:off x="2351584" y="2677270"/>
            <a:ext cx="2888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2) </a:t>
            </a:r>
            <a:r>
              <a:rPr lang="zh-CN" altLang="en-US"/>
              <a:t>触发调度器总是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把</a:t>
            </a:r>
            <a:r>
              <a:rPr lang="en-US" altLang="zh-CN" err="1">
                <a:solidFill>
                  <a:srgbClr val="FF0000"/>
                </a:solidFill>
              </a:rPr>
              <a:t>vruntime</a:t>
            </a:r>
            <a:r>
              <a:rPr lang="zh-CN" altLang="en-US">
                <a:solidFill>
                  <a:srgbClr val="FF0000"/>
                </a:solidFill>
              </a:rPr>
              <a:t>最小值放在队首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0893F71-8306-96C1-186A-419DFD8996B4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1774942" y="3000436"/>
            <a:ext cx="576642" cy="5661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718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CA21E1-91E3-EFB4-0ED4-5FAA0F478343}"/>
              </a:ext>
            </a:extLst>
          </p:cNvPr>
          <p:cNvSpPr txBox="1"/>
          <p:nvPr/>
        </p:nvSpPr>
        <p:spPr>
          <a:xfrm>
            <a:off x="515380" y="370134"/>
            <a:ext cx="9685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抢占式调度算法</a:t>
            </a:r>
            <a:r>
              <a:rPr lang="en-US" altLang="zh-CN" sz="3200"/>
              <a:t>CFS(Completely Fair Scheduler)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D702F3-F042-6D07-4A47-90AC04307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77" y="1095408"/>
            <a:ext cx="6534384" cy="12470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6CA988-8FA1-403E-07D7-302E6AAEE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76" y="2482992"/>
            <a:ext cx="9331333" cy="4186368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08EEBC2-BA58-6FE9-3EF0-DB26E91A4F8D}"/>
              </a:ext>
            </a:extLst>
          </p:cNvPr>
          <p:cNvSpPr/>
          <p:nvPr/>
        </p:nvSpPr>
        <p:spPr>
          <a:xfrm>
            <a:off x="7356140" y="1302504"/>
            <a:ext cx="4068452" cy="7223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任务队列基于</a:t>
            </a:r>
            <a:r>
              <a:rPr lang="en-US" altLang="zh-CN" err="1">
                <a:solidFill>
                  <a:sysClr val="windowText" lastClr="000000"/>
                </a:solidFill>
              </a:rPr>
              <a:t>BtreeMap</a:t>
            </a:r>
            <a:r>
              <a:rPr lang="zh-CN" altLang="en-US">
                <a:solidFill>
                  <a:sysClr val="windowText" lastClr="000000"/>
                </a:solidFill>
              </a:rPr>
              <a:t>，即有序队列，排序基于</a:t>
            </a:r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5B075D8-493B-6AE0-6C54-A98BC781809E}"/>
              </a:ext>
            </a:extLst>
          </p:cNvPr>
          <p:cNvSpPr/>
          <p:nvPr/>
        </p:nvSpPr>
        <p:spPr>
          <a:xfrm>
            <a:off x="7356140" y="2708920"/>
            <a:ext cx="4068452" cy="7223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队首永远是</a:t>
            </a:r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最小的任务，即当前应该被调度的目标任务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ACC4F27-9D2A-02B7-AC7C-3D23BE16B5C9}"/>
              </a:ext>
            </a:extLst>
          </p:cNvPr>
          <p:cNvSpPr/>
          <p:nvPr/>
        </p:nvSpPr>
        <p:spPr>
          <a:xfrm>
            <a:off x="7369520" y="4471987"/>
            <a:ext cx="4523124" cy="7223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由于当前任务执行后，</a:t>
            </a:r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必然会发生变化，必须重新计算插入适当位置。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0EEADC2-F31A-0204-536F-EAE0FD5904C6}"/>
              </a:ext>
            </a:extLst>
          </p:cNvPr>
          <p:cNvSpPr/>
          <p:nvPr/>
        </p:nvSpPr>
        <p:spPr>
          <a:xfrm>
            <a:off x="7356140" y="5445224"/>
            <a:ext cx="4523124" cy="10426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更新</a:t>
            </a:r>
            <a:r>
              <a:rPr lang="zh-CN" altLang="en-US" b="1">
                <a:solidFill>
                  <a:srgbClr val="FF0000"/>
                </a:solidFill>
              </a:rPr>
              <a:t>当前任务</a:t>
            </a:r>
            <a:r>
              <a:rPr lang="zh-CN" altLang="en-US">
                <a:solidFill>
                  <a:sysClr val="windowText" lastClr="000000"/>
                </a:solidFill>
              </a:rPr>
              <a:t>的</a:t>
            </a:r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；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首次运行，或者当前任务</a:t>
            </a:r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比</a:t>
            </a:r>
            <a:r>
              <a:rPr lang="en-US" altLang="zh-CN" err="1">
                <a:solidFill>
                  <a:sysClr val="windowText" lastClr="000000"/>
                </a:solidFill>
              </a:rPr>
              <a:t>min_vruntime</a:t>
            </a:r>
            <a:r>
              <a:rPr lang="zh-CN" altLang="en-US">
                <a:solidFill>
                  <a:sysClr val="windowText" lastClr="000000"/>
                </a:solidFill>
              </a:rPr>
              <a:t>大，就会触发</a:t>
            </a:r>
            <a:r>
              <a:rPr lang="en-US" altLang="zh-CN" err="1">
                <a:solidFill>
                  <a:sysClr val="windowText" lastClr="000000"/>
                </a:solidFill>
              </a:rPr>
              <a:t>resched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149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CA21E1-91E3-EFB4-0ED4-5FAA0F478343}"/>
              </a:ext>
            </a:extLst>
          </p:cNvPr>
          <p:cNvSpPr txBox="1"/>
          <p:nvPr/>
        </p:nvSpPr>
        <p:spPr>
          <a:xfrm>
            <a:off x="515380" y="370134"/>
            <a:ext cx="9685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抢占式调度算法</a:t>
            </a:r>
            <a:r>
              <a:rPr lang="en-US" altLang="zh-CN" sz="3200"/>
              <a:t>CFS(Completely Fair Scheduler)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8DE9F1-9684-1616-6AF3-C6CD2575F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39" y="1146144"/>
            <a:ext cx="3401673" cy="16347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1B5119-6BC6-3AB6-8A3A-7B0839ADB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99" y="3467501"/>
            <a:ext cx="8081383" cy="16176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D80146F-68D1-ACEE-4777-E9C1229A7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1" y="5123684"/>
            <a:ext cx="5976664" cy="16176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C8D37C2-501C-A86F-2CF5-8DD7A73B2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893" y="2780928"/>
            <a:ext cx="4793000" cy="667569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31279E1-4DCA-66D4-6968-8DD6C927490B}"/>
              </a:ext>
            </a:extLst>
          </p:cNvPr>
          <p:cNvSpPr/>
          <p:nvPr/>
        </p:nvSpPr>
        <p:spPr>
          <a:xfrm>
            <a:off x="4511824" y="1163462"/>
            <a:ext cx="4068452" cy="12214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计算公式涉及的基础参数：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 err="1">
                <a:solidFill>
                  <a:sysClr val="windowText" lastClr="000000"/>
                </a:solidFill>
              </a:rPr>
              <a:t>init_vruntime</a:t>
            </a:r>
            <a:r>
              <a:rPr lang="zh-CN" altLang="en-US">
                <a:solidFill>
                  <a:sysClr val="windowText" lastClr="000000"/>
                </a:solidFill>
              </a:rPr>
              <a:t>创建时固定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>
                <a:solidFill>
                  <a:sysClr val="windowText" lastClr="000000"/>
                </a:solidFill>
              </a:rPr>
              <a:t>delta</a:t>
            </a:r>
            <a:r>
              <a:rPr lang="zh-CN" altLang="en-US">
                <a:solidFill>
                  <a:sysClr val="windowText" lastClr="000000"/>
                </a:solidFill>
              </a:rPr>
              <a:t>由定时器递增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>
                <a:solidFill>
                  <a:sysClr val="windowText" lastClr="000000"/>
                </a:solidFill>
              </a:rPr>
              <a:t>nice</a:t>
            </a:r>
            <a:r>
              <a:rPr lang="zh-CN" altLang="en-US">
                <a:solidFill>
                  <a:sysClr val="windowText" lastClr="000000"/>
                </a:solidFill>
              </a:rPr>
              <a:t>由</a:t>
            </a:r>
            <a:r>
              <a:rPr lang="en-US" altLang="zh-CN" err="1">
                <a:solidFill>
                  <a:sysClr val="windowText" lastClr="000000"/>
                </a:solidFill>
              </a:rPr>
              <a:t>set_priority</a:t>
            </a:r>
            <a:r>
              <a:rPr lang="zh-CN" altLang="en-US">
                <a:solidFill>
                  <a:sysClr val="windowText" lastClr="000000"/>
                </a:solidFill>
              </a:rPr>
              <a:t>设置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B3F8445-1E59-46EE-0226-A48F8A485038}"/>
              </a:ext>
            </a:extLst>
          </p:cNvPr>
          <p:cNvSpPr/>
          <p:nvPr/>
        </p:nvSpPr>
        <p:spPr>
          <a:xfrm>
            <a:off x="5494764" y="2888939"/>
            <a:ext cx="5677800" cy="5015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>
                <a:solidFill>
                  <a:sysClr val="windowText" lastClr="000000"/>
                </a:solidFill>
              </a:rPr>
              <a:t>delta</a:t>
            </a:r>
            <a:r>
              <a:rPr lang="zh-CN" altLang="en-US">
                <a:solidFill>
                  <a:sysClr val="windowText" lastClr="000000"/>
                </a:solidFill>
              </a:rPr>
              <a:t>由定时器递增。如前页，只有当前任务由此机会。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6746FD8-CEFA-74AC-85BB-59E61048A386}"/>
              </a:ext>
            </a:extLst>
          </p:cNvPr>
          <p:cNvSpPr/>
          <p:nvPr/>
        </p:nvSpPr>
        <p:spPr>
          <a:xfrm>
            <a:off x="8904312" y="4039214"/>
            <a:ext cx="2268252" cy="47425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计算公式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2BED87F-B760-8245-4517-4D1FAB9A602E}"/>
              </a:ext>
            </a:extLst>
          </p:cNvPr>
          <p:cNvSpPr/>
          <p:nvPr/>
        </p:nvSpPr>
        <p:spPr>
          <a:xfrm>
            <a:off x="6672065" y="5509002"/>
            <a:ext cx="4716523" cy="8363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设置</a:t>
            </a:r>
            <a:r>
              <a:rPr lang="en-US" altLang="zh-CN">
                <a:solidFill>
                  <a:sysClr val="windowText" lastClr="000000"/>
                </a:solidFill>
              </a:rPr>
              <a:t>nice</a:t>
            </a:r>
            <a:r>
              <a:rPr lang="zh-CN" altLang="en-US">
                <a:solidFill>
                  <a:sysClr val="windowText" lastClr="000000"/>
                </a:solidFill>
              </a:rPr>
              <a:t>不是直接影响当前值，而是影响未来</a:t>
            </a:r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的计算结果，步进速度会变化。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00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E6E856E-A3B1-210D-936F-665A55A4B674}"/>
              </a:ext>
            </a:extLst>
          </p:cNvPr>
          <p:cNvSpPr txBox="1"/>
          <p:nvPr/>
        </p:nvSpPr>
        <p:spPr>
          <a:xfrm>
            <a:off x="515380" y="370134"/>
            <a:ext cx="8100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小结</a:t>
            </a:r>
            <a:endParaRPr lang="en-US" altLang="zh-CN" sz="32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56BBDD-9805-F80D-8743-F32DB39DCFDD}"/>
              </a:ext>
            </a:extLst>
          </p:cNvPr>
          <p:cNvSpPr/>
          <p:nvPr/>
        </p:nvSpPr>
        <p:spPr>
          <a:xfrm>
            <a:off x="1055440" y="5124308"/>
            <a:ext cx="6462718" cy="10409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>
                <a:solidFill>
                  <a:schemeClr val="tx1"/>
                </a:solidFill>
              </a:rPr>
              <a:t>算法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E842FB0-3C44-B7C1-E457-C2FCDE76ABB5}"/>
              </a:ext>
            </a:extLst>
          </p:cNvPr>
          <p:cNvSpPr/>
          <p:nvPr/>
        </p:nvSpPr>
        <p:spPr>
          <a:xfrm>
            <a:off x="1055440" y="3788094"/>
            <a:ext cx="6462718" cy="1152128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>
                <a:solidFill>
                  <a:schemeClr val="tx1"/>
                </a:solidFill>
              </a:rPr>
              <a:t>框架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B6DD22C-BC36-815E-E5B4-B11068CADC0E}"/>
              </a:ext>
            </a:extLst>
          </p:cNvPr>
          <p:cNvSpPr txBox="1"/>
          <p:nvPr/>
        </p:nvSpPr>
        <p:spPr>
          <a:xfrm>
            <a:off x="515380" y="1124744"/>
            <a:ext cx="96490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建立了基础的调度框架，引入三个系统任务辅助任务管理。目前可以基于最简单的协作式和抢占式调度算法，支持多任务。</a:t>
            </a:r>
            <a:endParaRPr lang="en-US" altLang="zh-CN" sz="24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E79B92-12DE-E4DB-C1E7-845FADB502DE}"/>
              </a:ext>
            </a:extLst>
          </p:cNvPr>
          <p:cNvSpPr txBox="1"/>
          <p:nvPr/>
        </p:nvSpPr>
        <p:spPr>
          <a:xfrm>
            <a:off x="1959095" y="5733256"/>
            <a:ext cx="20758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协作式调度</a:t>
            </a:r>
            <a:r>
              <a:rPr lang="en-US" altLang="zh-CN" sz="1600" err="1">
                <a:solidFill>
                  <a:schemeClr val="tx1"/>
                </a:solidFill>
              </a:rPr>
              <a:t>sched_fifo</a:t>
            </a:r>
            <a:endParaRPr lang="zh-CN" altLang="en-US" sz="16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B7808DA-1554-96FD-F69B-2BDCDDB45011}"/>
              </a:ext>
            </a:extLst>
          </p:cNvPr>
          <p:cNvSpPr/>
          <p:nvPr/>
        </p:nvSpPr>
        <p:spPr>
          <a:xfrm>
            <a:off x="6474042" y="4522069"/>
            <a:ext cx="869943" cy="3470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idle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D10484B-9081-EABB-EA16-04368B4DD0C4}"/>
              </a:ext>
            </a:extLst>
          </p:cNvPr>
          <p:cNvSpPr/>
          <p:nvPr/>
        </p:nvSpPr>
        <p:spPr>
          <a:xfrm>
            <a:off x="6474044" y="4213216"/>
            <a:ext cx="869943" cy="3470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main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17C39F-D1AE-19D8-F5CE-820540C8D0BE}"/>
              </a:ext>
            </a:extLst>
          </p:cNvPr>
          <p:cNvSpPr/>
          <p:nvPr/>
        </p:nvSpPr>
        <p:spPr>
          <a:xfrm>
            <a:off x="6474043" y="3916070"/>
            <a:ext cx="869943" cy="3470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gc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F3026FE-DB80-BC75-D510-C230207AA3A5}"/>
              </a:ext>
            </a:extLst>
          </p:cNvPr>
          <p:cNvSpPr txBox="1"/>
          <p:nvPr/>
        </p:nvSpPr>
        <p:spPr>
          <a:xfrm>
            <a:off x="1973542" y="5243834"/>
            <a:ext cx="234201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任务切换</a:t>
            </a:r>
            <a:r>
              <a:rPr lang="en-US" altLang="zh-CN" sz="1600" err="1">
                <a:solidFill>
                  <a:schemeClr val="tx1"/>
                </a:solidFill>
              </a:rPr>
              <a:t>context_switch</a:t>
            </a:r>
            <a:endParaRPr lang="zh-CN" altLang="en-US" sz="16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A9D44C3-A8CB-BAFE-208D-543D76CB3133}"/>
              </a:ext>
            </a:extLst>
          </p:cNvPr>
          <p:cNvSpPr/>
          <p:nvPr/>
        </p:nvSpPr>
        <p:spPr>
          <a:xfrm>
            <a:off x="2039704" y="4250213"/>
            <a:ext cx="1332148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runqueue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2376669-34CA-FE5B-3C9E-A3BBB59D2F32}"/>
              </a:ext>
            </a:extLst>
          </p:cNvPr>
          <p:cNvSpPr/>
          <p:nvPr/>
        </p:nvSpPr>
        <p:spPr>
          <a:xfrm>
            <a:off x="3689380" y="4250212"/>
            <a:ext cx="726587" cy="33123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4138C59-DDAB-880C-D310-D6F8CD237909}"/>
              </a:ext>
            </a:extLst>
          </p:cNvPr>
          <p:cNvSpPr/>
          <p:nvPr/>
        </p:nvSpPr>
        <p:spPr>
          <a:xfrm>
            <a:off x="4703999" y="4250212"/>
            <a:ext cx="1332147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waitqueue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4C59E12-8348-8E9D-BFB8-B454BC1B36AC}"/>
              </a:ext>
            </a:extLst>
          </p:cNvPr>
          <p:cNvSpPr/>
          <p:nvPr/>
        </p:nvSpPr>
        <p:spPr>
          <a:xfrm>
            <a:off x="1055440" y="2997542"/>
            <a:ext cx="6462718" cy="536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>
                <a:solidFill>
                  <a:schemeClr val="tx1"/>
                </a:solidFill>
              </a:rPr>
              <a:t>接口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B4F31EF-534B-393F-6529-DDA8E66765B0}"/>
              </a:ext>
            </a:extLst>
          </p:cNvPr>
          <p:cNvSpPr/>
          <p:nvPr/>
        </p:nvSpPr>
        <p:spPr>
          <a:xfrm>
            <a:off x="2039704" y="3131778"/>
            <a:ext cx="1332148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spawn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3388210-F297-4EBF-4795-2EDD62267870}"/>
              </a:ext>
            </a:extLst>
          </p:cNvPr>
          <p:cNvSpPr/>
          <p:nvPr/>
        </p:nvSpPr>
        <p:spPr>
          <a:xfrm>
            <a:off x="3620725" y="3129673"/>
            <a:ext cx="1332148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yield_now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86CB5A-71A4-957D-7ABB-99EB44B9278E}"/>
              </a:ext>
            </a:extLst>
          </p:cNvPr>
          <p:cNvSpPr/>
          <p:nvPr/>
        </p:nvSpPr>
        <p:spPr>
          <a:xfrm>
            <a:off x="5153726" y="3136815"/>
            <a:ext cx="1050286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sleep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FEE349D-C3A7-FBE4-5541-D69FC5169AFD}"/>
              </a:ext>
            </a:extLst>
          </p:cNvPr>
          <p:cNvSpPr/>
          <p:nvPr/>
        </p:nvSpPr>
        <p:spPr>
          <a:xfrm>
            <a:off x="6404865" y="3129673"/>
            <a:ext cx="1050286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exit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C1CEF2-A97B-4AF3-73C6-9604467CDE3E}"/>
              </a:ext>
            </a:extLst>
          </p:cNvPr>
          <p:cNvSpPr txBox="1"/>
          <p:nvPr/>
        </p:nvSpPr>
        <p:spPr>
          <a:xfrm>
            <a:off x="4300411" y="5720088"/>
            <a:ext cx="304357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抢占式调度</a:t>
            </a:r>
            <a:r>
              <a:rPr lang="en-US" altLang="zh-CN" sz="1600" err="1">
                <a:solidFill>
                  <a:schemeClr val="tx1"/>
                </a:solidFill>
              </a:rPr>
              <a:t>sched_rr</a:t>
            </a:r>
            <a:r>
              <a:rPr lang="en-US" altLang="zh-CN" sz="1600">
                <a:solidFill>
                  <a:schemeClr val="tx1"/>
                </a:solidFill>
              </a:rPr>
              <a:t> &amp;</a:t>
            </a:r>
            <a:r>
              <a:rPr lang="en-US" altLang="zh-CN" sz="1600" err="1">
                <a:solidFill>
                  <a:schemeClr val="tx1"/>
                </a:solidFill>
              </a:rPr>
              <a:t>sched_cfs</a:t>
            </a:r>
            <a:endParaRPr lang="zh-CN" altLang="en-US" sz="1600"/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ACD7109E-D906-0B8B-84FD-F809087C3447}"/>
              </a:ext>
            </a:extLst>
          </p:cNvPr>
          <p:cNvSpPr/>
          <p:nvPr/>
        </p:nvSpPr>
        <p:spPr>
          <a:xfrm>
            <a:off x="7752184" y="3036485"/>
            <a:ext cx="338619" cy="19037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05B526-3F25-9F69-9602-E47CEED6FEA9}"/>
              </a:ext>
            </a:extLst>
          </p:cNvPr>
          <p:cNvSpPr txBox="1"/>
          <p:nvPr/>
        </p:nvSpPr>
        <p:spPr>
          <a:xfrm>
            <a:off x="8292244" y="3717032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err="1"/>
              <a:t>axtask</a:t>
            </a:r>
            <a:endParaRPr lang="zh-CN" altLang="en-US" sz="240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D3EDFA-6140-B7E4-6B62-6D04B81CBAFA}"/>
              </a:ext>
            </a:extLst>
          </p:cNvPr>
          <p:cNvSpPr txBox="1"/>
          <p:nvPr/>
        </p:nvSpPr>
        <p:spPr>
          <a:xfrm>
            <a:off x="8292323" y="5227645"/>
            <a:ext cx="1688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scheduler</a:t>
            </a:r>
          </a:p>
          <a:p>
            <a:r>
              <a:rPr lang="en-US" altLang="zh-CN" sz="2400" b="1"/>
              <a:t>&amp; </a:t>
            </a:r>
            <a:r>
              <a:rPr lang="en-US" altLang="zh-CN" sz="2400" b="1" err="1"/>
              <a:t>axhal</a:t>
            </a:r>
            <a:endParaRPr lang="zh-CN" altLang="en-US" sz="2400" b="1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8B0BD4B-3139-7D18-B4E7-7344B181A304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7518158" y="5643144"/>
            <a:ext cx="774165" cy="1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963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A2054-1689-BA7D-D97F-865ACAFB3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F8A1BC-2707-E315-A8B2-851AAFAA131F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U.7.0 ReadBlock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5CDDA3-B1C7-69AA-BB58-46B467B7BF08}"/>
              </a:ext>
            </a:extLst>
          </p:cNvPr>
          <p:cNvSpPr txBox="1"/>
          <p:nvPr/>
        </p:nvSpPr>
        <p:spPr>
          <a:xfrm>
            <a:off x="515380" y="5418132"/>
            <a:ext cx="88929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本节目标：</a:t>
            </a:r>
            <a:endParaRPr lang="en-US" altLang="zh-CN" sz="2400"/>
          </a:p>
          <a:p>
            <a:r>
              <a:rPr lang="en-US" altLang="zh-CN" sz="2400"/>
              <a:t>1. </a:t>
            </a:r>
            <a:r>
              <a:rPr lang="zh-CN" altLang="en-US" sz="2400"/>
              <a:t>从磁盘块设备读数据，替换</a:t>
            </a:r>
            <a:r>
              <a:rPr lang="en-US" altLang="zh-CN" sz="2400"/>
              <a:t>PFlash</a:t>
            </a:r>
          </a:p>
          <a:p>
            <a:r>
              <a:rPr lang="en-US" altLang="zh-CN" sz="2400"/>
              <a:t>2. </a:t>
            </a:r>
            <a:r>
              <a:rPr lang="zh-CN" altLang="en-US" sz="2400"/>
              <a:t>发现设备关联驱动、块设备、</a:t>
            </a:r>
            <a:r>
              <a:rPr lang="en-US" altLang="zh-CN" sz="2400"/>
              <a:t>VirtIO</a:t>
            </a:r>
            <a:r>
              <a:rPr lang="zh-CN" altLang="en-US" sz="2400"/>
              <a:t>设备</a:t>
            </a:r>
            <a:endParaRPr lang="en-US" altLang="zh-CN" sz="240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FEDDCBEF-59AD-9E8F-10BB-97D9FB6D140D}"/>
              </a:ext>
            </a:extLst>
          </p:cNvPr>
          <p:cNvSpPr/>
          <p:nvPr/>
        </p:nvSpPr>
        <p:spPr>
          <a:xfrm>
            <a:off x="4367808" y="3200517"/>
            <a:ext cx="54006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018E56-A999-04A7-A8A1-7D09CEE7E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34" y="1311278"/>
            <a:ext cx="3750485" cy="37504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634113-8310-887C-82FB-075D64C2B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857" y="1309821"/>
            <a:ext cx="3750485" cy="375048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B184229-0429-7E8A-FC49-05AB0A423F85}"/>
              </a:ext>
            </a:extLst>
          </p:cNvPr>
          <p:cNvSpPr txBox="1"/>
          <p:nvPr/>
        </p:nvSpPr>
        <p:spPr>
          <a:xfrm>
            <a:off x="6924092" y="5538474"/>
            <a:ext cx="3829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实验命令行：</a:t>
            </a:r>
            <a:endParaRPr lang="en-US" altLang="zh-CN" sz="2000" b="1"/>
          </a:p>
          <a:p>
            <a:r>
              <a:rPr lang="en-US" altLang="zh-CN" sz="2000" b="1"/>
              <a:t>make run A=tour/u_7_0 BLK=y 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4236120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549A5F-86C5-8873-6429-6CE27C894EB3}"/>
              </a:ext>
            </a:extLst>
          </p:cNvPr>
          <p:cNvSpPr txBox="1"/>
          <p:nvPr/>
        </p:nvSpPr>
        <p:spPr>
          <a:xfrm>
            <a:off x="515380" y="370134"/>
            <a:ext cx="64447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需要解决的问题</a:t>
            </a:r>
            <a:endParaRPr lang="en-US" altLang="zh-CN" sz="320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52096E0-C1EB-2450-78F3-5783AA76B1E5}"/>
              </a:ext>
            </a:extLst>
          </p:cNvPr>
          <p:cNvSpPr txBox="1"/>
          <p:nvPr/>
        </p:nvSpPr>
        <p:spPr>
          <a:xfrm>
            <a:off x="667780" y="1460237"/>
            <a:ext cx="38800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1) </a:t>
            </a:r>
            <a:r>
              <a:rPr lang="zh-CN" altLang="en-US" sz="2400"/>
              <a:t>设备管理框架</a:t>
            </a:r>
            <a:endParaRPr lang="en-US" altLang="zh-CN" sz="2400"/>
          </a:p>
          <a:p>
            <a:r>
              <a:rPr lang="en-US" altLang="zh-CN" sz="2400"/>
              <a:t>2) </a:t>
            </a:r>
            <a:r>
              <a:rPr lang="zh-CN" altLang="en-US" sz="2400"/>
              <a:t>设备发现与初始化</a:t>
            </a:r>
            <a:endParaRPr lang="en-US" altLang="zh-CN" sz="2400"/>
          </a:p>
          <a:p>
            <a:r>
              <a:rPr lang="en-US" altLang="zh-CN" sz="2400"/>
              <a:t>3) </a:t>
            </a:r>
            <a:r>
              <a:rPr lang="zh-CN" altLang="en-US" sz="2400"/>
              <a:t>中断机制与初始化</a:t>
            </a:r>
            <a:endParaRPr lang="en-US" altLang="zh-CN" sz="24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F15D32B-8330-AAFD-8865-5368D10CCE50}"/>
              </a:ext>
            </a:extLst>
          </p:cNvPr>
          <p:cNvSpPr/>
          <p:nvPr/>
        </p:nvSpPr>
        <p:spPr>
          <a:xfrm>
            <a:off x="6780076" y="2583473"/>
            <a:ext cx="4500500" cy="1745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modules::axdriver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AACC6B-926C-EAE5-F192-8C306967DE95}"/>
              </a:ext>
            </a:extLst>
          </p:cNvPr>
          <p:cNvSpPr/>
          <p:nvPr/>
        </p:nvSpPr>
        <p:spPr>
          <a:xfrm>
            <a:off x="7032103" y="3142842"/>
            <a:ext cx="3996443" cy="33123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AllDevices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C3D968-FB4B-08A5-C8F3-F0DCB986CFE3}"/>
              </a:ext>
            </a:extLst>
          </p:cNvPr>
          <p:cNvSpPr/>
          <p:nvPr/>
        </p:nvSpPr>
        <p:spPr>
          <a:xfrm>
            <a:off x="7032105" y="3697521"/>
            <a:ext cx="1076545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net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03421E-B1E6-28A2-04D9-A2CED87B023F}"/>
              </a:ext>
            </a:extLst>
          </p:cNvPr>
          <p:cNvSpPr/>
          <p:nvPr/>
        </p:nvSpPr>
        <p:spPr>
          <a:xfrm>
            <a:off x="6776504" y="4671705"/>
            <a:ext cx="4500500" cy="1637615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crates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376DDB-9CFF-EC28-65C7-6104934BCF2E}"/>
              </a:ext>
            </a:extLst>
          </p:cNvPr>
          <p:cNvSpPr/>
          <p:nvPr/>
        </p:nvSpPr>
        <p:spPr>
          <a:xfrm>
            <a:off x="9952001" y="3697520"/>
            <a:ext cx="1076546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display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0E34740-06BF-4686-7E0C-A4854FDAB089}"/>
              </a:ext>
            </a:extLst>
          </p:cNvPr>
          <p:cNvSpPr/>
          <p:nvPr/>
        </p:nvSpPr>
        <p:spPr>
          <a:xfrm>
            <a:off x="7032103" y="1805899"/>
            <a:ext cx="1649678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文件系统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023C5B0-0FD2-F47C-CAC1-79243CDFFA85}"/>
              </a:ext>
            </a:extLst>
          </p:cNvPr>
          <p:cNvSpPr/>
          <p:nvPr/>
        </p:nvSpPr>
        <p:spPr>
          <a:xfrm>
            <a:off x="9306864" y="1805897"/>
            <a:ext cx="1649677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网络协议栈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2FFF34E-7229-2684-C1CE-10FA39822C5A}"/>
              </a:ext>
            </a:extLst>
          </p:cNvPr>
          <p:cNvSpPr/>
          <p:nvPr/>
        </p:nvSpPr>
        <p:spPr>
          <a:xfrm>
            <a:off x="8533419" y="3697519"/>
            <a:ext cx="1076544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block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801775D-6044-6EBB-658B-F97972BC3F3B}"/>
              </a:ext>
            </a:extLst>
          </p:cNvPr>
          <p:cNvSpPr txBox="1"/>
          <p:nvPr/>
        </p:nvSpPr>
        <p:spPr>
          <a:xfrm>
            <a:off x="8304584" y="5142802"/>
            <a:ext cx="1391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driver_block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65935B-2F7C-9D7C-CB0D-2D8DC8187DDF}"/>
              </a:ext>
            </a:extLst>
          </p:cNvPr>
          <p:cNvSpPr txBox="1"/>
          <p:nvPr/>
        </p:nvSpPr>
        <p:spPr>
          <a:xfrm>
            <a:off x="7068108" y="5142802"/>
            <a:ext cx="124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driver_net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A9E2275-9E76-BE19-C6A0-0CF38BFBD018}"/>
              </a:ext>
            </a:extLst>
          </p:cNvPr>
          <p:cNvSpPr txBox="1"/>
          <p:nvPr/>
        </p:nvSpPr>
        <p:spPr>
          <a:xfrm>
            <a:off x="9711064" y="5142802"/>
            <a:ext cx="1571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driver_display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376076F-4EF5-6D40-9EA8-5B9472B79006}"/>
              </a:ext>
            </a:extLst>
          </p:cNvPr>
          <p:cNvSpPr txBox="1"/>
          <p:nvPr/>
        </p:nvSpPr>
        <p:spPr>
          <a:xfrm>
            <a:off x="7570377" y="5772998"/>
            <a:ext cx="1499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driver_virtio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CA06367-2A0A-A071-4E23-B93301CC4C0D}"/>
              </a:ext>
            </a:extLst>
          </p:cNvPr>
          <p:cNvSpPr txBox="1"/>
          <p:nvPr/>
        </p:nvSpPr>
        <p:spPr>
          <a:xfrm>
            <a:off x="9346103" y="5772998"/>
            <a:ext cx="1211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driver_pci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DD46C1-40A0-3002-F739-856F12AF9843}"/>
              </a:ext>
            </a:extLst>
          </p:cNvPr>
          <p:cNvSpPr/>
          <p:nvPr/>
        </p:nvSpPr>
        <p:spPr>
          <a:xfrm>
            <a:off x="1275036" y="3883520"/>
            <a:ext cx="1080120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bus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938E63-EA6C-6CC6-37BD-4F1880D17D44}"/>
              </a:ext>
            </a:extLst>
          </p:cNvPr>
          <p:cNvSpPr/>
          <p:nvPr/>
        </p:nvSpPr>
        <p:spPr>
          <a:xfrm>
            <a:off x="1275036" y="5733256"/>
            <a:ext cx="1080120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device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9FC0A3-8007-CC20-1D6F-C17DC793D148}"/>
              </a:ext>
            </a:extLst>
          </p:cNvPr>
          <p:cNvSpPr/>
          <p:nvPr/>
        </p:nvSpPr>
        <p:spPr>
          <a:xfrm>
            <a:off x="3431704" y="4842083"/>
            <a:ext cx="1080120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driver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20D0A1C-6E87-E23E-1B1E-30738103F971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815096" y="4459584"/>
            <a:ext cx="0" cy="127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17BAB9F-AF1D-EDA3-CDEC-29A84569B345}"/>
              </a:ext>
            </a:extLst>
          </p:cNvPr>
          <p:cNvCxnSpPr>
            <a:stCxn id="7" idx="3"/>
            <a:endCxn id="10" idx="0"/>
          </p:cNvCxnSpPr>
          <p:nvPr/>
        </p:nvCxnSpPr>
        <p:spPr>
          <a:xfrm>
            <a:off x="2355156" y="4171552"/>
            <a:ext cx="1616608" cy="670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5934314-062E-93C5-87B6-9C7ED609ADED}"/>
              </a:ext>
            </a:extLst>
          </p:cNvPr>
          <p:cNvSpPr txBox="1"/>
          <p:nvPr/>
        </p:nvSpPr>
        <p:spPr>
          <a:xfrm>
            <a:off x="1207840" y="4925548"/>
            <a:ext cx="7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 : N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1ABE38E-4798-13A1-C833-A336B9381119}"/>
              </a:ext>
            </a:extLst>
          </p:cNvPr>
          <p:cNvSpPr txBox="1"/>
          <p:nvPr/>
        </p:nvSpPr>
        <p:spPr>
          <a:xfrm>
            <a:off x="3023637" y="4171552"/>
            <a:ext cx="7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 : N</a:t>
            </a:r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44B0CEF-338A-AE0A-70E4-A1F01ABCC2DD}"/>
              </a:ext>
            </a:extLst>
          </p:cNvPr>
          <p:cNvCxnSpPr>
            <a:endCxn id="10" idx="1"/>
          </p:cNvCxnSpPr>
          <p:nvPr/>
        </p:nvCxnSpPr>
        <p:spPr>
          <a:xfrm flipV="1">
            <a:off x="2279576" y="5130115"/>
            <a:ext cx="1152128" cy="60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896ECDB-E3EB-091B-7C40-3D7A2AF8C0B9}"/>
              </a:ext>
            </a:extLst>
          </p:cNvPr>
          <p:cNvCxnSpPr>
            <a:cxnSpLocks/>
          </p:cNvCxnSpPr>
          <p:nvPr/>
        </p:nvCxnSpPr>
        <p:spPr>
          <a:xfrm flipH="1">
            <a:off x="2345745" y="5445224"/>
            <a:ext cx="1161539" cy="64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AAC0F5D-D576-5ECB-223C-20FE84ED076D}"/>
              </a:ext>
            </a:extLst>
          </p:cNvPr>
          <p:cNvSpPr txBox="1"/>
          <p:nvPr/>
        </p:nvSpPr>
        <p:spPr>
          <a:xfrm>
            <a:off x="2799474" y="5696261"/>
            <a:ext cx="7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 : N</a:t>
            </a:r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2C30570-FC8C-12DE-DE27-9EA3920C874C}"/>
              </a:ext>
            </a:extLst>
          </p:cNvPr>
          <p:cNvSpPr txBox="1"/>
          <p:nvPr/>
        </p:nvSpPr>
        <p:spPr>
          <a:xfrm>
            <a:off x="2351584" y="4997556"/>
            <a:ext cx="7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 : N?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17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831A85-9694-D9EF-FDB1-EC3056D9143F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设备管理框架</a:t>
            </a:r>
            <a:endParaRPr lang="en-US" altLang="zh-CN" sz="32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4706836-A345-913C-3051-D7AEDA129FEB}"/>
              </a:ext>
            </a:extLst>
          </p:cNvPr>
          <p:cNvSpPr/>
          <p:nvPr/>
        </p:nvSpPr>
        <p:spPr>
          <a:xfrm>
            <a:off x="869112" y="2492896"/>
            <a:ext cx="1440160" cy="18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AllDevices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566345-BE15-D030-A280-BE7BA2E77382}"/>
              </a:ext>
            </a:extLst>
          </p:cNvPr>
          <p:cNvSpPr/>
          <p:nvPr/>
        </p:nvSpPr>
        <p:spPr>
          <a:xfrm>
            <a:off x="998561" y="2888940"/>
            <a:ext cx="118126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net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68589D5-3130-C39F-3F38-91E82CA32DA7}"/>
              </a:ext>
            </a:extLst>
          </p:cNvPr>
          <p:cNvSpPr/>
          <p:nvPr/>
        </p:nvSpPr>
        <p:spPr>
          <a:xfrm>
            <a:off x="998561" y="3371587"/>
            <a:ext cx="118126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B7ED58-9119-BD49-AD15-042964C5350F}"/>
              </a:ext>
            </a:extLst>
          </p:cNvPr>
          <p:cNvSpPr/>
          <p:nvPr/>
        </p:nvSpPr>
        <p:spPr>
          <a:xfrm>
            <a:off x="1003497" y="3830891"/>
            <a:ext cx="118126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display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C7D9E62-D9E1-D723-7AD6-2D17A3428FC4}"/>
              </a:ext>
            </a:extLst>
          </p:cNvPr>
          <p:cNvSpPr/>
          <p:nvPr/>
        </p:nvSpPr>
        <p:spPr>
          <a:xfrm>
            <a:off x="4403812" y="2910349"/>
            <a:ext cx="972108" cy="396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NetDev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BD1DE0D-68FC-2128-3724-0369DF411A10}"/>
              </a:ext>
            </a:extLst>
          </p:cNvPr>
          <p:cNvSpPr/>
          <p:nvPr/>
        </p:nvSpPr>
        <p:spPr>
          <a:xfrm>
            <a:off x="4403812" y="3392996"/>
            <a:ext cx="972108" cy="396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BlkDev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8BE901A-9005-1475-5C0C-E724C072C782}"/>
              </a:ext>
            </a:extLst>
          </p:cNvPr>
          <p:cNvSpPr/>
          <p:nvPr/>
        </p:nvSpPr>
        <p:spPr>
          <a:xfrm>
            <a:off x="4403812" y="3832876"/>
            <a:ext cx="972108" cy="396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GPU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8794E15-1221-8DEA-FF58-24AA6FFC8645}"/>
              </a:ext>
            </a:extLst>
          </p:cNvPr>
          <p:cNvCxnSpPr/>
          <p:nvPr/>
        </p:nvCxnSpPr>
        <p:spPr>
          <a:xfrm>
            <a:off x="3707146" y="3088947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FA8D7F8-5885-CD40-25BB-14BBF4785515}"/>
              </a:ext>
            </a:extLst>
          </p:cNvPr>
          <p:cNvCxnSpPr/>
          <p:nvPr/>
        </p:nvCxnSpPr>
        <p:spPr>
          <a:xfrm>
            <a:off x="3707145" y="3612412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10FAB38-DB5F-EFD2-E3B1-66061D15480F}"/>
              </a:ext>
            </a:extLst>
          </p:cNvPr>
          <p:cNvCxnSpPr/>
          <p:nvPr/>
        </p:nvCxnSpPr>
        <p:spPr>
          <a:xfrm>
            <a:off x="3707145" y="4042459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C789B80-062F-1B84-DD1B-010B022134FB}"/>
              </a:ext>
            </a:extLst>
          </p:cNvPr>
          <p:cNvCxnSpPr/>
          <p:nvPr/>
        </p:nvCxnSpPr>
        <p:spPr>
          <a:xfrm>
            <a:off x="6059488" y="954909"/>
            <a:ext cx="0" cy="5462423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7DD0A12-71E8-C009-4E8E-1EA9FF2D47DA}"/>
              </a:ext>
            </a:extLst>
          </p:cNvPr>
          <p:cNvSpPr txBox="1"/>
          <p:nvPr/>
        </p:nvSpPr>
        <p:spPr>
          <a:xfrm>
            <a:off x="524743" y="1152931"/>
            <a:ext cx="53542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/>
              <a:t>AllDevices</a:t>
            </a:r>
            <a:r>
              <a:rPr lang="zh-CN" altLang="en-US" sz="2400"/>
              <a:t>管理系统所有的设备，为上层的子系统如文件系统</a:t>
            </a:r>
            <a:r>
              <a:rPr lang="en-US" altLang="zh-CN" sz="2400"/>
              <a:t>FS</a:t>
            </a:r>
            <a:r>
              <a:rPr lang="zh-CN" altLang="en-US" sz="2400"/>
              <a:t>、网络协议栈</a:t>
            </a:r>
            <a:r>
              <a:rPr lang="en-US" altLang="zh-CN" sz="2400"/>
              <a:t>NET</a:t>
            </a:r>
            <a:r>
              <a:rPr lang="zh-CN" altLang="en-US" sz="2400"/>
              <a:t>提供访问服务。三种设备类型：</a:t>
            </a:r>
            <a:endParaRPr lang="en-US" altLang="zh-CN" sz="240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0FC2E8D-DED4-EAEF-63C1-C76E6CBD95BB}"/>
              </a:ext>
            </a:extLst>
          </p:cNvPr>
          <p:cNvCxnSpPr/>
          <p:nvPr/>
        </p:nvCxnSpPr>
        <p:spPr>
          <a:xfrm>
            <a:off x="6096000" y="3645024"/>
            <a:ext cx="5436604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6D23191-CECA-F1C4-129C-BCD1964D7061}"/>
              </a:ext>
            </a:extLst>
          </p:cNvPr>
          <p:cNvCxnSpPr>
            <a:cxnSpLocks/>
          </p:cNvCxnSpPr>
          <p:nvPr/>
        </p:nvCxnSpPr>
        <p:spPr>
          <a:xfrm flipV="1">
            <a:off x="5843972" y="2744924"/>
            <a:ext cx="648072" cy="34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84AAA7A-A95C-DC5C-7CD6-FB5D1DBE0404}"/>
              </a:ext>
            </a:extLst>
          </p:cNvPr>
          <p:cNvCxnSpPr>
            <a:cxnSpLocks/>
          </p:cNvCxnSpPr>
          <p:nvPr/>
        </p:nvCxnSpPr>
        <p:spPr>
          <a:xfrm>
            <a:off x="5843972" y="3930603"/>
            <a:ext cx="576064" cy="29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63F2441-1EF2-EB89-FD77-B28D32AA8691}"/>
              </a:ext>
            </a:extLst>
          </p:cNvPr>
          <p:cNvSpPr txBox="1"/>
          <p:nvPr/>
        </p:nvSpPr>
        <p:spPr>
          <a:xfrm>
            <a:off x="6240016" y="874412"/>
            <a:ext cx="949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static</a:t>
            </a:r>
            <a:endParaRPr lang="zh-CN" altLang="en-US" sz="20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E2F12E7-44DA-7EA5-9749-FBD01588B6BF}"/>
              </a:ext>
            </a:extLst>
          </p:cNvPr>
          <p:cNvSpPr txBox="1"/>
          <p:nvPr/>
        </p:nvSpPr>
        <p:spPr>
          <a:xfrm>
            <a:off x="6240016" y="6015527"/>
            <a:ext cx="949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dyn</a:t>
            </a:r>
            <a:endParaRPr lang="zh-CN" altLang="en-US" sz="2000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E2F658EF-E999-616C-473D-515CC818B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12" y="4545124"/>
            <a:ext cx="4463358" cy="2000366"/>
          </a:xfrm>
          <a:prstGeom prst="rect">
            <a:avLst/>
          </a:prstGeom>
        </p:spPr>
      </p:pic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E7CD321-6DE1-A1E5-ED51-D7ED66DBCD42}"/>
              </a:ext>
            </a:extLst>
          </p:cNvPr>
          <p:cNvCxnSpPr/>
          <p:nvPr/>
        </p:nvCxnSpPr>
        <p:spPr>
          <a:xfrm>
            <a:off x="2309273" y="3088947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8519FCF-5B20-E345-3D76-3E7BE3C5CDB8}"/>
              </a:ext>
            </a:extLst>
          </p:cNvPr>
          <p:cNvCxnSpPr/>
          <p:nvPr/>
        </p:nvCxnSpPr>
        <p:spPr>
          <a:xfrm>
            <a:off x="2309272" y="3612412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17F9199-2BC4-716E-6064-ACBA8FFB37FB}"/>
              </a:ext>
            </a:extLst>
          </p:cNvPr>
          <p:cNvCxnSpPr/>
          <p:nvPr/>
        </p:nvCxnSpPr>
        <p:spPr>
          <a:xfrm>
            <a:off x="2309272" y="4042459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489854C9-9955-9F68-81F2-59903FC953F7}"/>
              </a:ext>
            </a:extLst>
          </p:cNvPr>
          <p:cNvSpPr/>
          <p:nvPr/>
        </p:nvSpPr>
        <p:spPr>
          <a:xfrm>
            <a:off x="2999656" y="2492896"/>
            <a:ext cx="648072" cy="1800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AxDeviceContainer</a:t>
            </a: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CBB1262-8AB5-095F-F6CE-DC0CC194C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036" y="2003831"/>
            <a:ext cx="5468113" cy="38105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3BD7A5D-4EA6-B961-F4BD-47EACC40316F}"/>
              </a:ext>
            </a:extLst>
          </p:cNvPr>
          <p:cNvSpPr txBox="1"/>
          <p:nvPr/>
        </p:nvSpPr>
        <p:spPr>
          <a:xfrm>
            <a:off x="6753435" y="2483604"/>
            <a:ext cx="4887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以静态方式对 具体</a:t>
            </a:r>
            <a:r>
              <a:rPr lang="zh-CN" altLang="en-US" b="1"/>
              <a:t>设备类型 </a:t>
            </a:r>
            <a:r>
              <a:rPr lang="zh-CN" altLang="en-US"/>
              <a:t>进行简单封装。</a:t>
            </a:r>
            <a:endParaRPr lang="en-US" altLang="zh-CN"/>
          </a:p>
          <a:p>
            <a:r>
              <a:rPr lang="zh-CN" altLang="en-US"/>
              <a:t>但是每种类型只能管理一个设备。</a:t>
            </a:r>
            <a:endParaRPr lang="en-US" altLang="zh-CN"/>
          </a:p>
          <a:p>
            <a:r>
              <a:rPr lang="zh-CN" altLang="en-US" b="1"/>
              <a:t>效率高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8956B27-BF32-559D-B9C1-BB1575794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940" y="4308966"/>
            <a:ext cx="5077534" cy="31436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FCDF676-CA51-B883-1999-29F1A570B59A}"/>
              </a:ext>
            </a:extLst>
          </p:cNvPr>
          <p:cNvSpPr txBox="1"/>
          <p:nvPr/>
        </p:nvSpPr>
        <p:spPr>
          <a:xfrm>
            <a:off x="6786507" y="4834897"/>
            <a:ext cx="4887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包含一个动态可变的</a:t>
            </a:r>
            <a:r>
              <a:rPr lang="en-US" altLang="zh-CN"/>
              <a:t>Vec</a:t>
            </a:r>
            <a:r>
              <a:rPr lang="zh-CN" altLang="en-US"/>
              <a:t>，因而可以为每个类型动态管理多个设备。</a:t>
            </a:r>
            <a:endParaRPr lang="en-US" altLang="zh-CN"/>
          </a:p>
          <a:p>
            <a:r>
              <a:rPr lang="zh-CN" altLang="en-US" b="1"/>
              <a:t>效率相对低</a:t>
            </a:r>
          </a:p>
        </p:txBody>
      </p:sp>
    </p:spTree>
    <p:extLst>
      <p:ext uri="{BB962C8B-B14F-4D97-AF65-F5344CB8AC3E}">
        <p14:creationId xmlns:p14="http://schemas.microsoft.com/office/powerpoint/2010/main" val="369846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9D07F74-B7F7-6DC7-59BC-ADBA62BD8217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设备发现与初始化过程</a:t>
            </a:r>
            <a:endParaRPr lang="en-US" altLang="zh-CN" sz="32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BE51DDA-7144-E890-1D95-D55292839FA7}"/>
              </a:ext>
            </a:extLst>
          </p:cNvPr>
          <p:cNvSpPr/>
          <p:nvPr/>
        </p:nvSpPr>
        <p:spPr>
          <a:xfrm>
            <a:off x="1048566" y="1934834"/>
            <a:ext cx="2921743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axdriver::init_drivers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24D0A05-7E7D-51A4-52B4-8C46C8C98DF4}"/>
              </a:ext>
            </a:extLst>
          </p:cNvPr>
          <p:cNvSpPr/>
          <p:nvPr/>
        </p:nvSpPr>
        <p:spPr>
          <a:xfrm>
            <a:off x="1055439" y="1196752"/>
            <a:ext cx="2921743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axruntime::rust_main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6473C4-DDAB-5FD0-17CF-646843C8D884}"/>
              </a:ext>
            </a:extLst>
          </p:cNvPr>
          <p:cNvSpPr/>
          <p:nvPr/>
        </p:nvSpPr>
        <p:spPr>
          <a:xfrm>
            <a:off x="1052074" y="2672916"/>
            <a:ext cx="2921743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AllDevices::probe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DF7908-AA3C-0B7F-1885-22BFA5C34985}"/>
              </a:ext>
            </a:extLst>
          </p:cNvPr>
          <p:cNvSpPr/>
          <p:nvPr/>
        </p:nvSpPr>
        <p:spPr>
          <a:xfrm>
            <a:off x="1055439" y="3410997"/>
            <a:ext cx="2921743" cy="1158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probe_bus_devices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3B3AEC4-B44F-C84A-951F-A61D240D6D1D}"/>
              </a:ext>
            </a:extLst>
          </p:cNvPr>
          <p:cNvCxnSpPr>
            <a:stCxn id="16" idx="2"/>
            <a:endCxn id="13" idx="0"/>
          </p:cNvCxnSpPr>
          <p:nvPr/>
        </p:nvCxnSpPr>
        <p:spPr>
          <a:xfrm flipH="1">
            <a:off x="2509438" y="1592796"/>
            <a:ext cx="6873" cy="34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FC6BB72-5818-2419-460E-4787BD080B5B}"/>
              </a:ext>
            </a:extLst>
          </p:cNvPr>
          <p:cNvCxnSpPr/>
          <p:nvPr/>
        </p:nvCxnSpPr>
        <p:spPr>
          <a:xfrm flipH="1">
            <a:off x="2512873" y="2350487"/>
            <a:ext cx="6873" cy="34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AEC52BF-9783-70E7-7D5B-A5D4791750D4}"/>
              </a:ext>
            </a:extLst>
          </p:cNvPr>
          <p:cNvCxnSpPr/>
          <p:nvPr/>
        </p:nvCxnSpPr>
        <p:spPr>
          <a:xfrm flipH="1">
            <a:off x="2512876" y="3098177"/>
            <a:ext cx="6873" cy="34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BDFE75E-AEC6-2191-DD25-5094463E1853}"/>
              </a:ext>
            </a:extLst>
          </p:cNvPr>
          <p:cNvCxnSpPr/>
          <p:nvPr/>
        </p:nvCxnSpPr>
        <p:spPr>
          <a:xfrm flipH="1">
            <a:off x="1739516" y="3813131"/>
            <a:ext cx="6873" cy="34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3A9E8B3-9160-81D1-21A6-4CBB923AAED5}"/>
              </a:ext>
            </a:extLst>
          </p:cNvPr>
          <p:cNvCxnSpPr>
            <a:cxnSpLocks/>
          </p:cNvCxnSpPr>
          <p:nvPr/>
        </p:nvCxnSpPr>
        <p:spPr>
          <a:xfrm flipH="1">
            <a:off x="3215680" y="3777825"/>
            <a:ext cx="6873" cy="34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A4CB03A6-9870-5063-2172-BA7A61BD7195}"/>
              </a:ext>
            </a:extLst>
          </p:cNvPr>
          <p:cNvSpPr/>
          <p:nvPr/>
        </p:nvSpPr>
        <p:spPr>
          <a:xfrm>
            <a:off x="1048567" y="4149080"/>
            <a:ext cx="118126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pci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33D9F3F-A81C-0548-2ADF-FA6E2C0ECBF8}"/>
              </a:ext>
            </a:extLst>
          </p:cNvPr>
          <p:cNvSpPr/>
          <p:nvPr/>
        </p:nvSpPr>
        <p:spPr>
          <a:xfrm>
            <a:off x="2795920" y="4173869"/>
            <a:ext cx="118126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mmio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4286C91-1087-797C-C8E5-D0E32CFDB8A0}"/>
              </a:ext>
            </a:extLst>
          </p:cNvPr>
          <p:cNvSpPr/>
          <p:nvPr/>
        </p:nvSpPr>
        <p:spPr>
          <a:xfrm>
            <a:off x="2831924" y="5132405"/>
            <a:ext cx="1895924" cy="852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for_each_drivers {</a:t>
            </a:r>
          </a:p>
          <a:p>
            <a:r>
              <a:rPr lang="en-US" altLang="zh-CN">
                <a:solidFill>
                  <a:schemeClr val="tx1"/>
                </a:solidFill>
              </a:rPr>
              <a:t>    add_device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AE7CBCF-C2DC-0D73-199B-6482B44B3EE8}"/>
              </a:ext>
            </a:extLst>
          </p:cNvPr>
          <p:cNvCxnSpPr/>
          <p:nvPr/>
        </p:nvCxnSpPr>
        <p:spPr>
          <a:xfrm>
            <a:off x="3215680" y="4569912"/>
            <a:ext cx="6873" cy="56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CDAA9191-3BD9-B39B-9C00-1B6FC33C2893}"/>
              </a:ext>
            </a:extLst>
          </p:cNvPr>
          <p:cNvSpPr/>
          <p:nvPr/>
        </p:nvSpPr>
        <p:spPr>
          <a:xfrm>
            <a:off x="333905" y="5120492"/>
            <a:ext cx="1895924" cy="85287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pci bus</a:t>
            </a:r>
          </a:p>
          <a:p>
            <a:r>
              <a:rPr lang="en-US" altLang="zh-CN">
                <a:solidFill>
                  <a:schemeClr val="tx1"/>
                </a:solidFill>
              </a:rPr>
              <a:t>detect devices</a:t>
            </a:r>
          </a:p>
          <a:p>
            <a:r>
              <a:rPr lang="en-US" altLang="zh-CN">
                <a:solidFill>
                  <a:schemeClr val="tx1"/>
                </a:solidFill>
              </a:rPr>
              <a:t>based on regs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EB69452-AD83-9291-7378-BFC0188A2A9E}"/>
              </a:ext>
            </a:extLst>
          </p:cNvPr>
          <p:cNvCxnSpPr/>
          <p:nvPr/>
        </p:nvCxnSpPr>
        <p:spPr>
          <a:xfrm>
            <a:off x="1732643" y="4575409"/>
            <a:ext cx="6873" cy="56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箭头: 右 34">
            <a:extLst>
              <a:ext uri="{FF2B5EF4-FFF2-40B4-BE49-F238E27FC236}">
                <a16:creationId xmlns:a16="http://schemas.microsoft.com/office/drawing/2014/main" id="{1C0A7EC1-6F7B-37D4-F873-78E7C70E9EB5}"/>
              </a:ext>
            </a:extLst>
          </p:cNvPr>
          <p:cNvSpPr/>
          <p:nvPr/>
        </p:nvSpPr>
        <p:spPr>
          <a:xfrm>
            <a:off x="4871864" y="5304615"/>
            <a:ext cx="736641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0916207-8808-EEBB-1E60-DF90168EBCAD}"/>
              </a:ext>
            </a:extLst>
          </p:cNvPr>
          <p:cNvSpPr/>
          <p:nvPr/>
        </p:nvSpPr>
        <p:spPr>
          <a:xfrm>
            <a:off x="5771964" y="4889147"/>
            <a:ext cx="1440160" cy="18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AllDevices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39D85B3-A7F2-BA58-DC1C-5CF5666A8EC1}"/>
              </a:ext>
            </a:extLst>
          </p:cNvPr>
          <p:cNvSpPr/>
          <p:nvPr/>
        </p:nvSpPr>
        <p:spPr>
          <a:xfrm>
            <a:off x="5901413" y="5285191"/>
            <a:ext cx="118126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net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A3F8980-3965-179C-975D-3F48A7367129}"/>
              </a:ext>
            </a:extLst>
          </p:cNvPr>
          <p:cNvSpPr/>
          <p:nvPr/>
        </p:nvSpPr>
        <p:spPr>
          <a:xfrm>
            <a:off x="5901413" y="5767838"/>
            <a:ext cx="118126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4CB70A3-1222-C422-4BD4-B6B1F31052C0}"/>
              </a:ext>
            </a:extLst>
          </p:cNvPr>
          <p:cNvSpPr/>
          <p:nvPr/>
        </p:nvSpPr>
        <p:spPr>
          <a:xfrm>
            <a:off x="5906349" y="6227142"/>
            <a:ext cx="118126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display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A548671-A8E1-2CE4-CB91-894A9A46D4DE}"/>
              </a:ext>
            </a:extLst>
          </p:cNvPr>
          <p:cNvSpPr/>
          <p:nvPr/>
        </p:nvSpPr>
        <p:spPr>
          <a:xfrm>
            <a:off x="7779341" y="5304615"/>
            <a:ext cx="972108" cy="396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NetDev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9520E081-84D1-C155-3165-23C174C78AA2}"/>
              </a:ext>
            </a:extLst>
          </p:cNvPr>
          <p:cNvSpPr/>
          <p:nvPr/>
        </p:nvSpPr>
        <p:spPr>
          <a:xfrm>
            <a:off x="7779341" y="5787262"/>
            <a:ext cx="972108" cy="396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BlkDev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A07B2F4C-F83C-34AC-5561-719CC5620C53}"/>
              </a:ext>
            </a:extLst>
          </p:cNvPr>
          <p:cNvSpPr/>
          <p:nvPr/>
        </p:nvSpPr>
        <p:spPr>
          <a:xfrm>
            <a:off x="7779341" y="6227142"/>
            <a:ext cx="972108" cy="396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GPU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2AE3277-4562-141F-17DC-F5611A74C298}"/>
              </a:ext>
            </a:extLst>
          </p:cNvPr>
          <p:cNvCxnSpPr/>
          <p:nvPr/>
        </p:nvCxnSpPr>
        <p:spPr>
          <a:xfrm>
            <a:off x="7082675" y="5483213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CAF928F-46BC-1CFE-FD84-9A76A1A87EBB}"/>
              </a:ext>
            </a:extLst>
          </p:cNvPr>
          <p:cNvCxnSpPr/>
          <p:nvPr/>
        </p:nvCxnSpPr>
        <p:spPr>
          <a:xfrm>
            <a:off x="7082674" y="6006678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1218AB7-2179-EB6C-7240-630F8D5E7D70}"/>
              </a:ext>
            </a:extLst>
          </p:cNvPr>
          <p:cNvCxnSpPr/>
          <p:nvPr/>
        </p:nvCxnSpPr>
        <p:spPr>
          <a:xfrm>
            <a:off x="7082674" y="6436725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B911D7B-BB0A-33FF-7256-0A5BA40ADF21}"/>
              </a:ext>
            </a:extLst>
          </p:cNvPr>
          <p:cNvSpPr/>
          <p:nvPr/>
        </p:nvSpPr>
        <p:spPr>
          <a:xfrm>
            <a:off x="4835860" y="1102386"/>
            <a:ext cx="7018357" cy="5847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主干组件</a:t>
            </a:r>
            <a:r>
              <a:rPr lang="en-US" altLang="zh-CN">
                <a:solidFill>
                  <a:schemeClr val="tx1"/>
                </a:solidFill>
              </a:rPr>
              <a:t>axruntime</a:t>
            </a:r>
            <a:r>
              <a:rPr lang="zh-CN" altLang="en-US">
                <a:solidFill>
                  <a:schemeClr val="tx1"/>
                </a:solidFill>
              </a:rPr>
              <a:t>在启动后期，发现设备并用相应驱动进行初始化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0E786BB-5C40-E1B1-3698-1841DCFA1AF3}"/>
              </a:ext>
            </a:extLst>
          </p:cNvPr>
          <p:cNvSpPr/>
          <p:nvPr/>
        </p:nvSpPr>
        <p:spPr>
          <a:xfrm>
            <a:off x="4833860" y="1872117"/>
            <a:ext cx="7018357" cy="5847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axdriver</a:t>
            </a:r>
            <a:r>
              <a:rPr lang="zh-CN" altLang="en-US">
                <a:solidFill>
                  <a:schemeClr val="tx1"/>
                </a:solidFill>
              </a:rPr>
              <a:t>负责发现设备和对其初始化的过程，核心结构</a:t>
            </a:r>
            <a:r>
              <a:rPr lang="en-US" altLang="zh-CN">
                <a:solidFill>
                  <a:schemeClr val="tx1"/>
                </a:solidFill>
              </a:rPr>
              <a:t>AllDevices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0BEE708-E484-6B9E-C953-4905A6948EFF}"/>
              </a:ext>
            </a:extLst>
          </p:cNvPr>
          <p:cNvSpPr/>
          <p:nvPr/>
        </p:nvSpPr>
        <p:spPr>
          <a:xfrm>
            <a:off x="4833859" y="2619554"/>
            <a:ext cx="7018357" cy="5847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probe</a:t>
            </a:r>
            <a:r>
              <a:rPr lang="zh-CN" altLang="en-US">
                <a:solidFill>
                  <a:schemeClr val="tx1"/>
                </a:solidFill>
              </a:rPr>
              <a:t>基于总线发现设备，逐个匹配驱动并初始化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87AC5DD-DE84-B1AC-63B8-6FE3EFF13055}"/>
              </a:ext>
            </a:extLst>
          </p:cNvPr>
          <p:cNvSpPr/>
          <p:nvPr/>
        </p:nvSpPr>
        <p:spPr>
          <a:xfrm>
            <a:off x="4833859" y="3477172"/>
            <a:ext cx="7018357" cy="10525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按照平台，有两种总线：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1) PCI</a:t>
            </a:r>
            <a:r>
              <a:rPr lang="zh-CN" altLang="en-US">
                <a:solidFill>
                  <a:schemeClr val="tx1"/>
                </a:solidFill>
              </a:rPr>
              <a:t>总线：基于</a:t>
            </a:r>
            <a:r>
              <a:rPr lang="en-US" altLang="zh-CN">
                <a:solidFill>
                  <a:schemeClr val="tx1"/>
                </a:solidFill>
              </a:rPr>
              <a:t>PCI</a:t>
            </a:r>
            <a:r>
              <a:rPr lang="zh-CN" altLang="en-US">
                <a:solidFill>
                  <a:schemeClr val="tx1"/>
                </a:solidFill>
              </a:rPr>
              <a:t>总线协议发现和管理设备，对应</a:t>
            </a:r>
            <a:r>
              <a:rPr lang="en-US" altLang="zh-CN">
                <a:solidFill>
                  <a:schemeClr val="tx1"/>
                </a:solidFill>
              </a:rPr>
              <a:t>PC &amp; Server</a:t>
            </a:r>
          </a:p>
          <a:p>
            <a:r>
              <a:rPr lang="en-US" altLang="zh-CN">
                <a:solidFill>
                  <a:schemeClr val="tx1"/>
                </a:solidFill>
              </a:rPr>
              <a:t>2) MMIO</a:t>
            </a:r>
            <a:r>
              <a:rPr lang="zh-CN" altLang="en-US">
                <a:solidFill>
                  <a:schemeClr val="tx1"/>
                </a:solidFill>
              </a:rPr>
              <a:t>总线：通常基于</a:t>
            </a:r>
            <a:r>
              <a:rPr lang="en-US" altLang="zh-CN">
                <a:solidFill>
                  <a:schemeClr val="tx1"/>
                </a:solidFill>
              </a:rPr>
              <a:t>FDT</a:t>
            </a:r>
            <a:r>
              <a:rPr lang="zh-CN" altLang="en-US">
                <a:solidFill>
                  <a:schemeClr val="tx1"/>
                </a:solidFill>
              </a:rPr>
              <a:t>解析发现和管理设备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目前未实现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726ABCB-2FE6-6172-7BF2-B7AF6DFDCBBD}"/>
              </a:ext>
            </a:extLst>
          </p:cNvPr>
          <p:cNvSpPr/>
          <p:nvPr/>
        </p:nvSpPr>
        <p:spPr>
          <a:xfrm>
            <a:off x="9098080" y="4868974"/>
            <a:ext cx="2754136" cy="17851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chemeClr val="tx1"/>
                </a:solidFill>
              </a:rPr>
              <a:t>输出结果</a:t>
            </a:r>
            <a:r>
              <a:rPr lang="en-US" altLang="zh-CN">
                <a:solidFill>
                  <a:schemeClr val="tx1"/>
                </a:solidFill>
              </a:rPr>
              <a:t>AllDevices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static: </a:t>
            </a:r>
            <a:r>
              <a:rPr lang="zh-CN" altLang="en-US">
                <a:solidFill>
                  <a:schemeClr val="tx1"/>
                </a:solidFill>
              </a:rPr>
              <a:t>单映射，效率高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dyn: </a:t>
            </a:r>
            <a:r>
              <a:rPr lang="zh-CN" altLang="en-US">
                <a:solidFill>
                  <a:schemeClr val="tx1"/>
                </a:solidFill>
              </a:rPr>
              <a:t>适用性强，效率低</a:t>
            </a:r>
          </a:p>
        </p:txBody>
      </p:sp>
    </p:spTree>
    <p:extLst>
      <p:ext uri="{BB962C8B-B14F-4D97-AF65-F5344CB8AC3E}">
        <p14:creationId xmlns:p14="http://schemas.microsoft.com/office/powerpoint/2010/main" val="82552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161273-8CFD-026C-24CE-9F5146606844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基于总线发现设备</a:t>
            </a:r>
            <a:r>
              <a:rPr lang="en-US" altLang="zh-CN" sz="3200"/>
              <a:t>- qemu</a:t>
            </a:r>
            <a:r>
              <a:rPr lang="zh-CN" altLang="en-US" sz="3200"/>
              <a:t>平台示例</a:t>
            </a:r>
            <a:endParaRPr lang="en-US" altLang="zh-CN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148CA6-3F58-32EA-A4FB-D80023574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88" y="1568791"/>
            <a:ext cx="5940660" cy="226010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A7180C5-569E-CDA0-6B75-3A711AF69977}"/>
              </a:ext>
            </a:extLst>
          </p:cNvPr>
          <p:cNvSpPr/>
          <p:nvPr/>
        </p:nvSpPr>
        <p:spPr>
          <a:xfrm>
            <a:off x="1271464" y="2276872"/>
            <a:ext cx="1620180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A0034A-A5C3-80F0-6081-841E78E04942}"/>
              </a:ext>
            </a:extLst>
          </p:cNvPr>
          <p:cNvSpPr txBox="1"/>
          <p:nvPr/>
        </p:nvSpPr>
        <p:spPr>
          <a:xfrm>
            <a:off x="509718" y="1050911"/>
            <a:ext cx="3642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modules/axdriver/src/bus/mmio.rs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FC49C1E-6ADD-AB60-C8DE-C038A4812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88" y="3977449"/>
            <a:ext cx="5940660" cy="2814640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573DA48-8088-27AC-DC23-89E4ED022B8B}"/>
              </a:ext>
            </a:extLst>
          </p:cNvPr>
          <p:cNvSpPr/>
          <p:nvPr/>
        </p:nvSpPr>
        <p:spPr>
          <a:xfrm>
            <a:off x="6996100" y="1600939"/>
            <a:ext cx="4824536" cy="22601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目前管理设备和驱动数量少，采用简单方式，两级循环探测发现设备：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第一级：遍历所有</a:t>
            </a:r>
            <a:r>
              <a:rPr lang="en-US" altLang="zh-CN">
                <a:solidFill>
                  <a:schemeClr val="tx1"/>
                </a:solidFill>
              </a:rPr>
              <a:t>virtio_mmio</a:t>
            </a:r>
            <a:r>
              <a:rPr lang="zh-CN" altLang="en-US">
                <a:solidFill>
                  <a:schemeClr val="tx1"/>
                </a:solidFill>
              </a:rPr>
              <a:t>地址范围，由平台物理内存布局决定并进行过分页映射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第二级：用</a:t>
            </a:r>
            <a:r>
              <a:rPr lang="en-US" altLang="zh-CN">
                <a:solidFill>
                  <a:schemeClr val="tx1"/>
                </a:solidFill>
              </a:rPr>
              <a:t>for_each_drivers</a:t>
            </a:r>
            <a:r>
              <a:rPr lang="zh-CN" altLang="en-US">
                <a:solidFill>
                  <a:schemeClr val="tx1"/>
                </a:solidFill>
              </a:rPr>
              <a:t>宏枚举设备，然后对每个</a:t>
            </a:r>
            <a:r>
              <a:rPr lang="en-US" altLang="zh-CN">
                <a:solidFill>
                  <a:schemeClr val="tx1"/>
                </a:solidFill>
              </a:rPr>
              <a:t>virtio</a:t>
            </a:r>
            <a:r>
              <a:rPr lang="zh-CN" altLang="en-US">
                <a:solidFill>
                  <a:schemeClr val="tx1"/>
                </a:solidFill>
              </a:rPr>
              <a:t>设备</a:t>
            </a:r>
            <a:r>
              <a:rPr lang="en-US" altLang="zh-CN">
                <a:solidFill>
                  <a:schemeClr val="tx1"/>
                </a:solidFill>
              </a:rPr>
              <a:t>probe_mmio</a:t>
            </a:r>
            <a:r>
              <a:rPr lang="zh-CN" altLang="en-US">
                <a:solidFill>
                  <a:schemeClr val="tx1"/>
                </a:solidFill>
              </a:rPr>
              <a:t>进行探查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F6EEFE6-468F-A57A-A4EE-5E19089E3099}"/>
              </a:ext>
            </a:extLst>
          </p:cNvPr>
          <p:cNvSpPr/>
          <p:nvPr/>
        </p:nvSpPr>
        <p:spPr>
          <a:xfrm>
            <a:off x="7006297" y="4227757"/>
            <a:ext cx="4824536" cy="22601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for_each_drivers</a:t>
            </a:r>
            <a:r>
              <a:rPr lang="zh-CN" altLang="en-US">
                <a:solidFill>
                  <a:schemeClr val="tx1"/>
                </a:solidFill>
              </a:rPr>
              <a:t>宏：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对所有涉及的</a:t>
            </a:r>
            <a:r>
              <a:rPr lang="en-US" altLang="zh-CN">
                <a:solidFill>
                  <a:schemeClr val="tx1"/>
                </a:solidFill>
              </a:rPr>
              <a:t>virtio</a:t>
            </a:r>
            <a:r>
              <a:rPr lang="zh-CN" altLang="en-US">
                <a:solidFill>
                  <a:schemeClr val="tx1"/>
                </a:solidFill>
              </a:rPr>
              <a:t>设备类型，进行枚举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下步会将这个宏及上级循环用通用方式替换</a:t>
            </a:r>
            <a:r>
              <a:rPr lang="en-US" altLang="zh-CN">
                <a:solidFill>
                  <a:schemeClr val="tx1"/>
                </a:solidFill>
              </a:rPr>
              <a:t>:</a:t>
            </a:r>
          </a:p>
          <a:p>
            <a:r>
              <a:rPr lang="en-US" altLang="zh-CN">
                <a:solidFill>
                  <a:schemeClr val="tx1"/>
                </a:solidFill>
              </a:rPr>
              <a:t>parse FDT</a:t>
            </a:r>
            <a:r>
              <a:rPr lang="zh-CN" altLang="en-US">
                <a:solidFill>
                  <a:schemeClr val="tx1"/>
                </a:solidFill>
              </a:rPr>
              <a:t>设备树文件的方式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2D5157E-1058-8F18-73AE-2488B1199B85}"/>
              </a:ext>
            </a:extLst>
          </p:cNvPr>
          <p:cNvSpPr/>
          <p:nvPr/>
        </p:nvSpPr>
        <p:spPr>
          <a:xfrm>
            <a:off x="3341694" y="2446818"/>
            <a:ext cx="1818202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72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0F47A-12BE-FFF5-5128-D90F6E700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3F0D1D-80DF-D908-2AB3-2580AC8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BC6F66-D1D8-A076-B1F5-7775C710B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72" y="1196752"/>
            <a:ext cx="1403838" cy="26800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765FED-D4BF-0D52-8E97-159F68D51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1200851"/>
            <a:ext cx="1401865" cy="26762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F321237-01B3-F753-1C4D-AE2FD8DD2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904" y="1209122"/>
            <a:ext cx="2034904" cy="26708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2ABACC6-3A48-ABD1-09A8-5D65794D29C9}"/>
              </a:ext>
            </a:extLst>
          </p:cNvPr>
          <p:cNvSpPr txBox="1"/>
          <p:nvPr/>
        </p:nvSpPr>
        <p:spPr>
          <a:xfrm>
            <a:off x="515380" y="370134"/>
            <a:ext cx="37444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/>
              <a:t>第一部分 </a:t>
            </a:r>
            <a:r>
              <a:rPr lang="en-US" altLang="zh-CN" sz="3200"/>
              <a:t>Unikernel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CF347674-AF34-F15A-2AB6-8F30AFA3B330}"/>
              </a:ext>
            </a:extLst>
          </p:cNvPr>
          <p:cNvSpPr/>
          <p:nvPr/>
        </p:nvSpPr>
        <p:spPr>
          <a:xfrm>
            <a:off x="2224567" y="2598692"/>
            <a:ext cx="449443" cy="3912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E1D1FE3-3198-788B-34D6-43F87F134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3564" y="1206814"/>
            <a:ext cx="2034904" cy="2670811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73354378-349A-1D9F-A622-605939183151}"/>
              </a:ext>
            </a:extLst>
          </p:cNvPr>
          <p:cNvSpPr/>
          <p:nvPr/>
        </p:nvSpPr>
        <p:spPr>
          <a:xfrm>
            <a:off x="4562680" y="2600909"/>
            <a:ext cx="449443" cy="3912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F9CB0DF2-BE9B-44EA-0410-0C3BC6B01BD2}"/>
              </a:ext>
            </a:extLst>
          </p:cNvPr>
          <p:cNvSpPr/>
          <p:nvPr/>
        </p:nvSpPr>
        <p:spPr>
          <a:xfrm>
            <a:off x="7623020" y="2598691"/>
            <a:ext cx="449443" cy="3912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E082CDE-2DAD-7AC2-B6B6-DDAF5703AD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4547" y="4222476"/>
            <a:ext cx="1866089" cy="244924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92F4D32-956B-217D-181A-2F418DBE5C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4396" y="4222477"/>
            <a:ext cx="2413952" cy="241395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91228DF-C958-24FC-B10B-B5D5091E1E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2047" y="4222476"/>
            <a:ext cx="2413953" cy="241395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8949A09-8854-D638-63DC-7745A2C4F4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651" y="4222477"/>
            <a:ext cx="2633403" cy="2413953"/>
          </a:xfrm>
          <a:prstGeom prst="rect">
            <a:avLst/>
          </a:prstGeom>
        </p:spPr>
      </p:pic>
      <p:sp>
        <p:nvSpPr>
          <p:cNvPr id="19" name="箭头: 右 18">
            <a:extLst>
              <a:ext uri="{FF2B5EF4-FFF2-40B4-BE49-F238E27FC236}">
                <a16:creationId xmlns:a16="http://schemas.microsoft.com/office/drawing/2014/main" id="{D565C48C-22DA-757B-B2E2-9D901F4883F0}"/>
              </a:ext>
            </a:extLst>
          </p:cNvPr>
          <p:cNvSpPr/>
          <p:nvPr/>
        </p:nvSpPr>
        <p:spPr>
          <a:xfrm rot="10800000">
            <a:off x="9366726" y="5373216"/>
            <a:ext cx="449443" cy="3912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18391BA1-D671-9A3C-3CCD-8DF54082DCA0}"/>
              </a:ext>
            </a:extLst>
          </p:cNvPr>
          <p:cNvSpPr/>
          <p:nvPr/>
        </p:nvSpPr>
        <p:spPr>
          <a:xfrm rot="10800000">
            <a:off x="6222621" y="5373216"/>
            <a:ext cx="449443" cy="3912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C0E8BA63-3DF1-2772-AD8E-9E5F1C479E98}"/>
              </a:ext>
            </a:extLst>
          </p:cNvPr>
          <p:cNvSpPr/>
          <p:nvPr/>
        </p:nvSpPr>
        <p:spPr>
          <a:xfrm rot="10800000">
            <a:off x="3105984" y="5365762"/>
            <a:ext cx="449443" cy="3912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22" name="箭头: 圆角右 21">
            <a:extLst>
              <a:ext uri="{FF2B5EF4-FFF2-40B4-BE49-F238E27FC236}">
                <a16:creationId xmlns:a16="http://schemas.microsoft.com/office/drawing/2014/main" id="{B837C6B1-2762-FA32-29E6-7B8DC5417592}"/>
              </a:ext>
            </a:extLst>
          </p:cNvPr>
          <p:cNvSpPr/>
          <p:nvPr/>
        </p:nvSpPr>
        <p:spPr>
          <a:xfrm rot="5400000">
            <a:off x="10204924" y="2927123"/>
            <a:ext cx="1300946" cy="85494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17143D9-3344-1F13-6AD1-C131BCF8F15E}"/>
              </a:ext>
            </a:extLst>
          </p:cNvPr>
          <p:cNvSpPr/>
          <p:nvPr/>
        </p:nvSpPr>
        <p:spPr>
          <a:xfrm>
            <a:off x="8353996" y="1279214"/>
            <a:ext cx="1882463" cy="349286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启动子任务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0C1C24D-BBFA-0334-C270-199F74D2061B}"/>
              </a:ext>
            </a:extLst>
          </p:cNvPr>
          <p:cNvSpPr/>
          <p:nvPr/>
        </p:nvSpPr>
        <p:spPr>
          <a:xfrm>
            <a:off x="9997771" y="4276134"/>
            <a:ext cx="1882463" cy="349286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两个子任务通信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EB5EE0E-E18E-74E3-72BF-FE86FD03224C}"/>
              </a:ext>
            </a:extLst>
          </p:cNvPr>
          <p:cNvSpPr/>
          <p:nvPr/>
        </p:nvSpPr>
        <p:spPr>
          <a:xfrm>
            <a:off x="311766" y="4149249"/>
            <a:ext cx="9054960" cy="257222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454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E879B7F-2FD6-67C2-21AF-5B4ECC093F86}"/>
              </a:ext>
            </a:extLst>
          </p:cNvPr>
          <p:cNvSpPr/>
          <p:nvPr/>
        </p:nvSpPr>
        <p:spPr>
          <a:xfrm>
            <a:off x="7176120" y="4512099"/>
            <a:ext cx="3780420" cy="8309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qemu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B24311-813B-44A5-E145-AA2D10CCB2CD}"/>
              </a:ext>
            </a:extLst>
          </p:cNvPr>
          <p:cNvSpPr txBox="1"/>
          <p:nvPr/>
        </p:nvSpPr>
        <p:spPr>
          <a:xfrm>
            <a:off x="515380" y="370134"/>
            <a:ext cx="4716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virtio</a:t>
            </a:r>
            <a:r>
              <a:rPr lang="zh-CN" altLang="en-US" sz="3200"/>
              <a:t>设备的</a:t>
            </a:r>
            <a:r>
              <a:rPr lang="en-US" altLang="zh-CN" sz="3200"/>
              <a:t>probe</a:t>
            </a:r>
            <a:r>
              <a:rPr lang="zh-CN" altLang="en-US" sz="3200"/>
              <a:t>过程</a:t>
            </a:r>
            <a:endParaRPr lang="en-US" altLang="zh-CN" sz="3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3A2BF6-FD16-67AD-7237-05EAF18711DB}"/>
              </a:ext>
            </a:extLst>
          </p:cNvPr>
          <p:cNvSpPr txBox="1"/>
          <p:nvPr/>
        </p:nvSpPr>
        <p:spPr>
          <a:xfrm>
            <a:off x="443381" y="1269335"/>
            <a:ext cx="610652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1)</a:t>
            </a:r>
            <a:r>
              <a:rPr lang="zh-CN" altLang="en-US" sz="2000"/>
              <a:t> </a:t>
            </a:r>
            <a:r>
              <a:rPr lang="en-US" altLang="zh-CN" sz="2000"/>
              <a:t>qemu</a:t>
            </a:r>
            <a:r>
              <a:rPr lang="zh-CN" altLang="en-US" sz="2000"/>
              <a:t>模拟器基于命令行产生设备</a:t>
            </a:r>
            <a:endParaRPr lang="en-US" altLang="zh-CN" sz="2000"/>
          </a:p>
          <a:p>
            <a:r>
              <a:rPr lang="en-US" altLang="zh-CN" b="1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device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virtio-blk-device</a:t>
            </a:r>
            <a:r>
              <a:rPr lang="en-US" altLang="zh-CN" b="1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</a:t>
            </a:r>
            <a:r>
              <a:rPr lang="en-US" altLang="zh-CN" b="1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disk0</a:t>
            </a:r>
          </a:p>
          <a:p>
            <a:r>
              <a:rPr lang="en-US" altLang="zh-CN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 id</a:t>
            </a:r>
            <a:r>
              <a:rPr lang="en-US" altLang="zh-CN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disk0</a:t>
            </a:r>
            <a:r>
              <a:rPr lang="en-US" altLang="zh-CN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format</a:t>
            </a:r>
            <a:r>
              <a:rPr lang="en-US" altLang="zh-CN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raw</a:t>
            </a:r>
            <a:r>
              <a:rPr lang="en-US" altLang="zh-CN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</a:t>
            </a:r>
            <a:r>
              <a:rPr lang="en-US" altLang="zh-CN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disk</a:t>
            </a:r>
            <a:r>
              <a:rPr lang="en-US" altLang="zh-CN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</a:t>
            </a:r>
            <a:endParaRPr lang="en-US" altLang="zh-CN">
              <a:effectLst/>
            </a:endParaRPr>
          </a:p>
          <a:p>
            <a:endParaRPr lang="en-US" altLang="zh-CN" sz="2000"/>
          </a:p>
          <a:p>
            <a:r>
              <a:rPr lang="en-US" altLang="zh-CN" sz="2000"/>
              <a:t>2) qemu</a:t>
            </a:r>
            <a:r>
              <a:rPr lang="zh-CN" altLang="en-US" sz="2000"/>
              <a:t>将设备</a:t>
            </a:r>
            <a:r>
              <a:rPr lang="en-US" altLang="zh-CN" sz="2000"/>
              <a:t>mmio</a:t>
            </a:r>
            <a:r>
              <a:rPr lang="zh-CN" altLang="en-US" sz="2000"/>
              <a:t>地址区域映射到</a:t>
            </a:r>
            <a:r>
              <a:rPr lang="en-US" altLang="zh-CN" sz="2000"/>
              <a:t>Guest</a:t>
            </a:r>
            <a:r>
              <a:rPr lang="zh-CN" altLang="en-US" sz="2000"/>
              <a:t>中</a:t>
            </a:r>
            <a:endParaRPr lang="en-US" altLang="zh-CN" sz="2000"/>
          </a:p>
          <a:p>
            <a:r>
              <a:rPr lang="en-US" altLang="zh-CN" sz="2000"/>
              <a:t>qemu-virt</a:t>
            </a:r>
            <a:r>
              <a:rPr lang="zh-CN" altLang="en-US" sz="2000"/>
              <a:t>平台默认有</a:t>
            </a:r>
            <a:r>
              <a:rPr lang="en-US" altLang="zh-CN" sz="2000"/>
              <a:t>8</a:t>
            </a:r>
            <a:r>
              <a:rPr lang="zh-CN" altLang="en-US" sz="2000"/>
              <a:t>个区域槽位，通常只有部分会形成映射，其它处于未映射状态，即表现为空设备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3) virtio-mmio</a:t>
            </a:r>
            <a:r>
              <a:rPr lang="zh-CN" altLang="en-US" sz="2000"/>
              <a:t>驱动逐个发请求区探查</a:t>
            </a:r>
            <a:r>
              <a:rPr lang="en-US" altLang="zh-CN" sz="2000"/>
              <a:t>3</a:t>
            </a:r>
            <a:r>
              <a:rPr lang="zh-CN" altLang="en-US" sz="2000"/>
              <a:t>这些区域槽位</a:t>
            </a:r>
            <a:endParaRPr lang="en-US" altLang="zh-CN" sz="2000"/>
          </a:p>
          <a:p>
            <a:r>
              <a:rPr lang="zh-CN" altLang="en-US" sz="2000"/>
              <a:t>对应映射设备响应请求，返回本设备的类型</a:t>
            </a:r>
            <a:r>
              <a:rPr lang="en-US" altLang="zh-CN" sz="2000"/>
              <a:t>ID</a:t>
            </a:r>
            <a:r>
              <a:rPr lang="zh-CN" altLang="en-US" sz="2000"/>
              <a:t>；</a:t>
            </a:r>
            <a:endParaRPr lang="en-US" altLang="zh-CN" sz="2000"/>
          </a:p>
          <a:p>
            <a:r>
              <a:rPr lang="zh-CN" altLang="en-US" sz="2000"/>
              <a:t>没有映射的槽位返回零，表示空设备。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4) virtio-mmio</a:t>
            </a:r>
            <a:r>
              <a:rPr lang="zh-CN" altLang="en-US" sz="2000"/>
              <a:t>驱动把</a:t>
            </a:r>
            <a:r>
              <a:rPr lang="en-US" altLang="zh-CN" sz="2000"/>
              <a:t>probe</a:t>
            </a:r>
            <a:r>
              <a:rPr lang="zh-CN" altLang="en-US" sz="2000"/>
              <a:t>结果报告上层</a:t>
            </a:r>
            <a:endParaRPr lang="en-US" altLang="zh-CN" sz="200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695462B-9519-5211-F5CE-9356E149C45E}"/>
              </a:ext>
            </a:extLst>
          </p:cNvPr>
          <p:cNvCxnSpPr>
            <a:cxnSpLocks/>
          </p:cNvCxnSpPr>
          <p:nvPr/>
        </p:nvCxnSpPr>
        <p:spPr>
          <a:xfrm>
            <a:off x="7176120" y="3454412"/>
            <a:ext cx="439248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52123A87-02E0-EBDB-6267-09783C8E1891}"/>
              </a:ext>
            </a:extLst>
          </p:cNvPr>
          <p:cNvSpPr/>
          <p:nvPr/>
        </p:nvSpPr>
        <p:spPr>
          <a:xfrm>
            <a:off x="7545276" y="5841268"/>
            <a:ext cx="1034999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对应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磁盘文件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685E96-DA13-05AE-670F-5A0EAC93FCEE}"/>
              </a:ext>
            </a:extLst>
          </p:cNvPr>
          <p:cNvSpPr/>
          <p:nvPr/>
        </p:nvSpPr>
        <p:spPr>
          <a:xfrm>
            <a:off x="7500156" y="3166380"/>
            <a:ext cx="1292871" cy="520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virtio-mmio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槽位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200C5D-D78C-BFB7-F3B1-6267190E7A7F}"/>
              </a:ext>
            </a:extLst>
          </p:cNvPr>
          <p:cNvSpPr/>
          <p:nvPr/>
        </p:nvSpPr>
        <p:spPr>
          <a:xfrm>
            <a:off x="7500155" y="4675569"/>
            <a:ext cx="1080121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virt</a:t>
            </a:r>
            <a:r>
              <a:rPr lang="en-US" altLang="zh-CN" sz="1600">
                <a:solidFill>
                  <a:schemeClr val="tx1"/>
                </a:solidFill>
              </a:rPr>
              <a:t>-blk</a:t>
            </a: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设备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B2F6556-BA98-5EC4-5B22-E8080B8E2F86}"/>
              </a:ext>
            </a:extLst>
          </p:cNvPr>
          <p:cNvSpPr/>
          <p:nvPr/>
        </p:nvSpPr>
        <p:spPr>
          <a:xfrm>
            <a:off x="9408368" y="3172604"/>
            <a:ext cx="1292871" cy="52026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virtio-mmio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槽位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7145CE5-61EC-6788-0830-0CFB79E2C855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8062776" y="5197084"/>
            <a:ext cx="163" cy="64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48C2782-C4D9-2DDA-A5AE-5A7D14C5E9C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040216" y="3869910"/>
            <a:ext cx="0" cy="80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1D37EAC6-160B-32E2-443D-00262A90DF32}"/>
              </a:ext>
            </a:extLst>
          </p:cNvPr>
          <p:cNvSpPr/>
          <p:nvPr/>
        </p:nvSpPr>
        <p:spPr>
          <a:xfrm>
            <a:off x="7221240" y="2010328"/>
            <a:ext cx="18630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virtio-mmio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驱动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BC8A3D1-4772-BE00-1D46-404E1C616DD0}"/>
              </a:ext>
            </a:extLst>
          </p:cNvPr>
          <p:cNvCxnSpPr/>
          <p:nvPr/>
        </p:nvCxnSpPr>
        <p:spPr>
          <a:xfrm>
            <a:off x="7791461" y="2514383"/>
            <a:ext cx="0" cy="651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2B0123A-C355-969C-4DEA-E22D102BB271}"/>
              </a:ext>
            </a:extLst>
          </p:cNvPr>
          <p:cNvCxnSpPr>
            <a:endCxn id="16" idx="0"/>
          </p:cNvCxnSpPr>
          <p:nvPr/>
        </p:nvCxnSpPr>
        <p:spPr>
          <a:xfrm>
            <a:off x="9033014" y="2514384"/>
            <a:ext cx="1021790" cy="65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9C346FC-FD81-5A2E-1AEC-D1D1BCDA03B8}"/>
              </a:ext>
            </a:extLst>
          </p:cNvPr>
          <p:cNvSpPr txBox="1"/>
          <p:nvPr/>
        </p:nvSpPr>
        <p:spPr>
          <a:xfrm>
            <a:off x="7434318" y="2566481"/>
            <a:ext cx="2190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err="1"/>
              <a:t>virtio_mmio_probe</a:t>
            </a:r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7DBA176-2E1E-9BE5-6780-31F8D107E1C1}"/>
              </a:ext>
            </a:extLst>
          </p:cNvPr>
          <p:cNvCxnSpPr/>
          <p:nvPr/>
        </p:nvCxnSpPr>
        <p:spPr>
          <a:xfrm>
            <a:off x="6312024" y="4113076"/>
            <a:ext cx="569190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2477A58-9608-241A-3A29-20DB19505B46}"/>
              </a:ext>
            </a:extLst>
          </p:cNvPr>
          <p:cNvSpPr txBox="1"/>
          <p:nvPr/>
        </p:nvSpPr>
        <p:spPr>
          <a:xfrm>
            <a:off x="10408222" y="5667635"/>
            <a:ext cx="126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/>
              <a:t>Host</a:t>
            </a:r>
            <a:endParaRPr lang="zh-CN" altLang="en-US" sz="2400" b="1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2E591B1-8B18-0B01-E1E3-0062390178A0}"/>
              </a:ext>
            </a:extLst>
          </p:cNvPr>
          <p:cNvSpPr txBox="1"/>
          <p:nvPr/>
        </p:nvSpPr>
        <p:spPr>
          <a:xfrm>
            <a:off x="10326470" y="2024844"/>
            <a:ext cx="126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/>
              <a:t>Guest</a:t>
            </a:r>
            <a:endParaRPr lang="zh-CN" altLang="en-US" sz="2400" b="1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79B53A-1D1A-46AB-D156-8D0B6AC1925A}"/>
              </a:ext>
            </a:extLst>
          </p:cNvPr>
          <p:cNvSpPr txBox="1"/>
          <p:nvPr/>
        </p:nvSpPr>
        <p:spPr>
          <a:xfrm>
            <a:off x="8226406" y="5363924"/>
            <a:ext cx="2190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由</a:t>
            </a:r>
            <a:r>
              <a:rPr lang="en-US" altLang="zh-CN" sz="1800" err="1"/>
              <a:t>qemu</a:t>
            </a:r>
            <a:r>
              <a:rPr lang="zh-CN" altLang="en-US" sz="1800"/>
              <a:t>命令行指定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2BD9A52-082F-196C-324D-528AE5C1434D}"/>
              </a:ext>
            </a:extLst>
          </p:cNvPr>
          <p:cNvSpPr/>
          <p:nvPr/>
        </p:nvSpPr>
        <p:spPr>
          <a:xfrm>
            <a:off x="9524655" y="4675569"/>
            <a:ext cx="1080121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virt-net</a:t>
            </a: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设备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60D8571-0D21-D1CB-2556-69C471DCF27E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10054803" y="3802110"/>
            <a:ext cx="9913" cy="87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箭头: 下 4">
            <a:extLst>
              <a:ext uri="{FF2B5EF4-FFF2-40B4-BE49-F238E27FC236}">
                <a16:creationId xmlns:a16="http://schemas.microsoft.com/office/drawing/2014/main" id="{98795C50-3C06-C35A-44AE-24FCACA86D02}"/>
              </a:ext>
            </a:extLst>
          </p:cNvPr>
          <p:cNvSpPr/>
          <p:nvPr/>
        </p:nvSpPr>
        <p:spPr>
          <a:xfrm>
            <a:off x="7904275" y="1291583"/>
            <a:ext cx="484632" cy="66682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E31C53-2328-A1FB-4C02-5CE4850958DA}"/>
              </a:ext>
            </a:extLst>
          </p:cNvPr>
          <p:cNvSpPr txBox="1"/>
          <p:nvPr/>
        </p:nvSpPr>
        <p:spPr>
          <a:xfrm>
            <a:off x="6672064" y="803856"/>
            <a:ext cx="3680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通过</a:t>
            </a:r>
            <a:r>
              <a:rPr lang="en-US" altLang="zh-CN" sz="1800"/>
              <a:t>virtio-mmio</a:t>
            </a:r>
            <a:r>
              <a:rPr lang="zh-CN" altLang="en-US" sz="1800"/>
              <a:t>驱动探查发现设备</a:t>
            </a:r>
            <a:endParaRPr lang="zh-CN" altLang="en-US"/>
          </a:p>
        </p:txBody>
      </p:sp>
      <p:sp>
        <p:nvSpPr>
          <p:cNvPr id="14" name="箭头: 上 13">
            <a:extLst>
              <a:ext uri="{FF2B5EF4-FFF2-40B4-BE49-F238E27FC236}">
                <a16:creationId xmlns:a16="http://schemas.microsoft.com/office/drawing/2014/main" id="{1710D106-00E8-23B4-901D-2E59BFC60D04}"/>
              </a:ext>
            </a:extLst>
          </p:cNvPr>
          <p:cNvSpPr/>
          <p:nvPr/>
        </p:nvSpPr>
        <p:spPr>
          <a:xfrm>
            <a:off x="11610361" y="1557367"/>
            <a:ext cx="246279" cy="4031873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078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E879B7F-2FD6-67C2-21AF-5B4ECC093F86}"/>
              </a:ext>
            </a:extLst>
          </p:cNvPr>
          <p:cNvSpPr/>
          <p:nvPr/>
        </p:nvSpPr>
        <p:spPr>
          <a:xfrm>
            <a:off x="1019436" y="4051954"/>
            <a:ext cx="4401604" cy="1789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400" err="1">
                <a:solidFill>
                  <a:schemeClr val="tx1"/>
                </a:solidFill>
              </a:rPr>
              <a:t>qemu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B24311-813B-44A5-E145-AA2D10CCB2CD}"/>
              </a:ext>
            </a:extLst>
          </p:cNvPr>
          <p:cNvSpPr txBox="1"/>
          <p:nvPr/>
        </p:nvSpPr>
        <p:spPr>
          <a:xfrm>
            <a:off x="515380" y="370134"/>
            <a:ext cx="49056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err="1"/>
              <a:t>virtio</a:t>
            </a:r>
            <a:r>
              <a:rPr lang="zh-CN" altLang="en-US" sz="3200"/>
              <a:t>驱动基本模型</a:t>
            </a:r>
            <a:endParaRPr lang="en-US" altLang="zh-CN" sz="3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200C5D-D78C-BFB7-F3B1-6267190E7A7F}"/>
              </a:ext>
            </a:extLst>
          </p:cNvPr>
          <p:cNvSpPr/>
          <p:nvPr/>
        </p:nvSpPr>
        <p:spPr>
          <a:xfrm>
            <a:off x="3832078" y="4381148"/>
            <a:ext cx="1080121" cy="740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virtio</a:t>
            </a:r>
            <a:r>
              <a:rPr lang="zh-CN" altLang="en-US" sz="1600">
                <a:solidFill>
                  <a:schemeClr val="tx1"/>
                </a:solidFill>
              </a:rPr>
              <a:t>设备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D37EAC6-160B-32E2-443D-00262A90DF32}"/>
              </a:ext>
            </a:extLst>
          </p:cNvPr>
          <p:cNvSpPr/>
          <p:nvPr/>
        </p:nvSpPr>
        <p:spPr>
          <a:xfrm>
            <a:off x="1331795" y="1293586"/>
            <a:ext cx="3580403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virtio</a:t>
            </a:r>
            <a:r>
              <a:rPr lang="zh-CN" altLang="en-US" sz="1600">
                <a:solidFill>
                  <a:schemeClr val="tx1"/>
                </a:solidFill>
              </a:rPr>
              <a:t>驱动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BC8A3D1-4772-BE00-1D46-404E1C616DD0}"/>
              </a:ext>
            </a:extLst>
          </p:cNvPr>
          <p:cNvCxnSpPr>
            <a:cxnSpLocks/>
          </p:cNvCxnSpPr>
          <p:nvPr/>
        </p:nvCxnSpPr>
        <p:spPr>
          <a:xfrm>
            <a:off x="2066825" y="3284984"/>
            <a:ext cx="0" cy="104411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7DBA176-2E1E-9BE5-6780-31F8D107E1C1}"/>
              </a:ext>
            </a:extLst>
          </p:cNvPr>
          <p:cNvCxnSpPr/>
          <p:nvPr/>
        </p:nvCxnSpPr>
        <p:spPr>
          <a:xfrm>
            <a:off x="587388" y="3645024"/>
            <a:ext cx="5691905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2477A58-9608-241A-3A29-20DB19505B46}"/>
              </a:ext>
            </a:extLst>
          </p:cNvPr>
          <p:cNvSpPr txBox="1"/>
          <p:nvPr/>
        </p:nvSpPr>
        <p:spPr>
          <a:xfrm>
            <a:off x="5314603" y="4564556"/>
            <a:ext cx="126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/>
              <a:t>Host</a:t>
            </a:r>
            <a:endParaRPr lang="zh-CN" altLang="en-US" sz="2400" b="1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2E591B1-8B18-0B01-E1E3-0062390178A0}"/>
              </a:ext>
            </a:extLst>
          </p:cNvPr>
          <p:cNvSpPr txBox="1"/>
          <p:nvPr/>
        </p:nvSpPr>
        <p:spPr>
          <a:xfrm>
            <a:off x="5270286" y="2528900"/>
            <a:ext cx="126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/>
              <a:t>Guest</a:t>
            </a:r>
            <a:endParaRPr lang="zh-CN" altLang="en-US" sz="2400" b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B53E99-403E-AD0B-B7E5-BBF8A279BC18}"/>
              </a:ext>
            </a:extLst>
          </p:cNvPr>
          <p:cNvSpPr/>
          <p:nvPr/>
        </p:nvSpPr>
        <p:spPr>
          <a:xfrm>
            <a:off x="1339139" y="4384281"/>
            <a:ext cx="1516500" cy="740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vring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物理连续页面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2475FEC-4E9F-268C-195E-1D9BB2B66555}"/>
              </a:ext>
            </a:extLst>
          </p:cNvPr>
          <p:cNvSpPr/>
          <p:nvPr/>
        </p:nvSpPr>
        <p:spPr>
          <a:xfrm>
            <a:off x="1331794" y="2528900"/>
            <a:ext cx="1523845" cy="740847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vring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</a:rPr>
              <a:t>Guest</a:t>
            </a:r>
            <a:r>
              <a:rPr lang="zh-CN" altLang="en-US" sz="1600">
                <a:solidFill>
                  <a:schemeClr val="tx1"/>
                </a:solidFill>
              </a:rPr>
              <a:t>空间映射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08FC37C-FD64-45B3-BCE9-257EFC5D4E87}"/>
              </a:ext>
            </a:extLst>
          </p:cNvPr>
          <p:cNvCxnSpPr/>
          <p:nvPr/>
        </p:nvCxnSpPr>
        <p:spPr>
          <a:xfrm>
            <a:off x="2066825" y="1797642"/>
            <a:ext cx="0" cy="58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01FE330-BE4F-5F1E-A47A-E08098C858EB}"/>
              </a:ext>
            </a:extLst>
          </p:cNvPr>
          <p:cNvCxnSpPr>
            <a:cxnSpLocks/>
          </p:cNvCxnSpPr>
          <p:nvPr/>
        </p:nvCxnSpPr>
        <p:spPr>
          <a:xfrm flipH="1">
            <a:off x="2855639" y="4725144"/>
            <a:ext cx="976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0ED08E7-C1B1-B22E-BB6D-88791F1545EE}"/>
              </a:ext>
            </a:extLst>
          </p:cNvPr>
          <p:cNvSpPr/>
          <p:nvPr/>
        </p:nvSpPr>
        <p:spPr>
          <a:xfrm>
            <a:off x="3665075" y="2601076"/>
            <a:ext cx="1414126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中断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响应函数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21DC47D-D1AA-D2FF-E65E-3D54DADD1C90}"/>
              </a:ext>
            </a:extLst>
          </p:cNvPr>
          <p:cNvCxnSpPr/>
          <p:nvPr/>
        </p:nvCxnSpPr>
        <p:spPr>
          <a:xfrm>
            <a:off x="4372138" y="1797642"/>
            <a:ext cx="0" cy="73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AC61F3C-9FF6-7E48-B97F-CD4B54140E9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372139" y="3332334"/>
            <a:ext cx="0" cy="104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2919EAD-ED3E-E54B-B22B-E2686C2EEC5B}"/>
              </a:ext>
            </a:extLst>
          </p:cNvPr>
          <p:cNvSpPr txBox="1"/>
          <p:nvPr/>
        </p:nvSpPr>
        <p:spPr>
          <a:xfrm>
            <a:off x="4367808" y="2024844"/>
            <a:ext cx="73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注册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C43EF13-12FA-FA7D-5B28-8720C0DE17DB}"/>
              </a:ext>
            </a:extLst>
          </p:cNvPr>
          <p:cNvSpPr txBox="1"/>
          <p:nvPr/>
        </p:nvSpPr>
        <p:spPr>
          <a:xfrm>
            <a:off x="4367807" y="3573016"/>
            <a:ext cx="730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触发中断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0CFDAC4-3207-25FA-0B5F-076F0E2545A4}"/>
              </a:ext>
            </a:extLst>
          </p:cNvPr>
          <p:cNvSpPr txBox="1"/>
          <p:nvPr/>
        </p:nvSpPr>
        <p:spPr>
          <a:xfrm>
            <a:off x="7112801" y="2208949"/>
            <a:ext cx="48352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virtio</a:t>
            </a: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驱动和</a:t>
            </a:r>
            <a:r>
              <a:rPr lang="en-US" altLang="zh-CN" sz="20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virtio</a:t>
            </a: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设备交互的两条路</a:t>
            </a:r>
            <a:r>
              <a:rPr lang="zh-CN" altLang="en-US" sz="2000"/>
              <a:t>：</a:t>
            </a:r>
            <a:endParaRPr lang="en-US" altLang="zh-CN" sz="2000"/>
          </a:p>
          <a:p>
            <a:r>
              <a:rPr lang="en-US" altLang="zh-CN" sz="2000"/>
              <a:t>(1)</a:t>
            </a:r>
            <a:r>
              <a:rPr lang="zh-CN" altLang="en-US" sz="2000"/>
              <a:t>主要基于</a:t>
            </a:r>
            <a:r>
              <a:rPr lang="en-US" altLang="zh-CN" sz="2000" err="1"/>
              <a:t>vring</a:t>
            </a:r>
            <a:r>
              <a:rPr lang="zh-CN" altLang="en-US" sz="2000"/>
              <a:t>环形队列</a:t>
            </a:r>
            <a:r>
              <a:rPr lang="en-US" altLang="zh-CN" sz="2000"/>
              <a:t>:</a:t>
            </a:r>
          </a:p>
          <a:p>
            <a:r>
              <a:rPr lang="zh-CN" altLang="en-US" sz="2000"/>
              <a:t>本质上是连续的</a:t>
            </a:r>
            <a:r>
              <a:rPr lang="en-US" altLang="zh-CN" sz="2000"/>
              <a:t>Page</a:t>
            </a:r>
            <a:r>
              <a:rPr lang="zh-CN" altLang="en-US" sz="2000"/>
              <a:t>页面，在</a:t>
            </a:r>
            <a:r>
              <a:rPr lang="en-US" altLang="zh-CN" sz="2000"/>
              <a:t>Guest</a:t>
            </a:r>
            <a:r>
              <a:rPr lang="zh-CN" altLang="en-US" sz="2000"/>
              <a:t>和</a:t>
            </a:r>
            <a:r>
              <a:rPr lang="en-US" altLang="zh-CN" sz="2000"/>
              <a:t>Host</a:t>
            </a:r>
            <a:r>
              <a:rPr lang="zh-CN" altLang="en-US" sz="2000"/>
              <a:t>都可见可写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(2)</a:t>
            </a:r>
            <a:r>
              <a:rPr lang="zh-CN" altLang="en-US" sz="2000"/>
              <a:t>中断响应的通道</a:t>
            </a:r>
            <a:endParaRPr lang="en-US" altLang="zh-CN" sz="2000"/>
          </a:p>
          <a:p>
            <a:r>
              <a:rPr lang="zh-CN" altLang="en-US" sz="2000"/>
              <a:t>主要对等待读取大块数据时是有用。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694645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B84368-9D4E-77C6-B8C7-770BB06DC6FA}"/>
              </a:ext>
            </a:extLst>
          </p:cNvPr>
          <p:cNvSpPr txBox="1"/>
          <p:nvPr/>
        </p:nvSpPr>
        <p:spPr>
          <a:xfrm>
            <a:off x="515380" y="370134"/>
            <a:ext cx="6948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中断机制与初始化</a:t>
            </a:r>
            <a:r>
              <a:rPr lang="en-US" altLang="zh-CN" sz="3200"/>
              <a:t>(</a:t>
            </a:r>
            <a:r>
              <a:rPr lang="zh-CN" altLang="en-US" sz="3200"/>
              <a:t>以</a:t>
            </a:r>
            <a:r>
              <a:rPr lang="en-US" altLang="zh-CN" sz="3200"/>
              <a:t>riscv64</a:t>
            </a:r>
            <a:r>
              <a:rPr lang="zh-CN" altLang="en-US" sz="3200"/>
              <a:t>为例</a:t>
            </a:r>
            <a:r>
              <a:rPr lang="en-US" altLang="zh-CN" sz="3200"/>
              <a:t>)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58B0BAD8-6D56-3910-314A-ABCDD5D0B8F4}"/>
              </a:ext>
            </a:extLst>
          </p:cNvPr>
          <p:cNvGrpSpPr/>
          <p:nvPr/>
        </p:nvGrpSpPr>
        <p:grpSpPr>
          <a:xfrm>
            <a:off x="3539716" y="1268760"/>
            <a:ext cx="5616623" cy="5105293"/>
            <a:chOff x="3935760" y="1196752"/>
            <a:chExt cx="5616623" cy="510529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15A4B7B-F832-22CE-D5F7-95F440195685}"/>
                </a:ext>
              </a:extLst>
            </p:cNvPr>
            <p:cNvSpPr/>
            <p:nvPr/>
          </p:nvSpPr>
          <p:spPr>
            <a:xfrm>
              <a:off x="3948435" y="3287441"/>
              <a:ext cx="5063889" cy="936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CPU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2B972EF8-9F84-9A11-B3DF-744A608A29AB}"/>
                </a:ext>
              </a:extLst>
            </p:cNvPr>
            <p:cNvSpPr/>
            <p:nvPr/>
          </p:nvSpPr>
          <p:spPr>
            <a:xfrm>
              <a:off x="4857690" y="3793501"/>
              <a:ext cx="4154634" cy="4198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intc</a:t>
              </a:r>
              <a:r>
                <a:rPr lang="zh-CN" altLang="en-US" sz="2000">
                  <a:solidFill>
                    <a:schemeClr val="tx1"/>
                  </a:solidFill>
                </a:rPr>
                <a:t>中断控制器</a:t>
              </a:r>
              <a:r>
                <a:rPr lang="en-US" altLang="zh-CN" sz="2000">
                  <a:solidFill>
                    <a:schemeClr val="tx1"/>
                  </a:solidFill>
                </a:rPr>
                <a:t>(</a:t>
              </a:r>
              <a:r>
                <a:rPr lang="zh-CN" altLang="en-US" sz="2000">
                  <a:solidFill>
                    <a:schemeClr val="tx1"/>
                  </a:solidFill>
                </a:rPr>
                <a:t>根</a:t>
              </a:r>
              <a:r>
                <a:rPr lang="en-US" altLang="zh-CN" sz="2000">
                  <a:solidFill>
                    <a:schemeClr val="tx1"/>
                  </a:solidFill>
                </a:rPr>
                <a:t>)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1103B20-844B-E264-9098-832F1645D412}"/>
                </a:ext>
              </a:extLst>
            </p:cNvPr>
            <p:cNvSpPr/>
            <p:nvPr/>
          </p:nvSpPr>
          <p:spPr>
            <a:xfrm>
              <a:off x="6848073" y="4876110"/>
              <a:ext cx="2185147" cy="67058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clint</a:t>
              </a:r>
              <a:r>
                <a:rPr lang="zh-CN" altLang="en-US" sz="2000">
                  <a:solidFill>
                    <a:schemeClr val="tx1"/>
                  </a:solidFill>
                </a:rPr>
                <a:t>中断控制器</a:t>
              </a:r>
            </a:p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(core-local)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D4A96B4-DCBC-1725-5C7B-F5A1A6C5D86F}"/>
                </a:ext>
              </a:extLst>
            </p:cNvPr>
            <p:cNvCxnSpPr>
              <a:cxnSpLocks/>
            </p:cNvCxnSpPr>
            <p:nvPr/>
          </p:nvCxnSpPr>
          <p:spPr>
            <a:xfrm>
              <a:off x="8400256" y="4223545"/>
              <a:ext cx="0" cy="633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EFE1CAA-6603-B0E6-B412-3C82FA61E810}"/>
                </a:ext>
              </a:extLst>
            </p:cNvPr>
            <p:cNvSpPr txBox="1"/>
            <p:nvPr/>
          </p:nvSpPr>
          <p:spPr>
            <a:xfrm>
              <a:off x="4946392" y="4362745"/>
              <a:ext cx="18001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/>
                <a:t>外部设备中断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522F0D5-0A5E-0E13-A8A6-1DA4DAB4B64D}"/>
                </a:ext>
              </a:extLst>
            </p:cNvPr>
            <p:cNvSpPr txBox="1"/>
            <p:nvPr/>
          </p:nvSpPr>
          <p:spPr>
            <a:xfrm>
              <a:off x="7076791" y="4376832"/>
              <a:ext cx="12154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/>
                <a:t>时钟中断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41E8DDD-5A36-66CF-5975-DB7F4433DFBB}"/>
                </a:ext>
              </a:extLst>
            </p:cNvPr>
            <p:cNvSpPr txBox="1"/>
            <p:nvPr/>
          </p:nvSpPr>
          <p:spPr>
            <a:xfrm>
              <a:off x="8400256" y="4362745"/>
              <a:ext cx="1152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/>
                <a:t>IPI</a:t>
              </a:r>
              <a:r>
                <a:rPr lang="zh-CN" altLang="en-US" sz="2000"/>
                <a:t>中断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BF51C04-2505-0381-8531-CC43E8264137}"/>
                </a:ext>
              </a:extLst>
            </p:cNvPr>
            <p:cNvSpPr/>
            <p:nvPr/>
          </p:nvSpPr>
          <p:spPr>
            <a:xfrm>
              <a:off x="3935760" y="1196752"/>
              <a:ext cx="5076564" cy="18428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ArceOS</a:t>
              </a:r>
              <a:r>
                <a:rPr lang="zh-CN" altLang="en-US" sz="2000" b="1">
                  <a:solidFill>
                    <a:schemeClr val="tx1"/>
                  </a:solidFill>
                </a:rPr>
                <a:t>内核</a:t>
              </a: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5C31B275-28FF-5EF8-4D62-43282879C9E5}"/>
                </a:ext>
              </a:extLst>
            </p:cNvPr>
            <p:cNvSpPr/>
            <p:nvPr/>
          </p:nvSpPr>
          <p:spPr>
            <a:xfrm>
              <a:off x="3935760" y="3283193"/>
              <a:ext cx="921930" cy="4198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stvec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113FECD-C1C3-7603-A88C-8A38A8FA1D3C}"/>
                </a:ext>
              </a:extLst>
            </p:cNvPr>
            <p:cNvSpPr/>
            <p:nvPr/>
          </p:nvSpPr>
          <p:spPr>
            <a:xfrm>
              <a:off x="4292123" y="1952836"/>
              <a:ext cx="1705064" cy="735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</a:rPr>
                <a:t>异常</a:t>
              </a:r>
              <a:r>
                <a:rPr lang="en-US" altLang="zh-CN" sz="2000">
                  <a:solidFill>
                    <a:schemeClr val="tx1"/>
                  </a:solidFill>
                </a:rPr>
                <a:t>/</a:t>
              </a:r>
              <a:r>
                <a:rPr lang="zh-CN" altLang="en-US" sz="2000">
                  <a:solidFill>
                    <a:schemeClr val="tx1"/>
                  </a:solidFill>
                </a:rPr>
                <a:t>中断</a:t>
              </a:r>
              <a:endParaRPr lang="en-US" altLang="zh-CN" sz="200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>
                  <a:solidFill>
                    <a:schemeClr val="tx1"/>
                  </a:solidFill>
                </a:rPr>
                <a:t>向量表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FE0D009-E21E-A7CE-A192-202E2A3ADC1F}"/>
                </a:ext>
              </a:extLst>
            </p:cNvPr>
            <p:cNvSpPr/>
            <p:nvPr/>
          </p:nvSpPr>
          <p:spPr>
            <a:xfrm>
              <a:off x="7104111" y="1854519"/>
              <a:ext cx="1436205" cy="350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axhal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A2E4502-9547-FC30-681C-13562D0CE4B6}"/>
                </a:ext>
              </a:extLst>
            </p:cNvPr>
            <p:cNvCxnSpPr/>
            <p:nvPr/>
          </p:nvCxnSpPr>
          <p:spPr>
            <a:xfrm flipH="1">
              <a:off x="6096000" y="2060848"/>
              <a:ext cx="10081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1849887-FEB5-A4F6-5BD7-13024FCE2E29}"/>
                </a:ext>
              </a:extLst>
            </p:cNvPr>
            <p:cNvSpPr txBox="1"/>
            <p:nvPr/>
          </p:nvSpPr>
          <p:spPr>
            <a:xfrm>
              <a:off x="6255123" y="1700808"/>
              <a:ext cx="725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建立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77D182D-6337-9C39-A6DF-A44DD29DDD1F}"/>
                </a:ext>
              </a:extLst>
            </p:cNvPr>
            <p:cNvSpPr/>
            <p:nvPr/>
          </p:nvSpPr>
          <p:spPr>
            <a:xfrm>
              <a:off x="7104111" y="2358575"/>
              <a:ext cx="1436205" cy="350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drivers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6BA53E20-2A4F-652C-03F3-DFB551D5E06A}"/>
                </a:ext>
              </a:extLst>
            </p:cNvPr>
            <p:cNvCxnSpPr/>
            <p:nvPr/>
          </p:nvCxnSpPr>
          <p:spPr>
            <a:xfrm flipH="1">
              <a:off x="6096000" y="2564904"/>
              <a:ext cx="10081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0FCB8AD-5192-DFA6-062E-737B79639FAD}"/>
                </a:ext>
              </a:extLst>
            </p:cNvPr>
            <p:cNvSpPr txBox="1"/>
            <p:nvPr/>
          </p:nvSpPr>
          <p:spPr>
            <a:xfrm>
              <a:off x="6255123" y="2204864"/>
              <a:ext cx="725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注册</a:t>
              </a: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7CBF8B75-06AA-E7FF-E2FD-1E4FAB17BAD5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4396725" y="2708920"/>
              <a:ext cx="0" cy="574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7FC30535-12E4-250A-DC4A-5CAA7B9AC0E2}"/>
                </a:ext>
              </a:extLst>
            </p:cNvPr>
            <p:cNvCxnSpPr>
              <a:cxnSpLocks/>
            </p:cNvCxnSpPr>
            <p:nvPr/>
          </p:nvCxnSpPr>
          <p:spPr>
            <a:xfrm>
              <a:off x="7123373" y="4223545"/>
              <a:ext cx="0" cy="633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FF7468DB-1458-1DFA-9674-899E0EEC591D}"/>
                </a:ext>
              </a:extLst>
            </p:cNvPr>
            <p:cNvSpPr/>
            <p:nvPr/>
          </p:nvSpPr>
          <p:spPr>
            <a:xfrm>
              <a:off x="3947945" y="4856800"/>
              <a:ext cx="2185147" cy="67058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plic</a:t>
              </a:r>
              <a:r>
                <a:rPr lang="zh-CN" altLang="en-US" sz="2000">
                  <a:solidFill>
                    <a:schemeClr val="tx1"/>
                  </a:solidFill>
                </a:rPr>
                <a:t>中断控制器</a:t>
              </a:r>
              <a:endParaRPr lang="en-US" altLang="zh-CN" sz="200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(platform-level)</a:t>
              </a: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0E9E92B-0038-1179-C9C4-6A848DE8D505}"/>
                </a:ext>
              </a:extLst>
            </p:cNvPr>
            <p:cNvCxnSpPr>
              <a:cxnSpLocks/>
            </p:cNvCxnSpPr>
            <p:nvPr/>
          </p:nvCxnSpPr>
          <p:spPr>
            <a:xfrm>
              <a:off x="5051884" y="4244903"/>
              <a:ext cx="0" cy="633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427E43A-8949-B7E3-78AB-E0B2BD0CA352}"/>
                </a:ext>
              </a:extLst>
            </p:cNvPr>
            <p:cNvSpPr/>
            <p:nvPr/>
          </p:nvSpPr>
          <p:spPr>
            <a:xfrm>
              <a:off x="3941419" y="5951700"/>
              <a:ext cx="678418" cy="350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dev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C2F14BB-DD0A-D65E-B783-49A690CA9431}"/>
                </a:ext>
              </a:extLst>
            </p:cNvPr>
            <p:cNvSpPr/>
            <p:nvPr/>
          </p:nvSpPr>
          <p:spPr>
            <a:xfrm>
              <a:off x="5454674" y="5951699"/>
              <a:ext cx="678418" cy="350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dev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B9E61F3-DB28-5A74-4C12-29F4A111DA08}"/>
                </a:ext>
              </a:extLst>
            </p:cNvPr>
            <p:cNvSpPr/>
            <p:nvPr/>
          </p:nvSpPr>
          <p:spPr>
            <a:xfrm>
              <a:off x="4712675" y="5951698"/>
              <a:ext cx="678418" cy="350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dev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D98D1810-2F5B-F431-9EA8-B23F66D26A84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280628" y="5546697"/>
              <a:ext cx="0" cy="4050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6FE5D41-0593-BEE1-5BB7-F92E44CAFEC8}"/>
                </a:ext>
              </a:extLst>
            </p:cNvPr>
            <p:cNvCxnSpPr>
              <a:cxnSpLocks/>
            </p:cNvCxnSpPr>
            <p:nvPr/>
          </p:nvCxnSpPr>
          <p:spPr>
            <a:xfrm>
              <a:off x="5050564" y="5546695"/>
              <a:ext cx="0" cy="4050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5FB5C893-5508-081D-4D0B-C9928D6F880F}"/>
                </a:ext>
              </a:extLst>
            </p:cNvPr>
            <p:cNvCxnSpPr>
              <a:cxnSpLocks/>
            </p:cNvCxnSpPr>
            <p:nvPr/>
          </p:nvCxnSpPr>
          <p:spPr>
            <a:xfrm>
              <a:off x="5807968" y="5546695"/>
              <a:ext cx="0" cy="4050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6901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549A5F-86C5-8873-6429-6CE27C894EB3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块设备驱动的组件构成</a:t>
            </a:r>
            <a:endParaRPr lang="en-US" altLang="zh-CN" sz="32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12C365-CCA4-B545-E2B5-B882124A9898}"/>
              </a:ext>
            </a:extLst>
          </p:cNvPr>
          <p:cNvSpPr/>
          <p:nvPr/>
        </p:nvSpPr>
        <p:spPr>
          <a:xfrm>
            <a:off x="3863752" y="3367177"/>
            <a:ext cx="471652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Trait</a:t>
            </a:r>
            <a:r>
              <a:rPr lang="en-US" altLang="zh-CN">
                <a:solidFill>
                  <a:schemeClr val="tx1"/>
                </a:solidFill>
              </a:rPr>
              <a:t>: BlockDriverOps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D9A541-186B-1E05-B19D-0C1A04F1D8F9}"/>
              </a:ext>
            </a:extLst>
          </p:cNvPr>
          <p:cNvSpPr/>
          <p:nvPr/>
        </p:nvSpPr>
        <p:spPr>
          <a:xfrm>
            <a:off x="3863752" y="4833156"/>
            <a:ext cx="1368152" cy="653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ramdisk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A1E03B-6A59-8BB7-054C-5CF40A69512B}"/>
              </a:ext>
            </a:extLst>
          </p:cNvPr>
          <p:cNvSpPr/>
          <p:nvPr/>
        </p:nvSpPr>
        <p:spPr>
          <a:xfrm>
            <a:off x="6960096" y="4833156"/>
            <a:ext cx="1620178" cy="653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bcm2835sdhci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6C6192-DBB0-955B-3D38-EF7910436345}"/>
              </a:ext>
            </a:extLst>
          </p:cNvPr>
          <p:cNvSpPr/>
          <p:nvPr/>
        </p:nvSpPr>
        <p:spPr>
          <a:xfrm>
            <a:off x="5411924" y="4849220"/>
            <a:ext cx="1368152" cy="653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virtio-blk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0EBFCF7-E17A-5CF7-6CC6-2383AA935635}"/>
              </a:ext>
            </a:extLst>
          </p:cNvPr>
          <p:cNvCxnSpPr>
            <a:stCxn id="10" idx="0"/>
          </p:cNvCxnSpPr>
          <p:nvPr/>
        </p:nvCxnSpPr>
        <p:spPr>
          <a:xfrm flipV="1">
            <a:off x="4547828" y="3799225"/>
            <a:ext cx="0" cy="103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1D39312-0484-828F-8EAF-082F98346B03}"/>
              </a:ext>
            </a:extLst>
          </p:cNvPr>
          <p:cNvCxnSpPr/>
          <p:nvPr/>
        </p:nvCxnSpPr>
        <p:spPr>
          <a:xfrm flipV="1">
            <a:off x="6096000" y="3815289"/>
            <a:ext cx="0" cy="103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78F15DE-A300-2D2D-F7DD-79A31815F935}"/>
              </a:ext>
            </a:extLst>
          </p:cNvPr>
          <p:cNvCxnSpPr/>
          <p:nvPr/>
        </p:nvCxnSpPr>
        <p:spPr>
          <a:xfrm flipV="1">
            <a:off x="7716180" y="3815289"/>
            <a:ext cx="0" cy="103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84A5EBA-4690-02E5-2C5B-7043FAA65D26}"/>
              </a:ext>
            </a:extLst>
          </p:cNvPr>
          <p:cNvSpPr/>
          <p:nvPr/>
        </p:nvSpPr>
        <p:spPr>
          <a:xfrm>
            <a:off x="3863752" y="1990430"/>
            <a:ext cx="4716522" cy="653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FileSystem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A211E6EC-D675-9E05-42A2-BF12E6784336}"/>
              </a:ext>
            </a:extLst>
          </p:cNvPr>
          <p:cNvSpPr/>
          <p:nvPr/>
        </p:nvSpPr>
        <p:spPr>
          <a:xfrm>
            <a:off x="5853684" y="2641665"/>
            <a:ext cx="484632" cy="65350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211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CF6D43D-B81D-BA47-B109-3860F6BC9F39}"/>
              </a:ext>
            </a:extLst>
          </p:cNvPr>
          <p:cNvSpPr/>
          <p:nvPr/>
        </p:nvSpPr>
        <p:spPr>
          <a:xfrm>
            <a:off x="7032104" y="2564904"/>
            <a:ext cx="4896544" cy="25562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块设备模型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549A5F-86C5-8873-6429-6CE27C894EB3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块设备驱动</a:t>
            </a:r>
            <a:r>
              <a:rPr lang="en-US" altLang="zh-CN" sz="3200"/>
              <a:t>Trait - BlockDriverOps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766B66-2E22-4740-0710-FD359D5C4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56" y="1412776"/>
            <a:ext cx="6408712" cy="484673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6C2B9B6-9BAB-794D-5B6F-9A72C57DC82A}"/>
              </a:ext>
            </a:extLst>
          </p:cNvPr>
          <p:cNvSpPr/>
          <p:nvPr/>
        </p:nvSpPr>
        <p:spPr>
          <a:xfrm>
            <a:off x="7821540" y="3326081"/>
            <a:ext cx="39737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cache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1F530E-C0DC-5A5D-17D4-E62A823B63F7}"/>
              </a:ext>
            </a:extLst>
          </p:cNvPr>
          <p:cNvSpPr/>
          <p:nvPr/>
        </p:nvSpPr>
        <p:spPr>
          <a:xfrm>
            <a:off x="7821540" y="3980168"/>
            <a:ext cx="794740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1DA75C-71DE-D0AD-5AAE-CE62F33F9E55}"/>
              </a:ext>
            </a:extLst>
          </p:cNvPr>
          <p:cNvSpPr/>
          <p:nvPr/>
        </p:nvSpPr>
        <p:spPr>
          <a:xfrm>
            <a:off x="8616280" y="3980168"/>
            <a:ext cx="794740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56C4BFA-2BCD-6E0E-D2B7-F4BBEA6B210F}"/>
              </a:ext>
            </a:extLst>
          </p:cNvPr>
          <p:cNvSpPr/>
          <p:nvPr/>
        </p:nvSpPr>
        <p:spPr>
          <a:xfrm>
            <a:off x="9411020" y="3980168"/>
            <a:ext cx="794740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8BC27FA-643E-AE12-F908-E32A6CDB1CBE}"/>
              </a:ext>
            </a:extLst>
          </p:cNvPr>
          <p:cNvSpPr/>
          <p:nvPr/>
        </p:nvSpPr>
        <p:spPr>
          <a:xfrm>
            <a:off x="10205760" y="3980168"/>
            <a:ext cx="794740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F2B3B34-3801-8AEA-D25F-9A05652D8732}"/>
              </a:ext>
            </a:extLst>
          </p:cNvPr>
          <p:cNvSpPr/>
          <p:nvPr/>
        </p:nvSpPr>
        <p:spPr>
          <a:xfrm>
            <a:off x="11000500" y="3969060"/>
            <a:ext cx="794740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21AA44-8835-1283-C1AE-FE7CAEB4FE2D}"/>
              </a:ext>
            </a:extLst>
          </p:cNvPr>
          <p:cNvSpPr txBox="1"/>
          <p:nvPr/>
        </p:nvSpPr>
        <p:spPr>
          <a:xfrm>
            <a:off x="7032104" y="4557601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索引</a:t>
            </a:r>
            <a:r>
              <a:rPr lang="en-US" altLang="zh-CN"/>
              <a:t>ID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2B84BB-F6EA-6AA7-ADDB-8AD0CF8EC73E}"/>
              </a:ext>
            </a:extLst>
          </p:cNvPr>
          <p:cNvSpPr txBox="1"/>
          <p:nvPr/>
        </p:nvSpPr>
        <p:spPr>
          <a:xfrm>
            <a:off x="8076220" y="4566300"/>
            <a:ext cx="36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10011D-59AB-4A87-995E-657C79ABBE2B}"/>
              </a:ext>
            </a:extLst>
          </p:cNvPr>
          <p:cNvSpPr txBox="1"/>
          <p:nvPr/>
        </p:nvSpPr>
        <p:spPr>
          <a:xfrm>
            <a:off x="8867511" y="4557601"/>
            <a:ext cx="36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2CB910-5FF2-0D47-D454-5A4A6D2BD61D}"/>
              </a:ext>
            </a:extLst>
          </p:cNvPr>
          <p:cNvSpPr txBox="1"/>
          <p:nvPr/>
        </p:nvSpPr>
        <p:spPr>
          <a:xfrm>
            <a:off x="9658802" y="4566300"/>
            <a:ext cx="36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CDA369-7EA5-96DD-0D2C-E5BD82F88EC0}"/>
              </a:ext>
            </a:extLst>
          </p:cNvPr>
          <p:cNvSpPr txBox="1"/>
          <p:nvPr/>
        </p:nvSpPr>
        <p:spPr>
          <a:xfrm>
            <a:off x="10485637" y="4566300"/>
            <a:ext cx="36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EC36F0-68DB-0341-DC25-2AAFE93EBC70}"/>
              </a:ext>
            </a:extLst>
          </p:cNvPr>
          <p:cNvSpPr txBox="1"/>
          <p:nvPr/>
        </p:nvSpPr>
        <p:spPr>
          <a:xfrm>
            <a:off x="11312472" y="4557601"/>
            <a:ext cx="36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6051C1B-4B8F-AA5A-1DA5-DD49BC3A5E24}"/>
              </a:ext>
            </a:extLst>
          </p:cNvPr>
          <p:cNvSpPr txBox="1"/>
          <p:nvPr/>
        </p:nvSpPr>
        <p:spPr>
          <a:xfrm>
            <a:off x="7020853" y="4046542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块数组</a:t>
            </a:r>
            <a:endParaRPr lang="en-US" altLang="zh-CN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ACB90B-5541-1E5C-C552-63F549BDFB90}"/>
              </a:ext>
            </a:extLst>
          </p:cNvPr>
          <p:cNvSpPr txBox="1"/>
          <p:nvPr/>
        </p:nvSpPr>
        <p:spPr>
          <a:xfrm>
            <a:off x="7019102" y="3379208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读</a:t>
            </a:r>
            <a:r>
              <a:rPr lang="en-US" altLang="zh-CN"/>
              <a:t>/</a:t>
            </a:r>
            <a:r>
              <a:rPr lang="zh-CN" altLang="en-US"/>
              <a:t>写</a:t>
            </a:r>
            <a:r>
              <a:rPr lang="en-US" altLang="zh-CN"/>
              <a:t>?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F975437-446A-041F-A884-9240AF8A66E9}"/>
              </a:ext>
            </a:extLst>
          </p:cNvPr>
          <p:cNvSpPr txBox="1"/>
          <p:nvPr/>
        </p:nvSpPr>
        <p:spPr>
          <a:xfrm>
            <a:off x="6996100" y="5373216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块设备：连续空间按指定尺寸划分为数组形式</a:t>
            </a:r>
            <a:endParaRPr lang="en-US" altLang="zh-CN"/>
          </a:p>
          <a:p>
            <a:r>
              <a:rPr lang="zh-CN" altLang="en-US"/>
              <a:t>关键属性：</a:t>
            </a:r>
            <a:r>
              <a:rPr lang="zh-CN" altLang="en-US" b="1"/>
              <a:t>块大小 </a:t>
            </a:r>
            <a:r>
              <a:rPr lang="zh-CN" altLang="en-US"/>
              <a:t>和 </a:t>
            </a:r>
            <a:r>
              <a:rPr lang="zh-CN" altLang="en-US" b="1"/>
              <a:t>总块数</a:t>
            </a:r>
          </a:p>
        </p:txBody>
      </p:sp>
      <p:sp>
        <p:nvSpPr>
          <p:cNvPr id="20" name="箭头: 上 19">
            <a:extLst>
              <a:ext uri="{FF2B5EF4-FFF2-40B4-BE49-F238E27FC236}">
                <a16:creationId xmlns:a16="http://schemas.microsoft.com/office/drawing/2014/main" id="{FDEC03A6-12E7-8A6F-5EA2-BC3A887C2EDD}"/>
              </a:ext>
            </a:extLst>
          </p:cNvPr>
          <p:cNvSpPr/>
          <p:nvPr/>
        </p:nvSpPr>
        <p:spPr>
          <a:xfrm>
            <a:off x="7718407" y="1859590"/>
            <a:ext cx="484632" cy="593544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9A7A64B7-D2CE-0626-FB9B-2CABCDCF9D3B}"/>
              </a:ext>
            </a:extLst>
          </p:cNvPr>
          <p:cNvSpPr/>
          <p:nvPr/>
        </p:nvSpPr>
        <p:spPr>
          <a:xfrm>
            <a:off x="9262882" y="1873338"/>
            <a:ext cx="484632" cy="62212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BD928A70-FD1E-6141-230B-A372FD780D4F}"/>
              </a:ext>
            </a:extLst>
          </p:cNvPr>
          <p:cNvSpPr/>
          <p:nvPr/>
        </p:nvSpPr>
        <p:spPr>
          <a:xfrm>
            <a:off x="11001950" y="1845384"/>
            <a:ext cx="484632" cy="622126"/>
          </a:xfrm>
          <a:prstGeom prst="downArrow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FA78C29-807D-B75C-6FA8-3E22D8B609CE}"/>
              </a:ext>
            </a:extLst>
          </p:cNvPr>
          <p:cNvSpPr txBox="1"/>
          <p:nvPr/>
        </p:nvSpPr>
        <p:spPr>
          <a:xfrm>
            <a:off x="7392144" y="112648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按索引</a:t>
            </a:r>
            <a:endParaRPr lang="en-US" altLang="zh-CN"/>
          </a:p>
          <a:p>
            <a:r>
              <a:rPr lang="zh-CN" altLang="en-US"/>
              <a:t>读出一块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1D34257-64C3-8942-1757-C7EB8F0208C4}"/>
              </a:ext>
            </a:extLst>
          </p:cNvPr>
          <p:cNvSpPr txBox="1"/>
          <p:nvPr/>
        </p:nvSpPr>
        <p:spPr>
          <a:xfrm>
            <a:off x="8904312" y="1151120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按索引</a:t>
            </a:r>
            <a:endParaRPr lang="en-US" altLang="zh-CN"/>
          </a:p>
          <a:p>
            <a:r>
              <a:rPr lang="zh-CN" altLang="en-US"/>
              <a:t>写入一块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843481C-8070-3323-13D5-8E9B8D0EB13D}"/>
              </a:ext>
            </a:extLst>
          </p:cNvPr>
          <p:cNvSpPr txBox="1"/>
          <p:nvPr/>
        </p:nvSpPr>
        <p:spPr>
          <a:xfrm>
            <a:off x="10660816" y="1164333"/>
            <a:ext cx="123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刷缓存</a:t>
            </a:r>
            <a:endParaRPr lang="en-US" altLang="zh-CN"/>
          </a:p>
          <a:p>
            <a:r>
              <a:rPr lang="en-US" altLang="zh-CN"/>
              <a:t>(</a:t>
            </a:r>
            <a:r>
              <a:rPr lang="zh-CN" altLang="en-US"/>
              <a:t>回写模式</a:t>
            </a:r>
            <a:r>
              <a:rPr lang="en-US" altLang="zh-CN"/>
              <a:t>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480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F62B4-93BF-D1D2-5D68-469B4F1BC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C4283D-D542-E663-1FFF-5E215E0921F4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U.8.0 LoadApp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F1BCC2-1168-B7F6-3453-A6E4EA3A0524}"/>
              </a:ext>
            </a:extLst>
          </p:cNvPr>
          <p:cNvSpPr txBox="1"/>
          <p:nvPr/>
        </p:nvSpPr>
        <p:spPr>
          <a:xfrm>
            <a:off x="515380" y="5418132"/>
            <a:ext cx="46445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本节目标：</a:t>
            </a:r>
            <a:endParaRPr lang="en-US" altLang="zh-CN" sz="2400"/>
          </a:p>
          <a:p>
            <a:r>
              <a:rPr lang="en-US" altLang="zh-CN" sz="2400"/>
              <a:t>1. </a:t>
            </a:r>
            <a:r>
              <a:rPr lang="zh-CN" altLang="en-US" sz="2400"/>
              <a:t>从文件系统加载应用和数据</a:t>
            </a:r>
            <a:endParaRPr lang="en-US" altLang="zh-CN" sz="2400"/>
          </a:p>
          <a:p>
            <a:r>
              <a:rPr lang="en-US" altLang="zh-CN" sz="2400"/>
              <a:t>2. </a:t>
            </a:r>
            <a:r>
              <a:rPr lang="zh-CN" altLang="en-US" sz="2400"/>
              <a:t>文件系统的初始化和文件操作</a:t>
            </a:r>
            <a:endParaRPr lang="en-US" altLang="zh-CN" sz="240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8EFB77F9-E2CD-3D29-D7E1-B9E4BB863A4A}"/>
              </a:ext>
            </a:extLst>
          </p:cNvPr>
          <p:cNvSpPr/>
          <p:nvPr/>
        </p:nvSpPr>
        <p:spPr>
          <a:xfrm>
            <a:off x="4403812" y="3186684"/>
            <a:ext cx="504056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816BCC-CAD7-4ABD-5157-D854C67A8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76" y="1155192"/>
            <a:ext cx="3750485" cy="37504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88596C3-11CC-9E8A-B081-E125CE3E4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890" y="1161089"/>
            <a:ext cx="4091438" cy="375048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4275254-CAF3-F4D3-25C9-928C6029A784}"/>
              </a:ext>
            </a:extLst>
          </p:cNvPr>
          <p:cNvSpPr txBox="1"/>
          <p:nvPr/>
        </p:nvSpPr>
        <p:spPr>
          <a:xfrm>
            <a:off x="5231904" y="5117754"/>
            <a:ext cx="3975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实验命令行：</a:t>
            </a:r>
            <a:endParaRPr lang="en-US" altLang="zh-CN" sz="2000" b="1"/>
          </a:p>
          <a:p>
            <a:r>
              <a:rPr lang="en-US" altLang="zh-CN" sz="2000" b="1"/>
              <a:t>make run A=tour/u_8_0 BLK=y 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8634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549A5F-86C5-8873-6429-6CE27C894EB3}"/>
              </a:ext>
            </a:extLst>
          </p:cNvPr>
          <p:cNvSpPr txBox="1"/>
          <p:nvPr/>
        </p:nvSpPr>
        <p:spPr>
          <a:xfrm>
            <a:off x="515380" y="370134"/>
            <a:ext cx="65527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文件系统 </a:t>
            </a:r>
            <a:r>
              <a:rPr lang="en-US" altLang="zh-CN" sz="3200"/>
              <a:t>-</a:t>
            </a:r>
            <a:r>
              <a:rPr lang="zh-CN" altLang="en-US" sz="3200"/>
              <a:t> 组件构成</a:t>
            </a:r>
            <a:endParaRPr lang="en-US" altLang="zh-CN" sz="32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A65D36-28AB-3EFC-7D7B-A3270E29CE24}"/>
              </a:ext>
            </a:extLst>
          </p:cNvPr>
          <p:cNvSpPr/>
          <p:nvPr/>
        </p:nvSpPr>
        <p:spPr>
          <a:xfrm>
            <a:off x="1455056" y="2984023"/>
            <a:ext cx="3903377" cy="1453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>
                <a:solidFill>
                  <a:schemeClr val="tx1"/>
                </a:solidFill>
              </a:rPr>
              <a:t>modules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DE1CD3-36EE-6B45-65C2-48985A42BB8D}"/>
              </a:ext>
            </a:extLst>
          </p:cNvPr>
          <p:cNvSpPr/>
          <p:nvPr/>
        </p:nvSpPr>
        <p:spPr>
          <a:xfrm>
            <a:off x="1775520" y="3428815"/>
            <a:ext cx="3114861" cy="71136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axfs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9DC85E0-79E3-6103-5F15-B30E81E7C6D4}"/>
              </a:ext>
            </a:extLst>
          </p:cNvPr>
          <p:cNvSpPr/>
          <p:nvPr/>
        </p:nvSpPr>
        <p:spPr>
          <a:xfrm>
            <a:off x="1451484" y="4833310"/>
            <a:ext cx="3903377" cy="1637615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>
                <a:solidFill>
                  <a:schemeClr val="tx1"/>
                </a:solidFill>
              </a:rPr>
              <a:t>crates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E16DB0C-0E70-DA2A-9624-AE7EC90BB5CC}"/>
              </a:ext>
            </a:extLst>
          </p:cNvPr>
          <p:cNvSpPr/>
          <p:nvPr/>
        </p:nvSpPr>
        <p:spPr>
          <a:xfrm>
            <a:off x="2819636" y="5194252"/>
            <a:ext cx="1368350" cy="33123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axfs_vfs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995E34C-54AD-0B67-A4AA-FF98978B478F}"/>
              </a:ext>
            </a:extLst>
          </p:cNvPr>
          <p:cNvSpPr/>
          <p:nvPr/>
        </p:nvSpPr>
        <p:spPr>
          <a:xfrm>
            <a:off x="1866045" y="5878195"/>
            <a:ext cx="1368350" cy="33123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axfs_ramfs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3A60C2C-C45B-DB83-092D-807A08628E3C}"/>
              </a:ext>
            </a:extLst>
          </p:cNvPr>
          <p:cNvSpPr/>
          <p:nvPr/>
        </p:nvSpPr>
        <p:spPr>
          <a:xfrm>
            <a:off x="3757484" y="5878195"/>
            <a:ext cx="1368350" cy="33123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axfs_devfs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160478-70F2-2D87-827D-974B83353877}"/>
              </a:ext>
            </a:extLst>
          </p:cNvPr>
          <p:cNvSpPr txBox="1"/>
          <p:nvPr/>
        </p:nvSpPr>
        <p:spPr>
          <a:xfrm>
            <a:off x="2601466" y="3610784"/>
            <a:ext cx="71717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fatfs</a:t>
            </a:r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BFC92DA-82B4-EDC7-6B0B-B7FF0882AAD3}"/>
              </a:ext>
            </a:extLst>
          </p:cNvPr>
          <p:cNvSpPr/>
          <p:nvPr/>
        </p:nvSpPr>
        <p:spPr>
          <a:xfrm>
            <a:off x="1451484" y="1453285"/>
            <a:ext cx="3903377" cy="11346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>
                <a:solidFill>
                  <a:schemeClr val="tx1"/>
                </a:solidFill>
              </a:rPr>
              <a:t>apps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0FA8417-DA83-80AF-9E44-A90D656A502E}"/>
              </a:ext>
            </a:extLst>
          </p:cNvPr>
          <p:cNvSpPr/>
          <p:nvPr/>
        </p:nvSpPr>
        <p:spPr>
          <a:xfrm>
            <a:off x="1775520" y="1885333"/>
            <a:ext cx="3116861" cy="61206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1D6AE61-BC71-0CD8-DBED-74FFAACA49A5}"/>
              </a:ext>
            </a:extLst>
          </p:cNvPr>
          <p:cNvSpPr txBox="1"/>
          <p:nvPr/>
        </p:nvSpPr>
        <p:spPr>
          <a:xfrm>
            <a:off x="2603612" y="2014598"/>
            <a:ext cx="715032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shell</a:t>
            </a:r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9F845B4-97D1-0678-0D65-57DDC4AAAE17}"/>
              </a:ext>
            </a:extLst>
          </p:cNvPr>
          <p:cNvSpPr txBox="1"/>
          <p:nvPr/>
        </p:nvSpPr>
        <p:spPr>
          <a:xfrm>
            <a:off x="502425" y="1873040"/>
            <a:ext cx="78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应用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9D7900A-A233-9222-ED89-4775A8B26B2E}"/>
              </a:ext>
            </a:extLst>
          </p:cNvPr>
          <p:cNvSpPr txBox="1"/>
          <p:nvPr/>
        </p:nvSpPr>
        <p:spPr>
          <a:xfrm>
            <a:off x="500481" y="3609020"/>
            <a:ext cx="78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框架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3C58B26-2992-7420-B711-73D8C6AA1EF5}"/>
              </a:ext>
            </a:extLst>
          </p:cNvPr>
          <p:cNvSpPr txBox="1"/>
          <p:nvPr/>
        </p:nvSpPr>
        <p:spPr>
          <a:xfrm>
            <a:off x="191344" y="5335926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基础设施</a:t>
            </a:r>
            <a:endParaRPr lang="en-US" altLang="zh-CN" sz="2000"/>
          </a:p>
          <a:p>
            <a:r>
              <a:rPr lang="zh-CN" altLang="en-US" sz="2000"/>
              <a:t>具体类型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FA97C9F8-7DFB-FDCE-16E2-BD616D51B963}"/>
              </a:ext>
            </a:extLst>
          </p:cNvPr>
          <p:cNvSpPr/>
          <p:nvPr/>
        </p:nvSpPr>
        <p:spPr>
          <a:xfrm>
            <a:off x="6081633" y="2984023"/>
            <a:ext cx="4824536" cy="14532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框架负责在启动时建立类似</a:t>
            </a:r>
            <a:r>
              <a:rPr lang="en-US" altLang="zh-CN">
                <a:solidFill>
                  <a:schemeClr val="tx1"/>
                </a:solidFill>
              </a:rPr>
              <a:t>linux</a:t>
            </a:r>
            <a:r>
              <a:rPr lang="zh-CN" altLang="en-US">
                <a:solidFill>
                  <a:schemeClr val="tx1"/>
                </a:solidFill>
              </a:rPr>
              <a:t>文件系统，在根目录下包含普通目录与文件，及</a:t>
            </a:r>
            <a:r>
              <a:rPr lang="en-US" altLang="zh-CN">
                <a:solidFill>
                  <a:schemeClr val="tx1"/>
                </a:solidFill>
              </a:rPr>
              <a:t>dev</a:t>
            </a:r>
            <a:r>
              <a:rPr lang="zh-CN" altLang="en-US">
                <a:solidFill>
                  <a:schemeClr val="tx1"/>
                </a:solidFill>
              </a:rPr>
              <a:t>目录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axfs</a:t>
            </a:r>
            <a:r>
              <a:rPr lang="zh-CN" altLang="en-US">
                <a:solidFill>
                  <a:schemeClr val="tx1"/>
                </a:solidFill>
              </a:rPr>
              <a:t>对应的是通用的目录和文件对象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2FDA72B-6A10-31C8-9CD3-5993D95616B0}"/>
              </a:ext>
            </a:extLst>
          </p:cNvPr>
          <p:cNvSpPr/>
          <p:nvPr/>
        </p:nvSpPr>
        <p:spPr>
          <a:xfrm>
            <a:off x="6081633" y="1453285"/>
            <a:ext cx="4824536" cy="11346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应用</a:t>
            </a:r>
            <a:r>
              <a:rPr lang="en-US" altLang="zh-CN">
                <a:solidFill>
                  <a:schemeClr val="tx1"/>
                </a:solidFill>
              </a:rPr>
              <a:t>shell</a:t>
            </a:r>
            <a:r>
              <a:rPr lang="zh-CN" altLang="en-US">
                <a:solidFill>
                  <a:schemeClr val="tx1"/>
                </a:solidFill>
              </a:rPr>
              <a:t>本身模拟</a:t>
            </a:r>
            <a:r>
              <a:rPr lang="en-US" altLang="zh-CN">
                <a:solidFill>
                  <a:schemeClr val="tx1"/>
                </a:solidFill>
              </a:rPr>
              <a:t>linux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>
                <a:solidFill>
                  <a:schemeClr val="tx1"/>
                </a:solidFill>
              </a:rPr>
              <a:t>shell</a:t>
            </a:r>
          </a:p>
          <a:p>
            <a:r>
              <a:rPr lang="zh-CN" altLang="en-US">
                <a:solidFill>
                  <a:schemeClr val="tx1"/>
                </a:solidFill>
              </a:rPr>
              <a:t>包含了一系列操作文件的子命令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97A6BA10-F3CE-0728-5A3C-3EB15B4A4FB0}"/>
              </a:ext>
            </a:extLst>
          </p:cNvPr>
          <p:cNvSpPr/>
          <p:nvPr/>
        </p:nvSpPr>
        <p:spPr>
          <a:xfrm>
            <a:off x="2749763" y="2587978"/>
            <a:ext cx="484632" cy="51186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箭头: 下 49">
            <a:extLst>
              <a:ext uri="{FF2B5EF4-FFF2-40B4-BE49-F238E27FC236}">
                <a16:creationId xmlns:a16="http://schemas.microsoft.com/office/drawing/2014/main" id="{09F5AE39-15E2-0FD5-2193-1626928FA326}"/>
              </a:ext>
            </a:extLst>
          </p:cNvPr>
          <p:cNvSpPr/>
          <p:nvPr/>
        </p:nvSpPr>
        <p:spPr>
          <a:xfrm>
            <a:off x="2749763" y="4453252"/>
            <a:ext cx="484632" cy="51186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DCC8721-DABD-42AA-EF4B-73F6BB677508}"/>
              </a:ext>
            </a:extLst>
          </p:cNvPr>
          <p:cNvSpPr/>
          <p:nvPr/>
        </p:nvSpPr>
        <p:spPr>
          <a:xfrm>
            <a:off x="6100119" y="4833310"/>
            <a:ext cx="4824536" cy="16545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VFS</a:t>
            </a:r>
            <a:r>
              <a:rPr lang="zh-CN" altLang="en-US">
                <a:solidFill>
                  <a:schemeClr val="tx1"/>
                </a:solidFill>
              </a:rPr>
              <a:t>定义文件系统的接口层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具体的</a:t>
            </a:r>
            <a:r>
              <a:rPr lang="en-US" altLang="zh-CN">
                <a:solidFill>
                  <a:schemeClr val="tx1"/>
                </a:solidFill>
              </a:rPr>
              <a:t>FS</a:t>
            </a:r>
            <a:r>
              <a:rPr lang="zh-CN" altLang="en-US">
                <a:solidFill>
                  <a:schemeClr val="tx1"/>
                </a:solidFill>
              </a:rPr>
              <a:t>实现：</a:t>
            </a:r>
            <a:r>
              <a:rPr lang="en-US" altLang="zh-CN">
                <a:solidFill>
                  <a:schemeClr val="tx1"/>
                </a:solidFill>
              </a:rPr>
              <a:t>ramfs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devfs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132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2D7DC7-CBBD-AFB6-6557-79A953E5BB12}"/>
              </a:ext>
            </a:extLst>
          </p:cNvPr>
          <p:cNvSpPr/>
          <p:nvPr/>
        </p:nvSpPr>
        <p:spPr>
          <a:xfrm>
            <a:off x="7555490" y="4283559"/>
            <a:ext cx="3600400" cy="958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axfs_vfs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118D186-F53C-0C34-6EE6-90CC387BA64F}"/>
              </a:ext>
            </a:extLst>
          </p:cNvPr>
          <p:cNvSpPr/>
          <p:nvPr/>
        </p:nvSpPr>
        <p:spPr>
          <a:xfrm>
            <a:off x="9527887" y="4684173"/>
            <a:ext cx="143996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VfsOps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A62B11-581D-FA05-CAA5-F7A8B1E8AE7D}"/>
              </a:ext>
            </a:extLst>
          </p:cNvPr>
          <p:cNvSpPr/>
          <p:nvPr/>
        </p:nvSpPr>
        <p:spPr>
          <a:xfrm>
            <a:off x="7727687" y="4666110"/>
            <a:ext cx="143996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VfsNodeOps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05A0EA-EAD4-E3EF-2FBD-DB808E9A91D8}"/>
              </a:ext>
            </a:extLst>
          </p:cNvPr>
          <p:cNvSpPr/>
          <p:nvPr/>
        </p:nvSpPr>
        <p:spPr>
          <a:xfrm>
            <a:off x="623392" y="4834086"/>
            <a:ext cx="3168352" cy="165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filesystem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E2BA558-A0AE-49F0-08F1-7BBD46D8869E}"/>
              </a:ext>
            </a:extLst>
          </p:cNvPr>
          <p:cNvSpPr/>
          <p:nvPr/>
        </p:nvSpPr>
        <p:spPr>
          <a:xfrm>
            <a:off x="911425" y="5290450"/>
            <a:ext cx="254715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dir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1D46D5-A2DB-68FE-B790-250D1152859E}"/>
              </a:ext>
            </a:extLst>
          </p:cNvPr>
          <p:cNvSpPr/>
          <p:nvPr/>
        </p:nvSpPr>
        <p:spPr>
          <a:xfrm>
            <a:off x="1991544" y="5877271"/>
            <a:ext cx="68407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file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FDA4A28-7814-7071-ADAE-D2962F432DE9}"/>
              </a:ext>
            </a:extLst>
          </p:cNvPr>
          <p:cNvSpPr/>
          <p:nvPr/>
        </p:nvSpPr>
        <p:spPr>
          <a:xfrm>
            <a:off x="928098" y="5877271"/>
            <a:ext cx="828093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dir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719A61-FE4A-E822-9F9E-D96494BF73DE}"/>
              </a:ext>
            </a:extLst>
          </p:cNvPr>
          <p:cNvSpPr/>
          <p:nvPr/>
        </p:nvSpPr>
        <p:spPr>
          <a:xfrm>
            <a:off x="2774506" y="5883387"/>
            <a:ext cx="68407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file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4C3C05-1739-15DA-F065-8624ECF5D989}"/>
              </a:ext>
            </a:extLst>
          </p:cNvPr>
          <p:cNvSpPr txBox="1"/>
          <p:nvPr/>
        </p:nvSpPr>
        <p:spPr>
          <a:xfrm>
            <a:off x="515380" y="370134"/>
            <a:ext cx="65527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文件系统的抽象与对应数据结构</a:t>
            </a:r>
            <a:endParaRPr lang="en-US" altLang="zh-CN" sz="32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828412-91E6-FFB8-E315-7BBFB4E442B2}"/>
              </a:ext>
            </a:extLst>
          </p:cNvPr>
          <p:cNvSpPr/>
          <p:nvPr/>
        </p:nvSpPr>
        <p:spPr>
          <a:xfrm>
            <a:off x="1756191" y="1736812"/>
            <a:ext cx="3168352" cy="2377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filesystem(root)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AB0D98-3750-DDA6-E6DD-E11689E897CB}"/>
              </a:ext>
            </a:extLst>
          </p:cNvPr>
          <p:cNvSpPr/>
          <p:nvPr/>
        </p:nvSpPr>
        <p:spPr>
          <a:xfrm>
            <a:off x="2044224" y="2204864"/>
            <a:ext cx="254715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dir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7E57C9-BE8C-4868-BE11-85E43279F614}"/>
              </a:ext>
            </a:extLst>
          </p:cNvPr>
          <p:cNvSpPr/>
          <p:nvPr/>
        </p:nvSpPr>
        <p:spPr>
          <a:xfrm>
            <a:off x="3035660" y="2882824"/>
            <a:ext cx="68407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file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DB8416-E730-E024-D66A-C1FC87133036}"/>
              </a:ext>
            </a:extLst>
          </p:cNvPr>
          <p:cNvSpPr/>
          <p:nvPr/>
        </p:nvSpPr>
        <p:spPr>
          <a:xfrm>
            <a:off x="2060897" y="2882824"/>
            <a:ext cx="828093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dir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0A3E6B-C9BD-C568-86D0-7BAA7AB34C62}"/>
              </a:ext>
            </a:extLst>
          </p:cNvPr>
          <p:cNvSpPr/>
          <p:nvPr/>
        </p:nvSpPr>
        <p:spPr>
          <a:xfrm>
            <a:off x="3907305" y="2888940"/>
            <a:ext cx="68407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dir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51C5C0A-383C-2845-221D-7F1834B157F0}"/>
              </a:ext>
            </a:extLst>
          </p:cNvPr>
          <p:cNvCxnSpPr>
            <a:cxnSpLocks/>
          </p:cNvCxnSpPr>
          <p:nvPr/>
        </p:nvCxnSpPr>
        <p:spPr>
          <a:xfrm flipV="1">
            <a:off x="963522" y="3173577"/>
            <a:ext cx="1097375" cy="2116873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0A59956-0C73-4561-82B6-FE146D7F14A0}"/>
              </a:ext>
            </a:extLst>
          </p:cNvPr>
          <p:cNvSpPr txBox="1"/>
          <p:nvPr/>
        </p:nvSpPr>
        <p:spPr>
          <a:xfrm>
            <a:off x="1127448" y="4274789"/>
            <a:ext cx="933449" cy="37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mount</a:t>
            </a:r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3B60434-8886-7AA2-F18D-733E743B6FD1}"/>
              </a:ext>
            </a:extLst>
          </p:cNvPr>
          <p:cNvSpPr/>
          <p:nvPr/>
        </p:nvSpPr>
        <p:spPr>
          <a:xfrm>
            <a:off x="3910590" y="3537012"/>
            <a:ext cx="68407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file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0C944A8-7881-F65C-56D1-734FCFA28D38}"/>
              </a:ext>
            </a:extLst>
          </p:cNvPr>
          <p:cNvCxnSpPr>
            <a:cxnSpLocks/>
          </p:cNvCxnSpPr>
          <p:nvPr/>
        </p:nvCxnSpPr>
        <p:spPr>
          <a:xfrm flipV="1">
            <a:off x="2474943" y="2640307"/>
            <a:ext cx="0" cy="248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CCDA371-79FD-B642-A90B-8DBA71BE6981}"/>
              </a:ext>
            </a:extLst>
          </p:cNvPr>
          <p:cNvCxnSpPr>
            <a:cxnSpLocks/>
          </p:cNvCxnSpPr>
          <p:nvPr/>
        </p:nvCxnSpPr>
        <p:spPr>
          <a:xfrm flipV="1">
            <a:off x="3395700" y="2636912"/>
            <a:ext cx="0" cy="248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39F0D07-6CF4-0BB5-8F72-8883BD5968F8}"/>
              </a:ext>
            </a:extLst>
          </p:cNvPr>
          <p:cNvCxnSpPr>
            <a:cxnSpLocks/>
          </p:cNvCxnSpPr>
          <p:nvPr/>
        </p:nvCxnSpPr>
        <p:spPr>
          <a:xfrm flipV="1">
            <a:off x="4259796" y="2636912"/>
            <a:ext cx="0" cy="248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4D3DC30-04B2-39FA-0F63-E54FE99554C3}"/>
              </a:ext>
            </a:extLst>
          </p:cNvPr>
          <p:cNvCxnSpPr>
            <a:cxnSpLocks/>
          </p:cNvCxnSpPr>
          <p:nvPr/>
        </p:nvCxnSpPr>
        <p:spPr>
          <a:xfrm flipV="1">
            <a:off x="4259796" y="3324383"/>
            <a:ext cx="0" cy="248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2F4B43D-49A8-3E84-807F-1289F59C6914}"/>
              </a:ext>
            </a:extLst>
          </p:cNvPr>
          <p:cNvCxnSpPr>
            <a:cxnSpLocks/>
          </p:cNvCxnSpPr>
          <p:nvPr/>
        </p:nvCxnSpPr>
        <p:spPr>
          <a:xfrm flipV="1">
            <a:off x="3107668" y="5700647"/>
            <a:ext cx="0" cy="248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2D47985-ABBC-C1D2-B574-D722C56B9A97}"/>
              </a:ext>
            </a:extLst>
          </p:cNvPr>
          <p:cNvCxnSpPr>
            <a:stCxn id="14" idx="0"/>
          </p:cNvCxnSpPr>
          <p:nvPr/>
        </p:nvCxnSpPr>
        <p:spPr>
          <a:xfrm flipV="1">
            <a:off x="2333582" y="5722498"/>
            <a:ext cx="0" cy="15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836CF93-ADC7-BBF8-7027-A4B96B396E81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1342144" y="5722498"/>
            <a:ext cx="1" cy="15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1FC4192-6309-C486-FC7D-140BF4A19C56}"/>
              </a:ext>
            </a:extLst>
          </p:cNvPr>
          <p:cNvSpPr txBox="1"/>
          <p:nvPr/>
        </p:nvSpPr>
        <p:spPr>
          <a:xfrm>
            <a:off x="1235460" y="1152274"/>
            <a:ext cx="46711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抽象对象：</a:t>
            </a:r>
            <a:r>
              <a:rPr lang="en-US" altLang="zh-CN" sz="2400"/>
              <a:t>filesystem, dir</a:t>
            </a:r>
            <a:r>
              <a:rPr lang="zh-CN" altLang="en-US" sz="2400"/>
              <a:t>和</a:t>
            </a:r>
            <a:r>
              <a:rPr lang="en-US" altLang="zh-CN" sz="2400"/>
              <a:t>file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12A1899-91B8-25D3-4B28-DBC8B7F66FEC}"/>
              </a:ext>
            </a:extLst>
          </p:cNvPr>
          <p:cNvCxnSpPr/>
          <p:nvPr/>
        </p:nvCxnSpPr>
        <p:spPr>
          <a:xfrm>
            <a:off x="6240016" y="1152274"/>
            <a:ext cx="0" cy="548108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B5507854-3A7A-C880-197B-DA39A7DB9635}"/>
              </a:ext>
            </a:extLst>
          </p:cNvPr>
          <p:cNvSpPr/>
          <p:nvPr/>
        </p:nvSpPr>
        <p:spPr>
          <a:xfrm>
            <a:off x="7548418" y="1736812"/>
            <a:ext cx="3600400" cy="2377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axfs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AEA6A9A-AE5C-A056-8947-7C9536E484F1}"/>
              </a:ext>
            </a:extLst>
          </p:cNvPr>
          <p:cNvSpPr/>
          <p:nvPr/>
        </p:nvSpPr>
        <p:spPr>
          <a:xfrm>
            <a:off x="7888650" y="2168860"/>
            <a:ext cx="2923873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>
                <a:solidFill>
                  <a:schemeClr val="tx1"/>
                </a:solidFill>
              </a:rPr>
              <a:t>mounts</a:t>
            </a:r>
            <a:r>
              <a:rPr lang="en-US" altLang="zh-CN">
                <a:solidFill>
                  <a:schemeClr val="tx1"/>
                </a:solidFill>
              </a:rPr>
              <a:t>: devfs ramfs ……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6D3D9BD-589D-BC59-C55C-98FE4143BC9A}"/>
              </a:ext>
            </a:extLst>
          </p:cNvPr>
          <p:cNvSpPr/>
          <p:nvPr/>
        </p:nvSpPr>
        <p:spPr>
          <a:xfrm>
            <a:off x="7909012" y="2879228"/>
            <a:ext cx="1247129" cy="435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Directory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8274AC8-2E09-0B5B-7466-49CBEDE62C07}"/>
              </a:ext>
            </a:extLst>
          </p:cNvPr>
          <p:cNvCxnSpPr>
            <a:stCxn id="11" idx="3"/>
          </p:cNvCxnSpPr>
          <p:nvPr/>
        </p:nvCxnSpPr>
        <p:spPr>
          <a:xfrm>
            <a:off x="4591381" y="3104964"/>
            <a:ext cx="3196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13EC157-A430-EFA8-5024-2C4F561FBE63}"/>
              </a:ext>
            </a:extLst>
          </p:cNvPr>
          <p:cNvCxnSpPr>
            <a:cxnSpLocks/>
          </p:cNvCxnSpPr>
          <p:nvPr/>
        </p:nvCxnSpPr>
        <p:spPr>
          <a:xfrm>
            <a:off x="8292244" y="3324383"/>
            <a:ext cx="0" cy="135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04D9F0C3-3666-0621-5E7B-BEB955509554}"/>
              </a:ext>
            </a:extLst>
          </p:cNvPr>
          <p:cNvSpPr/>
          <p:nvPr/>
        </p:nvSpPr>
        <p:spPr>
          <a:xfrm>
            <a:off x="7909012" y="3494042"/>
            <a:ext cx="1247129" cy="435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File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21FBFED-4830-2B06-2685-01DA5D31CF01}"/>
              </a:ext>
            </a:extLst>
          </p:cNvPr>
          <p:cNvCxnSpPr>
            <a:cxnSpLocks/>
          </p:cNvCxnSpPr>
          <p:nvPr/>
        </p:nvCxnSpPr>
        <p:spPr>
          <a:xfrm>
            <a:off x="8796300" y="3929686"/>
            <a:ext cx="0" cy="75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F350111-A79B-08B7-5738-12B2160B9302}"/>
              </a:ext>
            </a:extLst>
          </p:cNvPr>
          <p:cNvCxnSpPr>
            <a:cxnSpLocks/>
          </p:cNvCxnSpPr>
          <p:nvPr/>
        </p:nvCxnSpPr>
        <p:spPr>
          <a:xfrm>
            <a:off x="10416480" y="2600908"/>
            <a:ext cx="0" cy="208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78E7ACC8-CEA4-D969-22F2-DCC12AD9058C}"/>
              </a:ext>
            </a:extLst>
          </p:cNvPr>
          <p:cNvSpPr/>
          <p:nvPr/>
        </p:nvSpPr>
        <p:spPr>
          <a:xfrm>
            <a:off x="7548418" y="5369486"/>
            <a:ext cx="3600400" cy="11207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axfs_XXX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EC566634-DCDF-D915-22AE-0BCE91C08620}"/>
              </a:ext>
            </a:extLst>
          </p:cNvPr>
          <p:cNvCxnSpPr/>
          <p:nvPr/>
        </p:nvCxnSpPr>
        <p:spPr>
          <a:xfrm>
            <a:off x="4591381" y="3753036"/>
            <a:ext cx="3196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箭头: 右 44">
            <a:extLst>
              <a:ext uri="{FF2B5EF4-FFF2-40B4-BE49-F238E27FC236}">
                <a16:creationId xmlns:a16="http://schemas.microsoft.com/office/drawing/2014/main" id="{9D66E32B-3EDF-EDB4-BA41-8FB2118ABD05}"/>
              </a:ext>
            </a:extLst>
          </p:cNvPr>
          <p:cNvSpPr/>
          <p:nvPr/>
        </p:nvSpPr>
        <p:spPr>
          <a:xfrm>
            <a:off x="5568197" y="2188285"/>
            <a:ext cx="2219989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filesystems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14F1FA8-6DD5-474C-55C9-C33CDA3E3F7E}"/>
              </a:ext>
            </a:extLst>
          </p:cNvPr>
          <p:cNvSpPr/>
          <p:nvPr/>
        </p:nvSpPr>
        <p:spPr>
          <a:xfrm>
            <a:off x="7748496" y="6127092"/>
            <a:ext cx="1419153" cy="333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DirNode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1B933A0A-EE55-0269-3835-FA805ABEB083}"/>
              </a:ext>
            </a:extLst>
          </p:cNvPr>
          <p:cNvCxnSpPr/>
          <p:nvPr/>
        </p:nvCxnSpPr>
        <p:spPr>
          <a:xfrm flipV="1">
            <a:off x="8273048" y="5098158"/>
            <a:ext cx="0" cy="60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EF32B20C-B8FD-B522-8B46-4D62178AC710}"/>
              </a:ext>
            </a:extLst>
          </p:cNvPr>
          <p:cNvCxnSpPr/>
          <p:nvPr/>
        </p:nvCxnSpPr>
        <p:spPr>
          <a:xfrm flipV="1">
            <a:off x="8796300" y="5116221"/>
            <a:ext cx="0" cy="1010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D694C08D-5D35-E1FD-74FF-315D749BD6FE}"/>
              </a:ext>
            </a:extLst>
          </p:cNvPr>
          <p:cNvSpPr/>
          <p:nvPr/>
        </p:nvSpPr>
        <p:spPr>
          <a:xfrm>
            <a:off x="7736988" y="5722498"/>
            <a:ext cx="1419153" cy="333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FileNode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3436704-E6F8-DE91-131B-1DC15BEF97D5}"/>
              </a:ext>
            </a:extLst>
          </p:cNvPr>
          <p:cNvSpPr/>
          <p:nvPr/>
        </p:nvSpPr>
        <p:spPr>
          <a:xfrm>
            <a:off x="9527887" y="5840793"/>
            <a:ext cx="143996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FS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E4E860FE-81A8-9A7F-453F-84ED05385D74}"/>
              </a:ext>
            </a:extLst>
          </p:cNvPr>
          <p:cNvCxnSpPr/>
          <p:nvPr/>
        </p:nvCxnSpPr>
        <p:spPr>
          <a:xfrm flipV="1">
            <a:off x="10560496" y="5116221"/>
            <a:ext cx="0" cy="76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608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D4C3C05-1739-15DA-F065-8624ECF5D989}"/>
              </a:ext>
            </a:extLst>
          </p:cNvPr>
          <p:cNvSpPr txBox="1"/>
          <p:nvPr/>
        </p:nvSpPr>
        <p:spPr>
          <a:xfrm>
            <a:off x="515380" y="370134"/>
            <a:ext cx="65527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文件系统节点的操作流程</a:t>
            </a:r>
            <a:endParaRPr lang="en-US" altLang="zh-CN" sz="3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B04875-D46C-CE6F-0673-5BBF323CE756}"/>
              </a:ext>
            </a:extLst>
          </p:cNvPr>
          <p:cNvSpPr txBox="1"/>
          <p:nvPr/>
        </p:nvSpPr>
        <p:spPr>
          <a:xfrm>
            <a:off x="655340" y="1340768"/>
            <a:ext cx="59087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第一步：获得</a:t>
            </a:r>
            <a:r>
              <a:rPr lang="en-US" altLang="zh-CN" sz="2400"/>
              <a:t>Root </a:t>
            </a:r>
            <a:r>
              <a:rPr lang="zh-CN" altLang="en-US" sz="2400"/>
              <a:t>目录节点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第二步：解析路径，逐级通过</a:t>
            </a:r>
            <a:r>
              <a:rPr lang="en-US" altLang="zh-CN" sz="2400"/>
              <a:t>lookup</a:t>
            </a:r>
            <a:r>
              <a:rPr lang="zh-CN" altLang="en-US" sz="2400"/>
              <a:t>方法找到对应节点，直至目标节点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第三步：对目标节点执行操作</a:t>
            </a:r>
            <a:endParaRPr lang="en-US" altLang="zh-CN" sz="240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40AC9D6-B936-BBB1-5872-21951FEE6953}"/>
              </a:ext>
            </a:extLst>
          </p:cNvPr>
          <p:cNvSpPr/>
          <p:nvPr/>
        </p:nvSpPr>
        <p:spPr>
          <a:xfrm>
            <a:off x="7391946" y="1232755"/>
            <a:ext cx="3780618" cy="6393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>
                <a:solidFill>
                  <a:schemeClr val="tx1"/>
                </a:solidFill>
              </a:rPr>
              <a:t>VfsOps</a:t>
            </a:r>
            <a:r>
              <a:rPr lang="en-US" altLang="zh-CN" sz="2400">
                <a:solidFill>
                  <a:schemeClr val="tx1"/>
                </a:solidFill>
              </a:rPr>
              <a:t>::root_dir()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EACD433-8286-7BA4-9EF6-A4C42FB2364D}"/>
              </a:ext>
            </a:extLst>
          </p:cNvPr>
          <p:cNvSpPr/>
          <p:nvPr/>
        </p:nvSpPr>
        <p:spPr>
          <a:xfrm>
            <a:off x="7391946" y="2544580"/>
            <a:ext cx="3780618" cy="6393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>
                <a:solidFill>
                  <a:schemeClr val="tx1"/>
                </a:solidFill>
              </a:rPr>
              <a:t>VfsNodeOps</a:t>
            </a:r>
            <a:r>
              <a:rPr lang="en-US" altLang="zh-CN" sz="2400">
                <a:solidFill>
                  <a:schemeClr val="tx1"/>
                </a:solidFill>
              </a:rPr>
              <a:t>::lookup()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F170A99-96E4-A8C9-58E2-394839B43905}"/>
              </a:ext>
            </a:extLst>
          </p:cNvPr>
          <p:cNvSpPr/>
          <p:nvPr/>
        </p:nvSpPr>
        <p:spPr>
          <a:xfrm>
            <a:off x="7399390" y="3856405"/>
            <a:ext cx="3780618" cy="6393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>
                <a:solidFill>
                  <a:schemeClr val="tx1"/>
                </a:solidFill>
              </a:rPr>
              <a:t>VfsNodeOps</a:t>
            </a:r>
            <a:r>
              <a:rPr lang="en-US" altLang="zh-CN" sz="2400">
                <a:solidFill>
                  <a:schemeClr val="tx1"/>
                </a:solidFill>
              </a:rPr>
              <a:t>::op_xxx()</a:t>
            </a: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32CE86C7-3188-FB8D-326A-65CB08490A8D}"/>
              </a:ext>
            </a:extLst>
          </p:cNvPr>
          <p:cNvSpPr/>
          <p:nvPr/>
        </p:nvSpPr>
        <p:spPr>
          <a:xfrm>
            <a:off x="9039939" y="1938319"/>
            <a:ext cx="484632" cy="54006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869F770E-4078-0203-3FCA-7B8BD5E2ECF2}"/>
              </a:ext>
            </a:extLst>
          </p:cNvPr>
          <p:cNvSpPr/>
          <p:nvPr/>
        </p:nvSpPr>
        <p:spPr>
          <a:xfrm>
            <a:off x="9039939" y="3311990"/>
            <a:ext cx="484632" cy="54006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299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F8354-687E-A9A1-9742-DD8AE37E8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094609-2F6D-5368-E078-EC2041A0F012}"/>
              </a:ext>
            </a:extLst>
          </p:cNvPr>
          <p:cNvSpPr txBox="1"/>
          <p:nvPr/>
        </p:nvSpPr>
        <p:spPr>
          <a:xfrm>
            <a:off x="515380" y="370134"/>
            <a:ext cx="56886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文件系统的示例 </a:t>
            </a:r>
            <a:r>
              <a:rPr lang="en-US" altLang="zh-CN" sz="3200"/>
              <a:t>- Ext2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A66C39A-C4E0-3E2A-E139-63494EDE8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460" y="2024844"/>
            <a:ext cx="10278909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ED802-C434-90E9-3430-04EC4D31E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552E38C-9CEE-284D-1624-7B03E4F8A0AB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U.6.0 FairSched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1F224E-107A-1517-C381-286D50D06C6F}"/>
              </a:ext>
            </a:extLst>
          </p:cNvPr>
          <p:cNvSpPr txBox="1"/>
          <p:nvPr/>
        </p:nvSpPr>
        <p:spPr>
          <a:xfrm>
            <a:off x="515380" y="5418132"/>
            <a:ext cx="88929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本节目标：</a:t>
            </a:r>
            <a:endParaRPr lang="en-US" altLang="zh-CN" sz="2400"/>
          </a:p>
          <a:p>
            <a:r>
              <a:rPr lang="en-US" altLang="zh-CN" sz="2400"/>
              <a:t>1. </a:t>
            </a:r>
            <a:r>
              <a:rPr lang="zh-CN" altLang="en-US" sz="2400"/>
              <a:t>抢占式调度机制，</a:t>
            </a:r>
            <a:r>
              <a:rPr lang="en-US" altLang="zh-CN" sz="2400"/>
              <a:t>CFS</a:t>
            </a:r>
            <a:r>
              <a:rPr lang="zh-CN" altLang="en-US" sz="2400"/>
              <a:t>调度策略</a:t>
            </a:r>
            <a:endParaRPr lang="en-US" altLang="zh-CN" sz="2400"/>
          </a:p>
          <a:p>
            <a:r>
              <a:rPr lang="en-US" altLang="zh-CN" sz="2400"/>
              <a:t>2. </a:t>
            </a:r>
            <a:r>
              <a:rPr lang="zh-CN" altLang="en-US" sz="2400"/>
              <a:t>时钟中断机制</a:t>
            </a:r>
            <a:endParaRPr lang="en-US" altLang="zh-CN" sz="240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EB466E3D-EAA8-C08B-94D5-1D410006262F}"/>
              </a:ext>
            </a:extLst>
          </p:cNvPr>
          <p:cNvSpPr/>
          <p:nvPr/>
        </p:nvSpPr>
        <p:spPr>
          <a:xfrm>
            <a:off x="3539716" y="3186684"/>
            <a:ext cx="612068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E57BD1-4748-3764-7EC7-621B4D9B4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0" y="1412775"/>
            <a:ext cx="2857513" cy="375048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BCA5F39-B4B4-ADD0-6313-3F4050AB0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792" y="1412774"/>
            <a:ext cx="3750485" cy="375048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BAEADCE-E3E3-26A1-99D8-566310DEC215}"/>
              </a:ext>
            </a:extLst>
          </p:cNvPr>
          <p:cNvSpPr txBox="1"/>
          <p:nvPr/>
        </p:nvSpPr>
        <p:spPr>
          <a:xfrm>
            <a:off x="8616280" y="2874419"/>
            <a:ext cx="294343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实验命令行：</a:t>
            </a:r>
            <a:endParaRPr lang="en-US" altLang="zh-CN" sz="2000" b="1"/>
          </a:p>
          <a:p>
            <a:endParaRPr lang="en-US" altLang="zh-CN" sz="2000" b="1"/>
          </a:p>
          <a:p>
            <a:r>
              <a:rPr lang="en-US" altLang="zh-CN" sz="2000" b="1"/>
              <a:t>make run A=tour/u_6_0</a:t>
            </a:r>
          </a:p>
          <a:p>
            <a:r>
              <a:rPr lang="en-US" altLang="zh-CN" sz="2000" b="1"/>
              <a:t>make run A=tour/u_6_1</a:t>
            </a:r>
          </a:p>
          <a:p>
            <a:endParaRPr lang="en-US" altLang="zh-CN" sz="2000" b="1"/>
          </a:p>
          <a:p>
            <a:r>
              <a:rPr lang="zh-CN" altLang="en-US" sz="2000" b="1"/>
              <a:t>两个实验都能观察到：</a:t>
            </a:r>
            <a:endParaRPr lang="en-US" altLang="zh-CN" sz="2000" b="1"/>
          </a:p>
          <a:p>
            <a:r>
              <a:rPr lang="zh-CN" altLang="en-US" sz="2000" b="1"/>
              <a:t>任务执行过程中被抢占</a:t>
            </a:r>
            <a:endParaRPr lang="en-US" altLang="zh-CN" sz="2000" b="1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0F66506-CB02-066A-14F2-29C9E535B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239" y="1628800"/>
            <a:ext cx="4523421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65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99C4A0-CB2C-E2C8-F472-334F49DC0311}"/>
              </a:ext>
            </a:extLst>
          </p:cNvPr>
          <p:cNvSpPr txBox="1"/>
          <p:nvPr/>
        </p:nvSpPr>
        <p:spPr>
          <a:xfrm>
            <a:off x="515380" y="370134"/>
            <a:ext cx="56886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文件系统的</a:t>
            </a:r>
            <a:r>
              <a:rPr lang="en-US" altLang="zh-CN" sz="3200"/>
              <a:t>mount - </a:t>
            </a:r>
            <a:r>
              <a:rPr lang="zh-CN" altLang="en-US" sz="3200"/>
              <a:t>意义</a:t>
            </a:r>
            <a:r>
              <a:rPr lang="en-US" altLang="zh-CN" sz="3200"/>
              <a:t>1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9B2FFF-9F02-620E-AC12-A3249ABE5834}"/>
              </a:ext>
            </a:extLst>
          </p:cNvPr>
          <p:cNvSpPr txBox="1"/>
          <p:nvPr/>
        </p:nvSpPr>
        <p:spPr>
          <a:xfrm>
            <a:off x="515380" y="1250042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mount</a:t>
            </a:r>
            <a:r>
              <a:rPr lang="zh-CN" altLang="en-US" sz="2000"/>
              <a:t>可以理解为文件系统在内存中的展开操作（</a:t>
            </a:r>
            <a:r>
              <a:rPr lang="en-US" altLang="zh-CN" sz="2000"/>
              <a:t>unflatten</a:t>
            </a:r>
            <a:r>
              <a:rPr lang="zh-CN" altLang="en-US" sz="2000"/>
              <a:t>）</a:t>
            </a:r>
            <a:endParaRPr lang="en-US" altLang="zh-CN" sz="2000"/>
          </a:p>
          <a:p>
            <a:r>
              <a:rPr lang="zh-CN" altLang="en-US" sz="2000"/>
              <a:t>把易于存储的扁平化的形态转化为易于搜索遍历的立体化形态。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6AED49-90B5-83C7-F367-611EC708B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88" y="3032956"/>
            <a:ext cx="65532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52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1487CD7-D89F-182D-DDA3-7175F5FE9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3212976"/>
            <a:ext cx="5934075" cy="30384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A99C4A0-CB2C-E2C8-F472-334F49DC0311}"/>
              </a:ext>
            </a:extLst>
          </p:cNvPr>
          <p:cNvSpPr txBox="1"/>
          <p:nvPr/>
        </p:nvSpPr>
        <p:spPr>
          <a:xfrm>
            <a:off x="515380" y="370134"/>
            <a:ext cx="53645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文件系统的</a:t>
            </a:r>
            <a:r>
              <a:rPr lang="en-US" altLang="zh-CN" sz="3200"/>
              <a:t>mount - </a:t>
            </a:r>
            <a:r>
              <a:rPr lang="zh-CN" altLang="en-US" sz="3200"/>
              <a:t>意义</a:t>
            </a:r>
            <a:r>
              <a:rPr lang="en-US" altLang="zh-CN" sz="3200"/>
              <a:t>2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9B2FFF-9F02-620E-AC12-A3249ABE5834}"/>
              </a:ext>
            </a:extLst>
          </p:cNvPr>
          <p:cNvSpPr txBox="1"/>
          <p:nvPr/>
        </p:nvSpPr>
        <p:spPr>
          <a:xfrm>
            <a:off x="515380" y="1253135"/>
            <a:ext cx="88312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把一棵目录树的“根” </a:t>
            </a:r>
            <a:r>
              <a:rPr lang="en-US" altLang="zh-CN" sz="2000"/>
              <a:t>"</a:t>
            </a:r>
            <a:r>
              <a:rPr lang="zh-CN" altLang="en-US" sz="2000"/>
              <a:t>嫁接</a:t>
            </a:r>
            <a:r>
              <a:rPr lang="en-US" altLang="zh-CN" sz="2000"/>
              <a:t>"</a:t>
            </a:r>
            <a:r>
              <a:rPr lang="zh-CN" altLang="en-US" sz="2000"/>
              <a:t>到另一棵树的某个结点，两棵树就形成了一棵树。</a:t>
            </a:r>
            <a:endParaRPr lang="en-US" altLang="zh-CN" sz="2000"/>
          </a:p>
          <a:p>
            <a:r>
              <a:rPr lang="zh-CN" altLang="en-US" sz="2000"/>
              <a:t>两棵目录树基于的文件系统可以相同也可以不同。</a:t>
            </a:r>
            <a:endParaRPr lang="en-US" altLang="zh-CN" sz="2000"/>
          </a:p>
          <a:p>
            <a:r>
              <a:rPr lang="zh-CN" altLang="en-US" sz="2000"/>
              <a:t>另外，被</a:t>
            </a:r>
            <a:r>
              <a:rPr lang="en-US" altLang="zh-CN" sz="2000"/>
              <a:t>mount</a:t>
            </a:r>
            <a:r>
              <a:rPr lang="zh-CN" altLang="en-US" sz="2000"/>
              <a:t>的结点及其子孙结点都会被遮蔽，直至</a:t>
            </a:r>
            <a:r>
              <a:rPr lang="en-US" altLang="zh-CN" sz="2000"/>
              <a:t>unmount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en-US" altLang="zh-CN" sz="2000"/>
              <a:t>lookup</a:t>
            </a:r>
            <a:r>
              <a:rPr lang="zh-CN" altLang="en-US" sz="2000"/>
              <a:t>操作到达</a:t>
            </a:r>
            <a:r>
              <a:rPr lang="en-US" altLang="zh-CN" sz="2000"/>
              <a:t>mount</a:t>
            </a:r>
            <a:r>
              <a:rPr lang="zh-CN" altLang="en-US" sz="2000"/>
              <a:t>点时，将会发生访问目录树的切换。</a:t>
            </a:r>
          </a:p>
        </p:txBody>
      </p:sp>
    </p:spTree>
    <p:extLst>
      <p:ext uri="{BB962C8B-B14F-4D97-AF65-F5344CB8AC3E}">
        <p14:creationId xmlns:p14="http://schemas.microsoft.com/office/powerpoint/2010/main" val="2507977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99C4A0-CB2C-E2C8-F472-334F49DC0311}"/>
              </a:ext>
            </a:extLst>
          </p:cNvPr>
          <p:cNvSpPr txBox="1"/>
          <p:nvPr/>
        </p:nvSpPr>
        <p:spPr>
          <a:xfrm>
            <a:off x="515380" y="370134"/>
            <a:ext cx="66967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在</a:t>
            </a:r>
            <a:r>
              <a:rPr lang="en-US" altLang="zh-CN" sz="3200"/>
              <a:t>mount</a:t>
            </a:r>
            <a:r>
              <a:rPr lang="zh-CN" altLang="en-US" sz="3200"/>
              <a:t>点上</a:t>
            </a:r>
            <a:r>
              <a:rPr lang="en-US" altLang="zh-CN" sz="3200"/>
              <a:t>lookup</a:t>
            </a:r>
            <a:r>
              <a:rPr lang="zh-CN" altLang="en-US" sz="3200"/>
              <a:t>的特殊处理</a:t>
            </a:r>
            <a:endParaRPr lang="en-US" altLang="zh-CN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553269-4E85-71AA-A356-3576EA9AD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289664"/>
            <a:ext cx="3000375" cy="26765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09DC4A-776A-EC27-EAEB-BCE7FF283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44" y="1288819"/>
            <a:ext cx="3677163" cy="10574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3A9C784-AA08-A15F-BA8F-AE56EA7F7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744" y="2384884"/>
            <a:ext cx="8094565" cy="338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12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99C4A0-CB2C-E2C8-F472-334F49DC0311}"/>
              </a:ext>
            </a:extLst>
          </p:cNvPr>
          <p:cNvSpPr txBox="1"/>
          <p:nvPr/>
        </p:nvSpPr>
        <p:spPr>
          <a:xfrm>
            <a:off x="515380" y="370134"/>
            <a:ext cx="66967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在</a:t>
            </a:r>
            <a:r>
              <a:rPr lang="en-US" altLang="zh-CN" sz="3200"/>
              <a:t>mount</a:t>
            </a:r>
            <a:r>
              <a:rPr lang="zh-CN" altLang="en-US" sz="3200"/>
              <a:t>点上</a:t>
            </a:r>
            <a:r>
              <a:rPr lang="en-US" altLang="zh-CN" sz="3200"/>
              <a:t>lookup</a:t>
            </a:r>
            <a:r>
              <a:rPr lang="zh-CN" altLang="en-US" sz="3200"/>
              <a:t>的特殊处理</a:t>
            </a:r>
            <a:endParaRPr lang="en-US" altLang="zh-CN" sz="320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9E4F54B-8000-AAE8-6CE4-7177616AD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12" y="1304764"/>
            <a:ext cx="9401710" cy="112939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485F093-821C-19C4-8BFF-A75212D7A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2434158"/>
            <a:ext cx="7391116" cy="394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87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6DE3C-2176-45AC-C2DB-FC2C845F0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52BB2B-834A-D9E6-773D-ABFDDD92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9F7146-49CE-9AB0-267E-DE5547F95109}"/>
              </a:ext>
            </a:extLst>
          </p:cNvPr>
          <p:cNvSpPr txBox="1"/>
          <p:nvPr/>
        </p:nvSpPr>
        <p:spPr>
          <a:xfrm>
            <a:off x="515380" y="370134"/>
            <a:ext cx="8095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课后练习 </a:t>
            </a:r>
            <a:r>
              <a:rPr lang="en-US" altLang="zh-CN" sz="3200"/>
              <a:t>- </a:t>
            </a:r>
            <a:r>
              <a:rPr lang="zh-CN" altLang="en-US" sz="3200"/>
              <a:t>为</a:t>
            </a:r>
            <a:r>
              <a:rPr lang="en-US" altLang="zh-CN" sz="3200"/>
              <a:t>shell</a:t>
            </a:r>
            <a:r>
              <a:rPr lang="zh-CN" altLang="en-US" sz="3200"/>
              <a:t>增加文件操作命令</a:t>
            </a:r>
            <a:endParaRPr lang="en-US" altLang="zh-CN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03EDDB-91DA-AA2A-4883-60A2A53AF00C}"/>
              </a:ext>
            </a:extLst>
          </p:cNvPr>
          <p:cNvSpPr txBox="1"/>
          <p:nvPr/>
        </p:nvSpPr>
        <p:spPr>
          <a:xfrm>
            <a:off x="623392" y="908720"/>
            <a:ext cx="11125236" cy="563231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/>
              <a:t>[shell]: </a:t>
            </a:r>
            <a:r>
              <a:rPr lang="zh-CN" altLang="en-US"/>
              <a:t>在交互式</a:t>
            </a:r>
            <a:r>
              <a:rPr lang="en-US" altLang="zh-CN"/>
              <a:t>shell</a:t>
            </a:r>
            <a:r>
              <a:rPr lang="zh-CN" altLang="en-US"/>
              <a:t>的子命令集中增加对</a:t>
            </a:r>
            <a:r>
              <a:rPr lang="en-US" altLang="zh-CN"/>
              <a:t>rename</a:t>
            </a:r>
            <a:r>
              <a:rPr lang="zh-CN" altLang="en-US"/>
              <a:t>和</a:t>
            </a:r>
            <a:r>
              <a:rPr lang="en-US" altLang="zh-CN"/>
              <a:t>mv</a:t>
            </a:r>
            <a:r>
              <a:rPr lang="zh-CN" altLang="en-US"/>
              <a:t>的支持。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预备： </a:t>
            </a:r>
            <a:endParaRPr lang="en-US" altLang="zh-CN"/>
          </a:p>
          <a:p>
            <a:r>
              <a:rPr lang="zh-CN" altLang="en-US"/>
              <a:t>执行</a:t>
            </a:r>
            <a:r>
              <a:rPr lang="en-US" altLang="zh-CN" b="1"/>
              <a:t>make run A=examples/shell/ BLK=y</a:t>
            </a:r>
          </a:p>
          <a:p>
            <a:r>
              <a:rPr lang="zh-CN" altLang="en-US"/>
              <a:t>可以看到一个交换界面，其中有一组可用的文件操作子命令，如右图。</a:t>
            </a:r>
            <a:endParaRPr lang="en-US" altLang="zh-CN"/>
          </a:p>
          <a:p>
            <a:r>
              <a:rPr lang="zh-CN" altLang="en-US"/>
              <a:t>但是其中不包括</a:t>
            </a:r>
            <a:r>
              <a:rPr lang="en-US" altLang="zh-CN"/>
              <a:t>rename</a:t>
            </a:r>
            <a:r>
              <a:rPr lang="zh-CN" altLang="en-US"/>
              <a:t>和</a:t>
            </a:r>
            <a:r>
              <a:rPr lang="en-US" altLang="zh-CN"/>
              <a:t>mv</a:t>
            </a:r>
            <a:r>
              <a:rPr lang="zh-CN" altLang="en-US"/>
              <a:t>两个操作。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要求：</a:t>
            </a:r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可以修改</a:t>
            </a:r>
            <a:r>
              <a:rPr lang="en-US" altLang="zh-CN"/>
              <a:t>examples/shell</a:t>
            </a:r>
            <a:r>
              <a:rPr lang="zh-CN" altLang="en-US"/>
              <a:t>以及其它任何组件，支持</a:t>
            </a:r>
            <a:r>
              <a:rPr lang="en-US" altLang="zh-CN" b="1"/>
              <a:t>rename</a:t>
            </a:r>
            <a:r>
              <a:rPr lang="zh-CN" altLang="en-US" b="1"/>
              <a:t>和</a:t>
            </a:r>
            <a:r>
              <a:rPr lang="en-US" altLang="zh-CN" b="1"/>
              <a:t>mv</a:t>
            </a:r>
            <a:r>
              <a:rPr lang="zh-CN" altLang="en-US"/>
              <a:t>两个操作。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实现后，能够在</a:t>
            </a:r>
            <a:r>
              <a:rPr lang="en-US" altLang="zh-CN"/>
              <a:t>shell</a:t>
            </a:r>
            <a:r>
              <a:rPr lang="zh-CN" altLang="en-US"/>
              <a:t>中能够进行如下的操作序列：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mkdir dira</a:t>
            </a:r>
          </a:p>
          <a:p>
            <a:r>
              <a:rPr lang="en-US" altLang="zh-CN"/>
              <a:t>rename dira dirb</a:t>
            </a:r>
          </a:p>
          <a:p>
            <a:r>
              <a:rPr lang="en-US" altLang="zh-CN"/>
              <a:t>echo "hello" &gt; a.txt</a:t>
            </a:r>
          </a:p>
          <a:p>
            <a:r>
              <a:rPr lang="en-US" altLang="zh-CN"/>
              <a:t>rename a.txt b.txt</a:t>
            </a:r>
          </a:p>
          <a:p>
            <a:r>
              <a:rPr lang="en-US" altLang="zh-CN"/>
              <a:t>mv b.txt ./dirb</a:t>
            </a:r>
          </a:p>
          <a:p>
            <a:r>
              <a:rPr lang="en-US" altLang="zh-CN"/>
              <a:t>ls ./dirb</a:t>
            </a:r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5390B0-BD85-5ECE-531E-5A2BA0164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136" y="1088740"/>
            <a:ext cx="2064273" cy="213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9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58AD458-7CE5-3E2D-770E-17498093ECA2}"/>
              </a:ext>
            </a:extLst>
          </p:cNvPr>
          <p:cNvSpPr/>
          <p:nvPr/>
        </p:nvSpPr>
        <p:spPr>
          <a:xfrm>
            <a:off x="6780076" y="2226356"/>
            <a:ext cx="4500500" cy="2035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axtask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82F1BE-058C-A296-F88B-181D6C55014E}"/>
              </a:ext>
            </a:extLst>
          </p:cNvPr>
          <p:cNvSpPr txBox="1"/>
          <p:nvPr/>
        </p:nvSpPr>
        <p:spPr>
          <a:xfrm>
            <a:off x="523217" y="2240477"/>
            <a:ext cx="608862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抢占式调度：调度器依据策略，可以打断</a:t>
            </a:r>
            <a:r>
              <a:rPr lang="zh-CN" altLang="en-US" sz="2000">
                <a:solidFill>
                  <a:srgbClr val="FF0000"/>
                </a:solidFill>
                <a:latin typeface="-apple-system"/>
              </a:rPr>
              <a:t>当前任务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的执行，移交</a:t>
            </a:r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CPU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执行权给当前“更”有资格 的任务。</a:t>
            </a:r>
            <a:endParaRPr lang="en-US" altLang="zh-CN" sz="200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抢占机制的根本保障是系统定时器。所以抢占针对的主要操作目标就是</a:t>
            </a:r>
            <a:r>
              <a:rPr lang="en-US" altLang="zh-CN" sz="2000">
                <a:solidFill>
                  <a:srgbClr val="FF0000"/>
                </a:solidFill>
                <a:latin typeface="-apple-system"/>
              </a:rPr>
              <a:t>current task</a:t>
            </a:r>
            <a:r>
              <a:rPr lang="zh-CN" altLang="en-US" sz="2000">
                <a:solidFill>
                  <a:srgbClr val="FF0000"/>
                </a:solidFill>
                <a:latin typeface="-apple-system"/>
              </a:rPr>
              <a:t>当前任务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。</a:t>
            </a:r>
            <a:endParaRPr lang="en-US" altLang="zh-CN" sz="2000">
              <a:solidFill>
                <a:srgbClr val="121212"/>
              </a:solidFill>
              <a:latin typeface="-apple-system"/>
            </a:endParaRPr>
          </a:p>
          <a:p>
            <a:endParaRPr lang="en-US" altLang="zh-CN" sz="200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机制与时机：</a:t>
            </a:r>
            <a:r>
              <a:rPr lang="zh-CN" altLang="en-US" sz="2000" b="1">
                <a:solidFill>
                  <a:srgbClr val="FF0000"/>
                </a:solidFill>
                <a:latin typeface="-apple-system"/>
              </a:rPr>
              <a:t>不是无条件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的抢占，要两个条件都具备</a:t>
            </a:r>
            <a:endParaRPr lang="en-US" altLang="zh-CN" sz="200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一是任务内部达到了某种条件，例如时间片耗尽；</a:t>
            </a:r>
            <a:endParaRPr lang="en-US" altLang="zh-CN" sz="200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二是外部条件与时机，在</a:t>
            </a:r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preempt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从</a:t>
            </a:r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disable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到</a:t>
            </a:r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enable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的那个状态切换点触发抢占。</a:t>
            </a:r>
            <a:endParaRPr lang="en-US" altLang="zh-CN" sz="20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EA5447-7924-709C-B569-3AE336FFB17E}"/>
              </a:ext>
            </a:extLst>
          </p:cNvPr>
          <p:cNvSpPr txBox="1"/>
          <p:nvPr/>
        </p:nvSpPr>
        <p:spPr>
          <a:xfrm>
            <a:off x="515380" y="370134"/>
            <a:ext cx="691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抢占式调度 </a:t>
            </a:r>
            <a:r>
              <a:rPr lang="en-US" altLang="zh-CN" sz="3200"/>
              <a:t>– PreemptiveSched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ECFB1F-559B-C710-2D84-D4DC55ED54C7}"/>
              </a:ext>
            </a:extLst>
          </p:cNvPr>
          <p:cNvSpPr/>
          <p:nvPr/>
        </p:nvSpPr>
        <p:spPr>
          <a:xfrm>
            <a:off x="7032103" y="2785725"/>
            <a:ext cx="3996443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api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2016737-16A4-CC5F-622B-8549DED1E2F8}"/>
              </a:ext>
            </a:extLst>
          </p:cNvPr>
          <p:cNvSpPr/>
          <p:nvPr/>
        </p:nvSpPr>
        <p:spPr>
          <a:xfrm>
            <a:off x="7032105" y="3340404"/>
            <a:ext cx="1332148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runqueue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2EDD733-F194-2FF1-8A9F-E30677A14724}"/>
              </a:ext>
            </a:extLst>
          </p:cNvPr>
          <p:cNvSpPr/>
          <p:nvPr/>
        </p:nvSpPr>
        <p:spPr>
          <a:xfrm>
            <a:off x="6776504" y="4535248"/>
            <a:ext cx="4500500" cy="14169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scheduler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B3186F9-57C4-BD7B-B0D2-83EE10012E40}"/>
              </a:ext>
            </a:extLst>
          </p:cNvPr>
          <p:cNvSpPr/>
          <p:nvPr/>
        </p:nvSpPr>
        <p:spPr>
          <a:xfrm>
            <a:off x="8681781" y="3340403"/>
            <a:ext cx="726587" cy="33123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0DBD5D4-FCA2-8430-89C7-FED849BD4C26}"/>
              </a:ext>
            </a:extLst>
          </p:cNvPr>
          <p:cNvSpPr/>
          <p:nvPr/>
        </p:nvSpPr>
        <p:spPr>
          <a:xfrm>
            <a:off x="7061601" y="5242530"/>
            <a:ext cx="1620180" cy="434969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sched_rr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D5FD3A3-D316-5A53-DE70-3DACFACB05EA}"/>
              </a:ext>
            </a:extLst>
          </p:cNvPr>
          <p:cNvSpPr/>
          <p:nvPr/>
        </p:nvSpPr>
        <p:spPr>
          <a:xfrm>
            <a:off x="9696400" y="3340403"/>
            <a:ext cx="1332147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waitqueue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33CA50F-317B-5E8D-BCB8-DC557E707B7E}"/>
              </a:ext>
            </a:extLst>
          </p:cNvPr>
          <p:cNvSpPr/>
          <p:nvPr/>
        </p:nvSpPr>
        <p:spPr>
          <a:xfrm>
            <a:off x="10092444" y="3824241"/>
            <a:ext cx="1184561" cy="43748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时钟中断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0B52927-0D2B-220B-3547-4EE22D8A83AF}"/>
              </a:ext>
            </a:extLst>
          </p:cNvPr>
          <p:cNvSpPr/>
          <p:nvPr/>
        </p:nvSpPr>
        <p:spPr>
          <a:xfrm>
            <a:off x="7032103" y="1448782"/>
            <a:ext cx="1080121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idle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8705AC9-6EF0-AF42-DE0A-DB6C49A312A5}"/>
              </a:ext>
            </a:extLst>
          </p:cNvPr>
          <p:cNvSpPr/>
          <p:nvPr/>
        </p:nvSpPr>
        <p:spPr>
          <a:xfrm>
            <a:off x="8486693" y="1448781"/>
            <a:ext cx="1080121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main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E133CC8-23C4-FF54-E949-7030960E2AC4}"/>
              </a:ext>
            </a:extLst>
          </p:cNvPr>
          <p:cNvSpPr/>
          <p:nvPr/>
        </p:nvSpPr>
        <p:spPr>
          <a:xfrm>
            <a:off x="9876420" y="1448780"/>
            <a:ext cx="1080121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gc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FB98D67-FF3B-A4EA-B40B-60E1CDF575DC}"/>
              </a:ext>
            </a:extLst>
          </p:cNvPr>
          <p:cNvSpPr/>
          <p:nvPr/>
        </p:nvSpPr>
        <p:spPr>
          <a:xfrm>
            <a:off x="9260780" y="5242529"/>
            <a:ext cx="1551744" cy="434969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sched_cfs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4692FB0-C000-9D44-79A8-C74AE5F45DE0}"/>
              </a:ext>
            </a:extLst>
          </p:cNvPr>
          <p:cNvSpPr/>
          <p:nvPr/>
        </p:nvSpPr>
        <p:spPr>
          <a:xfrm>
            <a:off x="10092444" y="4548047"/>
            <a:ext cx="1193302" cy="273061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task_tick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1FA20DB-4394-1BFA-59F5-BCD8E4C5DF0E}"/>
              </a:ext>
            </a:extLst>
          </p:cNvPr>
          <p:cNvCxnSpPr/>
          <p:nvPr/>
        </p:nvCxnSpPr>
        <p:spPr>
          <a:xfrm>
            <a:off x="11028546" y="4261728"/>
            <a:ext cx="0" cy="27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53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950E5E-DDED-3176-B08E-596565B3CF7C}"/>
              </a:ext>
            </a:extLst>
          </p:cNvPr>
          <p:cNvSpPr txBox="1"/>
          <p:nvPr/>
        </p:nvSpPr>
        <p:spPr>
          <a:xfrm>
            <a:off x="515380" y="370134"/>
            <a:ext cx="691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抢占发生的条件与时机</a:t>
            </a:r>
            <a:endParaRPr lang="en-US" altLang="zh-CN" sz="320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09714C4-D133-4E37-4881-18C146A2126F}"/>
              </a:ext>
            </a:extLst>
          </p:cNvPr>
          <p:cNvGrpSpPr/>
          <p:nvPr/>
        </p:nvGrpSpPr>
        <p:grpSpPr>
          <a:xfrm>
            <a:off x="623392" y="692696"/>
            <a:ext cx="10081120" cy="3924030"/>
            <a:chOff x="623392" y="692696"/>
            <a:chExt cx="10081120" cy="392403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F40CE6F-E184-F3AB-733A-CCB6DB31B557}"/>
                </a:ext>
              </a:extLst>
            </p:cNvPr>
            <p:cNvSpPr txBox="1"/>
            <p:nvPr/>
          </p:nvSpPr>
          <p:spPr>
            <a:xfrm>
              <a:off x="623392" y="1412776"/>
              <a:ext cx="244826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内部条件</a:t>
              </a:r>
              <a:endParaRPr lang="en-US" altLang="zh-CN"/>
            </a:p>
            <a:p>
              <a:r>
                <a:rPr lang="en-US" altLang="zh-CN"/>
                <a:t>(</a:t>
              </a:r>
              <a:r>
                <a:rPr lang="zh-CN" altLang="en-US"/>
                <a:t>基于任务的内部状态</a:t>
              </a:r>
              <a:r>
                <a:rPr lang="en-US" altLang="zh-CN"/>
                <a:t>)</a:t>
              </a:r>
            </a:p>
            <a:p>
              <a:r>
                <a:rPr lang="en-US" altLang="zh-CN"/>
                <a:t>PreemptPending</a:t>
              </a:r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A45D5ED-27CA-1896-CFB9-64B2F3FE4690}"/>
                </a:ext>
              </a:extLst>
            </p:cNvPr>
            <p:cNvSpPr txBox="1"/>
            <p:nvPr/>
          </p:nvSpPr>
          <p:spPr>
            <a:xfrm>
              <a:off x="670769" y="3502749"/>
              <a:ext cx="24008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外部条件</a:t>
              </a:r>
              <a:r>
                <a:rPr lang="en-US" altLang="zh-CN"/>
                <a:t>&amp;</a:t>
              </a:r>
              <a:r>
                <a:rPr lang="zh-CN" altLang="en-US"/>
                <a:t>边沿触发</a:t>
              </a:r>
              <a:endParaRPr lang="en-US" altLang="zh-CN"/>
            </a:p>
            <a:p>
              <a:r>
                <a:rPr lang="en-US" altLang="zh-CN"/>
                <a:t>(</a:t>
              </a:r>
              <a:r>
                <a:rPr lang="zh-CN" altLang="en-US"/>
                <a:t>外部控制的抢占开关</a:t>
              </a:r>
              <a:r>
                <a:rPr lang="en-US" altLang="zh-CN"/>
                <a:t>)</a:t>
              </a:r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BB36116-C4E6-B571-C2D4-E6EDF67FCA48}"/>
                </a:ext>
              </a:extLst>
            </p:cNvPr>
            <p:cNvCxnSpPr>
              <a:cxnSpLocks/>
            </p:cNvCxnSpPr>
            <p:nvPr/>
          </p:nvCxnSpPr>
          <p:spPr>
            <a:xfrm>
              <a:off x="2963652" y="1700808"/>
              <a:ext cx="24482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FEFEFF2-6ECC-5887-79A5-B3ED6C7820C8}"/>
                </a:ext>
              </a:extLst>
            </p:cNvPr>
            <p:cNvCxnSpPr>
              <a:cxnSpLocks/>
            </p:cNvCxnSpPr>
            <p:nvPr/>
          </p:nvCxnSpPr>
          <p:spPr>
            <a:xfrm>
              <a:off x="8652284" y="1700808"/>
              <a:ext cx="205222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B92D7DB-16D7-72A8-8236-CA1D58449A38}"/>
                </a:ext>
              </a:extLst>
            </p:cNvPr>
            <p:cNvCxnSpPr>
              <a:cxnSpLocks/>
            </p:cNvCxnSpPr>
            <p:nvPr/>
          </p:nvCxnSpPr>
          <p:spPr>
            <a:xfrm>
              <a:off x="5411924" y="2384884"/>
              <a:ext cx="324036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A243F7D-CD9D-C1E5-B947-E575ED4FA4CC}"/>
                </a:ext>
              </a:extLst>
            </p:cNvPr>
            <p:cNvCxnSpPr/>
            <p:nvPr/>
          </p:nvCxnSpPr>
          <p:spPr>
            <a:xfrm>
              <a:off x="5411924" y="1700808"/>
              <a:ext cx="0" cy="684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4E6ECD8-1A01-C88A-9C75-B01490FB78F2}"/>
                </a:ext>
              </a:extLst>
            </p:cNvPr>
            <p:cNvCxnSpPr/>
            <p:nvPr/>
          </p:nvCxnSpPr>
          <p:spPr>
            <a:xfrm>
              <a:off x="8652284" y="1700808"/>
              <a:ext cx="0" cy="684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919960E-12E8-39B7-BCF4-E269312B9B04}"/>
                </a:ext>
              </a:extLst>
            </p:cNvPr>
            <p:cNvSpPr txBox="1"/>
            <p:nvPr/>
          </p:nvSpPr>
          <p:spPr>
            <a:xfrm>
              <a:off x="3205742" y="1277470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未达到被抢占条件</a:t>
              </a:r>
              <a:endParaRPr lang="en-US" altLang="zh-CN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240AC34-A661-665D-9BED-90976F39B1F7}"/>
                </a:ext>
              </a:extLst>
            </p:cNvPr>
            <p:cNvSpPr txBox="1"/>
            <p:nvPr/>
          </p:nvSpPr>
          <p:spPr>
            <a:xfrm>
              <a:off x="8508268" y="1304764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未达到被抢占条件</a:t>
              </a:r>
              <a:endParaRPr lang="en-US" altLang="zh-CN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211A0DE-CC0B-5FB6-36D2-2B7B1CF9C60A}"/>
                </a:ext>
              </a:extLst>
            </p:cNvPr>
            <p:cNvSpPr txBox="1"/>
            <p:nvPr/>
          </p:nvSpPr>
          <p:spPr>
            <a:xfrm>
              <a:off x="6023992" y="2015552"/>
              <a:ext cx="1412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可以被抢占</a:t>
              </a:r>
              <a:endParaRPr lang="en-US" altLang="zh-CN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0A4989C-44D4-22E4-D998-5E4F47941F25}"/>
                </a:ext>
              </a:extLst>
            </p:cNvPr>
            <p:cNvCxnSpPr>
              <a:cxnSpLocks/>
            </p:cNvCxnSpPr>
            <p:nvPr/>
          </p:nvCxnSpPr>
          <p:spPr>
            <a:xfrm>
              <a:off x="2963652" y="3498685"/>
              <a:ext cx="9721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ABF92FE-8E4E-4020-7A48-D31CCE4960FD}"/>
                </a:ext>
              </a:extLst>
            </p:cNvPr>
            <p:cNvSpPr txBox="1"/>
            <p:nvPr/>
          </p:nvSpPr>
          <p:spPr>
            <a:xfrm>
              <a:off x="2927648" y="3075347"/>
              <a:ext cx="112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禁止抢占</a:t>
              </a:r>
              <a:endParaRPr lang="en-US" altLang="zh-CN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54046F4-E478-C5FE-92DF-52B4383BC3A9}"/>
                </a:ext>
              </a:extLst>
            </p:cNvPr>
            <p:cNvCxnSpPr>
              <a:cxnSpLocks/>
            </p:cNvCxnSpPr>
            <p:nvPr/>
          </p:nvCxnSpPr>
          <p:spPr>
            <a:xfrm>
              <a:off x="3935760" y="4158372"/>
              <a:ext cx="75608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619C329-34DC-B14B-1B18-2B3078851A52}"/>
                </a:ext>
              </a:extLst>
            </p:cNvPr>
            <p:cNvCxnSpPr>
              <a:cxnSpLocks/>
            </p:cNvCxnSpPr>
            <p:nvPr/>
          </p:nvCxnSpPr>
          <p:spPr>
            <a:xfrm>
              <a:off x="4691844" y="3498685"/>
              <a:ext cx="28443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7025255C-49A4-F3C2-63AE-A74C45D74B5A}"/>
                </a:ext>
              </a:extLst>
            </p:cNvPr>
            <p:cNvCxnSpPr>
              <a:cxnSpLocks/>
            </p:cNvCxnSpPr>
            <p:nvPr/>
          </p:nvCxnSpPr>
          <p:spPr>
            <a:xfrm>
              <a:off x="3935760" y="3525115"/>
              <a:ext cx="0" cy="59725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6B39CB1E-22D1-42F3-3221-0CC65F1FD9AD}"/>
                </a:ext>
              </a:extLst>
            </p:cNvPr>
            <p:cNvCxnSpPr/>
            <p:nvPr/>
          </p:nvCxnSpPr>
          <p:spPr>
            <a:xfrm>
              <a:off x="4691844" y="3501008"/>
              <a:ext cx="0" cy="684076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6EEA0C15-C90C-CDD8-CAB5-2874A2024EA5}"/>
                </a:ext>
              </a:extLst>
            </p:cNvPr>
            <p:cNvCxnSpPr>
              <a:cxnSpLocks/>
            </p:cNvCxnSpPr>
            <p:nvPr/>
          </p:nvCxnSpPr>
          <p:spPr>
            <a:xfrm>
              <a:off x="7536160" y="4128755"/>
              <a:ext cx="75608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C74B1BCC-181E-6AE5-3D2E-6BD2B7FE1657}"/>
                </a:ext>
              </a:extLst>
            </p:cNvPr>
            <p:cNvCxnSpPr/>
            <p:nvPr/>
          </p:nvCxnSpPr>
          <p:spPr>
            <a:xfrm>
              <a:off x="7536160" y="3444679"/>
              <a:ext cx="0" cy="68407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B479C557-EB2B-CFE1-A610-39E1555E8AD8}"/>
                </a:ext>
              </a:extLst>
            </p:cNvPr>
            <p:cNvCxnSpPr>
              <a:cxnSpLocks/>
            </p:cNvCxnSpPr>
            <p:nvPr/>
          </p:nvCxnSpPr>
          <p:spPr>
            <a:xfrm>
              <a:off x="8296633" y="3501008"/>
              <a:ext cx="0" cy="62774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D8A55AD-CF7F-E1F5-2D44-328303E909DE}"/>
                </a:ext>
              </a:extLst>
            </p:cNvPr>
            <p:cNvCxnSpPr>
              <a:cxnSpLocks/>
            </p:cNvCxnSpPr>
            <p:nvPr/>
          </p:nvCxnSpPr>
          <p:spPr>
            <a:xfrm>
              <a:off x="8292244" y="3498685"/>
              <a:ext cx="241226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AB54EBC-C743-CA08-4FE1-A7CCA3DE6A0B}"/>
                </a:ext>
              </a:extLst>
            </p:cNvPr>
            <p:cNvSpPr txBox="1"/>
            <p:nvPr/>
          </p:nvSpPr>
          <p:spPr>
            <a:xfrm>
              <a:off x="3750771" y="4247394"/>
              <a:ext cx="112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启用抢占</a:t>
              </a:r>
              <a:endParaRPr lang="en-US" altLang="zh-CN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64A0715-A13D-B823-9440-D75908F2D992}"/>
                </a:ext>
              </a:extLst>
            </p:cNvPr>
            <p:cNvSpPr txBox="1"/>
            <p:nvPr/>
          </p:nvSpPr>
          <p:spPr>
            <a:xfrm>
              <a:off x="7382206" y="4215723"/>
              <a:ext cx="112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启用抢占</a:t>
              </a:r>
              <a:endParaRPr lang="en-US" altLang="zh-CN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6109448-F0BC-849D-83A1-D9B6E28C3CD3}"/>
                </a:ext>
              </a:extLst>
            </p:cNvPr>
            <p:cNvSpPr txBox="1"/>
            <p:nvPr/>
          </p:nvSpPr>
          <p:spPr>
            <a:xfrm>
              <a:off x="5557831" y="3104964"/>
              <a:ext cx="112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禁止抢占</a:t>
              </a:r>
              <a:endParaRPr lang="en-US" altLang="zh-CN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4FA62AB-60C6-2067-6125-E37AB8B45443}"/>
                </a:ext>
              </a:extLst>
            </p:cNvPr>
            <p:cNvSpPr txBox="1"/>
            <p:nvPr/>
          </p:nvSpPr>
          <p:spPr>
            <a:xfrm>
              <a:off x="9046816" y="3068960"/>
              <a:ext cx="112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禁止抢占</a:t>
              </a:r>
              <a:endParaRPr lang="en-US" altLang="zh-CN"/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AEA15FF6-19A8-2DD8-7B3D-3C51C8A1A1F1}"/>
                </a:ext>
              </a:extLst>
            </p:cNvPr>
            <p:cNvCxnSpPr/>
            <p:nvPr/>
          </p:nvCxnSpPr>
          <p:spPr>
            <a:xfrm flipV="1">
              <a:off x="7572164" y="1052736"/>
              <a:ext cx="0" cy="2304256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31513E1-F82C-02EC-2AFB-89480900B936}"/>
                </a:ext>
              </a:extLst>
            </p:cNvPr>
            <p:cNvSpPr txBox="1"/>
            <p:nvPr/>
          </p:nvSpPr>
          <p:spPr>
            <a:xfrm>
              <a:off x="7032104" y="692696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rgbClr val="FF0000"/>
                  </a:solidFill>
                </a:rPr>
                <a:t>抢占发生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840EACDA-45B3-44A8-B145-85924F561495}"/>
                </a:ext>
              </a:extLst>
            </p:cNvPr>
            <p:cNvSpPr/>
            <p:nvPr/>
          </p:nvSpPr>
          <p:spPr>
            <a:xfrm>
              <a:off x="7464152" y="3406352"/>
              <a:ext cx="199807" cy="2386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514D5336-91BC-1BC2-911D-4A25775A25E1}"/>
              </a:ext>
            </a:extLst>
          </p:cNvPr>
          <p:cNvSpPr txBox="1"/>
          <p:nvPr/>
        </p:nvSpPr>
        <p:spPr>
          <a:xfrm>
            <a:off x="623392" y="5182162"/>
            <a:ext cx="112332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/>
              <a:t>1. </a:t>
            </a:r>
            <a:r>
              <a:rPr lang="zh-CN" altLang="en-US" sz="2000"/>
              <a:t>只有内外条件都满足时，才发生抢占；内部条件举例任务时间片耗尽，外部条件类似定义某种临界区，控制什么时候不能抢占，本质上它基于</a:t>
            </a:r>
            <a:r>
              <a:rPr lang="zh-CN" altLang="en-US" sz="2000">
                <a:solidFill>
                  <a:srgbClr val="FF0000"/>
                </a:solidFill>
              </a:rPr>
              <a:t>当前任务的</a:t>
            </a:r>
            <a:r>
              <a:rPr lang="en-US" altLang="zh-CN" sz="2000">
                <a:solidFill>
                  <a:srgbClr val="FF0000"/>
                </a:solidFill>
              </a:rPr>
              <a:t>preempt_disable_count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en-US" altLang="zh-CN" sz="2000"/>
              <a:t>2. </a:t>
            </a:r>
            <a:r>
              <a:rPr lang="zh-CN" altLang="en-US" sz="2000"/>
              <a:t>只在 禁用</a:t>
            </a:r>
            <a:r>
              <a:rPr lang="en-US" altLang="zh-CN" sz="2000"/>
              <a:t>-&gt;</a:t>
            </a:r>
            <a:r>
              <a:rPr lang="zh-CN" altLang="en-US" sz="2000"/>
              <a:t>启用 切换的下边沿触发；下边沿通常在自旋锁解锁时产生，此时是切换时机。</a:t>
            </a:r>
            <a:endParaRPr lang="en-US" altLang="zh-CN" sz="2000"/>
          </a:p>
          <a:p>
            <a:r>
              <a:rPr lang="en-US" altLang="zh-CN" sz="2000"/>
              <a:t>3. </a:t>
            </a:r>
            <a:r>
              <a:rPr lang="zh-CN" altLang="en-US" sz="2000"/>
              <a:t>推动内部条件变化</a:t>
            </a:r>
            <a:r>
              <a:rPr lang="en-US" altLang="zh-CN" sz="2000"/>
              <a:t>(</a:t>
            </a:r>
            <a:r>
              <a:rPr lang="zh-CN" altLang="en-US" sz="2000"/>
              <a:t>例</a:t>
            </a:r>
            <a:r>
              <a:rPr lang="en-US" altLang="zh-CN" sz="2000"/>
              <a:t>: </a:t>
            </a:r>
            <a:r>
              <a:rPr lang="zh-CN" altLang="en-US" sz="2000"/>
              <a:t>任务时间片消耗</a:t>
            </a:r>
            <a:r>
              <a:rPr lang="en-US" altLang="zh-CN" sz="2000"/>
              <a:t>)</a:t>
            </a:r>
            <a:r>
              <a:rPr lang="zh-CN" altLang="en-US" sz="2000"/>
              <a:t>和边沿触发产生</a:t>
            </a:r>
            <a:r>
              <a:rPr lang="en-US" altLang="zh-CN" sz="2000"/>
              <a:t>(</a:t>
            </a:r>
            <a:r>
              <a:rPr lang="zh-CN" altLang="en-US" sz="2000"/>
              <a:t>例</a:t>
            </a:r>
            <a:r>
              <a:rPr lang="en-US" altLang="zh-CN" sz="2000"/>
              <a:t>: </a:t>
            </a:r>
            <a:r>
              <a:rPr lang="zh-CN" altLang="en-US" sz="2000"/>
              <a:t>自旋锁加解锁</a:t>
            </a:r>
            <a:r>
              <a:rPr lang="en-US" altLang="zh-CN" sz="2000"/>
              <a:t>)</a:t>
            </a:r>
            <a:r>
              <a:rPr lang="zh-CN" altLang="en-US" sz="2000"/>
              <a:t>的根本源是时钟中断。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90296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950E5E-DDED-3176-B08E-596565B3CF7C}"/>
              </a:ext>
            </a:extLst>
          </p:cNvPr>
          <p:cNvSpPr txBox="1"/>
          <p:nvPr/>
        </p:nvSpPr>
        <p:spPr>
          <a:xfrm>
            <a:off x="515380" y="370134"/>
            <a:ext cx="691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外部条件：外部控制的抢占开关</a:t>
            </a:r>
            <a:r>
              <a:rPr lang="en-US" altLang="zh-CN" sz="3200"/>
              <a:t>(</a:t>
            </a:r>
            <a:r>
              <a:rPr lang="zh-CN" altLang="en-US" sz="3200"/>
              <a:t>示例</a:t>
            </a:r>
            <a:r>
              <a:rPr lang="en-US" altLang="zh-CN" sz="3200"/>
              <a:t>)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14D5336-91BC-1BC2-911D-4A25775A25E1}"/>
              </a:ext>
            </a:extLst>
          </p:cNvPr>
          <p:cNvSpPr txBox="1"/>
          <p:nvPr/>
        </p:nvSpPr>
        <p:spPr>
          <a:xfrm>
            <a:off x="515380" y="1195785"/>
            <a:ext cx="112332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抢占针对的目标就是当前任务，由外部控制的抢占开关是当前任务的</a:t>
            </a:r>
            <a:r>
              <a:rPr lang="en-US" altLang="zh-CN" sz="2000">
                <a:solidFill>
                  <a:srgbClr val="FF0000"/>
                </a:solidFill>
              </a:rPr>
              <a:t>preempt_disable_count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zh-CN" altLang="en-US" sz="2000"/>
              <a:t>作为计数：</a:t>
            </a:r>
            <a:r>
              <a:rPr lang="en-US" altLang="zh-CN" sz="2000"/>
              <a:t>0</a:t>
            </a:r>
            <a:r>
              <a:rPr lang="zh-CN" altLang="en-US" sz="2000"/>
              <a:t>代表开抢占，大于</a:t>
            </a:r>
            <a:r>
              <a:rPr lang="en-US" altLang="zh-CN" sz="2000"/>
              <a:t>0</a:t>
            </a:r>
            <a:r>
              <a:rPr lang="zh-CN" altLang="en-US" sz="2000"/>
              <a:t>则关抢占</a:t>
            </a:r>
            <a:r>
              <a:rPr lang="en-US" altLang="zh-CN" sz="2000"/>
              <a:t>(</a:t>
            </a:r>
            <a:r>
              <a:rPr lang="zh-CN" altLang="en-US" sz="2000"/>
              <a:t>可叠加，所以可能大于</a:t>
            </a:r>
            <a:r>
              <a:rPr lang="en-US" altLang="zh-CN" sz="2000"/>
              <a:t>1)</a:t>
            </a:r>
            <a:endParaRPr lang="zh-CN" altLang="en-US" sz="200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3F03AD8-9C05-ABDC-731F-22C07118EBF1}"/>
              </a:ext>
            </a:extLst>
          </p:cNvPr>
          <p:cNvGrpSpPr/>
          <p:nvPr/>
        </p:nvGrpSpPr>
        <p:grpSpPr>
          <a:xfrm>
            <a:off x="1307468" y="2132856"/>
            <a:ext cx="9937102" cy="4212468"/>
            <a:chOff x="1307468" y="2132856"/>
            <a:chExt cx="9937102" cy="421246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A45D5ED-27CA-1896-CFB9-64B2F3FE4690}"/>
                </a:ext>
              </a:extLst>
            </p:cNvPr>
            <p:cNvSpPr txBox="1"/>
            <p:nvPr/>
          </p:nvSpPr>
          <p:spPr>
            <a:xfrm>
              <a:off x="1503251" y="2962689"/>
              <a:ext cx="25045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当前任务抢占开关</a:t>
              </a:r>
              <a:endParaRPr lang="en-US" altLang="zh-CN"/>
            </a:p>
            <a:p>
              <a:r>
                <a:rPr lang="en-US" altLang="zh-CN" sz="1800">
                  <a:solidFill>
                    <a:srgbClr val="FF0000"/>
                  </a:solidFill>
                </a:rPr>
                <a:t>preempt_disable_count</a:t>
              </a:r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54046F4-E478-C5FE-92DF-52B4383BC3A9}"/>
                </a:ext>
              </a:extLst>
            </p:cNvPr>
            <p:cNvCxnSpPr>
              <a:cxnSpLocks/>
            </p:cNvCxnSpPr>
            <p:nvPr/>
          </p:nvCxnSpPr>
          <p:spPr>
            <a:xfrm>
              <a:off x="4835860" y="3222268"/>
              <a:ext cx="75608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6B39CB1E-22D1-42F3-3221-0CC65F1FD9AD}"/>
                </a:ext>
              </a:extLst>
            </p:cNvPr>
            <p:cNvCxnSpPr>
              <a:cxnSpLocks/>
            </p:cNvCxnSpPr>
            <p:nvPr/>
          </p:nvCxnSpPr>
          <p:spPr>
            <a:xfrm>
              <a:off x="5591944" y="2924944"/>
              <a:ext cx="0" cy="324036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AB54EBC-C743-CA08-4FE1-A7CCA3DE6A0B}"/>
                </a:ext>
              </a:extLst>
            </p:cNvPr>
            <p:cNvSpPr txBox="1"/>
            <p:nvPr/>
          </p:nvSpPr>
          <p:spPr>
            <a:xfrm>
              <a:off x="4794887" y="3311290"/>
              <a:ext cx="941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启用</a:t>
              </a:r>
              <a:r>
                <a:rPr lang="en-US" altLang="zh-CN"/>
                <a:t>(0)</a:t>
              </a:r>
            </a:p>
          </p:txBody>
        </p:sp>
        <p:cxnSp>
          <p:nvCxnSpPr>
            <p:cNvPr id="2" name="直接连接符 1">
              <a:extLst>
                <a:ext uri="{FF2B5EF4-FFF2-40B4-BE49-F238E27FC236}">
                  <a16:creationId xmlns:a16="http://schemas.microsoft.com/office/drawing/2014/main" id="{5F91FF3E-F697-5BC2-14F4-22C960D89901}"/>
                </a:ext>
              </a:extLst>
            </p:cNvPr>
            <p:cNvCxnSpPr>
              <a:cxnSpLocks/>
            </p:cNvCxnSpPr>
            <p:nvPr/>
          </p:nvCxnSpPr>
          <p:spPr>
            <a:xfrm>
              <a:off x="5591944" y="2924944"/>
              <a:ext cx="9721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CD62B-6D61-9CA6-D37A-15EFD4F0E438}"/>
                </a:ext>
              </a:extLst>
            </p:cNvPr>
            <p:cNvSpPr txBox="1"/>
            <p:nvPr/>
          </p:nvSpPr>
          <p:spPr>
            <a:xfrm>
              <a:off x="5555940" y="2555612"/>
              <a:ext cx="112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禁止</a:t>
              </a:r>
              <a:r>
                <a:rPr lang="en-US" altLang="zh-CN"/>
                <a:t>(1)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18A13F8-3A5F-0F0C-A51B-4483212E6B87}"/>
                </a:ext>
              </a:extLst>
            </p:cNvPr>
            <p:cNvCxnSpPr>
              <a:cxnSpLocks/>
            </p:cNvCxnSpPr>
            <p:nvPr/>
          </p:nvCxnSpPr>
          <p:spPr>
            <a:xfrm>
              <a:off x="6564052" y="3215881"/>
              <a:ext cx="75608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ADBA2E7-4A81-0944-9514-D0C08A44D5CF}"/>
                </a:ext>
              </a:extLst>
            </p:cNvPr>
            <p:cNvCxnSpPr>
              <a:cxnSpLocks/>
            </p:cNvCxnSpPr>
            <p:nvPr/>
          </p:nvCxnSpPr>
          <p:spPr>
            <a:xfrm>
              <a:off x="6564052" y="2924944"/>
              <a:ext cx="0" cy="25493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CBA6BCD-C0D6-7172-0F89-829683C83612}"/>
                </a:ext>
              </a:extLst>
            </p:cNvPr>
            <p:cNvCxnSpPr/>
            <p:nvPr/>
          </p:nvCxnSpPr>
          <p:spPr>
            <a:xfrm>
              <a:off x="7320136" y="2558517"/>
              <a:ext cx="0" cy="684076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B980968-B034-DF1C-C0B5-2D6D5EDBE1DE}"/>
                </a:ext>
              </a:extLst>
            </p:cNvPr>
            <p:cNvSpPr txBox="1"/>
            <p:nvPr/>
          </p:nvSpPr>
          <p:spPr>
            <a:xfrm>
              <a:off x="6487076" y="3304903"/>
              <a:ext cx="941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启用</a:t>
              </a:r>
              <a:r>
                <a:rPr lang="en-US" altLang="zh-CN"/>
                <a:t>(0)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92D35D85-6284-001D-5342-53C2DE2F25A0}"/>
                </a:ext>
              </a:extLst>
            </p:cNvPr>
            <p:cNvCxnSpPr>
              <a:cxnSpLocks/>
            </p:cNvCxnSpPr>
            <p:nvPr/>
          </p:nvCxnSpPr>
          <p:spPr>
            <a:xfrm>
              <a:off x="7356140" y="2556194"/>
              <a:ext cx="9721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C779321-5867-77BB-F4C0-B9FA36539335}"/>
                </a:ext>
              </a:extLst>
            </p:cNvPr>
            <p:cNvSpPr txBox="1"/>
            <p:nvPr/>
          </p:nvSpPr>
          <p:spPr>
            <a:xfrm>
              <a:off x="7320136" y="2132856"/>
              <a:ext cx="112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禁止</a:t>
              </a:r>
              <a:r>
                <a:rPr lang="en-US" altLang="zh-CN"/>
                <a:t>(2)</a:t>
              </a: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9B419F8-6D9C-E697-16FB-00E582B6812D}"/>
                </a:ext>
              </a:extLst>
            </p:cNvPr>
            <p:cNvCxnSpPr>
              <a:cxnSpLocks/>
            </p:cNvCxnSpPr>
            <p:nvPr/>
          </p:nvCxnSpPr>
          <p:spPr>
            <a:xfrm>
              <a:off x="9048328" y="3212976"/>
              <a:ext cx="75608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8B33D0A-1366-E36B-81F4-3EC211479711}"/>
                </a:ext>
              </a:extLst>
            </p:cNvPr>
            <p:cNvCxnSpPr>
              <a:cxnSpLocks/>
            </p:cNvCxnSpPr>
            <p:nvPr/>
          </p:nvCxnSpPr>
          <p:spPr>
            <a:xfrm>
              <a:off x="8328248" y="2582624"/>
              <a:ext cx="0" cy="38006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6F70E40-2C61-42CB-82EC-5D971360FD28}"/>
                </a:ext>
              </a:extLst>
            </p:cNvPr>
            <p:cNvSpPr txBox="1"/>
            <p:nvPr/>
          </p:nvSpPr>
          <p:spPr>
            <a:xfrm>
              <a:off x="8940316" y="3304903"/>
              <a:ext cx="972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启用</a:t>
              </a:r>
              <a:r>
                <a:rPr lang="en-US" altLang="zh-CN"/>
                <a:t>(0)</a:t>
              </a: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5377381F-9B29-63C3-C97E-80EF696DD506}"/>
                </a:ext>
              </a:extLst>
            </p:cNvPr>
            <p:cNvCxnSpPr/>
            <p:nvPr/>
          </p:nvCxnSpPr>
          <p:spPr>
            <a:xfrm>
              <a:off x="1307468" y="4221088"/>
              <a:ext cx="925302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C5C4A53-AC57-2908-D216-7E7E9EA5072A}"/>
                </a:ext>
              </a:extLst>
            </p:cNvPr>
            <p:cNvSpPr txBox="1"/>
            <p:nvPr/>
          </p:nvSpPr>
          <p:spPr>
            <a:xfrm>
              <a:off x="1540063" y="4626145"/>
              <a:ext cx="22516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SpinLock</a:t>
              </a:r>
            </a:p>
            <a:p>
              <a:r>
                <a:rPr lang="en-US" altLang="zh-CN"/>
                <a:t>(NoPreemptIrqSave)</a:t>
              </a:r>
              <a:endParaRPr lang="zh-CN" altLang="en-US"/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5D4F0D6A-9DBB-837F-80B4-39585F3ED811}"/>
                </a:ext>
              </a:extLst>
            </p:cNvPr>
            <p:cNvCxnSpPr>
              <a:cxnSpLocks/>
            </p:cNvCxnSpPr>
            <p:nvPr/>
          </p:nvCxnSpPr>
          <p:spPr>
            <a:xfrm>
              <a:off x="4840829" y="5022468"/>
              <a:ext cx="75608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84C11F3-BB72-9E55-C2E5-80BE1771EFDC}"/>
                </a:ext>
              </a:extLst>
            </p:cNvPr>
            <p:cNvCxnSpPr>
              <a:cxnSpLocks/>
            </p:cNvCxnSpPr>
            <p:nvPr/>
          </p:nvCxnSpPr>
          <p:spPr>
            <a:xfrm>
              <a:off x="5596913" y="4725144"/>
              <a:ext cx="0" cy="324036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B8F6969D-B11A-010C-8211-33A35E34D50A}"/>
                </a:ext>
              </a:extLst>
            </p:cNvPr>
            <p:cNvSpPr txBox="1"/>
            <p:nvPr/>
          </p:nvSpPr>
          <p:spPr>
            <a:xfrm>
              <a:off x="4799857" y="5111490"/>
              <a:ext cx="684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无锁</a:t>
              </a:r>
              <a:endParaRPr lang="en-US" altLang="zh-CN"/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DA07F742-3DC6-D48C-DF1C-FB9E0BAE14CF}"/>
                </a:ext>
              </a:extLst>
            </p:cNvPr>
            <p:cNvCxnSpPr>
              <a:cxnSpLocks/>
            </p:cNvCxnSpPr>
            <p:nvPr/>
          </p:nvCxnSpPr>
          <p:spPr>
            <a:xfrm>
              <a:off x="5596913" y="4725144"/>
              <a:ext cx="9721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A09B04B8-DB85-20FC-38AB-8CF8E66652CB}"/>
                </a:ext>
              </a:extLst>
            </p:cNvPr>
            <p:cNvSpPr txBox="1"/>
            <p:nvPr/>
          </p:nvSpPr>
          <p:spPr>
            <a:xfrm>
              <a:off x="5375920" y="4355812"/>
              <a:ext cx="1445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有锁（禁止）</a:t>
              </a:r>
              <a:endParaRPr lang="en-US" altLang="zh-CN"/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42F93FA2-856D-0D12-4ACF-555868D90622}"/>
                </a:ext>
              </a:extLst>
            </p:cNvPr>
            <p:cNvCxnSpPr>
              <a:cxnSpLocks/>
            </p:cNvCxnSpPr>
            <p:nvPr/>
          </p:nvCxnSpPr>
          <p:spPr>
            <a:xfrm>
              <a:off x="6569021" y="5016081"/>
              <a:ext cx="75608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E3914F8F-7E9D-0800-BB49-65422ED541F3}"/>
                </a:ext>
              </a:extLst>
            </p:cNvPr>
            <p:cNvCxnSpPr>
              <a:cxnSpLocks/>
            </p:cNvCxnSpPr>
            <p:nvPr/>
          </p:nvCxnSpPr>
          <p:spPr>
            <a:xfrm>
              <a:off x="6569021" y="4725144"/>
              <a:ext cx="0" cy="25493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C8CD81A6-1A17-52F0-08F1-6A853334F3A1}"/>
                </a:ext>
              </a:extLst>
            </p:cNvPr>
            <p:cNvCxnSpPr>
              <a:cxnSpLocks/>
            </p:cNvCxnSpPr>
            <p:nvPr/>
          </p:nvCxnSpPr>
          <p:spPr>
            <a:xfrm>
              <a:off x="8333217" y="5016081"/>
              <a:ext cx="1579205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D6E36B3A-70AC-3DC1-AED9-D797F5B86D8C}"/>
                </a:ext>
              </a:extLst>
            </p:cNvPr>
            <p:cNvCxnSpPr>
              <a:cxnSpLocks/>
            </p:cNvCxnSpPr>
            <p:nvPr/>
          </p:nvCxnSpPr>
          <p:spPr>
            <a:xfrm>
              <a:off x="7346202" y="4725144"/>
              <a:ext cx="0" cy="324036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2DA841FF-F5F4-B4F9-283F-6D36E337D4CE}"/>
                </a:ext>
              </a:extLst>
            </p:cNvPr>
            <p:cNvCxnSpPr>
              <a:cxnSpLocks/>
            </p:cNvCxnSpPr>
            <p:nvPr/>
          </p:nvCxnSpPr>
          <p:spPr>
            <a:xfrm>
              <a:off x="7346202" y="4725144"/>
              <a:ext cx="9721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F460EBA7-1437-2294-A8DF-6090FCF97A44}"/>
                </a:ext>
              </a:extLst>
            </p:cNvPr>
            <p:cNvCxnSpPr>
              <a:cxnSpLocks/>
            </p:cNvCxnSpPr>
            <p:nvPr/>
          </p:nvCxnSpPr>
          <p:spPr>
            <a:xfrm>
              <a:off x="8318310" y="4725144"/>
              <a:ext cx="0" cy="25493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61F7D9DB-6B4E-137A-C96A-DB368AEB3E7A}"/>
                </a:ext>
              </a:extLst>
            </p:cNvPr>
            <p:cNvSpPr txBox="1"/>
            <p:nvPr/>
          </p:nvSpPr>
          <p:spPr>
            <a:xfrm>
              <a:off x="8364252" y="5082454"/>
              <a:ext cx="684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无锁</a:t>
              </a:r>
              <a:endParaRPr lang="en-US" altLang="zh-CN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40A54971-D741-BA40-96F1-B71EB88F5A3A}"/>
                </a:ext>
              </a:extLst>
            </p:cNvPr>
            <p:cNvSpPr txBox="1"/>
            <p:nvPr/>
          </p:nvSpPr>
          <p:spPr>
            <a:xfrm>
              <a:off x="6626122" y="5087810"/>
              <a:ext cx="684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无锁</a:t>
              </a:r>
              <a:endParaRPr lang="en-US" altLang="zh-CN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E28231FB-E6D0-7C1C-DC78-039FA2508916}"/>
                </a:ext>
              </a:extLst>
            </p:cNvPr>
            <p:cNvSpPr txBox="1"/>
            <p:nvPr/>
          </p:nvSpPr>
          <p:spPr>
            <a:xfrm>
              <a:off x="7248128" y="4365104"/>
              <a:ext cx="1522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有锁</a:t>
              </a:r>
              <a:r>
                <a:rPr lang="en-US" altLang="zh-CN"/>
                <a:t>(</a:t>
              </a:r>
              <a:r>
                <a:rPr lang="zh-CN" altLang="en-US"/>
                <a:t>禁止</a:t>
              </a:r>
              <a:r>
                <a:rPr lang="en-US" altLang="zh-CN"/>
                <a:t>)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759C0453-452E-74E2-1A90-C80852143C54}"/>
                </a:ext>
              </a:extLst>
            </p:cNvPr>
            <p:cNvSpPr txBox="1"/>
            <p:nvPr/>
          </p:nvSpPr>
          <p:spPr>
            <a:xfrm>
              <a:off x="1559496" y="5698993"/>
              <a:ext cx="22516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NoPreempt</a:t>
              </a:r>
            </a:p>
            <a:p>
              <a:r>
                <a:rPr lang="zh-CN" altLang="en-US"/>
                <a:t>单独控制</a:t>
              </a:r>
              <a:r>
                <a:rPr lang="en-US" altLang="zh-CN"/>
                <a:t>Guard</a:t>
              </a:r>
              <a:endParaRPr lang="zh-CN" altLang="en-US"/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A3B20D16-FC49-DC92-6610-CA8CBF411E37}"/>
                </a:ext>
              </a:extLst>
            </p:cNvPr>
            <p:cNvCxnSpPr>
              <a:cxnSpLocks/>
            </p:cNvCxnSpPr>
            <p:nvPr/>
          </p:nvCxnSpPr>
          <p:spPr>
            <a:xfrm>
              <a:off x="4835860" y="6345324"/>
              <a:ext cx="2510342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7225C489-C9F7-4902-7E1F-490B050D85DE}"/>
                </a:ext>
              </a:extLst>
            </p:cNvPr>
            <p:cNvCxnSpPr>
              <a:cxnSpLocks/>
            </p:cNvCxnSpPr>
            <p:nvPr/>
          </p:nvCxnSpPr>
          <p:spPr>
            <a:xfrm>
              <a:off x="7310198" y="6021288"/>
              <a:ext cx="0" cy="324036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DA86CFDA-84F2-9525-1FB3-CFE792CAB553}"/>
                </a:ext>
              </a:extLst>
            </p:cNvPr>
            <p:cNvCxnSpPr>
              <a:cxnSpLocks/>
            </p:cNvCxnSpPr>
            <p:nvPr/>
          </p:nvCxnSpPr>
          <p:spPr>
            <a:xfrm>
              <a:off x="7320136" y="6021288"/>
              <a:ext cx="1764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7CDD2FC5-5084-8C0B-2B5C-671BEAE7E92A}"/>
                </a:ext>
              </a:extLst>
            </p:cNvPr>
            <p:cNvSpPr txBox="1"/>
            <p:nvPr/>
          </p:nvSpPr>
          <p:spPr>
            <a:xfrm>
              <a:off x="7428148" y="5625244"/>
              <a:ext cx="1306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生效</a:t>
              </a:r>
              <a:r>
                <a:rPr lang="en-US" altLang="zh-CN"/>
                <a:t>(</a:t>
              </a:r>
              <a:r>
                <a:rPr lang="zh-CN" altLang="en-US"/>
                <a:t>禁止</a:t>
              </a:r>
              <a:r>
                <a:rPr lang="en-US" altLang="zh-CN"/>
                <a:t>)</a:t>
              </a: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464E8682-5927-66E3-F27B-F4A754423619}"/>
                </a:ext>
              </a:extLst>
            </p:cNvPr>
            <p:cNvCxnSpPr>
              <a:cxnSpLocks/>
            </p:cNvCxnSpPr>
            <p:nvPr/>
          </p:nvCxnSpPr>
          <p:spPr>
            <a:xfrm>
              <a:off x="9084332" y="6345324"/>
              <a:ext cx="82809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C0D6E9A3-98BE-B19F-A027-5ECB04C983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2244" y="2924944"/>
              <a:ext cx="792088" cy="92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CCFB6250-A6E8-767D-2E0C-0EC915844E52}"/>
                </a:ext>
              </a:extLst>
            </p:cNvPr>
            <p:cNvSpPr txBox="1"/>
            <p:nvPr/>
          </p:nvSpPr>
          <p:spPr>
            <a:xfrm>
              <a:off x="8318310" y="2528900"/>
              <a:ext cx="946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禁止</a:t>
              </a:r>
              <a:r>
                <a:rPr lang="en-US" altLang="zh-CN"/>
                <a:t>(1)</a:t>
              </a:r>
            </a:p>
          </p:txBody>
        </p: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0343C1AA-D148-17B5-4920-8511F4E65083}"/>
                </a:ext>
              </a:extLst>
            </p:cNvPr>
            <p:cNvCxnSpPr>
              <a:cxnSpLocks/>
            </p:cNvCxnSpPr>
            <p:nvPr/>
          </p:nvCxnSpPr>
          <p:spPr>
            <a:xfrm>
              <a:off x="9048328" y="2934236"/>
              <a:ext cx="0" cy="25493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F47FAE02-CD2D-5C9E-8C45-3FD26C71CE5A}"/>
                </a:ext>
              </a:extLst>
            </p:cNvPr>
            <p:cNvCxnSpPr>
              <a:cxnSpLocks/>
            </p:cNvCxnSpPr>
            <p:nvPr/>
          </p:nvCxnSpPr>
          <p:spPr>
            <a:xfrm>
              <a:off x="9084332" y="6057292"/>
              <a:ext cx="0" cy="25493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箭头: 上 90">
              <a:extLst>
                <a:ext uri="{FF2B5EF4-FFF2-40B4-BE49-F238E27FC236}">
                  <a16:creationId xmlns:a16="http://schemas.microsoft.com/office/drawing/2014/main" id="{9873EE2F-EE0F-0321-B103-C29911E74F73}"/>
                </a:ext>
              </a:extLst>
            </p:cNvPr>
            <p:cNvSpPr/>
            <p:nvPr/>
          </p:nvSpPr>
          <p:spPr>
            <a:xfrm>
              <a:off x="10524493" y="3498133"/>
              <a:ext cx="720077" cy="1345310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叠加产生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FC7F702-B527-35CF-CA65-1B4BA06BE23B}"/>
                </a:ext>
              </a:extLst>
            </p:cNvPr>
            <p:cNvSpPr txBox="1"/>
            <p:nvPr/>
          </p:nvSpPr>
          <p:spPr>
            <a:xfrm>
              <a:off x="5195900" y="4598142"/>
              <a:ext cx="4713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/>
                <a:t>+1</a:t>
              </a:r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41D4787-B846-F91E-FB45-CE572AB6C043}"/>
                </a:ext>
              </a:extLst>
            </p:cNvPr>
            <p:cNvSpPr txBox="1"/>
            <p:nvPr/>
          </p:nvSpPr>
          <p:spPr>
            <a:xfrm>
              <a:off x="6513003" y="4626145"/>
              <a:ext cx="4438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/>
                <a:t>-1</a:t>
              </a:r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6E2D5AC-CE9C-2C85-9F67-EC43F40CA9DF}"/>
                </a:ext>
              </a:extLst>
            </p:cNvPr>
            <p:cNvSpPr txBox="1"/>
            <p:nvPr/>
          </p:nvSpPr>
          <p:spPr>
            <a:xfrm>
              <a:off x="6884830" y="5939988"/>
              <a:ext cx="4713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/>
                <a:t>+1</a:t>
              </a:r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C02832F-0CD6-AF07-9289-762CBDA09C37}"/>
                </a:ext>
              </a:extLst>
            </p:cNvPr>
            <p:cNvSpPr txBox="1"/>
            <p:nvPr/>
          </p:nvSpPr>
          <p:spPr>
            <a:xfrm>
              <a:off x="6956837" y="4644147"/>
              <a:ext cx="4713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/>
                <a:t>+1</a:t>
              </a:r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D16CC38-FBF2-D679-C2F7-9BB138B0286E}"/>
                </a:ext>
              </a:extLst>
            </p:cNvPr>
            <p:cNvSpPr txBox="1"/>
            <p:nvPr/>
          </p:nvSpPr>
          <p:spPr>
            <a:xfrm>
              <a:off x="8262291" y="4629455"/>
              <a:ext cx="4438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/>
                <a:t>-1</a:t>
              </a:r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944FE83-1120-9366-F6B5-7867CE7F07F6}"/>
                </a:ext>
              </a:extLst>
            </p:cNvPr>
            <p:cNvSpPr txBox="1"/>
            <p:nvPr/>
          </p:nvSpPr>
          <p:spPr>
            <a:xfrm>
              <a:off x="9058320" y="5939988"/>
              <a:ext cx="4438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/>
                <a:t>-1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687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1FDB11-51AC-7246-0488-256D6E4DCB77}"/>
              </a:ext>
            </a:extLst>
          </p:cNvPr>
          <p:cNvSpPr txBox="1"/>
          <p:nvPr/>
        </p:nvSpPr>
        <p:spPr>
          <a:xfrm>
            <a:off x="515380" y="370134"/>
            <a:ext cx="78128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抢占式调度与协作式在框架上的关键区别</a:t>
            </a:r>
            <a:endParaRPr lang="en-US" altLang="zh-CN" sz="3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34B9E1-5E80-1C10-746A-DEF3E3AA7C50}"/>
              </a:ext>
            </a:extLst>
          </p:cNvPr>
          <p:cNvSpPr txBox="1"/>
          <p:nvPr/>
        </p:nvSpPr>
        <p:spPr>
          <a:xfrm>
            <a:off x="584452" y="1052736"/>
            <a:ext cx="86799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抢占式调度在协作式自主</a:t>
            </a:r>
            <a:r>
              <a:rPr lang="en-US" altLang="zh-CN" sz="2400"/>
              <a:t>yield</a:t>
            </a:r>
            <a:r>
              <a:rPr lang="zh-CN" altLang="en-US" sz="2400"/>
              <a:t>的基础上，引入抢占控制和时钟中断，动态调整内外条件，触发优先级高的任务及时获得调用机会，避免个别任务长期不合理的占据</a:t>
            </a:r>
            <a:r>
              <a:rPr lang="en-US" altLang="zh-CN" sz="2400"/>
              <a:t>CPU</a:t>
            </a:r>
            <a:r>
              <a:rPr lang="zh-CN" altLang="en-US" sz="2400"/>
              <a:t>。</a:t>
            </a:r>
            <a:endParaRPr lang="en-US" altLang="zh-CN" sz="24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570445-4E84-08EC-F0D5-59047B479EC3}"/>
              </a:ext>
            </a:extLst>
          </p:cNvPr>
          <p:cNvSpPr/>
          <p:nvPr/>
        </p:nvSpPr>
        <p:spPr>
          <a:xfrm>
            <a:off x="1765981" y="2367653"/>
            <a:ext cx="5230119" cy="68695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err="1">
                <a:solidFill>
                  <a:schemeClr val="tx1"/>
                </a:solidFill>
              </a:rPr>
              <a:t>api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4AFC2C-E0EC-E571-208A-D39E83853032}"/>
              </a:ext>
            </a:extLst>
          </p:cNvPr>
          <p:cNvSpPr/>
          <p:nvPr/>
        </p:nvSpPr>
        <p:spPr>
          <a:xfrm>
            <a:off x="3020571" y="3411766"/>
            <a:ext cx="3975529" cy="161825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>
                <a:solidFill>
                  <a:schemeClr val="tx1"/>
                </a:solidFill>
              </a:rPr>
              <a:t>run</a:t>
            </a:r>
            <a:r>
              <a:rPr lang="en-US" altLang="zh-CN" sz="2000" err="1">
                <a:solidFill>
                  <a:schemeClr val="tx1"/>
                </a:solidFill>
              </a:rPr>
              <a:t>_queue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9224F6-A658-E558-072F-FE99389E487C}"/>
              </a:ext>
            </a:extLst>
          </p:cNvPr>
          <p:cNvSpPr/>
          <p:nvPr/>
        </p:nvSpPr>
        <p:spPr>
          <a:xfrm>
            <a:off x="1765982" y="5461436"/>
            <a:ext cx="5230118" cy="708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scheduler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F011CB-F61A-4D3E-67B4-AAAB56EA48B0}"/>
              </a:ext>
            </a:extLst>
          </p:cNvPr>
          <p:cNvSpPr/>
          <p:nvPr/>
        </p:nvSpPr>
        <p:spPr>
          <a:xfrm>
            <a:off x="3122339" y="5605882"/>
            <a:ext cx="1468000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sched_rr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41FFB1F-2746-EB88-4C5C-898EE3A4C260}"/>
              </a:ext>
            </a:extLst>
          </p:cNvPr>
          <p:cNvSpPr/>
          <p:nvPr/>
        </p:nvSpPr>
        <p:spPr>
          <a:xfrm>
            <a:off x="371364" y="3561027"/>
            <a:ext cx="1044116" cy="7849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CPU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BE60EE-4587-341C-F09A-25934564A994}"/>
              </a:ext>
            </a:extLst>
          </p:cNvPr>
          <p:cNvSpPr/>
          <p:nvPr/>
        </p:nvSpPr>
        <p:spPr>
          <a:xfrm>
            <a:off x="1919537" y="3965590"/>
            <a:ext cx="929597" cy="51920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(running)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AF00BD4-EE8D-6060-588D-7E600245E2BA}"/>
              </a:ext>
            </a:extLst>
          </p:cNvPr>
          <p:cNvCxnSpPr>
            <a:cxnSpLocks/>
          </p:cNvCxnSpPr>
          <p:nvPr/>
        </p:nvCxnSpPr>
        <p:spPr>
          <a:xfrm>
            <a:off x="1451484" y="3985909"/>
            <a:ext cx="468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C5D3761-BE96-F8B2-BE01-B6C7B3C9AE55}"/>
              </a:ext>
            </a:extLst>
          </p:cNvPr>
          <p:cNvSpPr/>
          <p:nvPr/>
        </p:nvSpPr>
        <p:spPr>
          <a:xfrm>
            <a:off x="3464962" y="3965591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B8A436-5AB7-54A2-227C-B41275CE4A24}"/>
              </a:ext>
            </a:extLst>
          </p:cNvPr>
          <p:cNvSpPr/>
          <p:nvPr/>
        </p:nvSpPr>
        <p:spPr>
          <a:xfrm>
            <a:off x="4590339" y="3965590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DA3729-7DA9-FC33-8630-F4985046E5C5}"/>
              </a:ext>
            </a:extLst>
          </p:cNvPr>
          <p:cNvSpPr/>
          <p:nvPr/>
        </p:nvSpPr>
        <p:spPr>
          <a:xfrm>
            <a:off x="5716002" y="3965590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(blocked)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6CEE6C8-ACA5-D73A-EF6E-4107301C8E54}"/>
              </a:ext>
            </a:extLst>
          </p:cNvPr>
          <p:cNvSpPr/>
          <p:nvPr/>
        </p:nvSpPr>
        <p:spPr>
          <a:xfrm>
            <a:off x="3317185" y="3801941"/>
            <a:ext cx="3450440" cy="1120072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scheduler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9C45FD2-3CCC-6065-40CE-2AB70C6DA065}"/>
              </a:ext>
            </a:extLst>
          </p:cNvPr>
          <p:cNvSpPr/>
          <p:nvPr/>
        </p:nvSpPr>
        <p:spPr>
          <a:xfrm>
            <a:off x="3827748" y="2504386"/>
            <a:ext cx="1620180" cy="43496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on_time_tick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CFA2B901-D272-62A9-8E7E-CDF7FB5CC21E}"/>
              </a:ext>
            </a:extLst>
          </p:cNvPr>
          <p:cNvSpPr/>
          <p:nvPr/>
        </p:nvSpPr>
        <p:spPr>
          <a:xfrm>
            <a:off x="4205694" y="4938280"/>
            <a:ext cx="484632" cy="481918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3512977-DFCF-20E3-D997-C34FB75133BF}"/>
              </a:ext>
            </a:extLst>
          </p:cNvPr>
          <p:cNvSpPr txBox="1"/>
          <p:nvPr/>
        </p:nvSpPr>
        <p:spPr>
          <a:xfrm>
            <a:off x="1811524" y="4506437"/>
            <a:ext cx="110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当前任务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453E491-5076-295F-1ED9-F05C4FF03AC8}"/>
              </a:ext>
            </a:extLst>
          </p:cNvPr>
          <p:cNvSpPr/>
          <p:nvPr/>
        </p:nvSpPr>
        <p:spPr>
          <a:xfrm>
            <a:off x="7428045" y="2222866"/>
            <a:ext cx="1629719" cy="11161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平台提供的时钟中断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96885AA-7059-1B39-C311-9C9A91906217}"/>
              </a:ext>
            </a:extLst>
          </p:cNvPr>
          <p:cNvCxnSpPr/>
          <p:nvPr/>
        </p:nvCxnSpPr>
        <p:spPr>
          <a:xfrm flipH="1">
            <a:off x="5754867" y="2780928"/>
            <a:ext cx="16372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1B64DC01-25AC-5D86-B84C-5DFA78EC9F4B}"/>
              </a:ext>
            </a:extLst>
          </p:cNvPr>
          <p:cNvSpPr/>
          <p:nvPr/>
        </p:nvSpPr>
        <p:spPr>
          <a:xfrm>
            <a:off x="4978586" y="5605882"/>
            <a:ext cx="1468000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sched_cfs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E4914CEF-8D66-F6A7-DF06-836EB29DE3F2}"/>
              </a:ext>
            </a:extLst>
          </p:cNvPr>
          <p:cNvSpPr/>
          <p:nvPr/>
        </p:nvSpPr>
        <p:spPr>
          <a:xfrm>
            <a:off x="4240334" y="3095849"/>
            <a:ext cx="484632" cy="658042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6B92996-0302-5488-1D8C-1EF10A07A369}"/>
              </a:ext>
            </a:extLst>
          </p:cNvPr>
          <p:cNvSpPr txBox="1"/>
          <p:nvPr/>
        </p:nvSpPr>
        <p:spPr>
          <a:xfrm>
            <a:off x="4619836" y="3104964"/>
            <a:ext cx="223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定时触发</a:t>
            </a:r>
            <a:r>
              <a:rPr lang="en-US" altLang="zh-CN" err="1"/>
              <a:t>runqueue</a:t>
            </a:r>
            <a:endParaRPr lang="en-US" altLang="zh-CN"/>
          </a:p>
          <a:p>
            <a:r>
              <a:rPr lang="zh-CN" altLang="en-US"/>
              <a:t>更新当前任务状态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F2AFE0F-6BC9-8E8F-24C1-9965651FD39B}"/>
              </a:ext>
            </a:extLst>
          </p:cNvPr>
          <p:cNvSpPr txBox="1"/>
          <p:nvPr/>
        </p:nvSpPr>
        <p:spPr>
          <a:xfrm>
            <a:off x="4637838" y="4851303"/>
            <a:ext cx="223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定时触发调度器</a:t>
            </a:r>
            <a:endParaRPr lang="en-US" altLang="zh-CN"/>
          </a:p>
          <a:p>
            <a:r>
              <a:rPr lang="zh-CN" altLang="en-US"/>
              <a:t>确定是否调整队列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C847E40-C6C2-11CE-9364-845F30BCBDE7}"/>
              </a:ext>
            </a:extLst>
          </p:cNvPr>
          <p:cNvSpPr/>
          <p:nvPr/>
        </p:nvSpPr>
        <p:spPr>
          <a:xfrm>
            <a:off x="7428044" y="4002976"/>
            <a:ext cx="1629719" cy="11161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外部抢占</a:t>
            </a:r>
            <a:endParaRPr lang="en-US" altLang="zh-CN" b="1">
              <a:solidFill>
                <a:srgbClr val="FF0000"/>
              </a:solidFill>
            </a:endParaRPr>
          </a:p>
          <a:p>
            <a:pPr algn="ctr"/>
            <a:r>
              <a:rPr lang="zh-CN" altLang="en-US" b="1">
                <a:solidFill>
                  <a:srgbClr val="FF0000"/>
                </a:solidFill>
              </a:rPr>
              <a:t>控制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ECE29FE-6A16-168F-715E-CE35E8C204F2}"/>
              </a:ext>
            </a:extLst>
          </p:cNvPr>
          <p:cNvCxnSpPr>
            <a:stCxn id="5" idx="1"/>
          </p:cNvCxnSpPr>
          <p:nvPr/>
        </p:nvCxnSpPr>
        <p:spPr>
          <a:xfrm flipH="1">
            <a:off x="6870087" y="4561038"/>
            <a:ext cx="5579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5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0A1A013-6396-4FB1-916C-B032FB189178}"/>
              </a:ext>
            </a:extLst>
          </p:cNvPr>
          <p:cNvSpPr txBox="1"/>
          <p:nvPr/>
        </p:nvSpPr>
        <p:spPr>
          <a:xfrm>
            <a:off x="515380" y="370134"/>
            <a:ext cx="691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时钟中断与抢占式调度</a:t>
            </a:r>
            <a:endParaRPr lang="en-US" altLang="zh-CN" sz="32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48EC954-1469-8E64-B9F0-4C08F2209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948" y="434349"/>
            <a:ext cx="3972936" cy="6895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E676597-8090-EDD2-35A7-4A2A61C4E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948" y="1067579"/>
            <a:ext cx="5328592" cy="199822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F95CE5F-7B98-73FE-1EB5-76E6A1855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948" y="3412099"/>
            <a:ext cx="4896544" cy="138344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308938C-9EEF-2E83-2534-7CA7C6F0A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7948" y="5133587"/>
            <a:ext cx="6552728" cy="1589797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FCE077B8-7534-B583-D816-CD44F70C1FAB}"/>
              </a:ext>
            </a:extLst>
          </p:cNvPr>
          <p:cNvSpPr/>
          <p:nvPr/>
        </p:nvSpPr>
        <p:spPr>
          <a:xfrm>
            <a:off x="6240016" y="1556792"/>
            <a:ext cx="327636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2EEE0C4-E50A-5BF7-5B06-A42490F8EA5E}"/>
              </a:ext>
            </a:extLst>
          </p:cNvPr>
          <p:cNvSpPr/>
          <p:nvPr/>
        </p:nvSpPr>
        <p:spPr>
          <a:xfrm>
            <a:off x="803412" y="1373214"/>
            <a:ext cx="4068452" cy="7596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通过</a:t>
            </a:r>
            <a:r>
              <a:rPr lang="en-US" altLang="zh-CN" err="1">
                <a:solidFill>
                  <a:sysClr val="windowText" lastClr="000000"/>
                </a:solidFill>
              </a:rPr>
              <a:t>axhal</a:t>
            </a:r>
            <a:r>
              <a:rPr lang="en-US" altLang="zh-CN">
                <a:solidFill>
                  <a:sysClr val="windowText" lastClr="000000"/>
                </a:solidFill>
              </a:rPr>
              <a:t> </a:t>
            </a:r>
            <a:r>
              <a:rPr lang="zh-CN" altLang="en-US">
                <a:solidFill>
                  <a:sysClr val="windowText" lastClr="000000"/>
                </a:solidFill>
              </a:rPr>
              <a:t>注册时钟中断，定期触发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 err="1">
                <a:solidFill>
                  <a:sysClr val="windowText" lastClr="000000"/>
                </a:solidFill>
              </a:rPr>
              <a:t>axtask</a:t>
            </a:r>
            <a:r>
              <a:rPr lang="en-US" altLang="zh-CN">
                <a:solidFill>
                  <a:sysClr val="windowText" lastClr="000000"/>
                </a:solidFill>
              </a:rPr>
              <a:t>::</a:t>
            </a:r>
            <a:r>
              <a:rPr lang="en-US" altLang="zh-CN" err="1">
                <a:solidFill>
                  <a:sysClr val="windowText" lastClr="000000"/>
                </a:solidFill>
              </a:rPr>
              <a:t>on_timer_tick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C9CB10B-B695-393F-BB94-6C09D4AE3A9B}"/>
              </a:ext>
            </a:extLst>
          </p:cNvPr>
          <p:cNvSpPr/>
          <p:nvPr/>
        </p:nvSpPr>
        <p:spPr>
          <a:xfrm>
            <a:off x="806412" y="3560444"/>
            <a:ext cx="4068452" cy="5400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经由</a:t>
            </a:r>
            <a:r>
              <a:rPr lang="en-US" altLang="zh-CN">
                <a:solidFill>
                  <a:sysClr val="windowText" lastClr="000000"/>
                </a:solidFill>
              </a:rPr>
              <a:t>axtask::runqueue</a:t>
            </a:r>
            <a:r>
              <a:rPr lang="zh-CN" altLang="en-US">
                <a:solidFill>
                  <a:sysClr val="windowText" lastClr="000000"/>
                </a:solidFill>
              </a:rPr>
              <a:t>传递定时事件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E9AAD7F-EE38-ADA8-E9F8-E3D687752BCC}"/>
              </a:ext>
            </a:extLst>
          </p:cNvPr>
          <p:cNvSpPr/>
          <p:nvPr/>
        </p:nvSpPr>
        <p:spPr>
          <a:xfrm>
            <a:off x="803412" y="5445224"/>
            <a:ext cx="4068452" cy="9706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触发特定调度器的</a:t>
            </a:r>
            <a:r>
              <a:rPr lang="en-US" altLang="zh-CN" err="1">
                <a:solidFill>
                  <a:sysClr val="windowText" lastClr="000000"/>
                </a:solidFill>
              </a:rPr>
              <a:t>task_tick</a:t>
            </a:r>
            <a:r>
              <a:rPr lang="zh-CN" altLang="en-US">
                <a:solidFill>
                  <a:sysClr val="windowText" lastClr="000000"/>
                </a:solidFill>
              </a:rPr>
              <a:t>，决定是否标记抢占标志，并可能进一步的导致任务队列的重排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A065B8E7-3462-E1B3-0DE7-542DB24A710F}"/>
              </a:ext>
            </a:extLst>
          </p:cNvPr>
          <p:cNvSpPr/>
          <p:nvPr/>
        </p:nvSpPr>
        <p:spPr>
          <a:xfrm>
            <a:off x="2595322" y="2362876"/>
            <a:ext cx="484632" cy="978408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638541F8-5F6F-42BE-2DD3-0EDF9BB68F8B}"/>
              </a:ext>
            </a:extLst>
          </p:cNvPr>
          <p:cNvSpPr/>
          <p:nvPr/>
        </p:nvSpPr>
        <p:spPr>
          <a:xfrm>
            <a:off x="2595322" y="4351822"/>
            <a:ext cx="484632" cy="978408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211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1FDB11-51AC-7246-0488-256D6E4DCB77}"/>
              </a:ext>
            </a:extLst>
          </p:cNvPr>
          <p:cNvSpPr txBox="1"/>
          <p:nvPr/>
        </p:nvSpPr>
        <p:spPr>
          <a:xfrm>
            <a:off x="515380" y="370134"/>
            <a:ext cx="691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抢占式调度算法</a:t>
            </a:r>
            <a:r>
              <a:rPr lang="en-US" altLang="zh-CN" sz="3200"/>
              <a:t>ROUND_ROBIN</a:t>
            </a:r>
            <a:r>
              <a:rPr lang="zh-CN" altLang="en-US" sz="3200"/>
              <a:t>机制</a:t>
            </a:r>
            <a:endParaRPr lang="en-US" altLang="zh-CN" sz="3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4405B5-84D1-4D9C-B21F-AD3311244A86}"/>
              </a:ext>
            </a:extLst>
          </p:cNvPr>
          <p:cNvSpPr/>
          <p:nvPr/>
        </p:nvSpPr>
        <p:spPr>
          <a:xfrm>
            <a:off x="3929253" y="3961691"/>
            <a:ext cx="3678915" cy="161825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run_queue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C89CB39-A986-D31A-355C-3278FE14A955}"/>
              </a:ext>
            </a:extLst>
          </p:cNvPr>
          <p:cNvSpPr/>
          <p:nvPr/>
        </p:nvSpPr>
        <p:spPr>
          <a:xfrm>
            <a:off x="983432" y="4364901"/>
            <a:ext cx="1044116" cy="7849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CPU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7F8401-94A9-1112-C29E-4C6EE9CF20C6}"/>
              </a:ext>
            </a:extLst>
          </p:cNvPr>
          <p:cNvSpPr/>
          <p:nvPr/>
        </p:nvSpPr>
        <p:spPr>
          <a:xfrm>
            <a:off x="2891644" y="4515515"/>
            <a:ext cx="929597" cy="51920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(running)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14C8B35-0C29-8A73-4630-5CA67378E9F1}"/>
              </a:ext>
            </a:extLst>
          </p:cNvPr>
          <p:cNvCxnSpPr/>
          <p:nvPr/>
        </p:nvCxnSpPr>
        <p:spPr>
          <a:xfrm>
            <a:off x="2171564" y="4789783"/>
            <a:ext cx="612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A927B42-D4F0-94D1-99B5-7321F49E6A94}"/>
              </a:ext>
            </a:extLst>
          </p:cNvPr>
          <p:cNvSpPr/>
          <p:nvPr/>
        </p:nvSpPr>
        <p:spPr>
          <a:xfrm>
            <a:off x="4077030" y="4515516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D377EFC-42EF-D604-47CD-897E3E20B84D}"/>
              </a:ext>
            </a:extLst>
          </p:cNvPr>
          <p:cNvSpPr/>
          <p:nvPr/>
        </p:nvSpPr>
        <p:spPr>
          <a:xfrm>
            <a:off x="5202407" y="4515515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8425831-DAAD-BB94-AD79-94713AA5E471}"/>
              </a:ext>
            </a:extLst>
          </p:cNvPr>
          <p:cNvSpPr/>
          <p:nvPr/>
        </p:nvSpPr>
        <p:spPr>
          <a:xfrm>
            <a:off x="6328070" y="4515515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DD0AAB-8E0F-E069-F8AE-96F08ABABCF1}"/>
              </a:ext>
            </a:extLst>
          </p:cNvPr>
          <p:cNvSpPr txBox="1"/>
          <p:nvPr/>
        </p:nvSpPr>
        <p:spPr>
          <a:xfrm>
            <a:off x="2783631" y="5056362"/>
            <a:ext cx="110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当前任务</a:t>
            </a: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3532E35E-C9A3-8D52-A5A2-8FEED7E452D5}"/>
              </a:ext>
            </a:extLst>
          </p:cNvPr>
          <p:cNvSpPr/>
          <p:nvPr/>
        </p:nvSpPr>
        <p:spPr>
          <a:xfrm>
            <a:off x="3477730" y="4775121"/>
            <a:ext cx="4632076" cy="1253559"/>
          </a:xfrm>
          <a:custGeom>
            <a:avLst/>
            <a:gdLst>
              <a:gd name="connsiteX0" fmla="*/ 0 w 4632076"/>
              <a:gd name="connsiteY0" fmla="*/ 668594 h 1253559"/>
              <a:gd name="connsiteX1" fmla="*/ 403123 w 4632076"/>
              <a:gd name="connsiteY1" fmla="*/ 1052052 h 1253559"/>
              <a:gd name="connsiteX2" fmla="*/ 1406013 w 4632076"/>
              <a:gd name="connsiteY2" fmla="*/ 1209368 h 1253559"/>
              <a:gd name="connsiteX3" fmla="*/ 3539613 w 4632076"/>
              <a:gd name="connsiteY3" fmla="*/ 1189704 h 1253559"/>
              <a:gd name="connsiteX4" fmla="*/ 4581833 w 4632076"/>
              <a:gd name="connsiteY4" fmla="*/ 511278 h 1253559"/>
              <a:gd name="connsiteX5" fmla="*/ 4404852 w 4632076"/>
              <a:gd name="connsiteY5" fmla="*/ 157316 h 1253559"/>
              <a:gd name="connsiteX6" fmla="*/ 3854246 w 4632076"/>
              <a:gd name="connsiteY6" fmla="*/ 0 h 1253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2076" h="1253559">
                <a:moveTo>
                  <a:pt x="0" y="668594"/>
                </a:moveTo>
                <a:cubicBezTo>
                  <a:pt x="84394" y="815258"/>
                  <a:pt x="168788" y="961923"/>
                  <a:pt x="403123" y="1052052"/>
                </a:cubicBezTo>
                <a:cubicBezTo>
                  <a:pt x="637458" y="1142181"/>
                  <a:pt x="883265" y="1186426"/>
                  <a:pt x="1406013" y="1209368"/>
                </a:cubicBezTo>
                <a:cubicBezTo>
                  <a:pt x="1928761" y="1232310"/>
                  <a:pt x="3010310" y="1306052"/>
                  <a:pt x="3539613" y="1189704"/>
                </a:cubicBezTo>
                <a:cubicBezTo>
                  <a:pt x="4068916" y="1073356"/>
                  <a:pt x="4437627" y="683343"/>
                  <a:pt x="4581833" y="511278"/>
                </a:cubicBezTo>
                <a:cubicBezTo>
                  <a:pt x="4726040" y="339213"/>
                  <a:pt x="4526116" y="242529"/>
                  <a:pt x="4404852" y="157316"/>
                </a:cubicBezTo>
                <a:cubicBezTo>
                  <a:pt x="4283588" y="72103"/>
                  <a:pt x="4068917" y="36051"/>
                  <a:pt x="3854246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70E08EB-2A5E-8AA3-4EDE-94939235A318}"/>
              </a:ext>
            </a:extLst>
          </p:cNvPr>
          <p:cNvSpPr txBox="1"/>
          <p:nvPr/>
        </p:nvSpPr>
        <p:spPr>
          <a:xfrm>
            <a:off x="4610296" y="6120008"/>
            <a:ext cx="527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 </a:t>
            </a:r>
            <a:r>
              <a:rPr lang="zh-CN" altLang="en-US"/>
              <a:t>仍继承协作式：主动执行</a:t>
            </a:r>
            <a:r>
              <a:rPr lang="en-US" altLang="zh-CN"/>
              <a:t>yield</a:t>
            </a:r>
            <a:r>
              <a:rPr lang="zh-CN" altLang="en-US"/>
              <a:t>将会排到队尾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00B636A-516B-1E4E-5D51-9431D5F0CCFD}"/>
              </a:ext>
            </a:extLst>
          </p:cNvPr>
          <p:cNvSpPr txBox="1"/>
          <p:nvPr/>
        </p:nvSpPr>
        <p:spPr>
          <a:xfrm>
            <a:off x="515380" y="1124744"/>
            <a:ext cx="110892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在协作式调度</a:t>
            </a:r>
            <a:r>
              <a:rPr lang="en-US" altLang="zh-CN" sz="2400"/>
              <a:t>FIFO</a:t>
            </a:r>
            <a:r>
              <a:rPr lang="zh-CN" altLang="en-US" sz="2400"/>
              <a:t>的基础上，由定时器定时递减</a:t>
            </a:r>
            <a:r>
              <a:rPr lang="zh-CN" altLang="en-US" sz="2400" b="1">
                <a:solidFill>
                  <a:srgbClr val="FF0000"/>
                </a:solidFill>
              </a:rPr>
              <a:t>当前任务</a:t>
            </a:r>
            <a:r>
              <a:rPr lang="zh-CN" altLang="en-US" sz="2400"/>
              <a:t>的时间片，耗尽时允许调度，一旦外部条件符合，边沿触发抢占，当前任务排到队尾，如此完成各个任务的循环排列。注：核心目标是</a:t>
            </a:r>
            <a:r>
              <a:rPr lang="zh-CN" altLang="en-US" sz="2400" b="1"/>
              <a:t>当前任务</a:t>
            </a:r>
            <a:r>
              <a:rPr lang="zh-CN" altLang="en-US" sz="2400"/>
              <a:t>。</a:t>
            </a:r>
            <a:endParaRPr lang="en-US" altLang="zh-CN" sz="2000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BFD2960C-3CEB-7214-D1B6-826CF0EBB881}"/>
              </a:ext>
            </a:extLst>
          </p:cNvPr>
          <p:cNvSpPr/>
          <p:nvPr/>
        </p:nvSpPr>
        <p:spPr>
          <a:xfrm>
            <a:off x="3252189" y="3269023"/>
            <a:ext cx="5272050" cy="1350996"/>
          </a:xfrm>
          <a:custGeom>
            <a:avLst/>
            <a:gdLst>
              <a:gd name="connsiteX0" fmla="*/ 28896 w 5272050"/>
              <a:gd name="connsiteY0" fmla="*/ 1252673 h 1350996"/>
              <a:gd name="connsiteX1" fmla="*/ 235374 w 5272050"/>
              <a:gd name="connsiteY1" fmla="*/ 328441 h 1350996"/>
              <a:gd name="connsiteX2" fmla="*/ 1759374 w 5272050"/>
              <a:gd name="connsiteY2" fmla="*/ 13808 h 1350996"/>
              <a:gd name="connsiteX3" fmla="*/ 4305929 w 5272050"/>
              <a:gd name="connsiteY3" fmla="*/ 141628 h 1350996"/>
              <a:gd name="connsiteX4" fmla="*/ 5269490 w 5272050"/>
              <a:gd name="connsiteY4" fmla="*/ 888879 h 1350996"/>
              <a:gd name="connsiteX5" fmla="*/ 4069954 w 5272050"/>
              <a:gd name="connsiteY5" fmla="*/ 1350996 h 1350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2050" h="1350996">
                <a:moveTo>
                  <a:pt x="28896" y="1252673"/>
                </a:moveTo>
                <a:cubicBezTo>
                  <a:pt x="-12072" y="893795"/>
                  <a:pt x="-53039" y="534918"/>
                  <a:pt x="235374" y="328441"/>
                </a:cubicBezTo>
                <a:cubicBezTo>
                  <a:pt x="523787" y="121964"/>
                  <a:pt x="1080948" y="44943"/>
                  <a:pt x="1759374" y="13808"/>
                </a:cubicBezTo>
                <a:cubicBezTo>
                  <a:pt x="2437800" y="-17328"/>
                  <a:pt x="3720910" y="-4217"/>
                  <a:pt x="4305929" y="141628"/>
                </a:cubicBezTo>
                <a:cubicBezTo>
                  <a:pt x="4890948" y="287473"/>
                  <a:pt x="5308819" y="687318"/>
                  <a:pt x="5269490" y="888879"/>
                </a:cubicBezTo>
                <a:cubicBezTo>
                  <a:pt x="5230161" y="1090440"/>
                  <a:pt x="4650057" y="1220718"/>
                  <a:pt x="4069954" y="135099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98DED6C-7F85-5B3E-2397-C6F88AE809F4}"/>
              </a:ext>
            </a:extLst>
          </p:cNvPr>
          <p:cNvSpPr txBox="1"/>
          <p:nvPr/>
        </p:nvSpPr>
        <p:spPr>
          <a:xfrm>
            <a:off x="3647728" y="2461702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抢占式：同时满足以下条件</a:t>
            </a:r>
            <a:endParaRPr lang="en-US" altLang="zh-CN"/>
          </a:p>
          <a:p>
            <a:r>
              <a:rPr lang="en-US" altLang="zh-CN"/>
              <a:t>1.1 </a:t>
            </a:r>
            <a:r>
              <a:rPr lang="zh-CN" altLang="en-US"/>
              <a:t>定时器递减当前任务的时间片计数，减到</a:t>
            </a:r>
            <a:r>
              <a:rPr lang="en-US" altLang="zh-CN"/>
              <a:t>0</a:t>
            </a:r>
            <a:r>
              <a:rPr lang="zh-CN" altLang="en-US"/>
              <a:t>时，设</a:t>
            </a:r>
            <a:r>
              <a:rPr lang="en-US" altLang="zh-CN" b="1">
                <a:solidFill>
                  <a:srgbClr val="FF0000"/>
                </a:solidFill>
              </a:rPr>
              <a:t>preempt pending</a:t>
            </a:r>
          </a:p>
          <a:p>
            <a:r>
              <a:rPr lang="en-US" altLang="zh-CN"/>
              <a:t>1.2 </a:t>
            </a:r>
            <a:r>
              <a:rPr lang="zh-CN" altLang="en-US"/>
              <a:t>外部条件允许当前任务被抢占，且处于从禁用到启用的边沿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86F1707-BB1C-A031-E279-DAC7A44B7014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flipH="1">
            <a:off x="3821241" y="4775119"/>
            <a:ext cx="255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522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t"/>
      <a:lstStyle>
        <a:defPPr algn="ctr">
          <a:defRPr sz="1600" b="1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23954</TotalTime>
  <Words>2624</Words>
  <Application>Microsoft Office PowerPoint</Application>
  <PresentationFormat>宽屏</PresentationFormat>
  <Paragraphs>497</Paragraphs>
  <Slides>34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-apple-system</vt:lpstr>
      <vt:lpstr>等线</vt:lpstr>
      <vt:lpstr>等线 Light</vt:lpstr>
      <vt:lpstr>Arial</vt:lpstr>
      <vt:lpstr>Courier New</vt:lpstr>
      <vt:lpstr>Office 主题​​</vt:lpstr>
      <vt:lpstr>秋冬季训练营三阶段 组件化内核设计与实践(3)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磊</dc:creator>
  <cp:lastModifiedBy>磊 石</cp:lastModifiedBy>
  <cp:revision>1001</cp:revision>
  <dcterms:created xsi:type="dcterms:W3CDTF">2023-02-06T11:51:16Z</dcterms:created>
  <dcterms:modified xsi:type="dcterms:W3CDTF">2024-11-15T10:32:53Z</dcterms:modified>
</cp:coreProperties>
</file>