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3" r:id="rId5"/>
    <p:sldId id="269" r:id="rId6"/>
    <p:sldId id="270" r:id="rId7"/>
    <p:sldId id="268" r:id="rId8"/>
    <p:sldId id="258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53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230EF-A155-4258-9468-5508774EE3AB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83FCC-7C2F-4328-815D-094E8624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to look at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83FCC-7C2F-4328-815D-094E8624E0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14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83FCC-7C2F-4328-815D-094E8624E0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39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83FCC-7C2F-4328-815D-094E8624E0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75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decide what to fit?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83FCC-7C2F-4328-815D-094E8624E0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2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F96C-73C2-4AF8-B536-A092C127BEC3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AdX Sadana 20115-16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427-6874-4086-81A3-7987B7F2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CC4C-A7BC-4A13-9E11-BD680E4055CC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AdX Sadana 20115-16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427-6874-4086-81A3-7987B7F2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B4F7-3CF1-42C2-8230-218FACBD3F27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AdX Sadana 20115-16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427-6874-4086-81A3-7987B7F2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6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FE4D-2604-4B24-9292-442FCFF99B2C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AdX Sadana 20115-16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427-6874-4086-81A3-7987B7F2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8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C900-E5E2-4324-A2A7-1BB202B8D354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AdX Sadana 20115-16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427-6874-4086-81A3-7987B7F2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7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CA37-C116-4DA6-82B2-8AD1F54A94FC}" type="datetime1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AdX Sadana 20115-16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427-6874-4086-81A3-7987B7F2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1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72B2-F84C-43AA-9392-C07ABF3C66C6}" type="datetime1">
              <a:rPr lang="en-US" smtClean="0"/>
              <a:t>10/31/2015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AdX Sadana 20115-16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427-6874-4086-81A3-7987B7F2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5A66-EA9F-4A39-B64D-FF838F57CE2F}" type="datetime1">
              <a:rPr lang="en-US" smtClean="0"/>
              <a:t>10/31/2015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AdX Sadana 20115-16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427-6874-4086-81A3-7987B7F2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1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C71D-B7F2-4524-93AF-0758F1EB038A}" type="datetime1">
              <a:rPr lang="en-US" smtClean="0"/>
              <a:t>10/31/2015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AdX Sadana 20115-16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427-6874-4086-81A3-7987B7F2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4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1773-8EA7-42D1-A3C6-05314623BCF1}" type="datetime1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AdX Sadana 20115-16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427-6874-4086-81A3-7987B7F2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2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8651-E386-46D9-B2B5-4C980F406F35}" type="datetime1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AdX Sadana 20115-16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427-6874-4086-81A3-7987B7F2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4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FBB89-C683-4D55-A608-E25F726031ED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AdX Sadana 20115-16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D6427-6874-4086-81A3-7987B7F2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0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AdX Sadana 20115-16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427-6874-4086-81A3-7987B7F28B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5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if a bid will win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solved as regression</a:t>
            </a:r>
          </a:p>
          <a:p>
            <a:pPr lvl="1"/>
            <a:r>
              <a:rPr lang="en-US" dirty="0" smtClean="0"/>
              <a:t>Why not a good idea?</a:t>
            </a:r>
          </a:p>
          <a:p>
            <a:pPr lvl="1"/>
            <a:endParaRPr lang="en-US" dirty="0"/>
          </a:p>
          <a:p>
            <a:r>
              <a:rPr lang="en-US" dirty="0" smtClean="0"/>
              <a:t>More dimensions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681422" y="4844658"/>
            <a:ext cx="3044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7690566" y="2787258"/>
            <a:ext cx="9144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4-Point Star 5"/>
          <p:cNvSpPr/>
          <p:nvPr/>
        </p:nvSpPr>
        <p:spPr>
          <a:xfrm>
            <a:off x="8002247" y="4753218"/>
            <a:ext cx="228600" cy="182880"/>
          </a:xfrm>
          <a:prstGeom prst="star4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/>
          <p:cNvSpPr/>
          <p:nvPr/>
        </p:nvSpPr>
        <p:spPr>
          <a:xfrm>
            <a:off x="8230847" y="4768459"/>
            <a:ext cx="228600" cy="182880"/>
          </a:xfrm>
          <a:prstGeom prst="star4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4-Point Star 7"/>
          <p:cNvSpPr/>
          <p:nvPr/>
        </p:nvSpPr>
        <p:spPr>
          <a:xfrm>
            <a:off x="8345147" y="3658664"/>
            <a:ext cx="228600" cy="182880"/>
          </a:xfrm>
          <a:prstGeom prst="star4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4-Point Star 8"/>
          <p:cNvSpPr/>
          <p:nvPr/>
        </p:nvSpPr>
        <p:spPr>
          <a:xfrm>
            <a:off x="8658860" y="4768644"/>
            <a:ext cx="228600" cy="182880"/>
          </a:xfrm>
          <a:prstGeom prst="star4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4-Point Star 9"/>
          <p:cNvSpPr/>
          <p:nvPr/>
        </p:nvSpPr>
        <p:spPr>
          <a:xfrm>
            <a:off x="7820660" y="4760839"/>
            <a:ext cx="228600" cy="182880"/>
          </a:xfrm>
          <a:prstGeom prst="star4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>
            <a:off x="8840447" y="4776357"/>
            <a:ext cx="228600" cy="182880"/>
          </a:xfrm>
          <a:prstGeom prst="star4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4-Point Star 11"/>
          <p:cNvSpPr/>
          <p:nvPr/>
        </p:nvSpPr>
        <p:spPr>
          <a:xfrm>
            <a:off x="9089598" y="3658664"/>
            <a:ext cx="228600" cy="182880"/>
          </a:xfrm>
          <a:prstGeom prst="star4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4-Point Star 12"/>
          <p:cNvSpPr/>
          <p:nvPr/>
        </p:nvSpPr>
        <p:spPr>
          <a:xfrm>
            <a:off x="9367520" y="3656648"/>
            <a:ext cx="228600" cy="182880"/>
          </a:xfrm>
          <a:prstGeom prst="star4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4-Point Star 13"/>
          <p:cNvSpPr/>
          <p:nvPr/>
        </p:nvSpPr>
        <p:spPr>
          <a:xfrm>
            <a:off x="10211711" y="4759641"/>
            <a:ext cx="228600" cy="182880"/>
          </a:xfrm>
          <a:prstGeom prst="star4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4-Point Star 14"/>
          <p:cNvSpPr/>
          <p:nvPr/>
        </p:nvSpPr>
        <p:spPr>
          <a:xfrm>
            <a:off x="9883371" y="3633078"/>
            <a:ext cx="228600" cy="182880"/>
          </a:xfrm>
          <a:prstGeom prst="star4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4-Point Star 15"/>
          <p:cNvSpPr/>
          <p:nvPr/>
        </p:nvSpPr>
        <p:spPr>
          <a:xfrm>
            <a:off x="9525623" y="4787350"/>
            <a:ext cx="228600" cy="182880"/>
          </a:xfrm>
          <a:prstGeom prst="star4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4-Point Star 16"/>
          <p:cNvSpPr/>
          <p:nvPr/>
        </p:nvSpPr>
        <p:spPr>
          <a:xfrm>
            <a:off x="9619073" y="3656648"/>
            <a:ext cx="228600" cy="182880"/>
          </a:xfrm>
          <a:prstGeom prst="star4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AdX Sadana 20115-16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427-6874-4086-81A3-7987B7F28B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8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Algorithms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Nearest Neighbors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Linear separators</a:t>
            </a:r>
          </a:p>
          <a:p>
            <a:pPr lvl="1"/>
            <a:r>
              <a:rPr lang="en-US" dirty="0" smtClean="0"/>
              <a:t>Support Vector Machine</a:t>
            </a:r>
          </a:p>
          <a:p>
            <a:pPr lvl="2"/>
            <a:r>
              <a:rPr lang="en-US" dirty="0" smtClean="0"/>
              <a:t>Maximizing the margin</a:t>
            </a:r>
          </a:p>
          <a:p>
            <a:pPr lvl="2"/>
            <a:endParaRPr lang="en-US" dirty="0"/>
          </a:p>
          <a:p>
            <a:r>
              <a:rPr lang="en-US" dirty="0" smtClean="0"/>
              <a:t>Loss:</a:t>
            </a:r>
          </a:p>
          <a:p>
            <a:pPr lvl="1"/>
            <a:r>
              <a:rPr lang="en-US" dirty="0" smtClean="0"/>
              <a:t>Classification (0-1)</a:t>
            </a:r>
          </a:p>
          <a:p>
            <a:pPr lvl="1"/>
            <a:r>
              <a:rPr lang="en-US" dirty="0" smtClean="0"/>
              <a:t>Convex losses</a:t>
            </a:r>
            <a:endParaRPr lang="en-US" dirty="0" smtClean="0"/>
          </a:p>
          <a:p>
            <a:pPr lvl="2"/>
            <a:r>
              <a:rPr lang="en-US" dirty="0" smtClean="0"/>
              <a:t>Hinge loss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09527" y="1825625"/>
            <a:ext cx="3244273" cy="3300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-Point Star 4"/>
          <p:cNvSpPr/>
          <p:nvPr/>
        </p:nvSpPr>
        <p:spPr>
          <a:xfrm>
            <a:off x="8311780" y="3785360"/>
            <a:ext cx="228600" cy="182880"/>
          </a:xfrm>
          <a:prstGeom prst="star4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/>
          <p:cNvSpPr/>
          <p:nvPr/>
        </p:nvSpPr>
        <p:spPr>
          <a:xfrm>
            <a:off x="10295543" y="2080515"/>
            <a:ext cx="228600" cy="182880"/>
          </a:xfrm>
          <a:prstGeom prst="star4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/>
          <p:cNvSpPr/>
          <p:nvPr/>
        </p:nvSpPr>
        <p:spPr>
          <a:xfrm>
            <a:off x="8885567" y="4676696"/>
            <a:ext cx="228600" cy="182880"/>
          </a:xfrm>
          <a:prstGeom prst="star4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4-Point Star 7"/>
          <p:cNvSpPr/>
          <p:nvPr/>
        </p:nvSpPr>
        <p:spPr>
          <a:xfrm>
            <a:off x="9114167" y="3963464"/>
            <a:ext cx="228600" cy="182880"/>
          </a:xfrm>
          <a:prstGeom prst="star4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4-Point Star 8"/>
          <p:cNvSpPr/>
          <p:nvPr/>
        </p:nvSpPr>
        <p:spPr>
          <a:xfrm>
            <a:off x="9682618" y="4298744"/>
            <a:ext cx="228600" cy="182880"/>
          </a:xfrm>
          <a:prstGeom prst="star4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4-Point Star 9"/>
          <p:cNvSpPr/>
          <p:nvPr/>
        </p:nvSpPr>
        <p:spPr>
          <a:xfrm>
            <a:off x="10181243" y="2445560"/>
            <a:ext cx="228600" cy="182880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>
            <a:off x="8540380" y="4267414"/>
            <a:ext cx="228600" cy="182880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4-Point Star 11"/>
          <p:cNvSpPr/>
          <p:nvPr/>
        </p:nvSpPr>
        <p:spPr>
          <a:xfrm>
            <a:off x="9853444" y="3471306"/>
            <a:ext cx="228600" cy="182880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4-Point Star 12"/>
          <p:cNvSpPr/>
          <p:nvPr/>
        </p:nvSpPr>
        <p:spPr>
          <a:xfrm>
            <a:off x="9932230" y="2948616"/>
            <a:ext cx="228600" cy="182880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4-Point Star 13"/>
          <p:cNvSpPr/>
          <p:nvPr/>
        </p:nvSpPr>
        <p:spPr>
          <a:xfrm>
            <a:off x="9149841" y="1872779"/>
            <a:ext cx="228600" cy="182880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4-Point Star 14"/>
          <p:cNvSpPr/>
          <p:nvPr/>
        </p:nvSpPr>
        <p:spPr>
          <a:xfrm>
            <a:off x="10870091" y="4034632"/>
            <a:ext cx="228600" cy="182880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4-Point Star 15"/>
          <p:cNvSpPr/>
          <p:nvPr/>
        </p:nvSpPr>
        <p:spPr>
          <a:xfrm>
            <a:off x="9259685" y="2803105"/>
            <a:ext cx="228600" cy="182880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4-Point Star 16"/>
          <p:cNvSpPr/>
          <p:nvPr/>
        </p:nvSpPr>
        <p:spPr>
          <a:xfrm>
            <a:off x="10587550" y="2711665"/>
            <a:ext cx="228600" cy="182880"/>
          </a:xfrm>
          <a:prstGeom prst="star4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4-Point Star 17"/>
          <p:cNvSpPr/>
          <p:nvPr/>
        </p:nvSpPr>
        <p:spPr>
          <a:xfrm>
            <a:off x="10641491" y="2033198"/>
            <a:ext cx="228600" cy="182880"/>
          </a:xfrm>
          <a:prstGeom prst="star4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8109249" y="2654008"/>
            <a:ext cx="3244551" cy="24721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AdX</a:t>
            </a:r>
            <a:r>
              <a:rPr lang="en-US" dirty="0" smtClean="0"/>
              <a:t> </a:t>
            </a:r>
            <a:r>
              <a:rPr lang="en-US" dirty="0" err="1" smtClean="0"/>
              <a:t>Sadana</a:t>
            </a:r>
            <a:r>
              <a:rPr lang="en-US" dirty="0" smtClean="0"/>
              <a:t> 20115-16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427-6874-4086-81A3-7987B7F28B1D}" type="slidenum">
              <a:rPr lang="en-US" smtClean="0"/>
              <a:t>11</a:t>
            </a:fld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8109249" y="3785360"/>
            <a:ext cx="3244551" cy="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400801" y="1823237"/>
            <a:ext cx="0" cy="1959735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44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with no label</a:t>
            </a:r>
          </a:p>
          <a:p>
            <a:r>
              <a:rPr lang="en-US" dirty="0" smtClean="0"/>
              <a:t>Goal: Find </a:t>
            </a:r>
            <a:r>
              <a:rPr lang="en-US" dirty="0" smtClean="0"/>
              <a:t>structure</a:t>
            </a:r>
          </a:p>
          <a:p>
            <a:endParaRPr lang="en-US" dirty="0"/>
          </a:p>
          <a:p>
            <a:r>
              <a:rPr lang="en-US" dirty="0" smtClean="0"/>
              <a:t>Many times:</a:t>
            </a:r>
          </a:p>
          <a:p>
            <a:pPr lvl="1"/>
            <a:r>
              <a:rPr lang="en-US" dirty="0" smtClean="0"/>
              <a:t>Optimize an </a:t>
            </a:r>
            <a:r>
              <a:rPr lang="en-US" dirty="0" smtClean="0"/>
              <a:t>objective</a:t>
            </a:r>
          </a:p>
          <a:p>
            <a:pPr lvl="2"/>
            <a:r>
              <a:rPr lang="en-US" dirty="0" smtClean="0"/>
              <a:t>Inter-cluster distance</a:t>
            </a:r>
          </a:p>
          <a:p>
            <a:pPr lvl="2"/>
            <a:r>
              <a:rPr lang="en-US" dirty="0" smtClean="0"/>
              <a:t>Intra-cluster distance</a:t>
            </a:r>
            <a:endParaRPr lang="en-US" dirty="0" smtClean="0"/>
          </a:p>
          <a:p>
            <a:pPr lvl="1"/>
            <a:r>
              <a:rPr lang="en-US" dirty="0" smtClean="0"/>
              <a:t>Example: k-means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09527" y="1825625"/>
            <a:ext cx="3244273" cy="3300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-Point Star 4"/>
          <p:cNvSpPr/>
          <p:nvPr/>
        </p:nvSpPr>
        <p:spPr>
          <a:xfrm>
            <a:off x="8656967" y="3819358"/>
            <a:ext cx="228600" cy="18288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/>
          <p:cNvSpPr/>
          <p:nvPr/>
        </p:nvSpPr>
        <p:spPr>
          <a:xfrm>
            <a:off x="10028843" y="2293160"/>
            <a:ext cx="228600" cy="18288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/>
          <p:cNvSpPr/>
          <p:nvPr/>
        </p:nvSpPr>
        <p:spPr>
          <a:xfrm>
            <a:off x="8885567" y="4513918"/>
            <a:ext cx="228600" cy="18288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4-Point Star 7"/>
          <p:cNvSpPr/>
          <p:nvPr/>
        </p:nvSpPr>
        <p:spPr>
          <a:xfrm>
            <a:off x="9114167" y="3963464"/>
            <a:ext cx="228600" cy="18288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4-Point Star 8"/>
          <p:cNvSpPr/>
          <p:nvPr/>
        </p:nvSpPr>
        <p:spPr>
          <a:xfrm>
            <a:off x="9114167" y="4267414"/>
            <a:ext cx="228600" cy="18288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4-Point Star 9"/>
          <p:cNvSpPr/>
          <p:nvPr/>
        </p:nvSpPr>
        <p:spPr>
          <a:xfrm>
            <a:off x="10181243" y="2445560"/>
            <a:ext cx="228600" cy="18288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>
            <a:off x="8540380" y="4267414"/>
            <a:ext cx="228600" cy="18288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4-Point Star 11"/>
          <p:cNvSpPr/>
          <p:nvPr/>
        </p:nvSpPr>
        <p:spPr>
          <a:xfrm>
            <a:off x="10371743" y="3224715"/>
            <a:ext cx="228600" cy="18288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4-Point Star 12"/>
          <p:cNvSpPr/>
          <p:nvPr/>
        </p:nvSpPr>
        <p:spPr>
          <a:xfrm>
            <a:off x="9932230" y="2948616"/>
            <a:ext cx="228600" cy="18288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4-Point Star 13"/>
          <p:cNvSpPr/>
          <p:nvPr/>
        </p:nvSpPr>
        <p:spPr>
          <a:xfrm>
            <a:off x="9149841" y="1872779"/>
            <a:ext cx="228600" cy="18288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4-Point Star 14"/>
          <p:cNvSpPr/>
          <p:nvPr/>
        </p:nvSpPr>
        <p:spPr>
          <a:xfrm>
            <a:off x="10257443" y="2818550"/>
            <a:ext cx="228600" cy="18288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4-Point Star 15"/>
          <p:cNvSpPr/>
          <p:nvPr/>
        </p:nvSpPr>
        <p:spPr>
          <a:xfrm>
            <a:off x="9789159" y="2648909"/>
            <a:ext cx="228600" cy="18288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4-Point Star 16"/>
          <p:cNvSpPr/>
          <p:nvPr/>
        </p:nvSpPr>
        <p:spPr>
          <a:xfrm>
            <a:off x="10587550" y="2711665"/>
            <a:ext cx="228600" cy="18288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4-Point Star 17"/>
          <p:cNvSpPr/>
          <p:nvPr/>
        </p:nvSpPr>
        <p:spPr>
          <a:xfrm>
            <a:off x="10486043" y="2433730"/>
            <a:ext cx="228600" cy="18288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789160" y="2017754"/>
            <a:ext cx="1026990" cy="1570702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435849" y="3588456"/>
            <a:ext cx="1026990" cy="1255918"/>
          </a:xfrm>
          <a:prstGeom prst="ellipse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156745" y="1839481"/>
            <a:ext cx="200067" cy="267306"/>
          </a:xfrm>
          <a:prstGeom prst="ellipse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AdX Sadana 20115-16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427-6874-4086-81A3-7987B7F28B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2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Learning: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K-means </a:t>
            </a:r>
            <a:r>
              <a:rPr lang="en-US" dirty="0" err="1" smtClean="0"/>
              <a:t>algo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Select k centers</a:t>
            </a:r>
          </a:p>
          <a:p>
            <a:pPr lvl="1"/>
            <a:r>
              <a:rPr lang="en-US" dirty="0" smtClean="0"/>
              <a:t>Given the centers, </a:t>
            </a:r>
          </a:p>
          <a:p>
            <a:pPr lvl="2"/>
            <a:r>
              <a:rPr lang="en-US" dirty="0" smtClean="0"/>
              <a:t>link each input to the closest center</a:t>
            </a:r>
          </a:p>
          <a:p>
            <a:pPr lvl="2"/>
            <a:r>
              <a:rPr lang="en-US" dirty="0" smtClean="0"/>
              <a:t>Average inputs link to the center</a:t>
            </a:r>
          </a:p>
          <a:p>
            <a:pPr lvl="1"/>
            <a:r>
              <a:rPr lang="en-US" dirty="0" smtClean="0"/>
              <a:t>Repeat</a:t>
            </a:r>
          </a:p>
          <a:p>
            <a:r>
              <a:rPr lang="en-US" dirty="0" smtClean="0"/>
              <a:t>Example of Expectation Maximization</a:t>
            </a:r>
          </a:p>
          <a:p>
            <a:endParaRPr lang="en-US" dirty="0"/>
          </a:p>
          <a:p>
            <a:r>
              <a:rPr lang="en-US" dirty="0" smtClean="0"/>
              <a:t>Single Linkage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09527" y="1825625"/>
            <a:ext cx="3244273" cy="3300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-Point Star 4"/>
          <p:cNvSpPr/>
          <p:nvPr/>
        </p:nvSpPr>
        <p:spPr>
          <a:xfrm>
            <a:off x="8656967" y="3819358"/>
            <a:ext cx="228600" cy="18288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/>
          <p:cNvSpPr/>
          <p:nvPr/>
        </p:nvSpPr>
        <p:spPr>
          <a:xfrm>
            <a:off x="10028843" y="2293160"/>
            <a:ext cx="228600" cy="18288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/>
          <p:cNvSpPr/>
          <p:nvPr/>
        </p:nvSpPr>
        <p:spPr>
          <a:xfrm>
            <a:off x="8885567" y="4513918"/>
            <a:ext cx="228600" cy="18288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4-Point Star 7"/>
          <p:cNvSpPr/>
          <p:nvPr/>
        </p:nvSpPr>
        <p:spPr>
          <a:xfrm>
            <a:off x="9114167" y="3963464"/>
            <a:ext cx="228600" cy="18288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4-Point Star 8"/>
          <p:cNvSpPr/>
          <p:nvPr/>
        </p:nvSpPr>
        <p:spPr>
          <a:xfrm>
            <a:off x="9114167" y="4267414"/>
            <a:ext cx="228600" cy="18288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4-Point Star 9"/>
          <p:cNvSpPr/>
          <p:nvPr/>
        </p:nvSpPr>
        <p:spPr>
          <a:xfrm>
            <a:off x="10181243" y="2445560"/>
            <a:ext cx="228600" cy="18288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>
            <a:off x="8540380" y="4267414"/>
            <a:ext cx="228600" cy="18288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4-Point Star 11"/>
          <p:cNvSpPr/>
          <p:nvPr/>
        </p:nvSpPr>
        <p:spPr>
          <a:xfrm>
            <a:off x="10371743" y="3224715"/>
            <a:ext cx="228600" cy="18288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4-Point Star 12"/>
          <p:cNvSpPr/>
          <p:nvPr/>
        </p:nvSpPr>
        <p:spPr>
          <a:xfrm>
            <a:off x="9932230" y="2948616"/>
            <a:ext cx="228600" cy="18288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4-Point Star 13"/>
          <p:cNvSpPr/>
          <p:nvPr/>
        </p:nvSpPr>
        <p:spPr>
          <a:xfrm>
            <a:off x="9149841" y="1872779"/>
            <a:ext cx="228600" cy="18288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4-Point Star 14"/>
          <p:cNvSpPr/>
          <p:nvPr/>
        </p:nvSpPr>
        <p:spPr>
          <a:xfrm>
            <a:off x="10257443" y="2818550"/>
            <a:ext cx="228600" cy="18288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4-Point Star 15"/>
          <p:cNvSpPr/>
          <p:nvPr/>
        </p:nvSpPr>
        <p:spPr>
          <a:xfrm>
            <a:off x="9789159" y="2648909"/>
            <a:ext cx="228600" cy="18288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4-Point Star 16"/>
          <p:cNvSpPr/>
          <p:nvPr/>
        </p:nvSpPr>
        <p:spPr>
          <a:xfrm>
            <a:off x="10587550" y="2711665"/>
            <a:ext cx="228600" cy="18288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4-Point Star 17"/>
          <p:cNvSpPr/>
          <p:nvPr/>
        </p:nvSpPr>
        <p:spPr>
          <a:xfrm>
            <a:off x="10486043" y="2433730"/>
            <a:ext cx="228600" cy="18288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AdX Sadana 20115-16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427-6874-4086-81A3-7987B7F28B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How many clusters?</a:t>
            </a:r>
          </a:p>
          <a:p>
            <a:pPr lvl="1"/>
            <a:r>
              <a:rPr lang="en-US" dirty="0" smtClean="0"/>
              <a:t>What to optimize?</a:t>
            </a:r>
          </a:p>
          <a:p>
            <a:pPr lvl="1"/>
            <a:r>
              <a:rPr lang="en-US" dirty="0" smtClean="0"/>
              <a:t>How to </a:t>
            </a:r>
            <a:r>
              <a:rPr lang="en-US" dirty="0" smtClean="0"/>
              <a:t>use results </a:t>
            </a:r>
            <a:r>
              <a:rPr lang="en-US" dirty="0" smtClean="0"/>
              <a:t>!!!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AdX Sadana 20115-16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427-6874-4086-81A3-7987B7F28B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2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ask if result are fluctuations of </a:t>
            </a:r>
            <a:r>
              <a:rPr lang="en-US" dirty="0" smtClean="0"/>
              <a:t>real or random?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variance (variation between runs)</a:t>
            </a:r>
            <a:endParaRPr lang="en-US" dirty="0" smtClean="0"/>
          </a:p>
          <a:p>
            <a:pPr lvl="1"/>
            <a:r>
              <a:rPr lang="en-US" dirty="0" smtClean="0"/>
              <a:t>Do multiple runs</a:t>
            </a:r>
          </a:p>
          <a:p>
            <a:pPr lvl="1"/>
            <a:r>
              <a:rPr lang="en-US" dirty="0" smtClean="0"/>
              <a:t>Always use independent test data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Make sure results “make sense”:</a:t>
            </a:r>
          </a:p>
          <a:p>
            <a:pPr lvl="1"/>
            <a:r>
              <a:rPr lang="en-US" dirty="0" smtClean="0"/>
              <a:t>Need to </a:t>
            </a:r>
            <a:r>
              <a:rPr lang="en-US" dirty="0" smtClean="0"/>
              <a:t>“debug” </a:t>
            </a:r>
            <a:r>
              <a:rPr lang="en-US" dirty="0" smtClean="0"/>
              <a:t>your approach</a:t>
            </a:r>
          </a:p>
          <a:p>
            <a:pPr lvl="2"/>
            <a:r>
              <a:rPr lang="en-US" dirty="0" smtClean="0"/>
              <a:t>“bug” can be insufficient attributes or too many attributes.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AdX Sadana 20115-16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427-6874-4086-81A3-7987B7F28B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5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use any software available</a:t>
            </a:r>
          </a:p>
          <a:p>
            <a:pPr lvl="1"/>
            <a:r>
              <a:rPr lang="en-US" dirty="0" smtClean="0"/>
              <a:t>But in the report, specify what you used and from where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Test your hypothesis</a:t>
            </a:r>
          </a:p>
          <a:p>
            <a:pPr lvl="1"/>
            <a:r>
              <a:rPr lang="en-US" dirty="0" smtClean="0"/>
              <a:t>Data may behave differently than you hypothesize </a:t>
            </a:r>
          </a:p>
          <a:p>
            <a:endParaRPr lang="en-US" dirty="0"/>
          </a:p>
          <a:p>
            <a:r>
              <a:rPr lang="en-US" dirty="0" smtClean="0"/>
              <a:t>Be suspicious of results</a:t>
            </a:r>
          </a:p>
          <a:p>
            <a:pPr lvl="1"/>
            <a:r>
              <a:rPr lang="en-US" dirty="0" smtClean="0"/>
              <a:t>Important to understand </a:t>
            </a:r>
          </a:p>
          <a:p>
            <a:pPr lvl="1"/>
            <a:endParaRPr lang="en-US" dirty="0"/>
          </a:p>
          <a:p>
            <a:r>
              <a:rPr lang="en-US" dirty="0" smtClean="0"/>
              <a:t>Try to keep things simple</a:t>
            </a:r>
          </a:p>
          <a:p>
            <a:pPr lvl="1"/>
            <a:r>
              <a:rPr lang="en-US" dirty="0" smtClean="0"/>
              <a:t>Will be a great help </a:t>
            </a:r>
            <a:r>
              <a:rPr lang="en-US" smtClean="0"/>
              <a:t>in debugging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AdX Sadana 20115-16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427-6874-4086-81A3-7987B7F28B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3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Crush class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Understand different types of ML problem</a:t>
            </a:r>
          </a:p>
          <a:p>
            <a:pPr lvl="2"/>
            <a:r>
              <a:rPr lang="en-US" dirty="0" smtClean="0"/>
              <a:t>Supervised</a:t>
            </a:r>
          </a:p>
          <a:p>
            <a:pPr lvl="3"/>
            <a:r>
              <a:rPr lang="en-US" dirty="0" smtClean="0"/>
              <a:t>Classification</a:t>
            </a:r>
          </a:p>
          <a:p>
            <a:pPr lvl="3"/>
            <a:r>
              <a:rPr lang="en-US" dirty="0" smtClean="0"/>
              <a:t>Regression</a:t>
            </a:r>
          </a:p>
          <a:p>
            <a:pPr lvl="2"/>
            <a:r>
              <a:rPr lang="en-US" dirty="0" smtClean="0"/>
              <a:t>Unsupervised</a:t>
            </a:r>
          </a:p>
          <a:p>
            <a:pPr lvl="1"/>
            <a:r>
              <a:rPr lang="en-US" dirty="0" smtClean="0"/>
              <a:t>Enough to use standard packages</a:t>
            </a:r>
          </a:p>
          <a:p>
            <a:pPr lvl="2"/>
            <a:r>
              <a:rPr lang="en-US" dirty="0" err="1" smtClean="0"/>
              <a:t>Interprate</a:t>
            </a:r>
            <a:r>
              <a:rPr lang="en-US" dirty="0" smtClean="0"/>
              <a:t> the </a:t>
            </a:r>
            <a:r>
              <a:rPr lang="en-US" dirty="0" smtClean="0"/>
              <a:t>results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AdX Sadana 20115-16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427-6874-4086-81A3-7987B7F28B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2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represent an instance</a:t>
            </a:r>
          </a:p>
          <a:p>
            <a:r>
              <a:rPr lang="en-US" dirty="0" smtClean="0"/>
              <a:t>Normally, as a vector of attributes</a:t>
            </a:r>
          </a:p>
          <a:p>
            <a:pPr lvl="1"/>
            <a:r>
              <a:rPr lang="en-US" dirty="0" smtClean="0"/>
              <a:t>Which attributes</a:t>
            </a:r>
          </a:p>
          <a:p>
            <a:pPr lvl="2"/>
            <a:r>
              <a:rPr lang="en-US" dirty="0" smtClean="0"/>
              <a:t>Problem dependent</a:t>
            </a:r>
          </a:p>
          <a:p>
            <a:pPr lvl="2"/>
            <a:r>
              <a:rPr lang="en-US" dirty="0" smtClean="0"/>
              <a:t>Algorithm dependent</a:t>
            </a:r>
          </a:p>
          <a:p>
            <a:pPr lvl="2"/>
            <a:endParaRPr lang="en-US" dirty="0"/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We can represent an auction by:</a:t>
            </a:r>
          </a:p>
          <a:p>
            <a:pPr lvl="1"/>
            <a:r>
              <a:rPr lang="en-US" dirty="0" smtClean="0"/>
              <a:t>Publisher, Type of devise, gender, age, income,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AdX Sadana 20115-16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427-6874-4086-81A3-7987B7F28B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2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Representation: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Measuring in dollars of cents</a:t>
            </a:r>
          </a:p>
          <a:p>
            <a:r>
              <a:rPr lang="en-US" dirty="0" smtClean="0"/>
              <a:t>Getting a reasonable scale</a:t>
            </a:r>
          </a:p>
          <a:p>
            <a:r>
              <a:rPr lang="en-US" dirty="0" smtClean="0"/>
              <a:t>Normalization: depends on the data</a:t>
            </a:r>
          </a:p>
          <a:p>
            <a:pPr lvl="1"/>
            <a:r>
              <a:rPr lang="en-US" dirty="0" smtClean="0"/>
              <a:t>Our belief on the distribution of the data</a:t>
            </a:r>
          </a:p>
          <a:p>
            <a:pPr lvl="1"/>
            <a:endParaRPr lang="en-US" dirty="0"/>
          </a:p>
          <a:p>
            <a:r>
              <a:rPr lang="en-US" dirty="0" smtClean="0"/>
              <a:t> </a:t>
            </a:r>
            <a:r>
              <a:rPr lang="en-US" dirty="0" smtClean="0"/>
              <a:t>(X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mean</a:t>
            </a:r>
            <a:r>
              <a:rPr lang="en-US" baseline="-25000" dirty="0" err="1" smtClean="0"/>
              <a:t>i</a:t>
            </a:r>
            <a:r>
              <a:rPr lang="en-US" dirty="0" smtClean="0"/>
              <a:t>)/</a:t>
            </a:r>
            <a:r>
              <a:rPr lang="en-US" dirty="0" err="1" smtClean="0"/>
              <a:t>std</a:t>
            </a:r>
            <a:r>
              <a:rPr lang="en-US" baseline="-25000" dirty="0" err="1" smtClean="0"/>
              <a:t>i</a:t>
            </a:r>
            <a:endParaRPr lang="en-US" dirty="0" smtClean="0"/>
          </a:p>
          <a:p>
            <a:r>
              <a:rPr lang="en-US" dirty="0" smtClean="0"/>
              <a:t>(X</a:t>
            </a:r>
            <a:r>
              <a:rPr lang="en-US" baseline="-25000" dirty="0" smtClean="0"/>
              <a:t>i</a:t>
            </a:r>
            <a:r>
              <a:rPr lang="en-US" dirty="0" smtClean="0"/>
              <a:t>- min</a:t>
            </a:r>
            <a:r>
              <a:rPr lang="en-US" baseline="-25000" dirty="0" smtClean="0"/>
              <a:t>i</a:t>
            </a:r>
            <a:r>
              <a:rPr lang="en-US" dirty="0" smtClean="0"/>
              <a:t>)/(max</a:t>
            </a:r>
            <a:r>
              <a:rPr lang="en-US" baseline="-25000" dirty="0" smtClean="0"/>
              <a:t>i</a:t>
            </a:r>
            <a:r>
              <a:rPr lang="en-US" dirty="0" smtClean="0"/>
              <a:t> – min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/ </a:t>
            </a:r>
            <a:r>
              <a:rPr lang="en-US" dirty="0" err="1" smtClean="0"/>
              <a:t>mean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AdX Sadana 20115-16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427-6874-4086-81A3-7987B7F28B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5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generalization</a:t>
            </a:r>
          </a:p>
          <a:p>
            <a:pPr lvl="1"/>
            <a:r>
              <a:rPr lang="en-US" dirty="0" smtClean="0"/>
              <a:t>Do well on future unseen inputs</a:t>
            </a:r>
          </a:p>
          <a:p>
            <a:pPr lvl="1"/>
            <a:endParaRPr lang="en-US" dirty="0"/>
          </a:p>
          <a:p>
            <a:r>
              <a:rPr lang="en-US" dirty="0" smtClean="0"/>
              <a:t>Simple example:</a:t>
            </a:r>
          </a:p>
          <a:p>
            <a:pPr lvl="1"/>
            <a:r>
              <a:rPr lang="en-US" dirty="0" smtClean="0"/>
              <a:t>Compute probability of winning</a:t>
            </a:r>
          </a:p>
          <a:p>
            <a:pPr lvl="2"/>
            <a:r>
              <a:rPr lang="en-US" dirty="0" smtClean="0"/>
              <a:t>For a </a:t>
            </a:r>
            <a:r>
              <a:rPr lang="en-US" dirty="0" smtClean="0"/>
              <a:t>given fixed bid and auction</a:t>
            </a:r>
            <a:endParaRPr lang="en-US" dirty="0" smtClean="0"/>
          </a:p>
          <a:p>
            <a:pPr lvl="3"/>
            <a:r>
              <a:rPr lang="en-US" dirty="0" smtClean="0"/>
              <a:t>Empirical average</a:t>
            </a:r>
          </a:p>
          <a:p>
            <a:pPr lvl="4"/>
            <a:r>
              <a:rPr lang="en-US" dirty="0" smtClean="0"/>
              <a:t>What is the approx. error ???</a:t>
            </a:r>
          </a:p>
          <a:p>
            <a:pPr lvl="4"/>
            <a:r>
              <a:rPr lang="en-US" dirty="0" smtClean="0"/>
              <a:t>Very small sample, </a:t>
            </a:r>
            <a:r>
              <a:rPr lang="en-US" dirty="0" smtClean="0"/>
              <a:t>what to do?</a:t>
            </a:r>
          </a:p>
          <a:p>
            <a:pPr lvl="2"/>
            <a:r>
              <a:rPr lang="en-US" dirty="0" smtClean="0"/>
              <a:t>Multiple </a:t>
            </a:r>
            <a:r>
              <a:rPr lang="en-US" dirty="0" smtClean="0"/>
              <a:t>bids</a:t>
            </a:r>
            <a:endParaRPr lang="en-US" dirty="0" smtClean="0"/>
          </a:p>
          <a:p>
            <a:pPr lvl="3"/>
            <a:r>
              <a:rPr lang="en-US" dirty="0" smtClean="0"/>
              <a:t>Global consistency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AdX Sadana 20115-16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427-6874-4086-81A3-7987B7F28B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8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Methodology: train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the data to two part</a:t>
            </a:r>
          </a:p>
          <a:p>
            <a:pPr lvl="1"/>
            <a:r>
              <a:rPr lang="en-US" dirty="0" smtClean="0"/>
              <a:t>Part 1: used only for learning (</a:t>
            </a:r>
            <a:r>
              <a:rPr lang="en-US" dirty="0"/>
              <a:t>training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Part 2: used only to evaluate (testing)</a:t>
            </a:r>
          </a:p>
          <a:p>
            <a:pPr lvl="1"/>
            <a:r>
              <a:rPr lang="en-US" dirty="0" smtClean="0"/>
              <a:t>The two part should be independent</a:t>
            </a:r>
          </a:p>
          <a:p>
            <a:pPr lvl="2"/>
            <a:r>
              <a:rPr lang="en-US" dirty="0" smtClean="0"/>
              <a:t>Bad idea to split first </a:t>
            </a:r>
            <a:r>
              <a:rPr lang="en-US" dirty="0" smtClean="0"/>
              <a:t>30 days vs last 30 days </a:t>
            </a:r>
            <a:r>
              <a:rPr lang="en-US" dirty="0" smtClean="0"/>
              <a:t>(</a:t>
            </a:r>
            <a:r>
              <a:rPr lang="en-US" dirty="0" smtClean="0"/>
              <a:t>why?)</a:t>
            </a:r>
            <a:endParaRPr lang="en-US" dirty="0" smtClean="0"/>
          </a:p>
          <a:p>
            <a:r>
              <a:rPr lang="en-US" dirty="0" smtClean="0"/>
              <a:t>If done “correctly” the test data should give an unbiased valuation</a:t>
            </a:r>
          </a:p>
          <a:p>
            <a:r>
              <a:rPr lang="en-US" dirty="0" smtClean="0"/>
              <a:t>Common pitfalls: iterate on this (why?)</a:t>
            </a:r>
          </a:p>
          <a:p>
            <a:r>
              <a:rPr lang="en-US" dirty="0" smtClean="0"/>
              <a:t>What to do when the data is small?</a:t>
            </a:r>
          </a:p>
          <a:p>
            <a:pPr lvl="1"/>
            <a:r>
              <a:rPr lang="en-US" dirty="0" smtClean="0"/>
              <a:t>K-fold cross-validation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AdX Sadana 20115-16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427-6874-4086-81A3-7987B7F28B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0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phenomena that training error drastically different than true error.</a:t>
            </a:r>
          </a:p>
          <a:p>
            <a:endParaRPr lang="en-US" dirty="0"/>
          </a:p>
          <a:p>
            <a:r>
              <a:rPr lang="en-US" dirty="0" smtClean="0"/>
              <a:t>Common reasons:</a:t>
            </a:r>
          </a:p>
          <a:p>
            <a:pPr lvl="1"/>
            <a:r>
              <a:rPr lang="en-US" dirty="0" smtClean="0"/>
              <a:t>Too small sample in training</a:t>
            </a:r>
          </a:p>
          <a:p>
            <a:pPr lvl="1"/>
            <a:r>
              <a:rPr lang="en-US" dirty="0" smtClean="0"/>
              <a:t>Over complex hypothesis class</a:t>
            </a:r>
          </a:p>
          <a:p>
            <a:pPr lvl="1"/>
            <a:endParaRPr lang="en-US" dirty="0"/>
          </a:p>
          <a:p>
            <a:r>
              <a:rPr lang="en-US" dirty="0" smtClean="0"/>
              <a:t>Many practical and theoretical tools to control it.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AdX Sadana 20115-16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427-6874-4086-81A3-7987B7F28B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9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A labelled data set of examples</a:t>
            </a:r>
          </a:p>
          <a:p>
            <a:pPr lvl="2"/>
            <a:r>
              <a:rPr lang="en-US" dirty="0" smtClean="0"/>
              <a:t>The label is the “correct” outcome</a:t>
            </a:r>
          </a:p>
          <a:p>
            <a:pPr lvl="2"/>
            <a:endParaRPr lang="en-US" dirty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Prediction for the label</a:t>
            </a:r>
          </a:p>
          <a:p>
            <a:pPr lvl="2"/>
            <a:r>
              <a:rPr lang="en-US" dirty="0" smtClean="0"/>
              <a:t>Given an input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Type of labels</a:t>
            </a:r>
          </a:p>
          <a:p>
            <a:pPr lvl="2"/>
            <a:r>
              <a:rPr lang="en-US" dirty="0" smtClean="0"/>
              <a:t>Binary: classification</a:t>
            </a:r>
          </a:p>
          <a:p>
            <a:pPr lvl="2"/>
            <a:r>
              <a:rPr lang="en-US" dirty="0" smtClean="0"/>
              <a:t>Real value: </a:t>
            </a:r>
            <a:r>
              <a:rPr lang="en-US" dirty="0" smtClean="0"/>
              <a:t>regression</a:t>
            </a:r>
          </a:p>
          <a:p>
            <a:pPr lvl="2"/>
            <a:r>
              <a:rPr lang="en-US" dirty="0" smtClean="0"/>
              <a:t>Advanced: multi-class, multi-label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AdX Sadana 20115-16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427-6874-4086-81A3-7987B7F28B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Map bid to price (assume win)</a:t>
            </a:r>
          </a:p>
          <a:p>
            <a:pPr lvl="1"/>
            <a:r>
              <a:rPr lang="en-US" dirty="0" smtClean="0"/>
              <a:t>More dimensions</a:t>
            </a:r>
          </a:p>
          <a:p>
            <a:endParaRPr lang="en-US" dirty="0"/>
          </a:p>
          <a:p>
            <a:r>
              <a:rPr lang="en-US" dirty="0" smtClean="0"/>
              <a:t>The function to fit:</a:t>
            </a:r>
          </a:p>
          <a:p>
            <a:r>
              <a:rPr lang="en-US" dirty="0" smtClean="0"/>
              <a:t>Linear </a:t>
            </a:r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Higher </a:t>
            </a:r>
            <a:r>
              <a:rPr lang="en-US" dirty="0" smtClean="0"/>
              <a:t>order degrees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Loss:</a:t>
            </a:r>
          </a:p>
          <a:p>
            <a:pPr lvl="1"/>
            <a:r>
              <a:rPr lang="en-US" dirty="0" smtClean="0"/>
              <a:t>Quadratic</a:t>
            </a:r>
          </a:p>
          <a:p>
            <a:pPr lvl="1"/>
            <a:endParaRPr lang="en-US" dirty="0"/>
          </a:p>
          <a:p>
            <a:r>
              <a:rPr lang="en-US" dirty="0" smtClean="0"/>
              <a:t>Alternative: Nearest Neighbor</a:t>
            </a:r>
          </a:p>
          <a:p>
            <a:pPr lvl="1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635240" y="5010912"/>
            <a:ext cx="3044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644384" y="2953512"/>
            <a:ext cx="9144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4-Point Star 8"/>
          <p:cNvSpPr/>
          <p:nvPr/>
        </p:nvSpPr>
        <p:spPr>
          <a:xfrm>
            <a:off x="8029956" y="4693095"/>
            <a:ext cx="228600" cy="182880"/>
          </a:xfrm>
          <a:prstGeom prst="star4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4-Point Star 9"/>
          <p:cNvSpPr/>
          <p:nvPr/>
        </p:nvSpPr>
        <p:spPr>
          <a:xfrm>
            <a:off x="8176260" y="3989039"/>
            <a:ext cx="228600" cy="182880"/>
          </a:xfrm>
          <a:prstGeom prst="star4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>
            <a:off x="8662416" y="3561748"/>
            <a:ext cx="228600" cy="182880"/>
          </a:xfrm>
          <a:prstGeom prst="star4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4-Point Star 11"/>
          <p:cNvSpPr/>
          <p:nvPr/>
        </p:nvSpPr>
        <p:spPr>
          <a:xfrm>
            <a:off x="8543544" y="4373246"/>
            <a:ext cx="228600" cy="182880"/>
          </a:xfrm>
          <a:prstGeom prst="star4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4-Point Star 12"/>
          <p:cNvSpPr/>
          <p:nvPr/>
        </p:nvSpPr>
        <p:spPr>
          <a:xfrm>
            <a:off x="9372600" y="3332926"/>
            <a:ext cx="228600" cy="182880"/>
          </a:xfrm>
          <a:prstGeom prst="star4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4-Point Star 13"/>
          <p:cNvSpPr/>
          <p:nvPr/>
        </p:nvSpPr>
        <p:spPr>
          <a:xfrm>
            <a:off x="9028176" y="2862072"/>
            <a:ext cx="228600" cy="182880"/>
          </a:xfrm>
          <a:prstGeom prst="star4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4-Point Star 14"/>
          <p:cNvSpPr/>
          <p:nvPr/>
        </p:nvSpPr>
        <p:spPr>
          <a:xfrm>
            <a:off x="10043160" y="3471293"/>
            <a:ext cx="228600" cy="182880"/>
          </a:xfrm>
          <a:prstGeom prst="star4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4-Point Star 15"/>
          <p:cNvSpPr/>
          <p:nvPr/>
        </p:nvSpPr>
        <p:spPr>
          <a:xfrm>
            <a:off x="10066020" y="2632300"/>
            <a:ext cx="228600" cy="182880"/>
          </a:xfrm>
          <a:prstGeom prst="star4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4-Point Star 16"/>
          <p:cNvSpPr/>
          <p:nvPr/>
        </p:nvSpPr>
        <p:spPr>
          <a:xfrm>
            <a:off x="9692640" y="2862072"/>
            <a:ext cx="228600" cy="182880"/>
          </a:xfrm>
          <a:prstGeom prst="star4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7790688" y="1938528"/>
            <a:ext cx="3209544" cy="29535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>
            <a:off x="9168385" y="5026977"/>
            <a:ext cx="45719" cy="3198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15861005">
            <a:off x="8987513" y="2137013"/>
            <a:ext cx="3216250" cy="4838227"/>
          </a:xfrm>
          <a:prstGeom prst="arc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AdX Sadana 20115-16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427-6874-4086-81A3-7987B7F28B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5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650</Words>
  <Application>Microsoft Office PowerPoint</Application>
  <PresentationFormat>Widescreen</PresentationFormat>
  <Paragraphs>185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Machine Learning</vt:lpstr>
      <vt:lpstr>Crush class </vt:lpstr>
      <vt:lpstr>Representation</vt:lpstr>
      <vt:lpstr>Representation: normalization</vt:lpstr>
      <vt:lpstr>Basic Methodology</vt:lpstr>
      <vt:lpstr>Basic Methodology: train and test</vt:lpstr>
      <vt:lpstr>Overfitting</vt:lpstr>
      <vt:lpstr>Supervised learning</vt:lpstr>
      <vt:lpstr>Regression</vt:lpstr>
      <vt:lpstr>Classification</vt:lpstr>
      <vt:lpstr>Classification Algorithms </vt:lpstr>
      <vt:lpstr>Unsupervised Learning</vt:lpstr>
      <vt:lpstr>Unsupervised Learning: Algorithms</vt:lpstr>
      <vt:lpstr>Unsupervised learning</vt:lpstr>
      <vt:lpstr>How to read the results</vt:lpstr>
      <vt:lpstr>Summary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Yishay Mansour</dc:creator>
  <cp:lastModifiedBy>Yishay Mansour</cp:lastModifiedBy>
  <cp:revision>18</cp:revision>
  <dcterms:created xsi:type="dcterms:W3CDTF">2015-10-23T16:36:50Z</dcterms:created>
  <dcterms:modified xsi:type="dcterms:W3CDTF">2015-10-31T12:03:56Z</dcterms:modified>
</cp:coreProperties>
</file>