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
      <p:font typeface="Lexend Deca Light"/>
      <p:regular r:id="rId40"/>
      <p:bold r:id="rId41"/>
    </p:embeddedFont>
    <p:embeddedFont>
      <p:font typeface="Lexend Deca Black"/>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3CC259-F342-4B07-B94D-C9AEA2379935}">
  <a:tblStyle styleId="{373CC259-F342-4B07-B94D-C9AEA237993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DecaLight-regular.fntdata"/><Relationship Id="rId20" Type="http://schemas.openxmlformats.org/officeDocument/2006/relationships/slide" Target="slides/slide13.xml"/><Relationship Id="rId42" Type="http://schemas.openxmlformats.org/officeDocument/2006/relationships/font" Target="fonts/LexendDecaBlack-bold.fntdata"/><Relationship Id="rId41" Type="http://schemas.openxmlformats.org/officeDocument/2006/relationships/font" Target="fonts/LexendDecaLight-bold.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372718cf2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4372718cf2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3a15e7f62_0_2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93a15e7f62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93a15e7f62_0_4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93a15e7f62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3a15e7f62_0_5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93a15e7f62_0_5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3a15e7f62_0_6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93a15e7f62_0_6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3a15e7f62_0_5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93a15e7f62_0_5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3a15e7f62_0_5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93a15e7f62_0_5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3a15e7f62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3a15e7f62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3a15e7f62_0_7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93a15e7f62_0_7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3a15e7f6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3a15e7f6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93a15e7f62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93a15e7f62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3a15e7f6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93a15e7f6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93a6ac998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93a6ac99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3a6ac998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3a6ac998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3a6ac998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93a6ac998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3a6ac998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93a6ac998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3a15e7f6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3a15e7f6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3a15e7f62_0_7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93a15e7f62_0_7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93a15e7f62_0_9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293a15e7f62_0_9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93a15e7f62_0_8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293a15e7f62_0_8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93a15e7f62_0_9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293a15e7f62_0_9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3a15e7f62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93a15e7f6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372718cf2_2_1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4372718cf2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372718cf2_2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4372718cf2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372718cf2_2_3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4372718cf2_2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3a15e7f62_0_9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93a15e7f62_0_9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372718cf2_2_4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4372718cf2_2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3a15e7f62_0_2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93a15e7f62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51" name="Shape 51"/>
        <p:cNvGrpSpPr/>
        <p:nvPr/>
      </p:nvGrpSpPr>
      <p:grpSpPr>
        <a:xfrm>
          <a:off x="0" y="0"/>
          <a:ext cx="0" cy="0"/>
          <a:chOff x="0" y="0"/>
          <a:chExt cx="0" cy="0"/>
        </a:xfrm>
      </p:grpSpPr>
      <p:sp>
        <p:nvSpPr>
          <p:cNvPr id="52" name="Google Shape;52;p14"/>
          <p:cNvSpPr/>
          <p:nvPr/>
        </p:nvSpPr>
        <p:spPr>
          <a:xfrm>
            <a:off x="0" y="4386943"/>
            <a:ext cx="9144000" cy="756557"/>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rgbClr val="F7F7F7"/>
              </a:solidFill>
              <a:latin typeface="Lexend Deca Black"/>
              <a:ea typeface="Lexend Deca Black"/>
              <a:cs typeface="Lexend Deca Black"/>
              <a:sym typeface="Lexend Deca Black"/>
            </a:endParaRPr>
          </a:p>
        </p:txBody>
      </p:sp>
      <p:pic>
        <p:nvPicPr>
          <p:cNvPr id="53" name="Google Shape;53;p14">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54" name="Google Shape;54;p14">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ko" sz="800" u="sng" cap="none" strike="noStrike">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55" name="Shape 55"/>
        <p:cNvGrpSpPr/>
        <p:nvPr/>
      </p:nvGrpSpPr>
      <p:grpSpPr>
        <a:xfrm>
          <a:off x="0" y="0"/>
          <a:ext cx="0" cy="0"/>
          <a:chOff x="0" y="0"/>
          <a:chExt cx="0" cy="0"/>
        </a:xfrm>
      </p:grpSpPr>
      <p:sp>
        <p:nvSpPr>
          <p:cNvPr id="56" name="Google Shape;56;p15"/>
          <p:cNvSpPr/>
          <p:nvPr/>
        </p:nvSpPr>
        <p:spPr>
          <a:xfrm>
            <a:off x="0" y="0"/>
            <a:ext cx="9144000" cy="5143500"/>
          </a:xfrm>
          <a:prstGeom prst="frame">
            <a:avLst>
              <a:gd fmla="val 3161" name="adj1"/>
            </a:avLst>
          </a:prstGeom>
          <a:solidFill>
            <a:srgbClr val="17171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pic>
        <p:nvPicPr>
          <p:cNvPr id="57" name="Google Shape;57;p15">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58" name="Google Shape;58;p15">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PPTMON slide">
  <p:cSld name="15_PPTMON slide">
    <p:spTree>
      <p:nvGrpSpPr>
        <p:cNvPr id="59" name="Shape 59"/>
        <p:cNvGrpSpPr/>
        <p:nvPr/>
      </p:nvGrpSpPr>
      <p:grpSpPr>
        <a:xfrm>
          <a:off x="0" y="0"/>
          <a:ext cx="0" cy="0"/>
          <a:chOff x="0" y="0"/>
          <a:chExt cx="0" cy="0"/>
        </a:xfrm>
      </p:grpSpPr>
      <p:pic>
        <p:nvPicPr>
          <p:cNvPr id="60" name="Google Shape;60;p16">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61" name="Google Shape;61;p16">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62" name="Google Shape;62;p16"/>
          <p:cNvSpPr/>
          <p:nvPr/>
        </p:nvSpPr>
        <p:spPr>
          <a:xfrm>
            <a:off x="2000250" y="1285875"/>
            <a:ext cx="5143500" cy="257175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63" name="Google Shape;63;p16"/>
          <p:cNvSpPr/>
          <p:nvPr/>
        </p:nvSpPr>
        <p:spPr>
          <a:xfrm flipH="1">
            <a:off x="0" y="1"/>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64" name="Google Shape;64;p16"/>
          <p:cNvSpPr/>
          <p:nvPr/>
        </p:nvSpPr>
        <p:spPr>
          <a:xfrm flipH="1">
            <a:off x="9010650" y="0"/>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65" name="Shape 65"/>
        <p:cNvGrpSpPr/>
        <p:nvPr/>
      </p:nvGrpSpPr>
      <p:grpSpPr>
        <a:xfrm>
          <a:off x="0" y="0"/>
          <a:ext cx="0" cy="0"/>
          <a:chOff x="0" y="0"/>
          <a:chExt cx="0" cy="0"/>
        </a:xfrm>
      </p:grpSpPr>
      <p:pic>
        <p:nvPicPr>
          <p:cNvPr id="66" name="Google Shape;66;p17">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67" name="Google Shape;67;p17">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68" name="Shape 68"/>
        <p:cNvGrpSpPr/>
        <p:nvPr/>
      </p:nvGrpSpPr>
      <p:grpSpPr>
        <a:xfrm>
          <a:off x="0" y="0"/>
          <a:ext cx="0" cy="0"/>
          <a:chOff x="0" y="0"/>
          <a:chExt cx="0" cy="0"/>
        </a:xfrm>
      </p:grpSpPr>
      <p:sp>
        <p:nvSpPr>
          <p:cNvPr id="69" name="Google Shape;69;p18"/>
          <p:cNvSpPr/>
          <p:nvPr>
            <p:ph idx="2" type="pic"/>
          </p:nvPr>
        </p:nvSpPr>
        <p:spPr>
          <a:xfrm>
            <a:off x="3606566" y="990623"/>
            <a:ext cx="1581128" cy="1581127"/>
          </a:xfrm>
          <a:prstGeom prst="rect">
            <a:avLst/>
          </a:prstGeom>
          <a:solidFill>
            <a:srgbClr val="F2F2F2"/>
          </a:solidFill>
          <a:ln>
            <a:noFill/>
          </a:ln>
        </p:spPr>
      </p:sp>
      <p:sp>
        <p:nvSpPr>
          <p:cNvPr id="70" name="Google Shape;70;p18"/>
          <p:cNvSpPr/>
          <p:nvPr/>
        </p:nvSpPr>
        <p:spPr>
          <a:xfrm>
            <a:off x="0" y="0"/>
            <a:ext cx="278130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71" name="Google Shape;71;p18"/>
          <p:cNvSpPr/>
          <p:nvPr>
            <p:ph idx="3" type="pic"/>
          </p:nvPr>
        </p:nvSpPr>
        <p:spPr>
          <a:xfrm>
            <a:off x="6768822" y="990623"/>
            <a:ext cx="1581128" cy="1581127"/>
          </a:xfrm>
          <a:prstGeom prst="rect">
            <a:avLst/>
          </a:prstGeom>
          <a:solidFill>
            <a:srgbClr val="F2F2F2"/>
          </a:solidFill>
          <a:ln>
            <a:noFill/>
          </a:ln>
        </p:spPr>
      </p:sp>
      <p:sp>
        <p:nvSpPr>
          <p:cNvPr id="72" name="Google Shape;72;p18"/>
          <p:cNvSpPr/>
          <p:nvPr>
            <p:ph idx="4" type="pic"/>
          </p:nvPr>
        </p:nvSpPr>
        <p:spPr>
          <a:xfrm>
            <a:off x="5187694" y="2571750"/>
            <a:ext cx="1581128" cy="1581127"/>
          </a:xfrm>
          <a:prstGeom prst="rect">
            <a:avLst/>
          </a:prstGeom>
          <a:solidFill>
            <a:srgbClr val="F2F2F2"/>
          </a:solidFill>
          <a:ln>
            <a:noFill/>
          </a:ln>
        </p:spPr>
      </p:sp>
      <p:pic>
        <p:nvPicPr>
          <p:cNvPr id="73" name="Google Shape;73;p18">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74" name="Google Shape;74;p18">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75" name="Shape 75"/>
        <p:cNvGrpSpPr/>
        <p:nvPr/>
      </p:nvGrpSpPr>
      <p:grpSpPr>
        <a:xfrm>
          <a:off x="0" y="0"/>
          <a:ext cx="0" cy="0"/>
          <a:chOff x="0" y="0"/>
          <a:chExt cx="0" cy="0"/>
        </a:xfrm>
      </p:grpSpPr>
      <p:sp>
        <p:nvSpPr>
          <p:cNvPr id="76" name="Google Shape;76;p19"/>
          <p:cNvSpPr/>
          <p:nvPr>
            <p:ph idx="2" type="pic"/>
          </p:nvPr>
        </p:nvSpPr>
        <p:spPr>
          <a:xfrm>
            <a:off x="323849" y="323850"/>
            <a:ext cx="8496302" cy="2247900"/>
          </a:xfrm>
          <a:prstGeom prst="rect">
            <a:avLst/>
          </a:prstGeom>
          <a:solidFill>
            <a:srgbClr val="F2F2F2"/>
          </a:solidFill>
          <a:ln>
            <a:noFill/>
          </a:ln>
        </p:spPr>
      </p:sp>
      <p:pic>
        <p:nvPicPr>
          <p:cNvPr id="77" name="Google Shape;77;p19">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78" name="Google Shape;78;p19">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79" name="Shape 79"/>
        <p:cNvGrpSpPr/>
        <p:nvPr/>
      </p:nvGrpSpPr>
      <p:grpSpPr>
        <a:xfrm>
          <a:off x="0" y="0"/>
          <a:ext cx="0" cy="0"/>
          <a:chOff x="0" y="0"/>
          <a:chExt cx="0" cy="0"/>
        </a:xfrm>
      </p:grpSpPr>
      <p:sp>
        <p:nvSpPr>
          <p:cNvPr id="80" name="Google Shape;80;p20"/>
          <p:cNvSpPr/>
          <p:nvPr/>
        </p:nvSpPr>
        <p:spPr>
          <a:xfrm>
            <a:off x="0" y="0"/>
            <a:ext cx="457200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81" name="Google Shape;81;p20"/>
          <p:cNvSpPr/>
          <p:nvPr>
            <p:ph idx="2" type="pic"/>
          </p:nvPr>
        </p:nvSpPr>
        <p:spPr>
          <a:xfrm>
            <a:off x="323849" y="323850"/>
            <a:ext cx="3924301" cy="4495800"/>
          </a:xfrm>
          <a:prstGeom prst="rect">
            <a:avLst/>
          </a:prstGeom>
          <a:solidFill>
            <a:srgbClr val="F2F2F2"/>
          </a:solidFill>
          <a:ln>
            <a:noFill/>
          </a:ln>
        </p:spPr>
      </p:sp>
      <p:pic>
        <p:nvPicPr>
          <p:cNvPr id="82" name="Google Shape;82;p20">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83" name="Google Shape;83;p20">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84" name="Shape 84"/>
        <p:cNvGrpSpPr/>
        <p:nvPr/>
      </p:nvGrpSpPr>
      <p:grpSpPr>
        <a:xfrm>
          <a:off x="0" y="0"/>
          <a:ext cx="0" cy="0"/>
          <a:chOff x="0" y="0"/>
          <a:chExt cx="0" cy="0"/>
        </a:xfrm>
      </p:grpSpPr>
      <p:sp>
        <p:nvSpPr>
          <p:cNvPr id="85" name="Google Shape;85;p21"/>
          <p:cNvSpPr/>
          <p:nvPr/>
        </p:nvSpPr>
        <p:spPr>
          <a:xfrm>
            <a:off x="323850" y="2571750"/>
            <a:ext cx="8496300" cy="22479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86" name="Google Shape;86;p21">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87" name="Google Shape;87;p21">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88" name="Shape 88"/>
        <p:cNvGrpSpPr/>
        <p:nvPr/>
      </p:nvGrpSpPr>
      <p:grpSpPr>
        <a:xfrm>
          <a:off x="0" y="0"/>
          <a:ext cx="0" cy="0"/>
          <a:chOff x="0" y="0"/>
          <a:chExt cx="0" cy="0"/>
        </a:xfrm>
      </p:grpSpPr>
      <p:sp>
        <p:nvSpPr>
          <p:cNvPr id="89" name="Google Shape;89;p22"/>
          <p:cNvSpPr/>
          <p:nvPr/>
        </p:nvSpPr>
        <p:spPr>
          <a:xfrm>
            <a:off x="0" y="0"/>
            <a:ext cx="2201779"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90" name="Google Shape;90;p22"/>
          <p:cNvSpPr/>
          <p:nvPr>
            <p:ph idx="2" type="pic"/>
          </p:nvPr>
        </p:nvSpPr>
        <p:spPr>
          <a:xfrm>
            <a:off x="876300" y="742950"/>
            <a:ext cx="2657475" cy="1685925"/>
          </a:xfrm>
          <a:prstGeom prst="rect">
            <a:avLst/>
          </a:prstGeom>
          <a:solidFill>
            <a:srgbClr val="F2F2F2"/>
          </a:solidFill>
          <a:ln>
            <a:noFill/>
          </a:ln>
        </p:spPr>
      </p:sp>
      <p:sp>
        <p:nvSpPr>
          <p:cNvPr id="91" name="Google Shape;91;p22"/>
          <p:cNvSpPr/>
          <p:nvPr>
            <p:ph idx="3" type="pic"/>
          </p:nvPr>
        </p:nvSpPr>
        <p:spPr>
          <a:xfrm>
            <a:off x="876300" y="2714625"/>
            <a:ext cx="2657475" cy="1685925"/>
          </a:xfrm>
          <a:prstGeom prst="rect">
            <a:avLst/>
          </a:prstGeom>
          <a:solidFill>
            <a:srgbClr val="F2F2F2"/>
          </a:solidFill>
          <a:ln>
            <a:noFill/>
          </a:ln>
        </p:spPr>
      </p:sp>
      <p:pic>
        <p:nvPicPr>
          <p:cNvPr id="92" name="Google Shape;92;p22">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93" name="Google Shape;93;p22">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94" name="Shape 94"/>
        <p:cNvGrpSpPr/>
        <p:nvPr/>
      </p:nvGrpSpPr>
      <p:grpSpPr>
        <a:xfrm>
          <a:off x="0" y="0"/>
          <a:ext cx="0" cy="0"/>
          <a:chOff x="0" y="0"/>
          <a:chExt cx="0" cy="0"/>
        </a:xfrm>
      </p:grpSpPr>
      <p:sp>
        <p:nvSpPr>
          <p:cNvPr id="95" name="Google Shape;95;p23"/>
          <p:cNvSpPr/>
          <p:nvPr/>
        </p:nvSpPr>
        <p:spPr>
          <a:xfrm>
            <a:off x="0" y="2571750"/>
            <a:ext cx="9144000" cy="257175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96" name="Google Shape;96;p23">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97" name="Google Shape;97;p23">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98" name="Shape 98"/>
        <p:cNvGrpSpPr/>
        <p:nvPr/>
      </p:nvGrpSpPr>
      <p:grpSpPr>
        <a:xfrm>
          <a:off x="0" y="0"/>
          <a:ext cx="0" cy="0"/>
          <a:chOff x="0" y="0"/>
          <a:chExt cx="0" cy="0"/>
        </a:xfrm>
      </p:grpSpPr>
      <p:sp>
        <p:nvSpPr>
          <p:cNvPr id="99" name="Google Shape;99;p24"/>
          <p:cNvSpPr/>
          <p:nvPr/>
        </p:nvSpPr>
        <p:spPr>
          <a:xfrm flipH="1">
            <a:off x="4572000" y="0"/>
            <a:ext cx="457200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00" name="Google Shape;100;p24"/>
          <p:cNvSpPr/>
          <p:nvPr>
            <p:ph idx="2" type="pic"/>
          </p:nvPr>
        </p:nvSpPr>
        <p:spPr>
          <a:xfrm>
            <a:off x="323849" y="323850"/>
            <a:ext cx="3924301" cy="4495800"/>
          </a:xfrm>
          <a:prstGeom prst="rect">
            <a:avLst/>
          </a:prstGeom>
          <a:solidFill>
            <a:srgbClr val="F2F2F2"/>
          </a:solidFill>
          <a:ln>
            <a:noFill/>
          </a:ln>
        </p:spPr>
      </p:sp>
      <p:pic>
        <p:nvPicPr>
          <p:cNvPr id="101" name="Google Shape;101;p24">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02" name="Google Shape;102;p24">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103" name="Shape 103"/>
        <p:cNvGrpSpPr/>
        <p:nvPr/>
      </p:nvGrpSpPr>
      <p:grpSpPr>
        <a:xfrm>
          <a:off x="0" y="0"/>
          <a:ext cx="0" cy="0"/>
          <a:chOff x="0" y="0"/>
          <a:chExt cx="0" cy="0"/>
        </a:xfrm>
      </p:grpSpPr>
      <p:sp>
        <p:nvSpPr>
          <p:cNvPr id="104" name="Google Shape;104;p25"/>
          <p:cNvSpPr/>
          <p:nvPr>
            <p:ph idx="2" type="pic"/>
          </p:nvPr>
        </p:nvSpPr>
        <p:spPr>
          <a:xfrm>
            <a:off x="2415267" y="472168"/>
            <a:ext cx="2156733" cy="1236889"/>
          </a:xfrm>
          <a:prstGeom prst="rect">
            <a:avLst/>
          </a:prstGeom>
          <a:solidFill>
            <a:srgbClr val="F2F2F2"/>
          </a:solidFill>
          <a:ln>
            <a:noFill/>
          </a:ln>
        </p:spPr>
      </p:sp>
      <p:sp>
        <p:nvSpPr>
          <p:cNvPr id="105" name="Google Shape;105;p25"/>
          <p:cNvSpPr/>
          <p:nvPr/>
        </p:nvSpPr>
        <p:spPr>
          <a:xfrm>
            <a:off x="0" y="0"/>
            <a:ext cx="1643743"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06" name="Google Shape;106;p25"/>
          <p:cNvSpPr/>
          <p:nvPr>
            <p:ph idx="3" type="pic"/>
          </p:nvPr>
        </p:nvSpPr>
        <p:spPr>
          <a:xfrm>
            <a:off x="2415267" y="1953305"/>
            <a:ext cx="2156733" cy="1236889"/>
          </a:xfrm>
          <a:prstGeom prst="rect">
            <a:avLst/>
          </a:prstGeom>
          <a:solidFill>
            <a:srgbClr val="F2F2F2"/>
          </a:solidFill>
          <a:ln>
            <a:noFill/>
          </a:ln>
        </p:spPr>
      </p:sp>
      <p:sp>
        <p:nvSpPr>
          <p:cNvPr id="107" name="Google Shape;107;p25"/>
          <p:cNvSpPr/>
          <p:nvPr>
            <p:ph idx="4" type="pic"/>
          </p:nvPr>
        </p:nvSpPr>
        <p:spPr>
          <a:xfrm>
            <a:off x="2415267" y="3434443"/>
            <a:ext cx="2156733" cy="1236889"/>
          </a:xfrm>
          <a:prstGeom prst="rect">
            <a:avLst/>
          </a:prstGeom>
          <a:solidFill>
            <a:srgbClr val="F2F2F2"/>
          </a:solidFill>
          <a:ln>
            <a:noFill/>
          </a:ln>
        </p:spPr>
      </p:sp>
      <p:pic>
        <p:nvPicPr>
          <p:cNvPr id="108" name="Google Shape;108;p25">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09" name="Google Shape;109;p25">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110" name="Shape 110"/>
        <p:cNvGrpSpPr/>
        <p:nvPr/>
      </p:nvGrpSpPr>
      <p:grpSpPr>
        <a:xfrm>
          <a:off x="0" y="0"/>
          <a:ext cx="0" cy="0"/>
          <a:chOff x="0" y="0"/>
          <a:chExt cx="0" cy="0"/>
        </a:xfrm>
      </p:grpSpPr>
      <p:sp>
        <p:nvSpPr>
          <p:cNvPr id="111" name="Google Shape;111;p26"/>
          <p:cNvSpPr/>
          <p:nvPr/>
        </p:nvSpPr>
        <p:spPr>
          <a:xfrm>
            <a:off x="0" y="0"/>
            <a:ext cx="66484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12" name="Google Shape;112;p26"/>
          <p:cNvSpPr/>
          <p:nvPr>
            <p:ph idx="2" type="pic"/>
          </p:nvPr>
        </p:nvSpPr>
        <p:spPr>
          <a:xfrm>
            <a:off x="323849" y="2245857"/>
            <a:ext cx="6000751" cy="2573793"/>
          </a:xfrm>
          <a:prstGeom prst="rect">
            <a:avLst/>
          </a:prstGeom>
          <a:solidFill>
            <a:srgbClr val="F2F2F2"/>
          </a:solidFill>
          <a:ln>
            <a:noFill/>
          </a:ln>
        </p:spPr>
      </p:sp>
      <p:sp>
        <p:nvSpPr>
          <p:cNvPr id="113" name="Google Shape;113;p26"/>
          <p:cNvSpPr/>
          <p:nvPr>
            <p:ph idx="3" type="pic"/>
          </p:nvPr>
        </p:nvSpPr>
        <p:spPr>
          <a:xfrm>
            <a:off x="323849" y="321807"/>
            <a:ext cx="2964600" cy="1849893"/>
          </a:xfrm>
          <a:prstGeom prst="rect">
            <a:avLst/>
          </a:prstGeom>
          <a:solidFill>
            <a:srgbClr val="F2F2F2"/>
          </a:solidFill>
          <a:ln>
            <a:noFill/>
          </a:ln>
        </p:spPr>
      </p:sp>
      <p:sp>
        <p:nvSpPr>
          <p:cNvPr id="114" name="Google Shape;114;p26"/>
          <p:cNvSpPr/>
          <p:nvPr>
            <p:ph idx="4" type="pic"/>
          </p:nvPr>
        </p:nvSpPr>
        <p:spPr>
          <a:xfrm>
            <a:off x="3360000" y="321807"/>
            <a:ext cx="2964600" cy="1849893"/>
          </a:xfrm>
          <a:prstGeom prst="rect">
            <a:avLst/>
          </a:prstGeom>
          <a:solidFill>
            <a:srgbClr val="F2F2F2"/>
          </a:solidFill>
          <a:ln>
            <a:noFill/>
          </a:ln>
        </p:spPr>
      </p:sp>
      <p:pic>
        <p:nvPicPr>
          <p:cNvPr id="115" name="Google Shape;115;p26">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16" name="Google Shape;116;p26">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PTMON slide">
  <p:cSld name="16_PPTMON slide">
    <p:spTree>
      <p:nvGrpSpPr>
        <p:cNvPr id="117" name="Shape 117"/>
        <p:cNvGrpSpPr/>
        <p:nvPr/>
      </p:nvGrpSpPr>
      <p:grpSpPr>
        <a:xfrm>
          <a:off x="0" y="0"/>
          <a:ext cx="0" cy="0"/>
          <a:chOff x="0" y="0"/>
          <a:chExt cx="0" cy="0"/>
        </a:xfrm>
      </p:grpSpPr>
      <p:pic>
        <p:nvPicPr>
          <p:cNvPr id="118" name="Google Shape;118;p27">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19" name="Google Shape;119;p27">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20" name="Google Shape;120;p27"/>
          <p:cNvSpPr/>
          <p:nvPr/>
        </p:nvSpPr>
        <p:spPr>
          <a:xfrm flipH="1">
            <a:off x="0" y="1"/>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21" name="Google Shape;121;p27"/>
          <p:cNvSpPr/>
          <p:nvPr/>
        </p:nvSpPr>
        <p:spPr>
          <a:xfrm flipH="1">
            <a:off x="9010650" y="0"/>
            <a:ext cx="1333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122" name="Shape 122"/>
        <p:cNvGrpSpPr/>
        <p:nvPr/>
      </p:nvGrpSpPr>
      <p:grpSpPr>
        <a:xfrm>
          <a:off x="0" y="0"/>
          <a:ext cx="0" cy="0"/>
          <a:chOff x="0" y="0"/>
          <a:chExt cx="0" cy="0"/>
        </a:xfrm>
      </p:grpSpPr>
      <p:pic>
        <p:nvPicPr>
          <p:cNvPr id="123" name="Google Shape;123;p28">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24" name="Google Shape;124;p28">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25" name="Google Shape;125;p28"/>
          <p:cNvSpPr/>
          <p:nvPr/>
        </p:nvSpPr>
        <p:spPr>
          <a:xfrm>
            <a:off x="6572250" y="1"/>
            <a:ext cx="25717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26" name="Google Shape;126;p28"/>
          <p:cNvSpPr/>
          <p:nvPr>
            <p:ph idx="2" type="pic"/>
          </p:nvPr>
        </p:nvSpPr>
        <p:spPr>
          <a:xfrm>
            <a:off x="6184330" y="542314"/>
            <a:ext cx="1922415" cy="4061832"/>
          </a:xfrm>
          <a:prstGeom prst="roundRect">
            <a:avLst>
              <a:gd fmla="val 11269"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127" name="Shape 127"/>
        <p:cNvGrpSpPr/>
        <p:nvPr/>
      </p:nvGrpSpPr>
      <p:grpSpPr>
        <a:xfrm>
          <a:off x="0" y="0"/>
          <a:ext cx="0" cy="0"/>
          <a:chOff x="0" y="0"/>
          <a:chExt cx="0" cy="0"/>
        </a:xfrm>
      </p:grpSpPr>
      <p:pic>
        <p:nvPicPr>
          <p:cNvPr id="128" name="Google Shape;128;p29">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29" name="Google Shape;129;p29">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30" name="Google Shape;130;p29"/>
          <p:cNvSpPr/>
          <p:nvPr/>
        </p:nvSpPr>
        <p:spPr>
          <a:xfrm>
            <a:off x="-1" y="1"/>
            <a:ext cx="2571749"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31" name="Google Shape;131;p29"/>
          <p:cNvSpPr/>
          <p:nvPr>
            <p:ph idx="2" type="pic"/>
          </p:nvPr>
        </p:nvSpPr>
        <p:spPr>
          <a:xfrm>
            <a:off x="708818" y="709211"/>
            <a:ext cx="4975311" cy="3725077"/>
          </a:xfrm>
          <a:prstGeom prst="roundRect">
            <a:avLst>
              <a:gd fmla="val 1746"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PPTMON slide">
  <p:cSld name="14_PPTMON slide">
    <p:spTree>
      <p:nvGrpSpPr>
        <p:cNvPr id="132" name="Shape 132"/>
        <p:cNvGrpSpPr/>
        <p:nvPr/>
      </p:nvGrpSpPr>
      <p:grpSpPr>
        <a:xfrm>
          <a:off x="0" y="0"/>
          <a:ext cx="0" cy="0"/>
          <a:chOff x="0" y="0"/>
          <a:chExt cx="0" cy="0"/>
        </a:xfrm>
      </p:grpSpPr>
      <p:pic>
        <p:nvPicPr>
          <p:cNvPr id="133" name="Google Shape;133;p30">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34" name="Google Shape;134;p30">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35" name="Google Shape;135;p30"/>
          <p:cNvSpPr/>
          <p:nvPr/>
        </p:nvSpPr>
        <p:spPr>
          <a:xfrm>
            <a:off x="6572250" y="1"/>
            <a:ext cx="2571750" cy="514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36" name="Google Shape;136;p30"/>
          <p:cNvSpPr/>
          <p:nvPr>
            <p:ph idx="2" type="pic"/>
          </p:nvPr>
        </p:nvSpPr>
        <p:spPr>
          <a:xfrm>
            <a:off x="3025373" y="671511"/>
            <a:ext cx="5300668" cy="3456386"/>
          </a:xfrm>
          <a:prstGeom prst="roundRect">
            <a:avLst>
              <a:gd fmla="val 684"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p:cSld name="PPTMON custom">
    <p:bg>
      <p:bgPr>
        <a:solidFill>
          <a:schemeClr val="lt1"/>
        </a:solidFill>
      </p:bgPr>
    </p:bg>
    <p:spTree>
      <p:nvGrpSpPr>
        <p:cNvPr id="137" name="Shape 137"/>
        <p:cNvGrpSpPr/>
        <p:nvPr/>
      </p:nvGrpSpPr>
      <p:grpSpPr>
        <a:xfrm>
          <a:off x="0" y="0"/>
          <a:ext cx="0" cy="0"/>
          <a:chOff x="0" y="0"/>
          <a:chExt cx="0" cy="0"/>
        </a:xfrm>
      </p:grpSpPr>
      <p:pic>
        <p:nvPicPr>
          <p:cNvPr id="138" name="Google Shape;138;p31">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39" name="Google Shape;139;p31">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140" name="Shape 140"/>
        <p:cNvGrpSpPr/>
        <p:nvPr/>
      </p:nvGrpSpPr>
      <p:grpSpPr>
        <a:xfrm>
          <a:off x="0" y="0"/>
          <a:ext cx="0" cy="0"/>
          <a:chOff x="0" y="0"/>
          <a:chExt cx="0" cy="0"/>
        </a:xfrm>
      </p:grpSpPr>
      <p:pic>
        <p:nvPicPr>
          <p:cNvPr id="141" name="Google Shape;141;p32">
            <a:hlinkClick r:id="rId2"/>
          </p:cNvPr>
          <p:cNvPicPr preferRelativeResize="0"/>
          <p:nvPr/>
        </p:nvPicPr>
        <p:blipFill rotWithShape="1">
          <a:blip r:embed="rId3">
            <a:alphaModFix/>
          </a:blip>
          <a:srcRect b="0" l="29909" r="0" t="0"/>
          <a:stretch/>
        </p:blipFill>
        <p:spPr>
          <a:xfrm>
            <a:off x="4328394" y="5164043"/>
            <a:ext cx="1679403" cy="184666"/>
          </a:xfrm>
          <a:prstGeom prst="rect">
            <a:avLst/>
          </a:prstGeom>
          <a:noFill/>
          <a:ln>
            <a:noFill/>
          </a:ln>
        </p:spPr>
      </p:pic>
      <p:sp>
        <p:nvSpPr>
          <p:cNvPr id="142" name="Google Shape;142;p32">
            <a:hlinkClick r:id="rId4"/>
          </p:cNvPr>
          <p:cNvSpPr txBox="1"/>
          <p:nvPr/>
        </p:nvSpPr>
        <p:spPr>
          <a:xfrm>
            <a:off x="3136204" y="5198615"/>
            <a:ext cx="2017973"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nvSpPr>
        <p:spPr>
          <a:xfrm>
            <a:off x="1197426" y="777204"/>
            <a:ext cx="7173600" cy="1731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ko" sz="5400">
                <a:solidFill>
                  <a:srgbClr val="171717"/>
                </a:solidFill>
                <a:latin typeface="Lexend Deca Black"/>
                <a:ea typeface="Lexend Deca Black"/>
                <a:cs typeface="Lexend Deca Black"/>
                <a:sym typeface="Lexend Deca Black"/>
              </a:rPr>
              <a:t>Onboarding</a:t>
            </a:r>
            <a:endParaRPr sz="5400">
              <a:solidFill>
                <a:srgbClr val="171717"/>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sz="5400">
                <a:solidFill>
                  <a:srgbClr val="171717"/>
                </a:solidFill>
                <a:latin typeface="Lexend Deca Black"/>
                <a:ea typeface="Lexend Deca Black"/>
                <a:cs typeface="Lexend Deca Black"/>
                <a:sym typeface="Lexend Deca Black"/>
              </a:rPr>
              <a:t>Intégration</a:t>
            </a:r>
            <a:endParaRPr sz="5400">
              <a:solidFill>
                <a:srgbClr val="171717"/>
              </a:solidFill>
              <a:latin typeface="Lexend Deca Black"/>
              <a:ea typeface="Lexend Deca Black"/>
              <a:cs typeface="Lexend Deca Black"/>
              <a:sym typeface="Lexend Deca Black"/>
            </a:endParaRPr>
          </a:p>
        </p:txBody>
      </p:sp>
      <p:sp>
        <p:nvSpPr>
          <p:cNvPr id="148" name="Google Shape;148;p33"/>
          <p:cNvSpPr txBox="1"/>
          <p:nvPr/>
        </p:nvSpPr>
        <p:spPr>
          <a:xfrm>
            <a:off x="1240968" y="2671237"/>
            <a:ext cx="6005410" cy="346249"/>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ko" sz="1800">
                <a:solidFill>
                  <a:srgbClr val="171717"/>
                </a:solidFill>
                <a:latin typeface="Lexend Deca Light"/>
                <a:ea typeface="Lexend Deca Light"/>
                <a:cs typeface="Lexend Deca Light"/>
                <a:sym typeface="Lexend Deca Light"/>
              </a:rPr>
              <a:t>Présentation de l’outil Intranet de La Plateforme</a:t>
            </a:r>
            <a:endParaRPr sz="1800">
              <a:solidFill>
                <a:srgbClr val="171717"/>
              </a:solidFill>
              <a:latin typeface="Lexend Deca Light"/>
              <a:ea typeface="Lexend Deca Light"/>
              <a:cs typeface="Lexend Deca Light"/>
              <a:sym typeface="Lexend Deca Light"/>
            </a:endParaRPr>
          </a:p>
        </p:txBody>
      </p:sp>
      <p:sp>
        <p:nvSpPr>
          <p:cNvPr id="149" name="Google Shape;149;p33"/>
          <p:cNvSpPr txBox="1"/>
          <p:nvPr/>
        </p:nvSpPr>
        <p:spPr>
          <a:xfrm>
            <a:off x="1240968" y="3043515"/>
            <a:ext cx="6005400" cy="484800"/>
          </a:xfrm>
          <a:prstGeom prst="rect">
            <a:avLst/>
          </a:prstGeom>
          <a:noFill/>
          <a:ln>
            <a:noFill/>
          </a:ln>
        </p:spPr>
        <p:txBody>
          <a:bodyPr anchorCtr="0" anchor="ctr" bIns="34275" lIns="68575" spcFirstLastPara="1" rIns="68575" wrap="square" tIns="34275">
            <a:spAutoFit/>
          </a:bodyPr>
          <a:lstStyle/>
          <a:p>
            <a:pPr indent="0" lvl="0" marL="0" rtl="0" algn="l">
              <a:spcBef>
                <a:spcPts val="0"/>
              </a:spcBef>
              <a:spcAft>
                <a:spcPts val="0"/>
              </a:spcAft>
              <a:buNone/>
            </a:pPr>
            <a:r>
              <a:rPr lang="ko" sz="900">
                <a:solidFill>
                  <a:srgbClr val="171717"/>
                </a:solidFill>
                <a:latin typeface="Lexend Deca Light"/>
                <a:ea typeface="Lexend Deca Light"/>
                <a:cs typeface="Lexend Deca Light"/>
                <a:sym typeface="Lexend Deca Light"/>
              </a:rPr>
              <a:t>Dans le but de favoriser l’onboarding au sein de l’entreprise et l’intégration d’un nouveau développeur dans l’équipe, ce document va permettre de mettre en évidence les éléments et points important du projet.</a:t>
            </a:r>
            <a:endParaRPr sz="900">
              <a:solidFill>
                <a:srgbClr val="171717"/>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Font typeface="Arial"/>
              <a:buNone/>
            </a:pPr>
            <a:r>
              <a:rPr lang="ko" sz="900">
                <a:solidFill>
                  <a:srgbClr val="171717"/>
                </a:solidFill>
                <a:latin typeface="Lexend Deca Light"/>
                <a:ea typeface="Lexend Deca Light"/>
                <a:cs typeface="Lexend Deca Light"/>
                <a:sym typeface="Lexend Deca Light"/>
              </a:rPr>
              <a:t>Cahier des charges, schémas de base de données, méthode de gestion utilisée.</a:t>
            </a:r>
            <a:endParaRPr sz="900">
              <a:solidFill>
                <a:srgbClr val="171717"/>
              </a:solidFill>
              <a:latin typeface="Lexend Deca Light"/>
              <a:ea typeface="Lexend Deca Light"/>
              <a:cs typeface="Lexend Deca Light"/>
              <a:sym typeface="Lexend Deca Light"/>
            </a:endParaRPr>
          </a:p>
        </p:txBody>
      </p:sp>
      <p:sp>
        <p:nvSpPr>
          <p:cNvPr id="150" name="Google Shape;150;p33"/>
          <p:cNvSpPr txBox="1"/>
          <p:nvPr/>
        </p:nvSpPr>
        <p:spPr>
          <a:xfrm>
            <a:off x="3631131" y="4657823"/>
            <a:ext cx="5020138" cy="253915"/>
          </a:xfrm>
          <a:prstGeom prst="rect">
            <a:avLst/>
          </a:prstGeom>
          <a:noFill/>
          <a:ln>
            <a:noFill/>
          </a:ln>
        </p:spPr>
        <p:txBody>
          <a:bodyPr anchorCtr="0" anchor="ctr" bIns="34275" lIns="68575" spcFirstLastPara="1" rIns="68575" wrap="square" tIns="34275">
            <a:spAutoFit/>
          </a:bodyPr>
          <a:lstStyle/>
          <a:p>
            <a:pPr indent="0" lvl="0" marL="0" marR="0" rtl="0" algn="r">
              <a:spcBef>
                <a:spcPts val="0"/>
              </a:spcBef>
              <a:spcAft>
                <a:spcPts val="0"/>
              </a:spcAft>
              <a:buNone/>
            </a:pPr>
            <a:r>
              <a:rPr lang="ko" sz="1200">
                <a:solidFill>
                  <a:srgbClr val="F7F7F7"/>
                </a:solidFill>
                <a:latin typeface="Lexend Deca Black"/>
                <a:ea typeface="Lexend Deca Black"/>
                <a:cs typeface="Lexend Deca Black"/>
                <a:sym typeface="Lexend Deca Black"/>
              </a:rPr>
              <a:t>PROJET GLOBE</a:t>
            </a:r>
            <a:r>
              <a:rPr lang="ko" sz="1200">
                <a:solidFill>
                  <a:srgbClr val="F7F7F7"/>
                </a:solidFill>
                <a:latin typeface="Lexend Deca Black"/>
                <a:ea typeface="Lexend Deca Black"/>
                <a:cs typeface="Lexend Deca Black"/>
                <a:sym typeface="Lexend Deca Black"/>
              </a:rPr>
              <a:t> </a:t>
            </a:r>
            <a:r>
              <a:rPr lang="ko" sz="1200">
                <a:solidFill>
                  <a:srgbClr val="F7F7F7"/>
                </a:solidFill>
                <a:latin typeface="Lexend Deca Black"/>
                <a:ea typeface="Lexend Deca Black"/>
                <a:cs typeface="Lexend Deca Black"/>
                <a:sym typeface="Lexend Deca Black"/>
              </a:rPr>
              <a:t> /  26. 10. 2023</a:t>
            </a:r>
            <a:endParaRPr sz="1200">
              <a:solidFill>
                <a:srgbClr val="F7F7F7"/>
              </a:solidFill>
              <a:latin typeface="Lexend Deca Black"/>
              <a:ea typeface="Lexend Deca Black"/>
              <a:cs typeface="Lexend Deca Black"/>
              <a:sym typeface="Lexend Deca Black"/>
            </a:endParaRPr>
          </a:p>
        </p:txBody>
      </p:sp>
      <p:sp>
        <p:nvSpPr>
          <p:cNvPr id="151" name="Google Shape;151;p33"/>
          <p:cNvSpPr/>
          <p:nvPr/>
        </p:nvSpPr>
        <p:spPr>
          <a:xfrm>
            <a:off x="587981" y="579664"/>
            <a:ext cx="189000" cy="3256453"/>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p:nvPr/>
        </p:nvSpPr>
        <p:spPr>
          <a:xfrm>
            <a:off x="323850" y="1599750"/>
            <a:ext cx="132300" cy="19440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49" name="Google Shape;249;p42"/>
          <p:cNvSpPr/>
          <p:nvPr/>
        </p:nvSpPr>
        <p:spPr>
          <a:xfrm>
            <a:off x="3622864" y="323850"/>
            <a:ext cx="5197200" cy="44958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50" name="Google Shape;250;p42"/>
          <p:cNvSpPr txBox="1"/>
          <p:nvPr/>
        </p:nvSpPr>
        <p:spPr>
          <a:xfrm>
            <a:off x="761264" y="2095907"/>
            <a:ext cx="25566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Introduction</a:t>
            </a:r>
            <a:endParaRPr sz="2100">
              <a:solidFill>
                <a:srgbClr val="171717"/>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du projet</a:t>
            </a:r>
            <a:endParaRPr sz="2100">
              <a:solidFill>
                <a:srgbClr val="171717"/>
              </a:solidFill>
              <a:latin typeface="Lexend Deca Black"/>
              <a:ea typeface="Lexend Deca Black"/>
              <a:cs typeface="Lexend Deca Black"/>
              <a:sym typeface="Lexend Deca Black"/>
            </a:endParaRPr>
          </a:p>
        </p:txBody>
      </p:sp>
      <p:sp>
        <p:nvSpPr>
          <p:cNvPr id="251" name="Google Shape;251;p42"/>
          <p:cNvSpPr txBox="1"/>
          <p:nvPr/>
        </p:nvSpPr>
        <p:spPr>
          <a:xfrm>
            <a:off x="761264" y="2770594"/>
            <a:ext cx="2556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a:solidFill>
                  <a:srgbClr val="171717"/>
                </a:solidFill>
                <a:latin typeface="Lexend Deca Light"/>
                <a:ea typeface="Lexend Deca Light"/>
                <a:cs typeface="Lexend Deca Light"/>
                <a:sym typeface="Lexend Deca Light"/>
              </a:rPr>
              <a:t>Contexte, portée et public</a:t>
            </a:r>
            <a:endParaRPr sz="1400">
              <a:solidFill>
                <a:srgbClr val="171717"/>
              </a:solidFill>
              <a:latin typeface="Lexend Deca Light"/>
              <a:ea typeface="Lexend Deca Light"/>
              <a:cs typeface="Lexend Deca Light"/>
              <a:sym typeface="Lexend Deca Light"/>
            </a:endParaRPr>
          </a:p>
        </p:txBody>
      </p:sp>
      <p:sp>
        <p:nvSpPr>
          <p:cNvPr id="252" name="Google Shape;252;p42"/>
          <p:cNvSpPr txBox="1"/>
          <p:nvPr/>
        </p:nvSpPr>
        <p:spPr>
          <a:xfrm>
            <a:off x="4100497" y="1726150"/>
            <a:ext cx="1990800" cy="484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Refonte de l’outil d’intranet pour un organisme de formation.</a:t>
            </a:r>
            <a:endParaRPr sz="9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Les objectif y sont définis.</a:t>
            </a:r>
            <a:endParaRPr sz="900">
              <a:solidFill>
                <a:srgbClr val="F7F7F7"/>
              </a:solidFill>
              <a:latin typeface="Lexend Deca Light"/>
              <a:ea typeface="Lexend Deca Light"/>
              <a:cs typeface="Lexend Deca Light"/>
              <a:sym typeface="Lexend Deca Light"/>
            </a:endParaRPr>
          </a:p>
        </p:txBody>
      </p:sp>
      <p:sp>
        <p:nvSpPr>
          <p:cNvPr id="253" name="Google Shape;253;p42"/>
          <p:cNvSpPr/>
          <p:nvPr/>
        </p:nvSpPr>
        <p:spPr>
          <a:xfrm>
            <a:off x="4100500" y="1470775"/>
            <a:ext cx="21507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Contexte du projet</a:t>
            </a:r>
            <a:endParaRPr sz="1100"/>
          </a:p>
        </p:txBody>
      </p:sp>
      <p:sp>
        <p:nvSpPr>
          <p:cNvPr id="254" name="Google Shape;254;p42"/>
          <p:cNvSpPr txBox="1"/>
          <p:nvPr/>
        </p:nvSpPr>
        <p:spPr>
          <a:xfrm>
            <a:off x="6458653" y="1726150"/>
            <a:ext cx="19908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L’équipe pédagogique est composée de 20 membres et les étudiants sont environ 400.</a:t>
            </a:r>
            <a:endParaRPr sz="9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Fonctionnalités, spécifications des exigences</a:t>
            </a:r>
            <a:endParaRPr sz="900">
              <a:solidFill>
                <a:srgbClr val="F7F7F7"/>
              </a:solidFill>
              <a:latin typeface="Lexend Deca Light"/>
              <a:ea typeface="Lexend Deca Light"/>
              <a:cs typeface="Lexend Deca Light"/>
              <a:sym typeface="Lexend Deca Light"/>
            </a:endParaRPr>
          </a:p>
        </p:txBody>
      </p:sp>
      <p:sp>
        <p:nvSpPr>
          <p:cNvPr id="255" name="Google Shape;255;p42"/>
          <p:cNvSpPr/>
          <p:nvPr/>
        </p:nvSpPr>
        <p:spPr>
          <a:xfrm>
            <a:off x="6458652" y="1470776"/>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Portée du projet</a:t>
            </a:r>
            <a:endParaRPr sz="1100"/>
          </a:p>
        </p:txBody>
      </p:sp>
      <p:sp>
        <p:nvSpPr>
          <p:cNvPr id="256" name="Google Shape;256;p42"/>
          <p:cNvSpPr txBox="1"/>
          <p:nvPr/>
        </p:nvSpPr>
        <p:spPr>
          <a:xfrm>
            <a:off x="4100497" y="3609935"/>
            <a:ext cx="19908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Les membres de l’équipe pédagogique.</a:t>
            </a:r>
            <a:endParaRPr sz="900">
              <a:solidFill>
                <a:srgbClr val="F7F7F7"/>
              </a:solidFill>
              <a:latin typeface="Lexend Deca Light"/>
              <a:ea typeface="Lexend Deca Light"/>
              <a:cs typeface="Lexend Deca Light"/>
              <a:sym typeface="Lexend Deca Light"/>
            </a:endParaRPr>
          </a:p>
        </p:txBody>
      </p:sp>
      <p:sp>
        <p:nvSpPr>
          <p:cNvPr id="257" name="Google Shape;257;p42"/>
          <p:cNvSpPr/>
          <p:nvPr/>
        </p:nvSpPr>
        <p:spPr>
          <a:xfrm>
            <a:off x="4100496" y="3354561"/>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Public cible</a:t>
            </a:r>
            <a:endParaRPr sz="1100"/>
          </a:p>
        </p:txBody>
      </p:sp>
      <p:sp>
        <p:nvSpPr>
          <p:cNvPr id="258" name="Google Shape;258;p42"/>
          <p:cNvSpPr txBox="1"/>
          <p:nvPr/>
        </p:nvSpPr>
        <p:spPr>
          <a:xfrm>
            <a:off x="6458653" y="3609935"/>
            <a:ext cx="1990800" cy="484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Un outil est déjà en place. </a:t>
            </a:r>
            <a:endParaRPr sz="9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Son environnement est définit dans le cahier des charges.</a:t>
            </a:r>
            <a:endParaRPr sz="900">
              <a:solidFill>
                <a:srgbClr val="F7F7F7"/>
              </a:solidFill>
              <a:latin typeface="Lexend Deca Light"/>
              <a:ea typeface="Lexend Deca Light"/>
              <a:cs typeface="Lexend Deca Light"/>
              <a:sym typeface="Lexend Deca Light"/>
            </a:endParaRPr>
          </a:p>
        </p:txBody>
      </p:sp>
      <p:sp>
        <p:nvSpPr>
          <p:cNvPr id="259" name="Google Shape;259;p42"/>
          <p:cNvSpPr/>
          <p:nvPr/>
        </p:nvSpPr>
        <p:spPr>
          <a:xfrm>
            <a:off x="6458652" y="3354561"/>
            <a:ext cx="1990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L’existant</a:t>
            </a:r>
            <a:endParaRPr sz="1100"/>
          </a:p>
        </p:txBody>
      </p:sp>
      <p:sp>
        <p:nvSpPr>
          <p:cNvPr id="260" name="Google Shape;260;p42"/>
          <p:cNvSpPr/>
          <p:nvPr/>
        </p:nvSpPr>
        <p:spPr>
          <a:xfrm>
            <a:off x="4156088" y="2972594"/>
            <a:ext cx="292894" cy="292894"/>
          </a:xfrm>
          <a:custGeom>
            <a:rect b="b" l="l" r="r" t="t"/>
            <a:pathLst>
              <a:path extrusionOk="0" h="390525" w="390525">
                <a:moveTo>
                  <a:pt x="384806" y="81802"/>
                </a:moveTo>
                <a:cubicBezTo>
                  <a:pt x="383091" y="77516"/>
                  <a:pt x="378900" y="74754"/>
                  <a:pt x="374328" y="74754"/>
                </a:cubicBezTo>
                <a:lnTo>
                  <a:pt x="318036" y="74754"/>
                </a:lnTo>
                <a:lnTo>
                  <a:pt x="318036" y="18461"/>
                </a:lnTo>
                <a:cubicBezTo>
                  <a:pt x="318036" y="13889"/>
                  <a:pt x="315273" y="9698"/>
                  <a:pt x="310987" y="7983"/>
                </a:cubicBezTo>
                <a:cubicBezTo>
                  <a:pt x="306701" y="6269"/>
                  <a:pt x="301843" y="7221"/>
                  <a:pt x="298604" y="10460"/>
                </a:cubicBezTo>
                <a:lnTo>
                  <a:pt x="260886" y="48179"/>
                </a:lnTo>
                <a:cubicBezTo>
                  <a:pt x="229739" y="33320"/>
                  <a:pt x="194211" y="27796"/>
                  <a:pt x="159920" y="32653"/>
                </a:cubicBezTo>
                <a:cubicBezTo>
                  <a:pt x="111438" y="39416"/>
                  <a:pt x="68671" y="65229"/>
                  <a:pt x="39144" y="106472"/>
                </a:cubicBezTo>
                <a:cubicBezTo>
                  <a:pt x="24951" y="126284"/>
                  <a:pt x="15140" y="148954"/>
                  <a:pt x="10569" y="172957"/>
                </a:cubicBezTo>
                <a:cubicBezTo>
                  <a:pt x="-1052" y="233154"/>
                  <a:pt x="17331" y="292019"/>
                  <a:pt x="59146" y="333739"/>
                </a:cubicBezTo>
                <a:cubicBezTo>
                  <a:pt x="92674" y="367267"/>
                  <a:pt x="137156" y="385650"/>
                  <a:pt x="184590" y="385650"/>
                </a:cubicBezTo>
                <a:lnTo>
                  <a:pt x="184590" y="385650"/>
                </a:lnTo>
                <a:cubicBezTo>
                  <a:pt x="231929" y="385650"/>
                  <a:pt x="276506" y="367171"/>
                  <a:pt x="310035" y="333739"/>
                </a:cubicBezTo>
                <a:cubicBezTo>
                  <a:pt x="337562" y="306211"/>
                  <a:pt x="354897" y="271350"/>
                  <a:pt x="360231" y="232964"/>
                </a:cubicBezTo>
                <a:cubicBezTo>
                  <a:pt x="364994" y="198579"/>
                  <a:pt x="359469" y="163050"/>
                  <a:pt x="344705" y="131904"/>
                </a:cubicBezTo>
                <a:lnTo>
                  <a:pt x="382424" y="94185"/>
                </a:lnTo>
                <a:cubicBezTo>
                  <a:pt x="385568" y="90946"/>
                  <a:pt x="386520" y="86089"/>
                  <a:pt x="384806" y="81802"/>
                </a:cubicBezTo>
                <a:close/>
                <a:moveTo>
                  <a:pt x="203259" y="226963"/>
                </a:moveTo>
                <a:cubicBezTo>
                  <a:pt x="198211" y="232012"/>
                  <a:pt x="191544" y="234774"/>
                  <a:pt x="184400" y="234774"/>
                </a:cubicBezTo>
                <a:cubicBezTo>
                  <a:pt x="177256" y="234774"/>
                  <a:pt x="170588" y="232012"/>
                  <a:pt x="165540" y="226963"/>
                </a:cubicBezTo>
                <a:cubicBezTo>
                  <a:pt x="160492" y="221915"/>
                  <a:pt x="157730" y="215248"/>
                  <a:pt x="157730" y="208104"/>
                </a:cubicBezTo>
                <a:cubicBezTo>
                  <a:pt x="157730" y="200960"/>
                  <a:pt x="160492" y="194292"/>
                  <a:pt x="165540" y="189244"/>
                </a:cubicBezTo>
                <a:cubicBezTo>
                  <a:pt x="170779" y="184006"/>
                  <a:pt x="177542" y="181434"/>
                  <a:pt x="184400" y="181434"/>
                </a:cubicBezTo>
                <a:cubicBezTo>
                  <a:pt x="187448" y="181434"/>
                  <a:pt x="190496" y="182005"/>
                  <a:pt x="193448" y="183053"/>
                </a:cubicBezTo>
                <a:lnTo>
                  <a:pt x="176399" y="200103"/>
                </a:lnTo>
                <a:cubicBezTo>
                  <a:pt x="172017" y="204484"/>
                  <a:pt x="172017" y="211723"/>
                  <a:pt x="176399" y="216105"/>
                </a:cubicBezTo>
                <a:cubicBezTo>
                  <a:pt x="178589" y="218296"/>
                  <a:pt x="181542" y="219439"/>
                  <a:pt x="184400" y="219439"/>
                </a:cubicBezTo>
                <a:cubicBezTo>
                  <a:pt x="187257" y="219439"/>
                  <a:pt x="190210" y="218296"/>
                  <a:pt x="192401" y="216105"/>
                </a:cubicBezTo>
                <a:lnTo>
                  <a:pt x="209451" y="199055"/>
                </a:lnTo>
                <a:cubicBezTo>
                  <a:pt x="212879" y="208485"/>
                  <a:pt x="210784" y="219439"/>
                  <a:pt x="203259" y="226963"/>
                </a:cubicBezTo>
                <a:close/>
                <a:moveTo>
                  <a:pt x="210308" y="166194"/>
                </a:moveTo>
                <a:cubicBezTo>
                  <a:pt x="191258" y="154478"/>
                  <a:pt x="165921" y="156764"/>
                  <a:pt x="149443" y="173242"/>
                </a:cubicBezTo>
                <a:cubicBezTo>
                  <a:pt x="140109" y="182577"/>
                  <a:pt x="134965" y="194959"/>
                  <a:pt x="134965" y="208104"/>
                </a:cubicBezTo>
                <a:cubicBezTo>
                  <a:pt x="134965" y="221248"/>
                  <a:pt x="140109" y="233631"/>
                  <a:pt x="149443" y="242965"/>
                </a:cubicBezTo>
                <a:cubicBezTo>
                  <a:pt x="158778" y="252300"/>
                  <a:pt x="171160" y="257443"/>
                  <a:pt x="184304" y="257443"/>
                </a:cubicBezTo>
                <a:cubicBezTo>
                  <a:pt x="197449" y="257443"/>
                  <a:pt x="209831" y="252300"/>
                  <a:pt x="219166" y="242965"/>
                </a:cubicBezTo>
                <a:cubicBezTo>
                  <a:pt x="235644" y="226487"/>
                  <a:pt x="238026" y="201150"/>
                  <a:pt x="226214" y="182100"/>
                </a:cubicBezTo>
                <a:lnTo>
                  <a:pt x="256218" y="152097"/>
                </a:lnTo>
                <a:cubicBezTo>
                  <a:pt x="284031" y="187815"/>
                  <a:pt x="281555" y="239727"/>
                  <a:pt x="248694" y="272588"/>
                </a:cubicBezTo>
                <a:cubicBezTo>
                  <a:pt x="213165" y="308116"/>
                  <a:pt x="155253" y="308116"/>
                  <a:pt x="119725" y="272588"/>
                </a:cubicBezTo>
                <a:cubicBezTo>
                  <a:pt x="84197" y="237060"/>
                  <a:pt x="84197" y="179148"/>
                  <a:pt x="119725" y="143619"/>
                </a:cubicBezTo>
                <a:cubicBezTo>
                  <a:pt x="137537" y="125808"/>
                  <a:pt x="160873" y="116950"/>
                  <a:pt x="184209" y="116950"/>
                </a:cubicBezTo>
                <a:cubicBezTo>
                  <a:pt x="204021" y="116950"/>
                  <a:pt x="223738" y="123331"/>
                  <a:pt x="240216" y="136095"/>
                </a:cubicBezTo>
                <a:lnTo>
                  <a:pt x="210308" y="166194"/>
                </a:lnTo>
                <a:close/>
                <a:moveTo>
                  <a:pt x="293556" y="317737"/>
                </a:moveTo>
                <a:cubicBezTo>
                  <a:pt x="233263" y="378030"/>
                  <a:pt x="135251" y="378030"/>
                  <a:pt x="75053" y="317737"/>
                </a:cubicBezTo>
                <a:cubicBezTo>
                  <a:pt x="14760" y="257443"/>
                  <a:pt x="14760" y="159431"/>
                  <a:pt x="75053" y="99233"/>
                </a:cubicBezTo>
                <a:cubicBezTo>
                  <a:pt x="104580" y="69706"/>
                  <a:pt x="144490" y="54180"/>
                  <a:pt x="184781" y="54180"/>
                </a:cubicBezTo>
                <a:cubicBezTo>
                  <a:pt x="205450" y="54180"/>
                  <a:pt x="226214" y="58275"/>
                  <a:pt x="245645" y="66658"/>
                </a:cubicBezTo>
                <a:cubicBezTo>
                  <a:pt x="245645" y="66848"/>
                  <a:pt x="245645" y="66943"/>
                  <a:pt x="245550" y="67134"/>
                </a:cubicBezTo>
                <a:cubicBezTo>
                  <a:pt x="245550" y="67229"/>
                  <a:pt x="245550" y="67324"/>
                  <a:pt x="245550" y="67419"/>
                </a:cubicBezTo>
                <a:cubicBezTo>
                  <a:pt x="245550" y="67800"/>
                  <a:pt x="245455" y="68086"/>
                  <a:pt x="245455" y="68467"/>
                </a:cubicBezTo>
                <a:lnTo>
                  <a:pt x="245455" y="112473"/>
                </a:lnTo>
                <a:cubicBezTo>
                  <a:pt x="201449" y="84469"/>
                  <a:pt x="142204" y="89613"/>
                  <a:pt x="103818" y="127998"/>
                </a:cubicBezTo>
                <a:cubicBezTo>
                  <a:pt x="59432" y="172385"/>
                  <a:pt x="59432" y="244680"/>
                  <a:pt x="103818" y="289066"/>
                </a:cubicBezTo>
                <a:cubicBezTo>
                  <a:pt x="126012" y="311260"/>
                  <a:pt x="155158" y="322404"/>
                  <a:pt x="184304" y="322404"/>
                </a:cubicBezTo>
                <a:cubicBezTo>
                  <a:pt x="213451" y="322404"/>
                  <a:pt x="242597" y="311260"/>
                  <a:pt x="264791" y="289066"/>
                </a:cubicBezTo>
                <a:cubicBezTo>
                  <a:pt x="303177" y="250681"/>
                  <a:pt x="308415" y="191435"/>
                  <a:pt x="280317" y="147429"/>
                </a:cubicBezTo>
                <a:lnTo>
                  <a:pt x="324322" y="147429"/>
                </a:lnTo>
                <a:cubicBezTo>
                  <a:pt x="324703" y="147429"/>
                  <a:pt x="324989" y="147429"/>
                  <a:pt x="325370" y="147334"/>
                </a:cubicBezTo>
                <a:cubicBezTo>
                  <a:pt x="325465" y="147334"/>
                  <a:pt x="325560" y="147334"/>
                  <a:pt x="325655" y="147334"/>
                </a:cubicBezTo>
                <a:cubicBezTo>
                  <a:pt x="325846" y="147334"/>
                  <a:pt x="325941" y="147334"/>
                  <a:pt x="326132" y="147239"/>
                </a:cubicBezTo>
                <a:cubicBezTo>
                  <a:pt x="350897" y="204579"/>
                  <a:pt x="338324" y="273064"/>
                  <a:pt x="293556" y="317737"/>
                </a:cubicBezTo>
                <a:close/>
                <a:moveTo>
                  <a:pt x="319560" y="124379"/>
                </a:moveTo>
                <a:lnTo>
                  <a:pt x="268410" y="124379"/>
                </a:lnTo>
                <a:lnTo>
                  <a:pt x="268410" y="73325"/>
                </a:lnTo>
                <a:lnTo>
                  <a:pt x="295080" y="46655"/>
                </a:lnTo>
                <a:lnTo>
                  <a:pt x="295080" y="86469"/>
                </a:lnTo>
                <a:cubicBezTo>
                  <a:pt x="295080" y="92661"/>
                  <a:pt x="300129" y="97709"/>
                  <a:pt x="306320" y="97709"/>
                </a:cubicBezTo>
                <a:lnTo>
                  <a:pt x="346229" y="97709"/>
                </a:lnTo>
                <a:lnTo>
                  <a:pt x="319560" y="124379"/>
                </a:ln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grpSp>
        <p:nvGrpSpPr>
          <p:cNvPr id="261" name="Google Shape;261;p42"/>
          <p:cNvGrpSpPr/>
          <p:nvPr/>
        </p:nvGrpSpPr>
        <p:grpSpPr>
          <a:xfrm>
            <a:off x="6526672" y="1092368"/>
            <a:ext cx="292894" cy="292894"/>
            <a:chOff x="4144033" y="2229040"/>
            <a:chExt cx="390525" cy="390525"/>
          </a:xfrm>
        </p:grpSpPr>
        <p:sp>
          <p:nvSpPr>
            <p:cNvPr id="262" name="Google Shape;262;p42"/>
            <p:cNvSpPr/>
            <p:nvPr/>
          </p:nvSpPr>
          <p:spPr>
            <a:xfrm>
              <a:off x="4144033" y="2229040"/>
              <a:ext cx="390525" cy="390525"/>
            </a:xfrm>
            <a:custGeom>
              <a:rect b="b" l="l" r="r" t="t"/>
              <a:pathLst>
                <a:path extrusionOk="0" h="390525" w="390525">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63" name="Google Shape;263;p42"/>
            <p:cNvSpPr/>
            <p:nvPr/>
          </p:nvSpPr>
          <p:spPr>
            <a:xfrm>
              <a:off x="4188419" y="2317908"/>
              <a:ext cx="123825" cy="95250"/>
            </a:xfrm>
            <a:custGeom>
              <a:rect b="b" l="l" r="r" t="t"/>
              <a:pathLst>
                <a:path extrusionOk="0" h="95250" w="123825">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64" name="Google Shape;264;p42"/>
            <p:cNvSpPr/>
            <p:nvPr/>
          </p:nvSpPr>
          <p:spPr>
            <a:xfrm>
              <a:off x="4188060" y="2428970"/>
              <a:ext cx="76200" cy="28575"/>
            </a:xfrm>
            <a:custGeom>
              <a:rect b="b" l="l" r="r" t="t"/>
              <a:pathLst>
                <a:path extrusionOk="0" h="28575" w="76200">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65" name="Google Shape;265;p42"/>
            <p:cNvSpPr/>
            <p:nvPr/>
          </p:nvSpPr>
          <p:spPr>
            <a:xfrm>
              <a:off x="4367225" y="2406681"/>
              <a:ext cx="123825" cy="28575"/>
            </a:xfrm>
            <a:custGeom>
              <a:rect b="b" l="l" r="r" t="t"/>
              <a:pathLst>
                <a:path extrusionOk="0" h="28575" w="123825">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66" name="Google Shape;266;p42"/>
            <p:cNvSpPr/>
            <p:nvPr/>
          </p:nvSpPr>
          <p:spPr>
            <a:xfrm>
              <a:off x="4367130" y="2451163"/>
              <a:ext cx="76200" cy="28575"/>
            </a:xfrm>
            <a:custGeom>
              <a:rect b="b" l="l" r="r" t="t"/>
              <a:pathLst>
                <a:path extrusionOk="0" h="28575" w="76200">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grpSp>
      <p:grpSp>
        <p:nvGrpSpPr>
          <p:cNvPr id="267" name="Google Shape;267;p42"/>
          <p:cNvGrpSpPr/>
          <p:nvPr/>
        </p:nvGrpSpPr>
        <p:grpSpPr>
          <a:xfrm>
            <a:off x="4137395" y="1077266"/>
            <a:ext cx="292894" cy="292894"/>
            <a:chOff x="2801293" y="892968"/>
            <a:chExt cx="390525" cy="390525"/>
          </a:xfrm>
        </p:grpSpPr>
        <p:sp>
          <p:nvSpPr>
            <p:cNvPr id="268" name="Google Shape;268;p42"/>
            <p:cNvSpPr/>
            <p:nvPr/>
          </p:nvSpPr>
          <p:spPr>
            <a:xfrm>
              <a:off x="2801293" y="892968"/>
              <a:ext cx="390525" cy="390525"/>
            </a:xfrm>
            <a:custGeom>
              <a:rect b="b" l="l" r="r" t="t"/>
              <a:pathLst>
                <a:path extrusionOk="0" h="390525" w="390525">
                  <a:moveTo>
                    <a:pt x="376333" y="126397"/>
                  </a:moveTo>
                  <a:cubicBezTo>
                    <a:pt x="363379" y="113443"/>
                    <a:pt x="342233" y="113443"/>
                    <a:pt x="329184" y="126397"/>
                  </a:cubicBezTo>
                  <a:cubicBezTo>
                    <a:pt x="325184" y="130397"/>
                    <a:pt x="299657" y="155924"/>
                    <a:pt x="295751" y="159830"/>
                  </a:cubicBezTo>
                  <a:lnTo>
                    <a:pt x="295751" y="71819"/>
                  </a:lnTo>
                  <a:cubicBezTo>
                    <a:pt x="295751" y="62960"/>
                    <a:pt x="292322" y="54578"/>
                    <a:pt x="286036" y="48292"/>
                  </a:cubicBezTo>
                  <a:lnTo>
                    <a:pt x="254603" y="16859"/>
                  </a:lnTo>
                  <a:cubicBezTo>
                    <a:pt x="248317" y="10573"/>
                    <a:pt x="240030" y="7144"/>
                    <a:pt x="231077" y="7144"/>
                  </a:cubicBezTo>
                  <a:lnTo>
                    <a:pt x="40481" y="7144"/>
                  </a:lnTo>
                  <a:cubicBezTo>
                    <a:pt x="22098" y="7144"/>
                    <a:pt x="7144" y="22098"/>
                    <a:pt x="7144" y="40481"/>
                  </a:cubicBezTo>
                  <a:lnTo>
                    <a:pt x="7144" y="352806"/>
                  </a:lnTo>
                  <a:cubicBezTo>
                    <a:pt x="7144" y="371189"/>
                    <a:pt x="22098" y="386144"/>
                    <a:pt x="40481" y="386144"/>
                  </a:cubicBezTo>
                  <a:lnTo>
                    <a:pt x="262509" y="386144"/>
                  </a:lnTo>
                  <a:cubicBezTo>
                    <a:pt x="280892" y="386144"/>
                    <a:pt x="295846" y="371189"/>
                    <a:pt x="295846" y="352806"/>
                  </a:cubicBezTo>
                  <a:lnTo>
                    <a:pt x="295846" y="254032"/>
                  </a:lnTo>
                  <a:lnTo>
                    <a:pt x="376333" y="173450"/>
                  </a:lnTo>
                  <a:cubicBezTo>
                    <a:pt x="389287" y="160496"/>
                    <a:pt x="389287" y="139446"/>
                    <a:pt x="376333" y="126397"/>
                  </a:cubicBezTo>
                  <a:close/>
                  <a:moveTo>
                    <a:pt x="229171" y="29337"/>
                  </a:moveTo>
                  <a:cubicBezTo>
                    <a:pt x="231267" y="29337"/>
                    <a:pt x="235267" y="28956"/>
                    <a:pt x="238887" y="32576"/>
                  </a:cubicBezTo>
                  <a:lnTo>
                    <a:pt x="270320" y="64008"/>
                  </a:lnTo>
                  <a:cubicBezTo>
                    <a:pt x="273844" y="67532"/>
                    <a:pt x="273558" y="71438"/>
                    <a:pt x="273558" y="73724"/>
                  </a:cubicBezTo>
                  <a:lnTo>
                    <a:pt x="229171" y="73724"/>
                  </a:lnTo>
                  <a:lnTo>
                    <a:pt x="229171" y="29337"/>
                  </a:lnTo>
                  <a:close/>
                  <a:moveTo>
                    <a:pt x="273558" y="352806"/>
                  </a:moveTo>
                  <a:cubicBezTo>
                    <a:pt x="273558" y="358902"/>
                    <a:pt x="268605" y="363950"/>
                    <a:pt x="262414" y="363950"/>
                  </a:cubicBezTo>
                  <a:lnTo>
                    <a:pt x="40386" y="363950"/>
                  </a:lnTo>
                  <a:cubicBezTo>
                    <a:pt x="34290" y="363950"/>
                    <a:pt x="29242" y="358997"/>
                    <a:pt x="29242" y="352806"/>
                  </a:cubicBezTo>
                  <a:lnTo>
                    <a:pt x="29242" y="40481"/>
                  </a:lnTo>
                  <a:cubicBezTo>
                    <a:pt x="29242" y="34385"/>
                    <a:pt x="34195" y="29337"/>
                    <a:pt x="40386" y="29337"/>
                  </a:cubicBezTo>
                  <a:lnTo>
                    <a:pt x="206883" y="29337"/>
                  </a:lnTo>
                  <a:lnTo>
                    <a:pt x="206883" y="84868"/>
                  </a:lnTo>
                  <a:cubicBezTo>
                    <a:pt x="206883" y="90964"/>
                    <a:pt x="211836" y="96012"/>
                    <a:pt x="218027" y="96012"/>
                  </a:cubicBezTo>
                  <a:lnTo>
                    <a:pt x="273558" y="96012"/>
                  </a:lnTo>
                  <a:lnTo>
                    <a:pt x="273558" y="182118"/>
                  </a:lnTo>
                  <a:cubicBezTo>
                    <a:pt x="273558" y="182118"/>
                    <a:pt x="240792" y="214884"/>
                    <a:pt x="240792" y="214884"/>
                  </a:cubicBezTo>
                  <a:lnTo>
                    <a:pt x="225076" y="230600"/>
                  </a:lnTo>
                  <a:cubicBezTo>
                    <a:pt x="223838" y="231839"/>
                    <a:pt x="222980" y="233267"/>
                    <a:pt x="222409" y="234982"/>
                  </a:cubicBezTo>
                  <a:lnTo>
                    <a:pt x="206692" y="282035"/>
                  </a:lnTo>
                  <a:cubicBezTo>
                    <a:pt x="205359" y="286036"/>
                    <a:pt x="206407" y="290417"/>
                    <a:pt x="209360" y="293370"/>
                  </a:cubicBezTo>
                  <a:cubicBezTo>
                    <a:pt x="212312" y="296323"/>
                    <a:pt x="216694" y="297371"/>
                    <a:pt x="220694" y="296037"/>
                  </a:cubicBezTo>
                  <a:lnTo>
                    <a:pt x="267748" y="280321"/>
                  </a:lnTo>
                  <a:cubicBezTo>
                    <a:pt x="269367" y="279749"/>
                    <a:pt x="270891" y="278892"/>
                    <a:pt x="272129" y="277654"/>
                  </a:cubicBezTo>
                  <a:lnTo>
                    <a:pt x="273463" y="276320"/>
                  </a:lnTo>
                  <a:lnTo>
                    <a:pt x="273463" y="352806"/>
                  </a:lnTo>
                  <a:lnTo>
                    <a:pt x="273558" y="352806"/>
                  </a:lnTo>
                  <a:close/>
                  <a:moveTo>
                    <a:pt x="248317" y="238411"/>
                  </a:moveTo>
                  <a:lnTo>
                    <a:pt x="264033" y="254127"/>
                  </a:lnTo>
                  <a:lnTo>
                    <a:pt x="258032" y="260128"/>
                  </a:lnTo>
                  <a:lnTo>
                    <a:pt x="234506" y="267938"/>
                  </a:lnTo>
                  <a:lnTo>
                    <a:pt x="242316" y="244412"/>
                  </a:lnTo>
                  <a:lnTo>
                    <a:pt x="248317" y="238411"/>
                  </a:lnTo>
                  <a:close/>
                  <a:moveTo>
                    <a:pt x="279749" y="238411"/>
                  </a:moveTo>
                  <a:lnTo>
                    <a:pt x="264033" y="222694"/>
                  </a:lnTo>
                  <a:cubicBezTo>
                    <a:pt x="272415" y="214313"/>
                    <a:pt x="309563" y="177165"/>
                    <a:pt x="317373" y="169259"/>
                  </a:cubicBezTo>
                  <a:lnTo>
                    <a:pt x="333089" y="184976"/>
                  </a:lnTo>
                  <a:lnTo>
                    <a:pt x="279749" y="238411"/>
                  </a:lnTo>
                  <a:close/>
                  <a:moveTo>
                    <a:pt x="360236" y="157829"/>
                  </a:moveTo>
                  <a:lnTo>
                    <a:pt x="348806" y="169259"/>
                  </a:lnTo>
                  <a:lnTo>
                    <a:pt x="333089" y="153543"/>
                  </a:lnTo>
                  <a:lnTo>
                    <a:pt x="344519" y="142113"/>
                  </a:lnTo>
                  <a:cubicBezTo>
                    <a:pt x="348806" y="137827"/>
                    <a:pt x="355854" y="137827"/>
                    <a:pt x="360236" y="142113"/>
                  </a:cubicBezTo>
                  <a:cubicBezTo>
                    <a:pt x="364522" y="146399"/>
                    <a:pt x="364617" y="153448"/>
                    <a:pt x="360236" y="157829"/>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69" name="Google Shape;269;p42"/>
            <p:cNvSpPr/>
            <p:nvPr/>
          </p:nvSpPr>
          <p:spPr>
            <a:xfrm>
              <a:off x="2845299" y="1004030"/>
              <a:ext cx="190500" cy="28575"/>
            </a:xfrm>
            <a:custGeom>
              <a:rect b="b" l="l" r="r" t="t"/>
              <a:pathLst>
                <a:path extrusionOk="0" h="28575" w="190500">
                  <a:moveTo>
                    <a:pt x="173736" y="7144"/>
                  </a:moveTo>
                  <a:lnTo>
                    <a:pt x="18288" y="7144"/>
                  </a:lnTo>
                  <a:cubicBezTo>
                    <a:pt x="12192" y="7144"/>
                    <a:pt x="7144" y="12097"/>
                    <a:pt x="7144" y="18288"/>
                  </a:cubicBezTo>
                  <a:cubicBezTo>
                    <a:pt x="7144" y="24479"/>
                    <a:pt x="12097" y="29432"/>
                    <a:pt x="18288" y="29432"/>
                  </a:cubicBezTo>
                  <a:lnTo>
                    <a:pt x="173736" y="29432"/>
                  </a:lnTo>
                  <a:cubicBezTo>
                    <a:pt x="179832" y="29432"/>
                    <a:pt x="184880" y="24479"/>
                    <a:pt x="184880" y="18288"/>
                  </a:cubicBezTo>
                  <a:cubicBezTo>
                    <a:pt x="184880" y="12097"/>
                    <a:pt x="179832" y="7144"/>
                    <a:pt x="173736"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70" name="Google Shape;270;p42"/>
            <p:cNvSpPr/>
            <p:nvPr/>
          </p:nvSpPr>
          <p:spPr>
            <a:xfrm>
              <a:off x="2845204" y="1048416"/>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71" name="Google Shape;271;p42"/>
            <p:cNvSpPr/>
            <p:nvPr/>
          </p:nvSpPr>
          <p:spPr>
            <a:xfrm>
              <a:off x="2845204" y="1092803"/>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72" name="Google Shape;272;p42"/>
            <p:cNvSpPr/>
            <p:nvPr/>
          </p:nvSpPr>
          <p:spPr>
            <a:xfrm>
              <a:off x="2845204" y="1137189"/>
              <a:ext cx="142875" cy="28575"/>
            </a:xfrm>
            <a:custGeom>
              <a:rect b="b" l="l" r="r" t="t"/>
              <a:pathLst>
                <a:path extrusionOk="0" h="28575" w="142875">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sp>
          <p:nvSpPr>
            <p:cNvPr id="273" name="Google Shape;273;p42"/>
            <p:cNvSpPr/>
            <p:nvPr/>
          </p:nvSpPr>
          <p:spPr>
            <a:xfrm>
              <a:off x="2934167" y="1205293"/>
              <a:ext cx="95250" cy="28575"/>
            </a:xfrm>
            <a:custGeom>
              <a:rect b="b" l="l" r="r" t="t"/>
              <a:pathLst>
                <a:path extrusionOk="0" h="28575" w="95250">
                  <a:moveTo>
                    <a:pt x="84868" y="7144"/>
                  </a:moveTo>
                  <a:lnTo>
                    <a:pt x="18288" y="7144"/>
                  </a:lnTo>
                  <a:cubicBezTo>
                    <a:pt x="12192" y="7144"/>
                    <a:pt x="7144" y="12097"/>
                    <a:pt x="7144" y="18288"/>
                  </a:cubicBezTo>
                  <a:cubicBezTo>
                    <a:pt x="7144" y="24479"/>
                    <a:pt x="12097" y="29432"/>
                    <a:pt x="18288" y="29432"/>
                  </a:cubicBezTo>
                  <a:lnTo>
                    <a:pt x="84868" y="29432"/>
                  </a:lnTo>
                  <a:cubicBezTo>
                    <a:pt x="90964" y="29432"/>
                    <a:pt x="96012" y="24479"/>
                    <a:pt x="96012" y="18288"/>
                  </a:cubicBezTo>
                  <a:cubicBezTo>
                    <a:pt x="96012" y="12097"/>
                    <a:pt x="90964" y="7144"/>
                    <a:pt x="84868" y="7144"/>
                  </a:cubicBezTo>
                  <a:close/>
                </a:path>
              </a:pathLst>
            </a:custGeom>
            <a:solidFill>
              <a:srgbClr val="F7F7F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Lexend Deca Light"/>
                <a:ea typeface="Lexend Deca Light"/>
                <a:cs typeface="Lexend Deca Light"/>
                <a:sym typeface="Lexend Deca Light"/>
              </a:endParaRPr>
            </a:p>
          </p:txBody>
        </p:sp>
      </p:grpSp>
      <p:pic>
        <p:nvPicPr>
          <p:cNvPr id="274" name="Google Shape;274;p42"/>
          <p:cNvPicPr preferRelativeResize="0"/>
          <p:nvPr/>
        </p:nvPicPr>
        <p:blipFill rotWithShape="1">
          <a:blip r:embed="rId3">
            <a:alphaModFix/>
          </a:blip>
          <a:srcRect b="0" l="0" r="0" t="0"/>
          <a:stretch/>
        </p:blipFill>
        <p:spPr>
          <a:xfrm>
            <a:off x="6514124" y="2954647"/>
            <a:ext cx="318019" cy="3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p:nvPr/>
        </p:nvSpPr>
        <p:spPr>
          <a:xfrm>
            <a:off x="323850" y="2571750"/>
            <a:ext cx="8496300" cy="22479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80" name="Google Shape;280;p43"/>
          <p:cNvSpPr txBox="1"/>
          <p:nvPr/>
        </p:nvSpPr>
        <p:spPr>
          <a:xfrm>
            <a:off x="459900" y="3690641"/>
            <a:ext cx="1870500" cy="915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F7F7F7"/>
                </a:solidFill>
                <a:latin typeface="Lexend Deca Light"/>
                <a:ea typeface="Lexend Deca Light"/>
                <a:cs typeface="Lexend Deca Light"/>
                <a:sym typeface="Lexend Deca Light"/>
              </a:rPr>
              <a:t>A l’aise avec l’informatique, souhaite un outil de gestion de ses projets et ses compétences.</a:t>
            </a:r>
            <a:endParaRPr sz="1100">
              <a:solidFill>
                <a:srgbClr val="F7F7F7"/>
              </a:solidFill>
              <a:latin typeface="Lexend Deca Light"/>
              <a:ea typeface="Lexend Deca Light"/>
              <a:cs typeface="Lexend Deca Light"/>
              <a:sym typeface="Lexend Deca Light"/>
            </a:endParaRPr>
          </a:p>
        </p:txBody>
      </p:sp>
      <p:sp>
        <p:nvSpPr>
          <p:cNvPr id="281" name="Google Shape;281;p43"/>
          <p:cNvSpPr/>
          <p:nvPr/>
        </p:nvSpPr>
        <p:spPr>
          <a:xfrm>
            <a:off x="459899" y="3397059"/>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F7F7F7"/>
                </a:solidFill>
                <a:latin typeface="Lexend Deca Black"/>
                <a:ea typeface="Lexend Deca Black"/>
                <a:cs typeface="Lexend Deca Black"/>
                <a:sym typeface="Lexend Deca Black"/>
              </a:rPr>
              <a:t>Etudiants</a:t>
            </a:r>
            <a:endParaRPr sz="1100"/>
          </a:p>
        </p:txBody>
      </p:sp>
      <p:sp>
        <p:nvSpPr>
          <p:cNvPr id="282" name="Google Shape;282;p43"/>
          <p:cNvSpPr/>
          <p:nvPr/>
        </p:nvSpPr>
        <p:spPr>
          <a:xfrm>
            <a:off x="459899" y="2985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F7F7F7"/>
                </a:solidFill>
                <a:latin typeface="Lexend Deca Black"/>
                <a:ea typeface="Lexend Deca Black"/>
                <a:cs typeface="Lexend Deca Black"/>
                <a:sym typeface="Lexend Deca Black"/>
              </a:rPr>
              <a:t>01.</a:t>
            </a:r>
            <a:endParaRPr sz="1100"/>
          </a:p>
        </p:txBody>
      </p:sp>
      <p:sp>
        <p:nvSpPr>
          <p:cNvPr id="283" name="Google Shape;283;p43"/>
          <p:cNvSpPr txBox="1"/>
          <p:nvPr/>
        </p:nvSpPr>
        <p:spPr>
          <a:xfrm>
            <a:off x="2577788" y="3690641"/>
            <a:ext cx="1870500" cy="746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F7F7F7"/>
                </a:solidFill>
                <a:latin typeface="Lexend Deca Light"/>
                <a:ea typeface="Lexend Deca Light"/>
                <a:cs typeface="Lexend Deca Light"/>
                <a:sym typeface="Lexend Deca Light"/>
              </a:rPr>
              <a:t>A l’aise, souhaite un outil de centralisation de l’administration des étudiants.</a:t>
            </a:r>
            <a:endParaRPr sz="1100">
              <a:solidFill>
                <a:srgbClr val="F7F7F7"/>
              </a:solidFill>
              <a:latin typeface="Lexend Deca Light"/>
              <a:ea typeface="Lexend Deca Light"/>
              <a:cs typeface="Lexend Deca Light"/>
              <a:sym typeface="Lexend Deca Light"/>
            </a:endParaRPr>
          </a:p>
        </p:txBody>
      </p:sp>
      <p:sp>
        <p:nvSpPr>
          <p:cNvPr id="284" name="Google Shape;284;p43"/>
          <p:cNvSpPr/>
          <p:nvPr/>
        </p:nvSpPr>
        <p:spPr>
          <a:xfrm>
            <a:off x="2577787" y="3397059"/>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F7F7F7"/>
                </a:solidFill>
                <a:latin typeface="Lexend Deca Black"/>
                <a:ea typeface="Lexend Deca Black"/>
                <a:cs typeface="Lexend Deca Black"/>
                <a:sym typeface="Lexend Deca Black"/>
              </a:rPr>
              <a:t>Responsable</a:t>
            </a:r>
            <a:endParaRPr sz="1100"/>
          </a:p>
        </p:txBody>
      </p:sp>
      <p:sp>
        <p:nvSpPr>
          <p:cNvPr id="285" name="Google Shape;285;p43"/>
          <p:cNvSpPr/>
          <p:nvPr/>
        </p:nvSpPr>
        <p:spPr>
          <a:xfrm>
            <a:off x="2577787" y="2985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F7F7F7"/>
                </a:solidFill>
                <a:latin typeface="Lexend Deca Black"/>
                <a:ea typeface="Lexend Deca Black"/>
                <a:cs typeface="Lexend Deca Black"/>
                <a:sym typeface="Lexend Deca Black"/>
              </a:rPr>
              <a:t>02.</a:t>
            </a:r>
            <a:endParaRPr sz="1100"/>
          </a:p>
        </p:txBody>
      </p:sp>
      <p:sp>
        <p:nvSpPr>
          <p:cNvPr id="286" name="Google Shape;286;p43"/>
          <p:cNvSpPr txBox="1"/>
          <p:nvPr/>
        </p:nvSpPr>
        <p:spPr>
          <a:xfrm>
            <a:off x="4695675" y="3690641"/>
            <a:ext cx="1870500" cy="746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F7F7F7"/>
                </a:solidFill>
                <a:latin typeface="Lexend Deca Light"/>
                <a:ea typeface="Lexend Deca Light"/>
                <a:cs typeface="Lexend Deca Light"/>
                <a:sym typeface="Lexend Deca Light"/>
              </a:rPr>
              <a:t>A l’aise, </a:t>
            </a:r>
            <a:endParaRPr sz="1100">
              <a:solidFill>
                <a:srgbClr val="F7F7F7"/>
              </a:solidFill>
              <a:latin typeface="Lexend Deca Light"/>
              <a:ea typeface="Lexend Deca Light"/>
              <a:cs typeface="Lexend Deca Light"/>
              <a:sym typeface="Lexend Deca Light"/>
            </a:endParaRPr>
          </a:p>
          <a:p>
            <a:pPr indent="0" lvl="0" marL="0" marR="0" rtl="0" algn="ctr">
              <a:lnSpc>
                <a:spcPct val="100000"/>
              </a:lnSpc>
              <a:spcBef>
                <a:spcPts val="0"/>
              </a:spcBef>
              <a:spcAft>
                <a:spcPts val="0"/>
              </a:spcAft>
              <a:buNone/>
            </a:pPr>
            <a:r>
              <a:rPr lang="ko" sz="1100">
                <a:solidFill>
                  <a:srgbClr val="F7F7F7"/>
                </a:solidFill>
                <a:latin typeface="Lexend Deca Light"/>
                <a:ea typeface="Lexend Deca Light"/>
                <a:cs typeface="Lexend Deca Light"/>
                <a:sym typeface="Lexend Deca Light"/>
              </a:rPr>
              <a:t>il souhaite un outil de gestion des étudiants et des projets.</a:t>
            </a:r>
            <a:endParaRPr sz="1100">
              <a:solidFill>
                <a:srgbClr val="F7F7F7"/>
              </a:solidFill>
              <a:latin typeface="Lexend Deca Light"/>
              <a:ea typeface="Lexend Deca Light"/>
              <a:cs typeface="Lexend Deca Light"/>
              <a:sym typeface="Lexend Deca Light"/>
            </a:endParaRPr>
          </a:p>
        </p:txBody>
      </p:sp>
      <p:sp>
        <p:nvSpPr>
          <p:cNvPr id="287" name="Google Shape;287;p43"/>
          <p:cNvSpPr/>
          <p:nvPr/>
        </p:nvSpPr>
        <p:spPr>
          <a:xfrm>
            <a:off x="4695674" y="3397059"/>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F7F7F7"/>
                </a:solidFill>
                <a:latin typeface="Lexend Deca Black"/>
                <a:ea typeface="Lexend Deca Black"/>
                <a:cs typeface="Lexend Deca Black"/>
                <a:sym typeface="Lexend Deca Black"/>
              </a:rPr>
              <a:t>Accompagnateur</a:t>
            </a:r>
            <a:endParaRPr sz="1100"/>
          </a:p>
        </p:txBody>
      </p:sp>
      <p:sp>
        <p:nvSpPr>
          <p:cNvPr id="288" name="Google Shape;288;p43"/>
          <p:cNvSpPr/>
          <p:nvPr/>
        </p:nvSpPr>
        <p:spPr>
          <a:xfrm>
            <a:off x="4695674" y="2985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F7F7F7"/>
                </a:solidFill>
                <a:latin typeface="Lexend Deca Black"/>
                <a:ea typeface="Lexend Deca Black"/>
                <a:cs typeface="Lexend Deca Black"/>
                <a:sym typeface="Lexend Deca Black"/>
              </a:rPr>
              <a:t>03.</a:t>
            </a:r>
            <a:endParaRPr sz="1100"/>
          </a:p>
        </p:txBody>
      </p:sp>
      <p:sp>
        <p:nvSpPr>
          <p:cNvPr id="289" name="Google Shape;289;p43"/>
          <p:cNvSpPr txBox="1"/>
          <p:nvPr/>
        </p:nvSpPr>
        <p:spPr>
          <a:xfrm>
            <a:off x="6813563" y="3690641"/>
            <a:ext cx="1870500" cy="915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1100">
                <a:solidFill>
                  <a:srgbClr val="F7F7F7"/>
                </a:solidFill>
                <a:latin typeface="Lexend Deca Light"/>
                <a:ea typeface="Lexend Deca Light"/>
                <a:cs typeface="Lexend Deca Light"/>
                <a:sym typeface="Lexend Deca Light"/>
              </a:rPr>
              <a:t>A l’aise ou pas avec l’informatique. Souhaite un outil simple de gestion des étudiants dont il est responsable.</a:t>
            </a:r>
            <a:endParaRPr sz="1100">
              <a:solidFill>
                <a:srgbClr val="F7F7F7"/>
              </a:solidFill>
              <a:latin typeface="Lexend Deca Light"/>
              <a:ea typeface="Lexend Deca Light"/>
              <a:cs typeface="Lexend Deca Light"/>
              <a:sym typeface="Lexend Deca Light"/>
            </a:endParaRPr>
          </a:p>
        </p:txBody>
      </p:sp>
      <p:sp>
        <p:nvSpPr>
          <p:cNvPr id="290" name="Google Shape;290;p43"/>
          <p:cNvSpPr/>
          <p:nvPr/>
        </p:nvSpPr>
        <p:spPr>
          <a:xfrm>
            <a:off x="6813563" y="3397059"/>
            <a:ext cx="18705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F7F7F7"/>
                </a:solidFill>
                <a:latin typeface="Lexend Deca Black"/>
                <a:ea typeface="Lexend Deca Black"/>
                <a:cs typeface="Lexend Deca Black"/>
                <a:sym typeface="Lexend Deca Black"/>
              </a:rPr>
              <a:t>Intervenant</a:t>
            </a:r>
            <a:endParaRPr sz="1100"/>
          </a:p>
        </p:txBody>
      </p:sp>
      <p:sp>
        <p:nvSpPr>
          <p:cNvPr id="291" name="Google Shape;291;p43"/>
          <p:cNvSpPr/>
          <p:nvPr/>
        </p:nvSpPr>
        <p:spPr>
          <a:xfrm>
            <a:off x="6813563" y="2985179"/>
            <a:ext cx="18705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sz="2100">
                <a:solidFill>
                  <a:srgbClr val="F7F7F7"/>
                </a:solidFill>
                <a:latin typeface="Lexend Deca Black"/>
                <a:ea typeface="Lexend Deca Black"/>
                <a:cs typeface="Lexend Deca Black"/>
                <a:sym typeface="Lexend Deca Black"/>
              </a:rPr>
              <a:t>04.</a:t>
            </a:r>
            <a:endParaRPr sz="1100"/>
          </a:p>
        </p:txBody>
      </p:sp>
      <p:sp>
        <p:nvSpPr>
          <p:cNvPr id="292" name="Google Shape;292;p43"/>
          <p:cNvSpPr txBox="1"/>
          <p:nvPr/>
        </p:nvSpPr>
        <p:spPr>
          <a:xfrm>
            <a:off x="2533650" y="509568"/>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171717"/>
                </a:solidFill>
                <a:latin typeface="Lexend Deca Black"/>
                <a:ea typeface="Lexend Deca Black"/>
                <a:cs typeface="Lexend Deca Black"/>
                <a:sym typeface="Lexend Deca Black"/>
              </a:rPr>
              <a:t>Fonctionnel</a:t>
            </a:r>
            <a:endParaRPr sz="3600">
              <a:solidFill>
                <a:srgbClr val="171717"/>
              </a:solidFill>
              <a:latin typeface="Lexend Deca Black"/>
              <a:ea typeface="Lexend Deca Black"/>
              <a:cs typeface="Lexend Deca Black"/>
              <a:sym typeface="Lexend Deca Black"/>
            </a:endParaRPr>
          </a:p>
          <a:p>
            <a:pPr indent="0" lvl="0" marL="0" marR="0" rtl="0" algn="ctr">
              <a:spcBef>
                <a:spcPts val="0"/>
              </a:spcBef>
              <a:spcAft>
                <a:spcPts val="0"/>
              </a:spcAft>
              <a:buNone/>
            </a:pPr>
            <a:r>
              <a:t/>
            </a:r>
            <a:endParaRPr sz="3600">
              <a:solidFill>
                <a:srgbClr val="171717"/>
              </a:solidFill>
              <a:latin typeface="Lexend Deca Black"/>
              <a:ea typeface="Lexend Deca Black"/>
              <a:cs typeface="Lexend Deca Black"/>
              <a:sym typeface="Lexend Deca Black"/>
            </a:endParaRPr>
          </a:p>
        </p:txBody>
      </p:sp>
      <p:sp>
        <p:nvSpPr>
          <p:cNvPr id="293" name="Google Shape;293;p43"/>
          <p:cNvSpPr txBox="1"/>
          <p:nvPr/>
        </p:nvSpPr>
        <p:spPr>
          <a:xfrm>
            <a:off x="2533650" y="1686813"/>
            <a:ext cx="4076700" cy="2079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900">
                <a:solidFill>
                  <a:srgbClr val="171717"/>
                </a:solidFill>
                <a:latin typeface="Lexend Deca Light"/>
                <a:ea typeface="Lexend Deca Light"/>
                <a:cs typeface="Lexend Deca Light"/>
                <a:sym typeface="Lexend Deca Light"/>
              </a:rPr>
              <a:t>Le cahier des charges définit les personas.</a:t>
            </a:r>
            <a:endParaRPr sz="1100"/>
          </a:p>
        </p:txBody>
      </p:sp>
      <p:sp>
        <p:nvSpPr>
          <p:cNvPr id="294" name="Google Shape;294;p43"/>
          <p:cNvSpPr txBox="1"/>
          <p:nvPr/>
        </p:nvSpPr>
        <p:spPr>
          <a:xfrm>
            <a:off x="2730305" y="1095525"/>
            <a:ext cx="36834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Les besoins utilisateurs</a:t>
            </a:r>
            <a:endParaRPr sz="2100">
              <a:solidFill>
                <a:srgbClr val="171717"/>
              </a:solidFill>
              <a:latin typeface="Lexend Deca Black"/>
              <a:ea typeface="Lexend Deca Black"/>
              <a:cs typeface="Lexend Deca Black"/>
              <a:sym typeface="Lexend Deca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nvSpPr>
        <p:spPr>
          <a:xfrm>
            <a:off x="347100" y="835325"/>
            <a:ext cx="20175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Scénarios d’utilisation</a:t>
            </a:r>
            <a:endParaRPr sz="1100"/>
          </a:p>
        </p:txBody>
      </p:sp>
      <p:sp>
        <p:nvSpPr>
          <p:cNvPr id="300" name="Google Shape;300;p44"/>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sp>
        <p:nvSpPr>
          <p:cNvPr id="301" name="Google Shape;301;p44"/>
          <p:cNvSpPr txBox="1"/>
          <p:nvPr/>
        </p:nvSpPr>
        <p:spPr>
          <a:xfrm>
            <a:off x="425569" y="3222146"/>
            <a:ext cx="18828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UML - Diagramme de cas d’utilisation</a:t>
            </a:r>
            <a:endParaRPr sz="1100">
              <a:solidFill>
                <a:srgbClr val="F7F7F7"/>
              </a:solidFill>
              <a:latin typeface="Lexend Deca Light"/>
              <a:ea typeface="Lexend Deca Light"/>
              <a:cs typeface="Lexend Deca Light"/>
              <a:sym typeface="Lexend Deca Light"/>
            </a:endParaRPr>
          </a:p>
        </p:txBody>
      </p:sp>
      <p:sp>
        <p:nvSpPr>
          <p:cNvPr id="302" name="Google Shape;302;p44"/>
          <p:cNvSpPr txBox="1"/>
          <p:nvPr/>
        </p:nvSpPr>
        <p:spPr>
          <a:xfrm>
            <a:off x="425569" y="3548362"/>
            <a:ext cx="18828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Il peut permettre de définir plus facilement les différents cas d’utilisation à développer.</a:t>
            </a:r>
            <a:endParaRPr sz="1100"/>
          </a:p>
        </p:txBody>
      </p:sp>
      <p:sp>
        <p:nvSpPr>
          <p:cNvPr id="303" name="Google Shape;303;p44"/>
          <p:cNvSpPr/>
          <p:nvPr/>
        </p:nvSpPr>
        <p:spPr>
          <a:xfrm flipH="1">
            <a:off x="3196850" y="326325"/>
            <a:ext cx="5577300" cy="1729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304" name="Google Shape;304;p44"/>
          <p:cNvSpPr txBox="1"/>
          <p:nvPr/>
        </p:nvSpPr>
        <p:spPr>
          <a:xfrm>
            <a:off x="3568675" y="448275"/>
            <a:ext cx="4456200" cy="142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u="sng">
                <a:solidFill>
                  <a:srgbClr val="F7F7F7"/>
                </a:solidFill>
                <a:latin typeface="Lexend Deca Light"/>
                <a:ea typeface="Lexend Deca Light"/>
                <a:cs typeface="Lexend Deca Light"/>
                <a:sym typeface="Lexend Deca Light"/>
              </a:rPr>
              <a:t>Cas d’utilisation</a:t>
            </a:r>
            <a:r>
              <a:rPr lang="ko" sz="1100">
                <a:solidFill>
                  <a:srgbClr val="F7F7F7"/>
                </a:solidFill>
                <a:latin typeface="Lexend Deca Light"/>
                <a:ea typeface="Lexend Deca Light"/>
                <a:cs typeface="Lexend Deca Light"/>
                <a:sym typeface="Lexend Deca Light"/>
              </a:rPr>
              <a:t> : Authentification via le compte Google La Plateforme</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1100" u="sng">
                <a:solidFill>
                  <a:srgbClr val="F7F7F7"/>
                </a:solidFill>
                <a:latin typeface="Lexend Deca Light"/>
                <a:ea typeface="Lexend Deca Light"/>
                <a:cs typeface="Lexend Deca Light"/>
                <a:sym typeface="Lexend Deca Light"/>
              </a:rPr>
              <a:t>Acteurs</a:t>
            </a:r>
            <a:r>
              <a:rPr lang="ko" sz="1100">
                <a:solidFill>
                  <a:srgbClr val="F7F7F7"/>
                </a:solidFill>
                <a:latin typeface="Lexend Deca Light"/>
                <a:ea typeface="Lexend Deca Light"/>
                <a:cs typeface="Lexend Deca Light"/>
                <a:sym typeface="Lexend Deca Light"/>
              </a:rPr>
              <a:t> : </a:t>
            </a:r>
            <a:r>
              <a:rPr lang="ko" sz="1100">
                <a:solidFill>
                  <a:srgbClr val="F7F7F7"/>
                </a:solidFill>
                <a:latin typeface="Lexend Deca Light"/>
                <a:ea typeface="Lexend Deca Light"/>
                <a:cs typeface="Lexend Deca Light"/>
                <a:sym typeface="Lexend Deca Light"/>
              </a:rPr>
              <a:t>Étudiants</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1100" u="sng">
                <a:solidFill>
                  <a:srgbClr val="F7F7F7"/>
                </a:solidFill>
                <a:latin typeface="Lexend Deca Light"/>
                <a:ea typeface="Lexend Deca Light"/>
                <a:cs typeface="Lexend Deca Light"/>
                <a:sym typeface="Lexend Deca Light"/>
              </a:rPr>
              <a:t>Objectifs</a:t>
            </a:r>
            <a:r>
              <a:rPr lang="ko" sz="1100">
                <a:solidFill>
                  <a:srgbClr val="F7F7F7"/>
                </a:solidFill>
                <a:latin typeface="Lexend Deca Light"/>
                <a:ea typeface="Lexend Deca Light"/>
                <a:cs typeface="Lexend Deca Light"/>
                <a:sym typeface="Lexend Deca Light"/>
              </a:rPr>
              <a:t> : N’autoriser la connexion qu’aux étudiants possédant un compte Google La Plateforme.</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1100" u="sng">
                <a:solidFill>
                  <a:srgbClr val="F7F7F7"/>
                </a:solidFill>
                <a:latin typeface="Lexend Deca Light"/>
                <a:ea typeface="Lexend Deca Light"/>
                <a:cs typeface="Lexend Deca Light"/>
                <a:sym typeface="Lexend Deca Light"/>
              </a:rPr>
              <a:t>Précondition</a:t>
            </a:r>
            <a:r>
              <a:rPr lang="ko" sz="1100">
                <a:solidFill>
                  <a:srgbClr val="F7F7F7"/>
                </a:solidFill>
                <a:latin typeface="Lexend Deca Light"/>
                <a:ea typeface="Lexend Deca Light"/>
                <a:cs typeface="Lexend Deca Light"/>
                <a:sym typeface="Lexend Deca Light"/>
              </a:rPr>
              <a:t> : </a:t>
            </a:r>
            <a:r>
              <a:rPr lang="ko" sz="1100">
                <a:solidFill>
                  <a:srgbClr val="F7F7F7"/>
                </a:solidFill>
                <a:latin typeface="Lexend Deca Light"/>
                <a:ea typeface="Lexend Deca Light"/>
                <a:cs typeface="Lexend Deca Light"/>
                <a:sym typeface="Lexend Deca Light"/>
              </a:rPr>
              <a:t>Être</a:t>
            </a:r>
            <a:r>
              <a:rPr lang="ko" sz="1100">
                <a:solidFill>
                  <a:srgbClr val="F7F7F7"/>
                </a:solidFill>
                <a:latin typeface="Lexend Deca Light"/>
                <a:ea typeface="Lexend Deca Light"/>
                <a:cs typeface="Lexend Deca Light"/>
                <a:sym typeface="Lexend Deca Light"/>
              </a:rPr>
              <a:t> inscrit.</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1100" u="sng">
                <a:solidFill>
                  <a:srgbClr val="F7F7F7"/>
                </a:solidFill>
                <a:latin typeface="Lexend Deca Light"/>
                <a:ea typeface="Lexend Deca Light"/>
                <a:cs typeface="Lexend Deca Light"/>
                <a:sym typeface="Lexend Deca Light"/>
              </a:rPr>
              <a:t>Postcondition</a:t>
            </a:r>
            <a:r>
              <a:rPr lang="ko" sz="1100">
                <a:solidFill>
                  <a:srgbClr val="F7F7F7"/>
                </a:solidFill>
                <a:latin typeface="Lexend Deca Light"/>
                <a:ea typeface="Lexend Deca Light"/>
                <a:cs typeface="Lexend Deca Light"/>
                <a:sym typeface="Lexend Deca Light"/>
              </a:rPr>
              <a:t> : Utilisateur authentifié, accès à l’interface de l’intranet.</a:t>
            </a:r>
            <a:endParaRPr sz="1100">
              <a:solidFill>
                <a:srgbClr val="F7F7F7"/>
              </a:solidFill>
              <a:latin typeface="Lexend Deca Light"/>
              <a:ea typeface="Lexend Deca Light"/>
              <a:cs typeface="Lexend Deca Light"/>
              <a:sym typeface="Lexend Deca Light"/>
            </a:endParaRPr>
          </a:p>
        </p:txBody>
      </p:sp>
      <p:sp>
        <p:nvSpPr>
          <p:cNvPr id="305" name="Google Shape;305;p44"/>
          <p:cNvSpPr/>
          <p:nvPr/>
        </p:nvSpPr>
        <p:spPr>
          <a:xfrm flipH="1">
            <a:off x="3234350" y="2525025"/>
            <a:ext cx="5539800" cy="23304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306" name="Google Shape;306;p44"/>
          <p:cNvSpPr txBox="1"/>
          <p:nvPr/>
        </p:nvSpPr>
        <p:spPr>
          <a:xfrm>
            <a:off x="3568675" y="2724375"/>
            <a:ext cx="5125800" cy="193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u="sng">
                <a:solidFill>
                  <a:srgbClr val="F7F7F7"/>
                </a:solidFill>
                <a:latin typeface="Lexend Deca Light"/>
                <a:ea typeface="Lexend Deca Light"/>
                <a:cs typeface="Lexend Deca Light"/>
                <a:sym typeface="Lexend Deca Light"/>
              </a:rPr>
              <a:t>Scénario nominal : </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AutoNum type="arabicPeriod"/>
            </a:pPr>
            <a:r>
              <a:rPr lang="ko" sz="1100">
                <a:solidFill>
                  <a:srgbClr val="F7F7F7"/>
                </a:solidFill>
                <a:latin typeface="Lexend Deca Light"/>
                <a:ea typeface="Lexend Deca Light"/>
                <a:cs typeface="Lexend Deca Light"/>
                <a:sym typeface="Lexend Deca Light"/>
              </a:rPr>
              <a:t>L’étudiant accède à la page d’authentification</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AutoNum type="arabicPeriod"/>
            </a:pPr>
            <a:r>
              <a:rPr lang="ko" sz="1100">
                <a:solidFill>
                  <a:srgbClr val="F7F7F7"/>
                </a:solidFill>
                <a:latin typeface="Lexend Deca Light"/>
                <a:ea typeface="Lexend Deca Light"/>
                <a:cs typeface="Lexend Deca Light"/>
                <a:sym typeface="Lexend Deca Light"/>
              </a:rPr>
              <a:t>L’étudiant saisit ses identifiants de connexion</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AutoNum type="arabicPeriod"/>
            </a:pPr>
            <a:r>
              <a:rPr lang="ko" sz="1100">
                <a:solidFill>
                  <a:srgbClr val="F7F7F7"/>
                </a:solidFill>
                <a:latin typeface="Lexend Deca Light"/>
                <a:ea typeface="Lexend Deca Light"/>
                <a:cs typeface="Lexend Deca Light"/>
                <a:sym typeface="Lexend Deca Light"/>
              </a:rPr>
              <a:t>le système vérifie l’existence et la validité des identifiants</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AutoNum type="arabicPeriod"/>
            </a:pPr>
            <a:r>
              <a:rPr lang="ko" sz="1100">
                <a:solidFill>
                  <a:srgbClr val="F7F7F7"/>
                </a:solidFill>
                <a:latin typeface="Lexend Deca Light"/>
                <a:ea typeface="Lexend Deca Light"/>
                <a:cs typeface="Lexend Deca Light"/>
                <a:sym typeface="Lexend Deca Light"/>
              </a:rPr>
              <a:t>Le système donne accès à l’interface de l’intranet pour les étudiants.</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None/>
            </a:pPr>
            <a:r>
              <a:rPr lang="ko" sz="1100" u="sng">
                <a:solidFill>
                  <a:srgbClr val="F7F7F7"/>
                </a:solidFill>
                <a:latin typeface="Lexend Deca Light"/>
                <a:ea typeface="Lexend Deca Light"/>
                <a:cs typeface="Lexend Deca Light"/>
                <a:sym typeface="Lexend Deca Light"/>
              </a:rPr>
              <a:t>Scénario alternatif : </a:t>
            </a:r>
            <a:endParaRPr sz="1100" u="sng">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None/>
            </a:pPr>
            <a:r>
              <a:rPr lang="ko" sz="1100">
                <a:solidFill>
                  <a:srgbClr val="F7F7F7"/>
                </a:solidFill>
                <a:latin typeface="Lexend Deca Light"/>
                <a:ea typeface="Lexend Deca Light"/>
                <a:cs typeface="Lexend Deca Light"/>
                <a:sym typeface="Lexend Deca Light"/>
              </a:rPr>
              <a:t>Erreur d’authentification : Login ou mot de passe invalide.</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None/>
            </a:pPr>
            <a:r>
              <a:rPr lang="ko" sz="1100">
                <a:solidFill>
                  <a:srgbClr val="F7F7F7"/>
                </a:solidFill>
                <a:latin typeface="Lexend Deca Light"/>
                <a:ea typeface="Lexend Deca Light"/>
                <a:cs typeface="Lexend Deca Light"/>
                <a:sym typeface="Lexend Deca Light"/>
              </a:rPr>
              <a:t>Ce scénario démarre au point 3 du scénario nominal.</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None/>
            </a:pPr>
            <a:r>
              <a:rPr lang="ko" sz="1100">
                <a:solidFill>
                  <a:srgbClr val="F7F7F7"/>
                </a:solidFill>
                <a:latin typeface="Lexend Deca Light"/>
                <a:ea typeface="Lexend Deca Light"/>
                <a:cs typeface="Lexend Deca Light"/>
                <a:sym typeface="Lexend Deca Light"/>
              </a:rPr>
              <a:t>4. Le système affiche un message d’erreur.</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None/>
            </a:pPr>
            <a:r>
              <a:rPr lang="ko" sz="1100">
                <a:solidFill>
                  <a:srgbClr val="F7F7F7"/>
                </a:solidFill>
                <a:latin typeface="Lexend Deca Light"/>
                <a:ea typeface="Lexend Deca Light"/>
                <a:cs typeface="Lexend Deca Light"/>
                <a:sym typeface="Lexend Deca Light"/>
              </a:rPr>
              <a:t>Le scénario redémarre au point 1.</a:t>
            </a:r>
            <a:endParaRPr sz="1100">
              <a:solidFill>
                <a:srgbClr val="F7F7F7"/>
              </a:solidFill>
              <a:latin typeface="Lexend Deca Light"/>
              <a:ea typeface="Lexend Deca Light"/>
              <a:cs typeface="Lexend Deca Light"/>
              <a:sym typeface="Lexend Deca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nvSpPr>
        <p:spPr>
          <a:xfrm>
            <a:off x="347100" y="835325"/>
            <a:ext cx="20175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Scénarios d’utilisation</a:t>
            </a:r>
            <a:endParaRPr sz="1100"/>
          </a:p>
        </p:txBody>
      </p:sp>
      <p:sp>
        <p:nvSpPr>
          <p:cNvPr id="312" name="Google Shape;312;p45"/>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sp>
        <p:nvSpPr>
          <p:cNvPr id="313" name="Google Shape;313;p45"/>
          <p:cNvSpPr txBox="1"/>
          <p:nvPr/>
        </p:nvSpPr>
        <p:spPr>
          <a:xfrm>
            <a:off x="425569" y="3222146"/>
            <a:ext cx="18828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UML - Diagramme de cas d’utilisation</a:t>
            </a:r>
            <a:endParaRPr sz="1100">
              <a:solidFill>
                <a:srgbClr val="F7F7F7"/>
              </a:solidFill>
              <a:latin typeface="Lexend Deca Light"/>
              <a:ea typeface="Lexend Deca Light"/>
              <a:cs typeface="Lexend Deca Light"/>
              <a:sym typeface="Lexend Deca Light"/>
            </a:endParaRPr>
          </a:p>
        </p:txBody>
      </p:sp>
      <p:sp>
        <p:nvSpPr>
          <p:cNvPr id="314" name="Google Shape;314;p45"/>
          <p:cNvSpPr txBox="1"/>
          <p:nvPr/>
        </p:nvSpPr>
        <p:spPr>
          <a:xfrm>
            <a:off x="425569" y="3548362"/>
            <a:ext cx="18828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Il peut permettre de définir plus facilement les différents cas d’utilisation à développer.</a:t>
            </a:r>
            <a:endParaRPr sz="1100"/>
          </a:p>
        </p:txBody>
      </p:sp>
      <p:pic>
        <p:nvPicPr>
          <p:cNvPr id="315" name="Google Shape;315;p45"/>
          <p:cNvPicPr preferRelativeResize="0"/>
          <p:nvPr/>
        </p:nvPicPr>
        <p:blipFill rotWithShape="1">
          <a:blip r:embed="rId3">
            <a:alphaModFix/>
          </a:blip>
          <a:srcRect b="0" l="0" r="0" t="5855"/>
          <a:stretch/>
        </p:blipFill>
        <p:spPr>
          <a:xfrm>
            <a:off x="3287225" y="178725"/>
            <a:ext cx="5389549" cy="478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nvSpPr>
        <p:spPr>
          <a:xfrm>
            <a:off x="347100" y="835325"/>
            <a:ext cx="22566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Spécifications</a:t>
            </a:r>
            <a:endParaRPr sz="2100">
              <a:solidFill>
                <a:srgbClr val="F7F7F7"/>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fonctionnelles</a:t>
            </a:r>
            <a:endParaRPr sz="2100">
              <a:solidFill>
                <a:srgbClr val="F7F7F7"/>
              </a:solidFill>
              <a:latin typeface="Lexend Deca Black"/>
              <a:ea typeface="Lexend Deca Black"/>
              <a:cs typeface="Lexend Deca Black"/>
              <a:sym typeface="Lexend Deca Black"/>
            </a:endParaRPr>
          </a:p>
        </p:txBody>
      </p:sp>
      <p:sp>
        <p:nvSpPr>
          <p:cNvPr id="321" name="Google Shape;321;p46"/>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sp>
        <p:nvSpPr>
          <p:cNvPr id="322" name="Google Shape;322;p46"/>
          <p:cNvSpPr txBox="1"/>
          <p:nvPr/>
        </p:nvSpPr>
        <p:spPr>
          <a:xfrm>
            <a:off x="425569" y="3222146"/>
            <a:ext cx="18828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Flux de données</a:t>
            </a:r>
            <a:endParaRPr sz="1100">
              <a:solidFill>
                <a:srgbClr val="F7F7F7"/>
              </a:solidFill>
              <a:latin typeface="Lexend Deca Light"/>
              <a:ea typeface="Lexend Deca Light"/>
              <a:cs typeface="Lexend Deca Light"/>
              <a:sym typeface="Lexend Deca Light"/>
            </a:endParaRPr>
          </a:p>
        </p:txBody>
      </p:sp>
      <p:sp>
        <p:nvSpPr>
          <p:cNvPr id="323" name="Google Shape;323;p46"/>
          <p:cNvSpPr txBox="1"/>
          <p:nvPr/>
        </p:nvSpPr>
        <p:spPr>
          <a:xfrm>
            <a:off x="425569" y="3548362"/>
            <a:ext cx="18828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Diagramme de flux d’utilisation ou d’état permettant d’identifier le chemin des données.</a:t>
            </a:r>
            <a:endParaRPr sz="1100"/>
          </a:p>
        </p:txBody>
      </p:sp>
      <p:pic>
        <p:nvPicPr>
          <p:cNvPr id="324" name="Google Shape;324;p46"/>
          <p:cNvPicPr preferRelativeResize="0"/>
          <p:nvPr/>
        </p:nvPicPr>
        <p:blipFill rotWithShape="1">
          <a:blip r:embed="rId3">
            <a:alphaModFix/>
          </a:blip>
          <a:srcRect b="0" l="4223" r="0" t="7978"/>
          <a:stretch/>
        </p:blipFill>
        <p:spPr>
          <a:xfrm>
            <a:off x="2871175" y="404475"/>
            <a:ext cx="6235501" cy="43345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nvSpPr>
        <p:spPr>
          <a:xfrm>
            <a:off x="390449" y="599087"/>
            <a:ext cx="8363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Les contraintes</a:t>
            </a:r>
            <a:endParaRPr sz="2100">
              <a:solidFill>
                <a:srgbClr val="171717"/>
              </a:solidFill>
              <a:latin typeface="Lexend Deca Black"/>
              <a:ea typeface="Lexend Deca Black"/>
              <a:cs typeface="Lexend Deca Black"/>
              <a:sym typeface="Lexend Deca Black"/>
            </a:endParaRPr>
          </a:p>
        </p:txBody>
      </p:sp>
      <p:sp>
        <p:nvSpPr>
          <p:cNvPr id="330" name="Google Shape;330;p47"/>
          <p:cNvSpPr/>
          <p:nvPr/>
        </p:nvSpPr>
        <p:spPr>
          <a:xfrm>
            <a:off x="4244672" y="111398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331" name="Google Shape;331;p47"/>
          <p:cNvSpPr txBox="1"/>
          <p:nvPr/>
        </p:nvSpPr>
        <p:spPr>
          <a:xfrm>
            <a:off x="390450" y="2434125"/>
            <a:ext cx="26433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sont définies dans les exigences fonctionnelles et les cas d’utilisation.</a:t>
            </a:r>
            <a:endParaRPr sz="900">
              <a:solidFill>
                <a:srgbClr val="171717"/>
              </a:solidFill>
              <a:latin typeface="Lexend Deca Light"/>
              <a:ea typeface="Lexend Deca Light"/>
              <a:cs typeface="Lexend Deca Light"/>
              <a:sym typeface="Lexend Deca Light"/>
            </a:endParaRPr>
          </a:p>
        </p:txBody>
      </p:sp>
      <p:sp>
        <p:nvSpPr>
          <p:cNvPr id="332" name="Google Shape;332;p47"/>
          <p:cNvSpPr/>
          <p:nvPr/>
        </p:nvSpPr>
        <p:spPr>
          <a:xfrm>
            <a:off x="390450" y="2173199"/>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Fonctionnelles</a:t>
            </a:r>
            <a:endParaRPr sz="1100"/>
          </a:p>
        </p:txBody>
      </p:sp>
      <p:sp>
        <p:nvSpPr>
          <p:cNvPr id="333" name="Google Shape;333;p47"/>
          <p:cNvSpPr txBox="1"/>
          <p:nvPr/>
        </p:nvSpPr>
        <p:spPr>
          <a:xfrm>
            <a:off x="3250331" y="2434125"/>
            <a:ext cx="26433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Exemple :  la connexion n’est autorisée qu’à partir d’un compte Google La Plateforme.</a:t>
            </a:r>
            <a:endParaRPr sz="900">
              <a:solidFill>
                <a:srgbClr val="171717"/>
              </a:solidFill>
              <a:latin typeface="Lexend Deca Light"/>
              <a:ea typeface="Lexend Deca Light"/>
              <a:cs typeface="Lexend Deca Light"/>
              <a:sym typeface="Lexend Deca Light"/>
            </a:endParaRPr>
          </a:p>
        </p:txBody>
      </p:sp>
      <p:sp>
        <p:nvSpPr>
          <p:cNvPr id="334" name="Google Shape;334;p47"/>
          <p:cNvSpPr/>
          <p:nvPr/>
        </p:nvSpPr>
        <p:spPr>
          <a:xfrm>
            <a:off x="3250331" y="2173199"/>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Sécurité</a:t>
            </a:r>
            <a:endParaRPr sz="1100"/>
          </a:p>
        </p:txBody>
      </p:sp>
      <p:sp>
        <p:nvSpPr>
          <p:cNvPr id="335" name="Google Shape;335;p47"/>
          <p:cNvSpPr txBox="1"/>
          <p:nvPr/>
        </p:nvSpPr>
        <p:spPr>
          <a:xfrm>
            <a:off x="6110212" y="2434125"/>
            <a:ext cx="26433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L’outil doit être facile et agréable à utiliser. Il doit regrouper les principales fonctionnalités.</a:t>
            </a:r>
            <a:endParaRPr sz="900">
              <a:solidFill>
                <a:srgbClr val="171717"/>
              </a:solidFill>
              <a:latin typeface="Lexend Deca Light"/>
              <a:ea typeface="Lexend Deca Light"/>
              <a:cs typeface="Lexend Deca Light"/>
              <a:sym typeface="Lexend Deca Light"/>
            </a:endParaRPr>
          </a:p>
        </p:txBody>
      </p:sp>
      <p:sp>
        <p:nvSpPr>
          <p:cNvPr id="336" name="Google Shape;336;p47"/>
          <p:cNvSpPr/>
          <p:nvPr/>
        </p:nvSpPr>
        <p:spPr>
          <a:xfrm>
            <a:off x="6110212" y="2173199"/>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Ergonomiques</a:t>
            </a:r>
            <a:endParaRPr sz="1100"/>
          </a:p>
        </p:txBody>
      </p:sp>
      <p:sp>
        <p:nvSpPr>
          <p:cNvPr id="337" name="Google Shape;337;p47"/>
          <p:cNvSpPr txBox="1"/>
          <p:nvPr/>
        </p:nvSpPr>
        <p:spPr>
          <a:xfrm>
            <a:off x="390475" y="3474000"/>
            <a:ext cx="26433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La mise en place et le développement de l’outil doivent respecter les coûts et prévisions.</a:t>
            </a:r>
            <a:endParaRPr sz="900">
              <a:solidFill>
                <a:srgbClr val="171717"/>
              </a:solidFill>
              <a:latin typeface="Lexend Deca Light"/>
              <a:ea typeface="Lexend Deca Light"/>
              <a:cs typeface="Lexend Deca Light"/>
              <a:sym typeface="Lexend Deca Light"/>
            </a:endParaRPr>
          </a:p>
        </p:txBody>
      </p:sp>
      <p:sp>
        <p:nvSpPr>
          <p:cNvPr id="338" name="Google Shape;338;p47"/>
          <p:cNvSpPr/>
          <p:nvPr/>
        </p:nvSpPr>
        <p:spPr>
          <a:xfrm>
            <a:off x="390450" y="3213074"/>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Economiques</a:t>
            </a:r>
            <a:endParaRPr sz="1100"/>
          </a:p>
        </p:txBody>
      </p:sp>
      <p:sp>
        <p:nvSpPr>
          <p:cNvPr id="339" name="Google Shape;339;p47"/>
          <p:cNvSpPr txBox="1"/>
          <p:nvPr/>
        </p:nvSpPr>
        <p:spPr>
          <a:xfrm>
            <a:off x="3250356" y="3474000"/>
            <a:ext cx="2643300" cy="484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Le projet doit respecter les besoins et exigences visuels ( charte graphique potentielle ) et plaire aux utilisateurs.</a:t>
            </a:r>
            <a:endParaRPr sz="900">
              <a:solidFill>
                <a:srgbClr val="171717"/>
              </a:solidFill>
              <a:latin typeface="Lexend Deca Light"/>
              <a:ea typeface="Lexend Deca Light"/>
              <a:cs typeface="Lexend Deca Light"/>
              <a:sym typeface="Lexend Deca Light"/>
            </a:endParaRPr>
          </a:p>
        </p:txBody>
      </p:sp>
      <p:sp>
        <p:nvSpPr>
          <p:cNvPr id="340" name="Google Shape;340;p47"/>
          <p:cNvSpPr/>
          <p:nvPr/>
        </p:nvSpPr>
        <p:spPr>
          <a:xfrm>
            <a:off x="3250356" y="3213074"/>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Esthétiques</a:t>
            </a:r>
            <a:endParaRPr sz="1100"/>
          </a:p>
        </p:txBody>
      </p:sp>
      <p:sp>
        <p:nvSpPr>
          <p:cNvPr id="341" name="Google Shape;341;p47"/>
          <p:cNvSpPr txBox="1"/>
          <p:nvPr/>
        </p:nvSpPr>
        <p:spPr>
          <a:xfrm>
            <a:off x="6110237" y="3474000"/>
            <a:ext cx="26433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Le projet n’a pas de contraintes </a:t>
            </a:r>
            <a:r>
              <a:rPr lang="ko" sz="900">
                <a:solidFill>
                  <a:srgbClr val="171717"/>
                </a:solidFill>
                <a:latin typeface="Lexend Deca Light"/>
                <a:ea typeface="Lexend Deca Light"/>
                <a:cs typeface="Lexend Deca Light"/>
                <a:sym typeface="Lexend Deca Light"/>
              </a:rPr>
              <a:t>particulières</a:t>
            </a:r>
            <a:r>
              <a:rPr lang="ko" sz="900">
                <a:solidFill>
                  <a:srgbClr val="171717"/>
                </a:solidFill>
                <a:latin typeface="Lexend Deca Light"/>
                <a:ea typeface="Lexend Deca Light"/>
                <a:cs typeface="Lexend Deca Light"/>
                <a:sym typeface="Lexend Deca Light"/>
              </a:rPr>
              <a:t> sur les délais.</a:t>
            </a:r>
            <a:endParaRPr sz="900">
              <a:solidFill>
                <a:srgbClr val="171717"/>
              </a:solidFill>
              <a:latin typeface="Lexend Deca Light"/>
              <a:ea typeface="Lexend Deca Light"/>
              <a:cs typeface="Lexend Deca Light"/>
              <a:sym typeface="Lexend Deca Light"/>
            </a:endParaRPr>
          </a:p>
        </p:txBody>
      </p:sp>
      <p:sp>
        <p:nvSpPr>
          <p:cNvPr id="342" name="Google Shape;342;p47"/>
          <p:cNvSpPr/>
          <p:nvPr/>
        </p:nvSpPr>
        <p:spPr>
          <a:xfrm>
            <a:off x="6110237" y="3213074"/>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Delai</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nvSpPr>
        <p:spPr>
          <a:xfrm>
            <a:off x="390449" y="333487"/>
            <a:ext cx="8363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Détails des écrans</a:t>
            </a:r>
            <a:endParaRPr sz="2100">
              <a:solidFill>
                <a:srgbClr val="171717"/>
              </a:solidFill>
              <a:latin typeface="Lexend Deca Black"/>
              <a:ea typeface="Lexend Deca Black"/>
              <a:cs typeface="Lexend Deca Black"/>
              <a:sym typeface="Lexend Deca Black"/>
            </a:endParaRPr>
          </a:p>
        </p:txBody>
      </p:sp>
      <p:sp>
        <p:nvSpPr>
          <p:cNvPr id="348" name="Google Shape;348;p48"/>
          <p:cNvSpPr/>
          <p:nvPr/>
        </p:nvSpPr>
        <p:spPr>
          <a:xfrm>
            <a:off x="4244672" y="84838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349" name="Google Shape;349;p48"/>
          <p:cNvPicPr preferRelativeResize="0"/>
          <p:nvPr/>
        </p:nvPicPr>
        <p:blipFill>
          <a:blip r:embed="rId3">
            <a:alphaModFix/>
          </a:blip>
          <a:stretch>
            <a:fillRect/>
          </a:stretch>
        </p:blipFill>
        <p:spPr>
          <a:xfrm>
            <a:off x="5051672" y="848387"/>
            <a:ext cx="3634823" cy="4112813"/>
          </a:xfrm>
          <a:prstGeom prst="rect">
            <a:avLst/>
          </a:prstGeom>
          <a:noFill/>
          <a:ln>
            <a:noFill/>
          </a:ln>
        </p:spPr>
      </p:pic>
      <p:pic>
        <p:nvPicPr>
          <p:cNvPr id="350" name="Google Shape;350;p48"/>
          <p:cNvPicPr preferRelativeResize="0"/>
          <p:nvPr/>
        </p:nvPicPr>
        <p:blipFill>
          <a:blip r:embed="rId4">
            <a:alphaModFix/>
          </a:blip>
          <a:stretch>
            <a:fillRect/>
          </a:stretch>
        </p:blipFill>
        <p:spPr>
          <a:xfrm>
            <a:off x="457450" y="848387"/>
            <a:ext cx="3634823" cy="41128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nvSpPr>
        <p:spPr>
          <a:xfrm>
            <a:off x="2533650" y="509568"/>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171717"/>
                </a:solidFill>
                <a:latin typeface="Lexend Deca Black"/>
                <a:ea typeface="Lexend Deca Black"/>
                <a:cs typeface="Lexend Deca Black"/>
                <a:sym typeface="Lexend Deca Black"/>
              </a:rPr>
              <a:t>Technique</a:t>
            </a:r>
            <a:endParaRPr sz="3600">
              <a:solidFill>
                <a:srgbClr val="171717"/>
              </a:solidFill>
              <a:latin typeface="Lexend Deca Black"/>
              <a:ea typeface="Lexend Deca Black"/>
              <a:cs typeface="Lexend Deca Black"/>
              <a:sym typeface="Lexend Deca Black"/>
            </a:endParaRPr>
          </a:p>
          <a:p>
            <a:pPr indent="0" lvl="0" marL="0" marR="0" rtl="0" algn="ctr">
              <a:spcBef>
                <a:spcPts val="0"/>
              </a:spcBef>
              <a:spcAft>
                <a:spcPts val="0"/>
              </a:spcAft>
              <a:buNone/>
            </a:pPr>
            <a:r>
              <a:t/>
            </a:r>
            <a:endParaRPr sz="3600">
              <a:solidFill>
                <a:srgbClr val="171717"/>
              </a:solidFill>
              <a:latin typeface="Lexend Deca Black"/>
              <a:ea typeface="Lexend Deca Black"/>
              <a:cs typeface="Lexend Deca Black"/>
              <a:sym typeface="Lexend Deca Black"/>
            </a:endParaRPr>
          </a:p>
        </p:txBody>
      </p:sp>
      <p:sp>
        <p:nvSpPr>
          <p:cNvPr id="356" name="Google Shape;356;p49"/>
          <p:cNvSpPr txBox="1"/>
          <p:nvPr/>
        </p:nvSpPr>
        <p:spPr>
          <a:xfrm>
            <a:off x="2422049" y="1033550"/>
            <a:ext cx="4299900" cy="715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Contexte et environnement technique</a:t>
            </a:r>
            <a:endParaRPr sz="2100">
              <a:solidFill>
                <a:srgbClr val="171717"/>
              </a:solidFill>
              <a:latin typeface="Lexend Deca Black"/>
              <a:ea typeface="Lexend Deca Black"/>
              <a:cs typeface="Lexend Deca Black"/>
              <a:sym typeface="Lexend Deca Black"/>
            </a:endParaRPr>
          </a:p>
        </p:txBody>
      </p:sp>
      <p:graphicFrame>
        <p:nvGraphicFramePr>
          <p:cNvPr id="357" name="Google Shape;357;p49"/>
          <p:cNvGraphicFramePr/>
          <p:nvPr/>
        </p:nvGraphicFramePr>
        <p:xfrm>
          <a:off x="1706400" y="1956675"/>
          <a:ext cx="3000000" cy="3000000"/>
        </p:xfrm>
        <a:graphic>
          <a:graphicData uri="http://schemas.openxmlformats.org/drawingml/2006/table">
            <a:tbl>
              <a:tblPr>
                <a:noFill/>
                <a:tableStyleId>{373CC259-F342-4B07-B94D-C9AEA2379935}</a:tableStyleId>
              </a:tblPr>
              <a:tblGrid>
                <a:gridCol w="2865600"/>
                <a:gridCol w="2865600"/>
              </a:tblGrid>
              <a:tr h="12700">
                <a:tc>
                  <a:txBody>
                    <a:bodyPr/>
                    <a:lstStyle/>
                    <a:p>
                      <a:pPr indent="0" lvl="0" marL="0" rtl="0" algn="l">
                        <a:spcBef>
                          <a:spcPts val="0"/>
                        </a:spcBef>
                        <a:spcAft>
                          <a:spcPts val="0"/>
                        </a:spcAft>
                        <a:buNone/>
                      </a:pPr>
                      <a:r>
                        <a:rPr b="1" lang="ko" sz="1100">
                          <a:latin typeface="Roboto"/>
                          <a:ea typeface="Roboto"/>
                          <a:cs typeface="Roboto"/>
                          <a:sym typeface="Roboto"/>
                        </a:rPr>
                        <a:t>Contexte</a:t>
                      </a:r>
                      <a:endParaRPr b="1"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ko" sz="1100">
                          <a:latin typeface="Roboto"/>
                          <a:ea typeface="Roboto"/>
                          <a:cs typeface="Roboto"/>
                          <a:sym typeface="Roboto"/>
                        </a:rPr>
                        <a:t>Choix</a:t>
                      </a:r>
                      <a:endParaRPr b="1"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latin typeface="Roboto"/>
                          <a:ea typeface="Roboto"/>
                          <a:cs typeface="Roboto"/>
                          <a:sym typeface="Roboto"/>
                        </a:rPr>
                        <a:t>Front-end</a:t>
                      </a:r>
                      <a:endParaRPr sz="1100">
                        <a:latin typeface="Roboto"/>
                        <a:ea typeface="Roboto"/>
                        <a:cs typeface="Roboto"/>
                        <a:sym typeface="Roboto"/>
                      </a:endParaRPr>
                    </a:p>
                  </a:txBody>
                  <a:tcPr marT="63500" marB="63500" marR="63500" marL="63500"/>
                </a:tc>
                <a:tc>
                  <a:txBody>
                    <a:bodyPr/>
                    <a:lstStyle/>
                    <a:p>
                      <a:pPr indent="0" lvl="0" marL="0" rtl="0" algn="l">
                        <a:lnSpc>
                          <a:spcPct val="115000"/>
                        </a:lnSpc>
                        <a:spcBef>
                          <a:spcPts val="0"/>
                        </a:spcBef>
                        <a:spcAft>
                          <a:spcPts val="0"/>
                        </a:spcAft>
                        <a:buNone/>
                      </a:pPr>
                      <a:r>
                        <a:rPr lang="ko" sz="1100">
                          <a:latin typeface="Roboto"/>
                          <a:ea typeface="Roboto"/>
                          <a:cs typeface="Roboto"/>
                          <a:sym typeface="Roboto"/>
                        </a:rPr>
                        <a:t>Outil actuel : HTML / CSS / JavaScript. </a:t>
                      </a:r>
                      <a:endParaRPr sz="1100">
                        <a:latin typeface="Roboto"/>
                        <a:ea typeface="Roboto"/>
                        <a:cs typeface="Roboto"/>
                        <a:sym typeface="Roboto"/>
                      </a:endParaRPr>
                    </a:p>
                    <a:p>
                      <a:pPr indent="0" lvl="0" marL="0" rtl="0" algn="l">
                        <a:lnSpc>
                          <a:spcPct val="115000"/>
                        </a:lnSpc>
                        <a:spcBef>
                          <a:spcPts val="0"/>
                        </a:spcBef>
                        <a:spcAft>
                          <a:spcPts val="0"/>
                        </a:spcAft>
                        <a:buNone/>
                      </a:pPr>
                      <a:r>
                        <a:rPr lang="ko" sz="1100">
                          <a:latin typeface="Roboto"/>
                          <a:ea typeface="Roboto"/>
                          <a:cs typeface="Roboto"/>
                          <a:sym typeface="Roboto"/>
                        </a:rPr>
                        <a:t>Technologies préservées pour la refonte.</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highlight>
                            <a:srgbClr val="FFFFFF"/>
                          </a:highlight>
                          <a:latin typeface="Roboto"/>
                          <a:ea typeface="Roboto"/>
                          <a:cs typeface="Roboto"/>
                          <a:sym typeface="Roboto"/>
                        </a:rPr>
                        <a:t>Back-end</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PHP, préservé pour la refonte.</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highlight>
                            <a:srgbClr val="FFFFFF"/>
                          </a:highlight>
                          <a:latin typeface="Roboto"/>
                          <a:ea typeface="Roboto"/>
                          <a:cs typeface="Roboto"/>
                          <a:sym typeface="Roboto"/>
                        </a:rPr>
                        <a:t>Base de données</a:t>
                      </a:r>
                      <a:endParaRPr sz="110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Mysql</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highlight>
                            <a:srgbClr val="FFFFFF"/>
                          </a:highlight>
                          <a:latin typeface="Roboto"/>
                          <a:ea typeface="Roboto"/>
                          <a:cs typeface="Roboto"/>
                          <a:sym typeface="Roboto"/>
                        </a:rPr>
                        <a:t>Serveur de développement</a:t>
                      </a:r>
                      <a:endParaRPr sz="110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XAMPP</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highlight>
                            <a:srgbClr val="FFFFFF"/>
                          </a:highlight>
                          <a:latin typeface="Roboto"/>
                          <a:ea typeface="Roboto"/>
                          <a:cs typeface="Roboto"/>
                          <a:sym typeface="Roboto"/>
                        </a:rPr>
                        <a:t>Administration de base de données</a:t>
                      </a:r>
                      <a:endParaRPr sz="110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PhpMyAdmin</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highlight>
                            <a:srgbClr val="FFFFFF"/>
                          </a:highlight>
                          <a:latin typeface="Roboto"/>
                          <a:ea typeface="Roboto"/>
                          <a:cs typeface="Roboto"/>
                          <a:sym typeface="Roboto"/>
                        </a:rPr>
                        <a:t>Environnement de développement intégré</a:t>
                      </a:r>
                      <a:endParaRPr sz="110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Visual Studio Code</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highlight>
                            <a:srgbClr val="FFFFFF"/>
                          </a:highlight>
                          <a:latin typeface="Roboto"/>
                          <a:ea typeface="Roboto"/>
                          <a:cs typeface="Roboto"/>
                          <a:sym typeface="Roboto"/>
                        </a:rPr>
                        <a:t>Design et intégration</a:t>
                      </a:r>
                      <a:endParaRPr sz="110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Figma</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highlight>
                            <a:srgbClr val="FFFFFF"/>
                          </a:highlight>
                          <a:latin typeface="Roboto"/>
                          <a:ea typeface="Roboto"/>
                          <a:cs typeface="Roboto"/>
                          <a:sym typeface="Roboto"/>
                        </a:rPr>
                        <a:t>Versioning</a:t>
                      </a:r>
                      <a:endParaRPr sz="110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Git / Github</a:t>
                      </a:r>
                      <a:endParaRPr sz="1100">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nvSpPr>
        <p:spPr>
          <a:xfrm>
            <a:off x="2422049" y="227950"/>
            <a:ext cx="42999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Architecture système</a:t>
            </a:r>
            <a:endParaRPr sz="2100">
              <a:solidFill>
                <a:srgbClr val="171717"/>
              </a:solidFill>
              <a:latin typeface="Lexend Deca Black"/>
              <a:ea typeface="Lexend Deca Black"/>
              <a:cs typeface="Lexend Deca Black"/>
              <a:sym typeface="Lexend Deca Black"/>
            </a:endParaRPr>
          </a:p>
        </p:txBody>
      </p:sp>
      <p:pic>
        <p:nvPicPr>
          <p:cNvPr id="363" name="Google Shape;363;p50"/>
          <p:cNvPicPr preferRelativeResize="0"/>
          <p:nvPr/>
        </p:nvPicPr>
        <p:blipFill rotWithShape="1">
          <a:blip r:embed="rId3">
            <a:alphaModFix/>
          </a:blip>
          <a:srcRect b="8071" l="0" r="28073" t="0"/>
          <a:stretch/>
        </p:blipFill>
        <p:spPr>
          <a:xfrm>
            <a:off x="984525" y="755050"/>
            <a:ext cx="7174962" cy="421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nvSpPr>
        <p:spPr>
          <a:xfrm>
            <a:off x="347100" y="835325"/>
            <a:ext cx="22566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2F2F2"/>
                </a:solidFill>
                <a:latin typeface="Lexend Deca Black"/>
                <a:ea typeface="Lexend Deca Black"/>
                <a:cs typeface="Lexend Deca Black"/>
                <a:sym typeface="Lexend Deca Black"/>
              </a:rPr>
              <a:t>Spécifications</a:t>
            </a:r>
            <a:endParaRPr sz="2100">
              <a:solidFill>
                <a:srgbClr val="F2F2F2"/>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sz="2100">
                <a:solidFill>
                  <a:srgbClr val="F2F2F2"/>
                </a:solidFill>
                <a:latin typeface="Lexend Deca Black"/>
                <a:ea typeface="Lexend Deca Black"/>
                <a:cs typeface="Lexend Deca Black"/>
                <a:sym typeface="Lexend Deca Black"/>
              </a:rPr>
              <a:t>techniques</a:t>
            </a:r>
            <a:endParaRPr sz="2100">
              <a:solidFill>
                <a:srgbClr val="F2F2F2"/>
              </a:solidFill>
              <a:latin typeface="Lexend Deca Black"/>
              <a:ea typeface="Lexend Deca Black"/>
              <a:cs typeface="Lexend Deca Black"/>
              <a:sym typeface="Lexend Deca Black"/>
            </a:endParaRPr>
          </a:p>
        </p:txBody>
      </p:sp>
      <p:sp>
        <p:nvSpPr>
          <p:cNvPr id="369" name="Google Shape;369;p51"/>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sp>
        <p:nvSpPr>
          <p:cNvPr id="370" name="Google Shape;370;p51"/>
          <p:cNvSpPr txBox="1"/>
          <p:nvPr/>
        </p:nvSpPr>
        <p:spPr>
          <a:xfrm>
            <a:off x="425577" y="3222150"/>
            <a:ext cx="24438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Langages de programmation</a:t>
            </a:r>
            <a:endParaRPr sz="1100">
              <a:solidFill>
                <a:srgbClr val="F7F7F7"/>
              </a:solidFill>
              <a:latin typeface="Lexend Deca Light"/>
              <a:ea typeface="Lexend Deca Light"/>
              <a:cs typeface="Lexend Deca Light"/>
              <a:sym typeface="Lexend Deca Light"/>
            </a:endParaRPr>
          </a:p>
        </p:txBody>
      </p:sp>
      <p:sp>
        <p:nvSpPr>
          <p:cNvPr id="371" name="Google Shape;371;p51"/>
          <p:cNvSpPr txBox="1"/>
          <p:nvPr/>
        </p:nvSpPr>
        <p:spPr>
          <a:xfrm>
            <a:off x="425569" y="3548362"/>
            <a:ext cx="1882800" cy="315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Ils peuvent être précisé après l’environnement du système.</a:t>
            </a:r>
            <a:endParaRPr sz="1100"/>
          </a:p>
        </p:txBody>
      </p:sp>
      <p:sp>
        <p:nvSpPr>
          <p:cNvPr id="372" name="Google Shape;372;p51"/>
          <p:cNvSpPr txBox="1"/>
          <p:nvPr/>
        </p:nvSpPr>
        <p:spPr>
          <a:xfrm>
            <a:off x="3092202" y="1174725"/>
            <a:ext cx="24438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171717"/>
                </a:solidFill>
                <a:latin typeface="Lexend Deca Light"/>
                <a:ea typeface="Lexend Deca Light"/>
                <a:cs typeface="Lexend Deca Light"/>
                <a:sym typeface="Lexend Deca Light"/>
              </a:rPr>
              <a:t>API et services tiers</a:t>
            </a:r>
            <a:endParaRPr sz="1100">
              <a:solidFill>
                <a:srgbClr val="171717"/>
              </a:solidFill>
              <a:latin typeface="Lexend Deca Light"/>
              <a:ea typeface="Lexend Deca Light"/>
              <a:cs typeface="Lexend Deca Light"/>
              <a:sym typeface="Lexend Deca Light"/>
            </a:endParaRPr>
          </a:p>
        </p:txBody>
      </p:sp>
      <p:pic>
        <p:nvPicPr>
          <p:cNvPr id="373" name="Google Shape;373;p51"/>
          <p:cNvPicPr preferRelativeResize="0"/>
          <p:nvPr/>
        </p:nvPicPr>
        <p:blipFill rotWithShape="1">
          <a:blip r:embed="rId3">
            <a:alphaModFix/>
          </a:blip>
          <a:srcRect b="0" l="0" r="0" t="12449"/>
          <a:stretch/>
        </p:blipFill>
        <p:spPr>
          <a:xfrm>
            <a:off x="3092200" y="1775760"/>
            <a:ext cx="5802725" cy="159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nvSpPr>
        <p:spPr>
          <a:xfrm>
            <a:off x="1028095" y="1004106"/>
            <a:ext cx="22131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171717"/>
                </a:solidFill>
                <a:latin typeface="Lexend Deca Black"/>
                <a:ea typeface="Lexend Deca Black"/>
                <a:cs typeface="Lexend Deca Black"/>
                <a:sym typeface="Lexend Deca Black"/>
              </a:rPr>
              <a:t>Sommaire</a:t>
            </a:r>
            <a:endParaRPr sz="2400">
              <a:solidFill>
                <a:srgbClr val="171717"/>
              </a:solidFill>
              <a:latin typeface="Lexend Deca Black"/>
              <a:ea typeface="Lexend Deca Black"/>
              <a:cs typeface="Lexend Deca Black"/>
              <a:sym typeface="Lexend Deca Black"/>
            </a:endParaRPr>
          </a:p>
        </p:txBody>
      </p:sp>
      <p:sp>
        <p:nvSpPr>
          <p:cNvPr id="157" name="Google Shape;157;p34"/>
          <p:cNvSpPr txBox="1"/>
          <p:nvPr/>
        </p:nvSpPr>
        <p:spPr>
          <a:xfrm>
            <a:off x="4225865" y="1355549"/>
            <a:ext cx="38901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Méthodologie de gestion du projet, présentation de l’équipe</a:t>
            </a:r>
            <a:endParaRPr sz="900">
              <a:solidFill>
                <a:srgbClr val="171717"/>
              </a:solidFill>
              <a:latin typeface="Lexend Deca Light"/>
              <a:ea typeface="Lexend Deca Light"/>
              <a:cs typeface="Lexend Deca Light"/>
              <a:sym typeface="Lexend Deca Light"/>
            </a:endParaRPr>
          </a:p>
        </p:txBody>
      </p:sp>
      <p:sp>
        <p:nvSpPr>
          <p:cNvPr id="158" name="Google Shape;158;p34"/>
          <p:cNvSpPr/>
          <p:nvPr/>
        </p:nvSpPr>
        <p:spPr>
          <a:xfrm>
            <a:off x="4210871" y="1087191"/>
            <a:ext cx="2461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Organisation</a:t>
            </a:r>
            <a:endParaRPr sz="1500">
              <a:solidFill>
                <a:srgbClr val="171717"/>
              </a:solidFill>
              <a:latin typeface="Lexend Deca Black"/>
              <a:ea typeface="Lexend Deca Black"/>
              <a:cs typeface="Lexend Deca Black"/>
              <a:sym typeface="Lexend Deca Black"/>
            </a:endParaRPr>
          </a:p>
        </p:txBody>
      </p:sp>
      <p:sp>
        <p:nvSpPr>
          <p:cNvPr id="159" name="Google Shape;159;p34"/>
          <p:cNvSpPr txBox="1"/>
          <p:nvPr/>
        </p:nvSpPr>
        <p:spPr>
          <a:xfrm>
            <a:off x="4225865" y="2168081"/>
            <a:ext cx="38901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lang="ko" sz="900">
                <a:solidFill>
                  <a:srgbClr val="171717"/>
                </a:solidFill>
                <a:latin typeface="Lexend Deca Light"/>
                <a:ea typeface="Lexend Deca Light"/>
                <a:cs typeface="Lexend Deca Light"/>
                <a:sym typeface="Lexend Deca Light"/>
              </a:rPr>
              <a:t>Définition du contexte, des exigences fonctionnelles et non fonctionnelles, des contraintes et attentes. Partie fonctionnelle et technique. </a:t>
            </a:r>
            <a:endParaRPr sz="900">
              <a:solidFill>
                <a:srgbClr val="171717"/>
              </a:solidFill>
              <a:latin typeface="Lexend Deca Light"/>
              <a:ea typeface="Lexend Deca Light"/>
              <a:cs typeface="Lexend Deca Light"/>
              <a:sym typeface="Lexend Deca Light"/>
            </a:endParaRPr>
          </a:p>
        </p:txBody>
      </p:sp>
      <p:sp>
        <p:nvSpPr>
          <p:cNvPr id="160" name="Google Shape;160;p34"/>
          <p:cNvSpPr/>
          <p:nvPr/>
        </p:nvSpPr>
        <p:spPr>
          <a:xfrm>
            <a:off x="4210871" y="1899723"/>
            <a:ext cx="2461800" cy="300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ko" sz="1500">
                <a:solidFill>
                  <a:srgbClr val="171717"/>
                </a:solidFill>
                <a:latin typeface="Lexend Deca Black"/>
                <a:ea typeface="Lexend Deca Black"/>
                <a:cs typeface="Lexend Deca Black"/>
                <a:sym typeface="Lexend Deca Black"/>
              </a:rPr>
              <a:t>Cahier des charges</a:t>
            </a:r>
            <a:endParaRPr sz="1500">
              <a:solidFill>
                <a:srgbClr val="171717"/>
              </a:solidFill>
              <a:latin typeface="Lexend Deca Black"/>
              <a:ea typeface="Lexend Deca Black"/>
              <a:cs typeface="Lexend Deca Black"/>
              <a:sym typeface="Lexend Deca Black"/>
            </a:endParaRPr>
          </a:p>
        </p:txBody>
      </p:sp>
      <p:sp>
        <p:nvSpPr>
          <p:cNvPr id="161" name="Google Shape;161;p34"/>
          <p:cNvSpPr txBox="1"/>
          <p:nvPr/>
        </p:nvSpPr>
        <p:spPr>
          <a:xfrm>
            <a:off x="4225865" y="2980613"/>
            <a:ext cx="38901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171717"/>
                </a:solidFill>
                <a:latin typeface="Lexend Deca Light"/>
                <a:ea typeface="Lexend Deca Light"/>
                <a:cs typeface="Lexend Deca Light"/>
                <a:sym typeface="Lexend Deca Light"/>
              </a:rPr>
              <a:t>Présentation des différents modèles de données, conceptuel et logique. Règles de données </a:t>
            </a:r>
            <a:endParaRPr sz="900">
              <a:solidFill>
                <a:srgbClr val="171717"/>
              </a:solidFill>
              <a:latin typeface="Lexend Deca Light"/>
              <a:ea typeface="Lexend Deca Light"/>
              <a:cs typeface="Lexend Deca Light"/>
              <a:sym typeface="Lexend Deca Light"/>
            </a:endParaRPr>
          </a:p>
        </p:txBody>
      </p:sp>
      <p:sp>
        <p:nvSpPr>
          <p:cNvPr id="162" name="Google Shape;162;p34"/>
          <p:cNvSpPr/>
          <p:nvPr/>
        </p:nvSpPr>
        <p:spPr>
          <a:xfrm>
            <a:off x="4210871" y="2712255"/>
            <a:ext cx="2461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Modèles de données</a:t>
            </a:r>
            <a:endParaRPr sz="1500">
              <a:solidFill>
                <a:srgbClr val="171717"/>
              </a:solidFill>
              <a:latin typeface="Lexend Deca Black"/>
              <a:ea typeface="Lexend Deca Black"/>
              <a:cs typeface="Lexend Deca Black"/>
              <a:sym typeface="Lexend Deca Black"/>
            </a:endParaRPr>
          </a:p>
        </p:txBody>
      </p:sp>
      <p:sp>
        <p:nvSpPr>
          <p:cNvPr id="163" name="Google Shape;163;p34"/>
          <p:cNvSpPr/>
          <p:nvPr/>
        </p:nvSpPr>
        <p:spPr>
          <a:xfrm>
            <a:off x="4210876" y="3571275"/>
            <a:ext cx="29433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Sécurité &amp; performances</a:t>
            </a:r>
            <a:endParaRPr sz="1500">
              <a:solidFill>
                <a:srgbClr val="171717"/>
              </a:solidFill>
              <a:latin typeface="Lexend Deca Black"/>
              <a:ea typeface="Lexend Deca Black"/>
              <a:cs typeface="Lexend Deca Black"/>
              <a:sym typeface="Lexend Deca Black"/>
            </a:endParaRPr>
          </a:p>
        </p:txBody>
      </p:sp>
      <p:sp>
        <p:nvSpPr>
          <p:cNvPr id="164" name="Google Shape;164;p34"/>
          <p:cNvSpPr/>
          <p:nvPr/>
        </p:nvSpPr>
        <p:spPr>
          <a:xfrm>
            <a:off x="3603588" y="1087490"/>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a:t>
            </a:r>
            <a:r>
              <a:rPr lang="ko" sz="2100">
                <a:solidFill>
                  <a:srgbClr val="171717"/>
                </a:solidFill>
                <a:latin typeface="Lexend Deca Black"/>
                <a:ea typeface="Lexend Deca Black"/>
                <a:cs typeface="Lexend Deca Black"/>
                <a:sym typeface="Lexend Deca Black"/>
              </a:rPr>
              <a:t>1</a:t>
            </a:r>
            <a:r>
              <a:rPr lang="ko" sz="2100">
                <a:solidFill>
                  <a:srgbClr val="171717"/>
                </a:solidFill>
                <a:latin typeface="Lexend Deca Black"/>
                <a:ea typeface="Lexend Deca Black"/>
                <a:cs typeface="Lexend Deca Black"/>
                <a:sym typeface="Lexend Deca Black"/>
              </a:rPr>
              <a:t>.</a:t>
            </a:r>
            <a:endParaRPr sz="2100">
              <a:solidFill>
                <a:srgbClr val="171717"/>
              </a:solidFill>
              <a:latin typeface="Lexend Deca Black"/>
              <a:ea typeface="Lexend Deca Black"/>
              <a:cs typeface="Lexend Deca Black"/>
              <a:sym typeface="Lexend Deca Black"/>
            </a:endParaRPr>
          </a:p>
        </p:txBody>
      </p:sp>
      <p:sp>
        <p:nvSpPr>
          <p:cNvPr id="165" name="Google Shape;165;p34"/>
          <p:cNvSpPr/>
          <p:nvPr/>
        </p:nvSpPr>
        <p:spPr>
          <a:xfrm>
            <a:off x="3603588" y="1900022"/>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a:t>
            </a:r>
            <a:r>
              <a:rPr lang="ko" sz="2100">
                <a:solidFill>
                  <a:srgbClr val="171717"/>
                </a:solidFill>
                <a:latin typeface="Lexend Deca Black"/>
                <a:ea typeface="Lexend Deca Black"/>
                <a:cs typeface="Lexend Deca Black"/>
                <a:sym typeface="Lexend Deca Black"/>
              </a:rPr>
              <a:t>2</a:t>
            </a:r>
            <a:r>
              <a:rPr lang="ko" sz="2100">
                <a:solidFill>
                  <a:srgbClr val="171717"/>
                </a:solidFill>
                <a:latin typeface="Lexend Deca Black"/>
                <a:ea typeface="Lexend Deca Black"/>
                <a:cs typeface="Lexend Deca Black"/>
                <a:sym typeface="Lexend Deca Black"/>
              </a:rPr>
              <a:t>.</a:t>
            </a:r>
            <a:endParaRPr sz="2100">
              <a:solidFill>
                <a:srgbClr val="171717"/>
              </a:solidFill>
              <a:latin typeface="Lexend Deca Black"/>
              <a:ea typeface="Lexend Deca Black"/>
              <a:cs typeface="Lexend Deca Black"/>
              <a:sym typeface="Lexend Deca Black"/>
            </a:endParaRPr>
          </a:p>
        </p:txBody>
      </p:sp>
      <p:sp>
        <p:nvSpPr>
          <p:cNvPr id="166" name="Google Shape;166;p34"/>
          <p:cNvSpPr/>
          <p:nvPr/>
        </p:nvSpPr>
        <p:spPr>
          <a:xfrm>
            <a:off x="3603588" y="2712554"/>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a:t>
            </a:r>
            <a:r>
              <a:rPr lang="ko" sz="2100">
                <a:solidFill>
                  <a:srgbClr val="171717"/>
                </a:solidFill>
                <a:latin typeface="Lexend Deca Black"/>
                <a:ea typeface="Lexend Deca Black"/>
                <a:cs typeface="Lexend Deca Black"/>
                <a:sym typeface="Lexend Deca Black"/>
              </a:rPr>
              <a:t>3</a:t>
            </a:r>
            <a:r>
              <a:rPr lang="ko" sz="2100">
                <a:solidFill>
                  <a:srgbClr val="171717"/>
                </a:solidFill>
                <a:latin typeface="Lexend Deca Black"/>
                <a:ea typeface="Lexend Deca Black"/>
                <a:cs typeface="Lexend Deca Black"/>
                <a:sym typeface="Lexend Deca Black"/>
              </a:rPr>
              <a:t>.</a:t>
            </a:r>
            <a:endParaRPr sz="2100">
              <a:solidFill>
                <a:srgbClr val="171717"/>
              </a:solidFill>
              <a:latin typeface="Lexend Deca Black"/>
              <a:ea typeface="Lexend Deca Black"/>
              <a:cs typeface="Lexend Deca Black"/>
              <a:sym typeface="Lexend Deca Black"/>
            </a:endParaRPr>
          </a:p>
        </p:txBody>
      </p:sp>
      <p:sp>
        <p:nvSpPr>
          <p:cNvPr id="167" name="Google Shape;167;p34"/>
          <p:cNvSpPr/>
          <p:nvPr/>
        </p:nvSpPr>
        <p:spPr>
          <a:xfrm>
            <a:off x="3603588" y="3525086"/>
            <a:ext cx="9975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04.</a:t>
            </a:r>
            <a:endParaRPr sz="2100">
              <a:solidFill>
                <a:srgbClr val="171717"/>
              </a:solidFill>
              <a:latin typeface="Lexend Deca Black"/>
              <a:ea typeface="Lexend Deca Black"/>
              <a:cs typeface="Lexend Deca Black"/>
              <a:sym typeface="Lexend Deca Black"/>
            </a:endParaRPr>
          </a:p>
        </p:txBody>
      </p:sp>
      <p:sp>
        <p:nvSpPr>
          <p:cNvPr id="168" name="Google Shape;168;p34"/>
          <p:cNvSpPr/>
          <p:nvPr/>
        </p:nvSpPr>
        <p:spPr>
          <a:xfrm>
            <a:off x="1056670" y="1479905"/>
            <a:ext cx="594000" cy="13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nvSpPr>
        <p:spPr>
          <a:xfrm>
            <a:off x="390449" y="599087"/>
            <a:ext cx="8363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Base de données (MCD)</a:t>
            </a:r>
            <a:endParaRPr sz="2100">
              <a:solidFill>
                <a:srgbClr val="171717"/>
              </a:solidFill>
              <a:latin typeface="Lexend Deca Black"/>
              <a:ea typeface="Lexend Deca Black"/>
              <a:cs typeface="Lexend Deca Black"/>
              <a:sym typeface="Lexend Deca Black"/>
            </a:endParaRPr>
          </a:p>
        </p:txBody>
      </p:sp>
      <p:sp>
        <p:nvSpPr>
          <p:cNvPr id="379" name="Google Shape;379;p52"/>
          <p:cNvSpPr/>
          <p:nvPr/>
        </p:nvSpPr>
        <p:spPr>
          <a:xfrm>
            <a:off x="4244672" y="111398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380" name="Google Shape;380;p52"/>
          <p:cNvPicPr preferRelativeResize="0"/>
          <p:nvPr/>
        </p:nvPicPr>
        <p:blipFill>
          <a:blip r:embed="rId3">
            <a:alphaModFix/>
          </a:blip>
          <a:stretch>
            <a:fillRect/>
          </a:stretch>
        </p:blipFill>
        <p:spPr>
          <a:xfrm>
            <a:off x="990550" y="361600"/>
            <a:ext cx="7248299" cy="442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nvSpPr>
        <p:spPr>
          <a:xfrm>
            <a:off x="390449" y="599087"/>
            <a:ext cx="8363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Base de données (MLD)</a:t>
            </a:r>
            <a:endParaRPr sz="2100">
              <a:solidFill>
                <a:srgbClr val="171717"/>
              </a:solidFill>
              <a:latin typeface="Lexend Deca Black"/>
              <a:ea typeface="Lexend Deca Black"/>
              <a:cs typeface="Lexend Deca Black"/>
              <a:sym typeface="Lexend Deca Black"/>
            </a:endParaRPr>
          </a:p>
        </p:txBody>
      </p:sp>
      <p:sp>
        <p:nvSpPr>
          <p:cNvPr id="386" name="Google Shape;386;p53"/>
          <p:cNvSpPr/>
          <p:nvPr/>
        </p:nvSpPr>
        <p:spPr>
          <a:xfrm>
            <a:off x="4244672" y="111398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387" name="Google Shape;387;p53"/>
          <p:cNvPicPr preferRelativeResize="0"/>
          <p:nvPr/>
        </p:nvPicPr>
        <p:blipFill>
          <a:blip r:embed="rId3">
            <a:alphaModFix/>
          </a:blip>
          <a:stretch>
            <a:fillRect/>
          </a:stretch>
        </p:blipFill>
        <p:spPr>
          <a:xfrm>
            <a:off x="2252625" y="1312675"/>
            <a:ext cx="4274275" cy="305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nvSpPr>
        <p:spPr>
          <a:xfrm>
            <a:off x="466649" y="575887"/>
            <a:ext cx="8363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Base de données (MPD)</a:t>
            </a:r>
            <a:endParaRPr sz="2100">
              <a:solidFill>
                <a:srgbClr val="171717"/>
              </a:solidFill>
              <a:latin typeface="Lexend Deca Black"/>
              <a:ea typeface="Lexend Deca Black"/>
              <a:cs typeface="Lexend Deca Black"/>
              <a:sym typeface="Lexend Deca Black"/>
            </a:endParaRPr>
          </a:p>
        </p:txBody>
      </p:sp>
      <p:sp>
        <p:nvSpPr>
          <p:cNvPr id="393" name="Google Shape;393;p54"/>
          <p:cNvSpPr/>
          <p:nvPr/>
        </p:nvSpPr>
        <p:spPr>
          <a:xfrm>
            <a:off x="4244672" y="111398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394" name="Google Shape;394;p54"/>
          <p:cNvPicPr preferRelativeResize="0"/>
          <p:nvPr/>
        </p:nvPicPr>
        <p:blipFill>
          <a:blip r:embed="rId3">
            <a:alphaModFix/>
          </a:blip>
          <a:stretch>
            <a:fillRect/>
          </a:stretch>
        </p:blipFill>
        <p:spPr>
          <a:xfrm>
            <a:off x="760037" y="1028675"/>
            <a:ext cx="7623876" cy="3766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nvSpPr>
        <p:spPr>
          <a:xfrm>
            <a:off x="497624" y="312612"/>
            <a:ext cx="8363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UML</a:t>
            </a:r>
            <a:r>
              <a:rPr lang="ko" sz="2100">
                <a:solidFill>
                  <a:srgbClr val="171717"/>
                </a:solidFill>
                <a:latin typeface="Lexend Deca Black"/>
                <a:ea typeface="Lexend Deca Black"/>
                <a:cs typeface="Lexend Deca Black"/>
                <a:sym typeface="Lexend Deca Black"/>
              </a:rPr>
              <a:t> (diagram class)</a:t>
            </a:r>
            <a:endParaRPr sz="2100">
              <a:solidFill>
                <a:srgbClr val="171717"/>
              </a:solidFill>
              <a:latin typeface="Lexend Deca Black"/>
              <a:ea typeface="Lexend Deca Black"/>
              <a:cs typeface="Lexend Deca Black"/>
              <a:sym typeface="Lexend Deca Black"/>
            </a:endParaRPr>
          </a:p>
        </p:txBody>
      </p:sp>
      <p:sp>
        <p:nvSpPr>
          <p:cNvPr id="400" name="Google Shape;400;p55"/>
          <p:cNvSpPr/>
          <p:nvPr/>
        </p:nvSpPr>
        <p:spPr>
          <a:xfrm>
            <a:off x="4244672" y="111398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401" name="Google Shape;401;p55"/>
          <p:cNvPicPr preferRelativeResize="0"/>
          <p:nvPr/>
        </p:nvPicPr>
        <p:blipFill>
          <a:blip r:embed="rId3">
            <a:alphaModFix/>
          </a:blip>
          <a:stretch>
            <a:fillRect/>
          </a:stretch>
        </p:blipFill>
        <p:spPr>
          <a:xfrm>
            <a:off x="991225" y="848725"/>
            <a:ext cx="7356699" cy="4029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6"/>
          <p:cNvSpPr txBox="1"/>
          <p:nvPr/>
        </p:nvSpPr>
        <p:spPr>
          <a:xfrm>
            <a:off x="390449" y="253800"/>
            <a:ext cx="13281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ko" sz="2100">
                <a:solidFill>
                  <a:srgbClr val="171717"/>
                </a:solidFill>
                <a:latin typeface="Lexend Deca Black"/>
                <a:ea typeface="Lexend Deca Black"/>
                <a:cs typeface="Lexend Deca Black"/>
                <a:sym typeface="Lexend Deca Black"/>
              </a:rPr>
              <a:t>Sécurité</a:t>
            </a:r>
            <a:endParaRPr sz="2100">
              <a:solidFill>
                <a:srgbClr val="171717"/>
              </a:solidFill>
              <a:latin typeface="Lexend Deca Black"/>
              <a:ea typeface="Lexend Deca Black"/>
              <a:cs typeface="Lexend Deca Black"/>
              <a:sym typeface="Lexend Deca Black"/>
            </a:endParaRPr>
          </a:p>
        </p:txBody>
      </p:sp>
      <p:sp>
        <p:nvSpPr>
          <p:cNvPr id="407" name="Google Shape;407;p56"/>
          <p:cNvSpPr/>
          <p:nvPr/>
        </p:nvSpPr>
        <p:spPr>
          <a:xfrm>
            <a:off x="491097" y="699331"/>
            <a:ext cx="654600" cy="762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408" name="Google Shape;408;p56"/>
          <p:cNvSpPr txBox="1"/>
          <p:nvPr/>
        </p:nvSpPr>
        <p:spPr>
          <a:xfrm>
            <a:off x="1928700" y="1537313"/>
            <a:ext cx="26433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Permettre la restriction d’accès aux composants selon les droits.</a:t>
            </a:r>
            <a:endParaRPr sz="900">
              <a:solidFill>
                <a:srgbClr val="171717"/>
              </a:solidFill>
              <a:latin typeface="Lexend Deca Light"/>
              <a:ea typeface="Lexend Deca Light"/>
              <a:cs typeface="Lexend Deca Light"/>
              <a:sym typeface="Lexend Deca Light"/>
            </a:endParaRPr>
          </a:p>
        </p:txBody>
      </p:sp>
      <p:sp>
        <p:nvSpPr>
          <p:cNvPr id="409" name="Google Shape;409;p56"/>
          <p:cNvSpPr/>
          <p:nvPr/>
        </p:nvSpPr>
        <p:spPr>
          <a:xfrm>
            <a:off x="1928700" y="1276387"/>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Rôles et permissions</a:t>
            </a:r>
            <a:endParaRPr sz="1100"/>
          </a:p>
        </p:txBody>
      </p:sp>
      <p:sp>
        <p:nvSpPr>
          <p:cNvPr id="410" name="Google Shape;410;p56"/>
          <p:cNvSpPr txBox="1"/>
          <p:nvPr/>
        </p:nvSpPr>
        <p:spPr>
          <a:xfrm>
            <a:off x="1928700" y="2574988"/>
            <a:ext cx="2643300" cy="207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Permettant l’authentification des étudiants.</a:t>
            </a:r>
            <a:endParaRPr sz="900">
              <a:solidFill>
                <a:srgbClr val="171717"/>
              </a:solidFill>
              <a:latin typeface="Lexend Deca Light"/>
              <a:ea typeface="Lexend Deca Light"/>
              <a:cs typeface="Lexend Deca Light"/>
              <a:sym typeface="Lexend Deca Light"/>
            </a:endParaRPr>
          </a:p>
        </p:txBody>
      </p:sp>
      <p:sp>
        <p:nvSpPr>
          <p:cNvPr id="411" name="Google Shape;411;p56"/>
          <p:cNvSpPr/>
          <p:nvPr/>
        </p:nvSpPr>
        <p:spPr>
          <a:xfrm>
            <a:off x="1928700" y="2314062"/>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Compte Google</a:t>
            </a:r>
            <a:endParaRPr sz="1100"/>
          </a:p>
        </p:txBody>
      </p:sp>
      <p:sp>
        <p:nvSpPr>
          <p:cNvPr id="412" name="Google Shape;412;p56"/>
          <p:cNvSpPr txBox="1"/>
          <p:nvPr/>
        </p:nvSpPr>
        <p:spPr>
          <a:xfrm>
            <a:off x="1928700" y="3612663"/>
            <a:ext cx="2643300" cy="484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lang="ko" sz="900">
                <a:solidFill>
                  <a:srgbClr val="171717"/>
                </a:solidFill>
                <a:latin typeface="Lexend Deca Light"/>
                <a:ea typeface="Lexend Deca Light"/>
                <a:cs typeface="Lexend Deca Light"/>
                <a:sym typeface="Lexend Deca Light"/>
              </a:rPr>
              <a:t>Mise en place de méthodes de récupération et restauration des base de données en cas de dommages.</a:t>
            </a:r>
            <a:endParaRPr sz="900">
              <a:solidFill>
                <a:srgbClr val="171717"/>
              </a:solidFill>
              <a:latin typeface="Lexend Deca Light"/>
              <a:ea typeface="Lexend Deca Light"/>
              <a:cs typeface="Lexend Deca Light"/>
              <a:sym typeface="Lexend Deca Light"/>
            </a:endParaRPr>
          </a:p>
        </p:txBody>
      </p:sp>
      <p:sp>
        <p:nvSpPr>
          <p:cNvPr id="413" name="Google Shape;413;p56"/>
          <p:cNvSpPr/>
          <p:nvPr/>
        </p:nvSpPr>
        <p:spPr>
          <a:xfrm>
            <a:off x="1928700" y="3351737"/>
            <a:ext cx="2643300" cy="276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ko">
                <a:solidFill>
                  <a:srgbClr val="171717"/>
                </a:solidFill>
                <a:latin typeface="Lexend Deca Black"/>
                <a:ea typeface="Lexend Deca Black"/>
                <a:cs typeface="Lexend Deca Black"/>
                <a:sym typeface="Lexend Deca Black"/>
              </a:rPr>
              <a:t>Base de données</a:t>
            </a:r>
            <a:endParaRPr sz="1100"/>
          </a:p>
        </p:txBody>
      </p:sp>
      <p:sp>
        <p:nvSpPr>
          <p:cNvPr id="414" name="Google Shape;414;p56"/>
          <p:cNvSpPr txBox="1"/>
          <p:nvPr/>
        </p:nvSpPr>
        <p:spPr>
          <a:xfrm>
            <a:off x="6817352" y="3169275"/>
            <a:ext cx="24438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Protocol de sécurisation des échanges</a:t>
            </a:r>
            <a:endParaRPr sz="1100">
              <a:solidFill>
                <a:srgbClr val="F7F7F7"/>
              </a:solidFill>
              <a:latin typeface="Lexend Deca Light"/>
              <a:ea typeface="Lexend Deca Light"/>
              <a:cs typeface="Lexend Deca Light"/>
              <a:sym typeface="Lexend Deca Light"/>
            </a:endParaRPr>
          </a:p>
        </p:txBody>
      </p:sp>
      <p:sp>
        <p:nvSpPr>
          <p:cNvPr id="415" name="Google Shape;415;p56"/>
          <p:cNvSpPr txBox="1"/>
          <p:nvPr/>
        </p:nvSpPr>
        <p:spPr>
          <a:xfrm>
            <a:off x="6817345" y="3628637"/>
            <a:ext cx="18828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TLS</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p:nvPr/>
        </p:nvSpPr>
        <p:spPr>
          <a:xfrm flipH="1">
            <a:off x="3312075" y="380000"/>
            <a:ext cx="5223000" cy="1879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421" name="Google Shape;421;p57"/>
          <p:cNvSpPr txBox="1"/>
          <p:nvPr/>
        </p:nvSpPr>
        <p:spPr>
          <a:xfrm>
            <a:off x="3709475" y="606100"/>
            <a:ext cx="4595400" cy="1762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Temps de réponse d’une transaction ( moyen et maximum ) </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Débits pour de données ou de transactions par secondes</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La capacité en nombre d’utilisateurs simultanés ou de transactions que le système peut supporter</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Les dégradations possibles si le système manque de ressources</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p:txBody>
      </p:sp>
      <p:sp>
        <p:nvSpPr>
          <p:cNvPr id="422" name="Google Shape;422;p57"/>
          <p:cNvSpPr txBox="1"/>
          <p:nvPr/>
        </p:nvSpPr>
        <p:spPr>
          <a:xfrm>
            <a:off x="347100" y="835325"/>
            <a:ext cx="22566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2F2F2"/>
                </a:solidFill>
                <a:latin typeface="Lexend Deca Black"/>
                <a:ea typeface="Lexend Deca Black"/>
                <a:cs typeface="Lexend Deca Black"/>
                <a:sym typeface="Lexend Deca Black"/>
              </a:rPr>
              <a:t>Performances</a:t>
            </a:r>
            <a:endParaRPr sz="2100">
              <a:solidFill>
                <a:srgbClr val="F2F2F2"/>
              </a:solidFill>
              <a:latin typeface="Lexend Deca Black"/>
              <a:ea typeface="Lexend Deca Black"/>
              <a:cs typeface="Lexend Deca Black"/>
              <a:sym typeface="Lexend Deca Black"/>
            </a:endParaRPr>
          </a:p>
        </p:txBody>
      </p:sp>
      <p:sp>
        <p:nvSpPr>
          <p:cNvPr id="423" name="Google Shape;423;p57"/>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sp>
        <p:nvSpPr>
          <p:cNvPr id="424" name="Google Shape;424;p57"/>
          <p:cNvSpPr txBox="1"/>
          <p:nvPr/>
        </p:nvSpPr>
        <p:spPr>
          <a:xfrm>
            <a:off x="425577" y="3222150"/>
            <a:ext cx="24438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Mesures de performances</a:t>
            </a:r>
            <a:endParaRPr sz="1100">
              <a:solidFill>
                <a:srgbClr val="F7F7F7"/>
              </a:solidFill>
              <a:latin typeface="Lexend Deca Light"/>
              <a:ea typeface="Lexend Deca Light"/>
              <a:cs typeface="Lexend Deca Light"/>
              <a:sym typeface="Lexend Deca Light"/>
            </a:endParaRPr>
          </a:p>
        </p:txBody>
      </p:sp>
      <p:sp>
        <p:nvSpPr>
          <p:cNvPr id="425" name="Google Shape;425;p57"/>
          <p:cNvSpPr txBox="1"/>
          <p:nvPr/>
        </p:nvSpPr>
        <p:spPr>
          <a:xfrm>
            <a:off x="425569" y="3548362"/>
            <a:ext cx="18828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Les exigences de performance concernent la mise en œuvre des modèles de base de données. </a:t>
            </a:r>
            <a:endParaRPr sz="1100"/>
          </a:p>
        </p:txBody>
      </p:sp>
      <p:sp>
        <p:nvSpPr>
          <p:cNvPr id="426" name="Google Shape;426;p57"/>
          <p:cNvSpPr/>
          <p:nvPr/>
        </p:nvSpPr>
        <p:spPr>
          <a:xfrm flipH="1">
            <a:off x="3312075" y="2533125"/>
            <a:ext cx="5223000" cy="1879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427" name="Google Shape;427;p57"/>
          <p:cNvSpPr txBox="1"/>
          <p:nvPr/>
        </p:nvSpPr>
        <p:spPr>
          <a:xfrm>
            <a:off x="3709475" y="2712075"/>
            <a:ext cx="4595400" cy="21009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lang="ko" sz="1100">
                <a:solidFill>
                  <a:srgbClr val="F7F7F7"/>
                </a:solidFill>
                <a:latin typeface="Lexend Deca Light"/>
                <a:ea typeface="Lexend Deca Light"/>
                <a:cs typeface="Lexend Deca Light"/>
                <a:sym typeface="Lexend Deca Light"/>
              </a:rPr>
              <a:t>La fiabilité : </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Char char="-"/>
            </a:pPr>
            <a:r>
              <a:rPr lang="ko" sz="1100">
                <a:solidFill>
                  <a:srgbClr val="F7F7F7"/>
                </a:solidFill>
                <a:latin typeface="Lexend Deca Light"/>
                <a:ea typeface="Lexend Deca Light"/>
                <a:cs typeface="Lexend Deca Light"/>
                <a:sym typeface="Lexend Deca Light"/>
              </a:rPr>
              <a:t>Probabilité d’un échec</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Char char="-"/>
            </a:pPr>
            <a:r>
              <a:rPr lang="ko" sz="1100">
                <a:solidFill>
                  <a:srgbClr val="F7F7F7"/>
                </a:solidFill>
                <a:latin typeface="Lexend Deca Light"/>
                <a:ea typeface="Lexend Deca Light"/>
                <a:cs typeface="Lexend Deca Light"/>
                <a:sym typeface="Lexend Deca Light"/>
              </a:rPr>
              <a:t>Taux d'occurrence de fautes</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Char char="-"/>
            </a:pPr>
            <a:r>
              <a:rPr lang="ko" sz="1100">
                <a:solidFill>
                  <a:srgbClr val="F7F7F7"/>
                </a:solidFill>
                <a:latin typeface="Lexend Deca Light"/>
                <a:ea typeface="Lexend Deca Light"/>
                <a:cs typeface="Lexend Deca Light"/>
                <a:sym typeface="Lexend Deca Light"/>
              </a:rPr>
              <a:t>Précision des calculs</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rPr lang="ko" sz="1100">
                <a:solidFill>
                  <a:srgbClr val="F7F7F7"/>
                </a:solidFill>
                <a:latin typeface="Lexend Deca Light"/>
                <a:ea typeface="Lexend Deca Light"/>
                <a:cs typeface="Lexend Deca Light"/>
                <a:sym typeface="Lexend Deca Light"/>
              </a:rPr>
              <a:t>La disponibilité : </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Char char="-"/>
            </a:pPr>
            <a:r>
              <a:rPr lang="ko" sz="1100">
                <a:solidFill>
                  <a:srgbClr val="F7F7F7"/>
                </a:solidFill>
                <a:latin typeface="Lexend Deca Light"/>
                <a:ea typeface="Lexend Deca Light"/>
                <a:cs typeface="Lexend Deca Light"/>
                <a:sym typeface="Lexend Deca Light"/>
              </a:rPr>
              <a:t>Temps moyen entre pannes: MTTF (Mean Time To Failure)</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Char char="-"/>
            </a:pPr>
            <a:r>
              <a:rPr lang="ko" sz="1100">
                <a:solidFill>
                  <a:srgbClr val="F7F7F7"/>
                </a:solidFill>
                <a:latin typeface="Lexend Deca Light"/>
                <a:ea typeface="Lexend Deca Light"/>
                <a:cs typeface="Lexend Deca Light"/>
                <a:sym typeface="Lexend Deca Light"/>
              </a:rPr>
              <a:t>Temps moyen de réparation: MTTR (Mean Time To Repair)</a:t>
            </a:r>
            <a:endParaRPr sz="1100">
              <a:solidFill>
                <a:srgbClr val="F7F7F7"/>
              </a:solidFill>
              <a:latin typeface="Lexend Deca Light"/>
              <a:ea typeface="Lexend Deca Light"/>
              <a:cs typeface="Lexend Deca Light"/>
              <a:sym typeface="Lexend Deca Light"/>
            </a:endParaRPr>
          </a:p>
          <a:p>
            <a:pPr indent="-298450" lvl="0" marL="457200" rtl="0" algn="l">
              <a:spcBef>
                <a:spcPts val="0"/>
              </a:spcBef>
              <a:spcAft>
                <a:spcPts val="0"/>
              </a:spcAft>
              <a:buClr>
                <a:srgbClr val="F7F7F7"/>
              </a:buClr>
              <a:buSzPts val="1100"/>
              <a:buFont typeface="Lexend Deca Light"/>
              <a:buChar char="-"/>
            </a:pPr>
            <a:r>
              <a:rPr lang="ko" sz="1100">
                <a:solidFill>
                  <a:srgbClr val="F7F7F7"/>
                </a:solidFill>
                <a:latin typeface="Lexend Deca Light"/>
                <a:ea typeface="Lexend Deca Light"/>
                <a:cs typeface="Lexend Deca Light"/>
                <a:sym typeface="Lexend Deca Light"/>
              </a:rPr>
              <a:t>Disponibilité = MTTF/(MTTF+MTTR)</a:t>
            </a:r>
            <a:endParaRPr sz="1100">
              <a:solidFill>
                <a:srgbClr val="F7F7F7"/>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100">
              <a:solidFill>
                <a:srgbClr val="F7F7F7"/>
              </a:solidFill>
              <a:latin typeface="Lexend Deca Light"/>
              <a:ea typeface="Lexend Deca Light"/>
              <a:cs typeface="Lexend Deca Light"/>
              <a:sym typeface="Lexend Deca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8"/>
          <p:cNvSpPr txBox="1"/>
          <p:nvPr/>
        </p:nvSpPr>
        <p:spPr>
          <a:xfrm>
            <a:off x="347100" y="835325"/>
            <a:ext cx="22566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2F2F2"/>
                </a:solidFill>
                <a:latin typeface="Lexend Deca Black"/>
                <a:ea typeface="Lexend Deca Black"/>
                <a:cs typeface="Lexend Deca Black"/>
                <a:sym typeface="Lexend Deca Black"/>
              </a:rPr>
              <a:t>Compatibilité</a:t>
            </a:r>
            <a:endParaRPr sz="2100">
              <a:solidFill>
                <a:srgbClr val="F2F2F2"/>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sz="2100">
                <a:solidFill>
                  <a:srgbClr val="F2F2F2"/>
                </a:solidFill>
                <a:latin typeface="Lexend Deca Black"/>
                <a:ea typeface="Lexend Deca Black"/>
                <a:cs typeface="Lexend Deca Black"/>
                <a:sym typeface="Lexend Deca Black"/>
              </a:rPr>
              <a:t>et </a:t>
            </a:r>
            <a:r>
              <a:rPr lang="ko" sz="2100">
                <a:solidFill>
                  <a:srgbClr val="F2F2F2"/>
                </a:solidFill>
                <a:latin typeface="Lexend Deca Black"/>
                <a:ea typeface="Lexend Deca Black"/>
                <a:cs typeface="Lexend Deca Black"/>
                <a:sym typeface="Lexend Deca Black"/>
              </a:rPr>
              <a:t>accessibilité</a:t>
            </a:r>
            <a:endParaRPr sz="2100">
              <a:solidFill>
                <a:srgbClr val="F2F2F2"/>
              </a:solidFill>
              <a:latin typeface="Lexend Deca Black"/>
              <a:ea typeface="Lexend Deca Black"/>
              <a:cs typeface="Lexend Deca Black"/>
              <a:sym typeface="Lexend Deca Black"/>
            </a:endParaRPr>
          </a:p>
        </p:txBody>
      </p:sp>
      <p:sp>
        <p:nvSpPr>
          <p:cNvPr id="433" name="Google Shape;433;p58"/>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pic>
        <p:nvPicPr>
          <p:cNvPr id="434" name="Google Shape;434;p58"/>
          <p:cNvPicPr preferRelativeResize="0"/>
          <p:nvPr/>
        </p:nvPicPr>
        <p:blipFill rotWithShape="1">
          <a:blip r:embed="rId3">
            <a:alphaModFix/>
          </a:blip>
          <a:srcRect b="4242" l="7864" r="9003" t="0"/>
          <a:stretch/>
        </p:blipFill>
        <p:spPr>
          <a:xfrm>
            <a:off x="3136775" y="680163"/>
            <a:ext cx="5841001" cy="3783175"/>
          </a:xfrm>
          <a:prstGeom prst="rect">
            <a:avLst/>
          </a:prstGeom>
          <a:noFill/>
          <a:ln>
            <a:noFill/>
          </a:ln>
        </p:spPr>
      </p:pic>
      <p:sp>
        <p:nvSpPr>
          <p:cNvPr id="435" name="Google Shape;435;p58"/>
          <p:cNvSpPr txBox="1"/>
          <p:nvPr/>
        </p:nvSpPr>
        <p:spPr>
          <a:xfrm>
            <a:off x="425569" y="3548362"/>
            <a:ext cx="1882800" cy="561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Pour l’accessibilité du système, il existe des normes appelées Web Content Accessibility Guidelines ( WCAG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9"/>
          <p:cNvSpPr txBox="1"/>
          <p:nvPr/>
        </p:nvSpPr>
        <p:spPr>
          <a:xfrm>
            <a:off x="347100" y="835325"/>
            <a:ext cx="22566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2F2F2"/>
                </a:solidFill>
                <a:latin typeface="Lexend Deca Black"/>
                <a:ea typeface="Lexend Deca Black"/>
                <a:cs typeface="Lexend Deca Black"/>
                <a:sym typeface="Lexend Deca Black"/>
              </a:rPr>
              <a:t>Plan de tests</a:t>
            </a:r>
            <a:endParaRPr sz="2100">
              <a:solidFill>
                <a:srgbClr val="F2F2F2"/>
              </a:solidFill>
              <a:latin typeface="Lexend Deca Black"/>
              <a:ea typeface="Lexend Deca Black"/>
              <a:cs typeface="Lexend Deca Black"/>
              <a:sym typeface="Lexend Deca Black"/>
            </a:endParaRPr>
          </a:p>
        </p:txBody>
      </p:sp>
      <p:sp>
        <p:nvSpPr>
          <p:cNvPr id="441" name="Google Shape;441;p59"/>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graphicFrame>
        <p:nvGraphicFramePr>
          <p:cNvPr id="442" name="Google Shape;442;p59"/>
          <p:cNvGraphicFramePr/>
          <p:nvPr/>
        </p:nvGraphicFramePr>
        <p:xfrm>
          <a:off x="3082700" y="1438275"/>
          <a:ext cx="3000000" cy="3000000"/>
        </p:xfrm>
        <a:graphic>
          <a:graphicData uri="http://schemas.openxmlformats.org/drawingml/2006/table">
            <a:tbl>
              <a:tblPr>
                <a:noFill/>
                <a:tableStyleId>{373CC259-F342-4B07-B94D-C9AEA2379935}</a:tableStyleId>
              </a:tblPr>
              <a:tblGrid>
                <a:gridCol w="1146250"/>
                <a:gridCol w="1146250"/>
                <a:gridCol w="1146250"/>
                <a:gridCol w="1146250"/>
                <a:gridCol w="1146250"/>
              </a:tblGrid>
              <a:tr h="12700">
                <a:tc>
                  <a:txBody>
                    <a:bodyPr/>
                    <a:lstStyle/>
                    <a:p>
                      <a:pPr indent="0" lvl="0" marL="0" rtl="0" algn="l">
                        <a:spcBef>
                          <a:spcPts val="0"/>
                        </a:spcBef>
                        <a:spcAft>
                          <a:spcPts val="0"/>
                        </a:spcAft>
                        <a:buNone/>
                      </a:pPr>
                      <a:r>
                        <a:rPr b="1" lang="ko" sz="1100">
                          <a:latin typeface="Roboto"/>
                          <a:ea typeface="Roboto"/>
                          <a:cs typeface="Roboto"/>
                          <a:sym typeface="Roboto"/>
                        </a:rPr>
                        <a:t>Type de test</a:t>
                      </a:r>
                      <a:endParaRPr b="1"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ko" sz="1100">
                          <a:latin typeface="Roboto"/>
                          <a:ea typeface="Roboto"/>
                          <a:cs typeface="Roboto"/>
                          <a:sym typeface="Roboto"/>
                        </a:rPr>
                        <a:t>Description</a:t>
                      </a:r>
                      <a:endParaRPr b="1"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ko" sz="1100">
                          <a:latin typeface="Roboto"/>
                          <a:ea typeface="Roboto"/>
                          <a:cs typeface="Roboto"/>
                          <a:sym typeface="Roboto"/>
                        </a:rPr>
                        <a:t>Etape test</a:t>
                      </a:r>
                      <a:endParaRPr b="1"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ko" sz="1100">
                          <a:latin typeface="Roboto"/>
                          <a:ea typeface="Roboto"/>
                          <a:cs typeface="Roboto"/>
                          <a:sym typeface="Roboto"/>
                        </a:rPr>
                        <a:t>Résultat attendu</a:t>
                      </a:r>
                      <a:endParaRPr b="1"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ko" sz="1100">
                          <a:latin typeface="Roboto"/>
                          <a:ea typeface="Roboto"/>
                          <a:cs typeface="Roboto"/>
                          <a:sym typeface="Roboto"/>
                        </a:rPr>
                        <a:t>Statut</a:t>
                      </a:r>
                      <a:endParaRPr b="1"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latin typeface="Roboto"/>
                          <a:ea typeface="Roboto"/>
                          <a:cs typeface="Roboto"/>
                          <a:sym typeface="Roboto"/>
                        </a:rPr>
                        <a:t>Sécurité</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Check des règles de mot de passe</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Renseigner un mot de passe respectant les règles</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Le mot de passe doit être accepté</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Réussi ou échec</a:t>
                      </a:r>
                      <a:endParaRPr sz="1100">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ko" sz="1100">
                          <a:latin typeface="Roboto"/>
                          <a:ea typeface="Roboto"/>
                          <a:cs typeface="Roboto"/>
                          <a:sym typeface="Roboto"/>
                        </a:rPr>
                        <a:t>Usabilité</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Vérifier que les liens sont fonctionnels</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Cliquer sur les liens de redirection en tant qu’utilisateur</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Redirection sur la page cible</a:t>
                      </a:r>
                      <a:endParaRPr sz="1100">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ko" sz="1100">
                          <a:latin typeface="Roboto"/>
                          <a:ea typeface="Roboto"/>
                          <a:cs typeface="Roboto"/>
                          <a:sym typeface="Roboto"/>
                        </a:rPr>
                        <a:t>Réussi ou échec</a:t>
                      </a:r>
                      <a:endParaRPr sz="1100">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nvSpPr>
        <p:spPr>
          <a:xfrm>
            <a:off x="347100" y="835325"/>
            <a:ext cx="25311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2F2F2"/>
                </a:solidFill>
                <a:latin typeface="Lexend Deca Black"/>
                <a:ea typeface="Lexend Deca Black"/>
                <a:cs typeface="Lexend Deca Black"/>
                <a:sym typeface="Lexend Deca Black"/>
              </a:rPr>
              <a:t>Documentation</a:t>
            </a:r>
            <a:endParaRPr sz="2100">
              <a:solidFill>
                <a:srgbClr val="F2F2F2"/>
              </a:solidFill>
              <a:latin typeface="Lexend Deca Black"/>
              <a:ea typeface="Lexend Deca Black"/>
              <a:cs typeface="Lexend Deca Black"/>
              <a:sym typeface="Lexend Deca Black"/>
            </a:endParaRPr>
          </a:p>
        </p:txBody>
      </p:sp>
      <p:sp>
        <p:nvSpPr>
          <p:cNvPr id="448" name="Google Shape;448;p60"/>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pic>
        <p:nvPicPr>
          <p:cNvPr id="449" name="Google Shape;449;p60"/>
          <p:cNvPicPr preferRelativeResize="0"/>
          <p:nvPr/>
        </p:nvPicPr>
        <p:blipFill>
          <a:blip r:embed="rId3">
            <a:alphaModFix/>
          </a:blip>
          <a:stretch>
            <a:fillRect/>
          </a:stretch>
        </p:blipFill>
        <p:spPr>
          <a:xfrm>
            <a:off x="3030600" y="152400"/>
            <a:ext cx="5961000" cy="4536101"/>
          </a:xfrm>
          <a:prstGeom prst="rect">
            <a:avLst/>
          </a:prstGeom>
          <a:noFill/>
          <a:ln>
            <a:noFill/>
          </a:ln>
        </p:spPr>
      </p:pic>
      <p:sp>
        <p:nvSpPr>
          <p:cNvPr id="450" name="Google Shape;450;p60"/>
          <p:cNvSpPr txBox="1"/>
          <p:nvPr/>
        </p:nvSpPr>
        <p:spPr>
          <a:xfrm>
            <a:off x="425569" y="3548362"/>
            <a:ext cx="18828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Commentaires pertinents dans le code, documentation des chemins API.</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nvSpPr>
        <p:spPr>
          <a:xfrm>
            <a:off x="2533650" y="1810003"/>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F7F7F7"/>
                </a:solidFill>
                <a:latin typeface="Lexend Deca Black"/>
                <a:ea typeface="Lexend Deca Black"/>
                <a:cs typeface="Lexend Deca Black"/>
                <a:sym typeface="Lexend Deca Black"/>
              </a:rPr>
              <a:t>Organisation de l’équipe</a:t>
            </a:r>
            <a:endParaRPr sz="3600">
              <a:solidFill>
                <a:srgbClr val="F7F7F7"/>
              </a:solidFill>
              <a:latin typeface="Lexend Deca Black"/>
              <a:ea typeface="Lexend Deca Black"/>
              <a:cs typeface="Lexend Deca Black"/>
              <a:sym typeface="Lexend Deca Black"/>
            </a:endParaRPr>
          </a:p>
        </p:txBody>
      </p:sp>
      <p:sp>
        <p:nvSpPr>
          <p:cNvPr id="174" name="Google Shape;174;p35"/>
          <p:cNvSpPr txBox="1"/>
          <p:nvPr/>
        </p:nvSpPr>
        <p:spPr>
          <a:xfrm>
            <a:off x="2533650" y="2987248"/>
            <a:ext cx="4076700" cy="3462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900">
                <a:solidFill>
                  <a:srgbClr val="F7F7F7"/>
                </a:solidFill>
                <a:latin typeface="Lexend Deca Light"/>
                <a:ea typeface="Lexend Deca Light"/>
                <a:cs typeface="Lexend Deca Light"/>
                <a:sym typeface="Lexend Deca Light"/>
              </a:rPr>
              <a:t>Organigramme de l’équipe de responsabilités, méthodologie de gestion de projet.</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nvSpPr>
        <p:spPr>
          <a:xfrm>
            <a:off x="390701" y="357850"/>
            <a:ext cx="26799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400">
                <a:solidFill>
                  <a:srgbClr val="171717"/>
                </a:solidFill>
                <a:latin typeface="Lexend Deca Black"/>
                <a:ea typeface="Lexend Deca Black"/>
                <a:cs typeface="Lexend Deca Black"/>
                <a:sym typeface="Lexend Deca Black"/>
              </a:rPr>
              <a:t>Organigramme</a:t>
            </a:r>
            <a:endParaRPr sz="2400">
              <a:solidFill>
                <a:srgbClr val="171717"/>
              </a:solidFill>
              <a:latin typeface="Lexend Deca Black"/>
              <a:ea typeface="Lexend Deca Black"/>
              <a:cs typeface="Lexend Deca Black"/>
              <a:sym typeface="Lexend Deca Black"/>
            </a:endParaRPr>
          </a:p>
        </p:txBody>
      </p:sp>
      <p:sp>
        <p:nvSpPr>
          <p:cNvPr id="180" name="Google Shape;180;p36"/>
          <p:cNvSpPr/>
          <p:nvPr/>
        </p:nvSpPr>
        <p:spPr>
          <a:xfrm>
            <a:off x="419271" y="833655"/>
            <a:ext cx="594000" cy="1335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pic>
        <p:nvPicPr>
          <p:cNvPr id="181" name="Google Shape;181;p36"/>
          <p:cNvPicPr preferRelativeResize="0"/>
          <p:nvPr/>
        </p:nvPicPr>
        <p:blipFill>
          <a:blip r:embed="rId3">
            <a:alphaModFix/>
          </a:blip>
          <a:stretch>
            <a:fillRect/>
          </a:stretch>
        </p:blipFill>
        <p:spPr>
          <a:xfrm>
            <a:off x="1822990" y="967150"/>
            <a:ext cx="6065536" cy="369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p:nvPr/>
        </p:nvSpPr>
        <p:spPr>
          <a:xfrm>
            <a:off x="323850" y="1599750"/>
            <a:ext cx="132300" cy="19440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87" name="Google Shape;187;p37"/>
          <p:cNvSpPr/>
          <p:nvPr/>
        </p:nvSpPr>
        <p:spPr>
          <a:xfrm>
            <a:off x="3232275" y="323850"/>
            <a:ext cx="5588100" cy="44958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188" name="Google Shape;188;p37"/>
          <p:cNvSpPr txBox="1"/>
          <p:nvPr/>
        </p:nvSpPr>
        <p:spPr>
          <a:xfrm>
            <a:off x="761264" y="2095907"/>
            <a:ext cx="25566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Choix de la méthode</a:t>
            </a:r>
            <a:endParaRPr sz="2100">
              <a:solidFill>
                <a:srgbClr val="171717"/>
              </a:solidFill>
              <a:latin typeface="Lexend Deca Black"/>
              <a:ea typeface="Lexend Deca Black"/>
              <a:cs typeface="Lexend Deca Black"/>
              <a:sym typeface="Lexend Deca Black"/>
            </a:endParaRPr>
          </a:p>
        </p:txBody>
      </p:sp>
      <p:sp>
        <p:nvSpPr>
          <p:cNvPr id="189" name="Google Shape;189;p37"/>
          <p:cNvSpPr txBox="1"/>
          <p:nvPr/>
        </p:nvSpPr>
        <p:spPr>
          <a:xfrm>
            <a:off x="761264" y="2770594"/>
            <a:ext cx="2556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a:solidFill>
                  <a:srgbClr val="171717"/>
                </a:solidFill>
                <a:latin typeface="Lexend Deca Light"/>
                <a:ea typeface="Lexend Deca Light"/>
                <a:cs typeface="Lexend Deca Light"/>
                <a:sym typeface="Lexend Deca Light"/>
              </a:rPr>
              <a:t>critères d’évaluation</a:t>
            </a:r>
            <a:endParaRPr sz="1400">
              <a:solidFill>
                <a:srgbClr val="171717"/>
              </a:solidFill>
              <a:latin typeface="Lexend Deca Light"/>
              <a:ea typeface="Lexend Deca Light"/>
              <a:cs typeface="Lexend Deca Light"/>
              <a:sym typeface="Lexend Deca Light"/>
            </a:endParaRPr>
          </a:p>
        </p:txBody>
      </p:sp>
      <p:sp>
        <p:nvSpPr>
          <p:cNvPr id="190" name="Google Shape;190;p37"/>
          <p:cNvSpPr txBox="1"/>
          <p:nvPr/>
        </p:nvSpPr>
        <p:spPr>
          <a:xfrm>
            <a:off x="4100497" y="1726150"/>
            <a:ext cx="1990800" cy="484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Le processus de gestion doit être défini en fonction de la longueur du projet.</a:t>
            </a:r>
            <a:endParaRPr sz="900">
              <a:solidFill>
                <a:srgbClr val="F7F7F7"/>
              </a:solidFill>
              <a:latin typeface="Lexend Deca Light"/>
              <a:ea typeface="Lexend Deca Light"/>
              <a:cs typeface="Lexend Deca Light"/>
              <a:sym typeface="Lexend Deca Light"/>
            </a:endParaRPr>
          </a:p>
        </p:txBody>
      </p:sp>
      <p:sp>
        <p:nvSpPr>
          <p:cNvPr id="191" name="Google Shape;191;p37"/>
          <p:cNvSpPr/>
          <p:nvPr/>
        </p:nvSpPr>
        <p:spPr>
          <a:xfrm>
            <a:off x="4100496" y="1470776"/>
            <a:ext cx="1990758" cy="30008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Taille du projet</a:t>
            </a:r>
            <a:endParaRPr sz="1100"/>
          </a:p>
        </p:txBody>
      </p:sp>
      <p:sp>
        <p:nvSpPr>
          <p:cNvPr id="192" name="Google Shape;192;p37"/>
          <p:cNvSpPr txBox="1"/>
          <p:nvPr/>
        </p:nvSpPr>
        <p:spPr>
          <a:xfrm>
            <a:off x="6458653" y="1726150"/>
            <a:ext cx="19908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Le choix varie selon la taille de l’équipe. Les méthodes agiles sont favorisées sur une équipe inférieur à 10 personnes.</a:t>
            </a:r>
            <a:endParaRPr sz="900">
              <a:solidFill>
                <a:srgbClr val="F7F7F7"/>
              </a:solidFill>
              <a:latin typeface="Lexend Deca Light"/>
              <a:ea typeface="Lexend Deca Light"/>
              <a:cs typeface="Lexend Deca Light"/>
              <a:sym typeface="Lexend Deca Light"/>
            </a:endParaRPr>
          </a:p>
        </p:txBody>
      </p:sp>
      <p:sp>
        <p:nvSpPr>
          <p:cNvPr id="193" name="Google Shape;193;p37"/>
          <p:cNvSpPr/>
          <p:nvPr/>
        </p:nvSpPr>
        <p:spPr>
          <a:xfrm>
            <a:off x="6458652" y="1470776"/>
            <a:ext cx="1990758" cy="30008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Taille de l’équipe</a:t>
            </a:r>
            <a:endParaRPr sz="1100"/>
          </a:p>
        </p:txBody>
      </p:sp>
      <p:sp>
        <p:nvSpPr>
          <p:cNvPr id="194" name="Google Shape;194;p37"/>
          <p:cNvSpPr txBox="1"/>
          <p:nvPr/>
        </p:nvSpPr>
        <p:spPr>
          <a:xfrm>
            <a:off x="4100497" y="3609935"/>
            <a:ext cx="19908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Les équipes connaissent les principes agiles.</a:t>
            </a:r>
            <a:endParaRPr sz="900">
              <a:solidFill>
                <a:srgbClr val="F7F7F7"/>
              </a:solidFill>
              <a:latin typeface="Lexend Deca Light"/>
              <a:ea typeface="Lexend Deca Light"/>
              <a:cs typeface="Lexend Deca Light"/>
              <a:sym typeface="Lexend Deca Light"/>
            </a:endParaRPr>
          </a:p>
        </p:txBody>
      </p:sp>
      <p:sp>
        <p:nvSpPr>
          <p:cNvPr id="195" name="Google Shape;195;p37"/>
          <p:cNvSpPr/>
          <p:nvPr/>
        </p:nvSpPr>
        <p:spPr>
          <a:xfrm>
            <a:off x="4100501" y="3354550"/>
            <a:ext cx="22833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Maturité de l’équipe</a:t>
            </a:r>
            <a:endParaRPr sz="1100"/>
          </a:p>
        </p:txBody>
      </p:sp>
      <p:sp>
        <p:nvSpPr>
          <p:cNvPr id="196" name="Google Shape;196;p37"/>
          <p:cNvSpPr txBox="1"/>
          <p:nvPr/>
        </p:nvSpPr>
        <p:spPr>
          <a:xfrm>
            <a:off x="6458653" y="3609935"/>
            <a:ext cx="1990800" cy="207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900">
                <a:solidFill>
                  <a:srgbClr val="F7F7F7"/>
                </a:solidFill>
                <a:latin typeface="Lexend Deca Light"/>
                <a:ea typeface="Lexend Deca Light"/>
                <a:cs typeface="Lexend Deca Light"/>
                <a:sym typeface="Lexend Deca Light"/>
              </a:rPr>
              <a:t>Il peut-être fixe ou non définit.</a:t>
            </a:r>
            <a:endParaRPr sz="900">
              <a:solidFill>
                <a:srgbClr val="F7F7F7"/>
              </a:solidFill>
              <a:latin typeface="Lexend Deca Light"/>
              <a:ea typeface="Lexend Deca Light"/>
              <a:cs typeface="Lexend Deca Light"/>
              <a:sym typeface="Lexend Deca Light"/>
            </a:endParaRPr>
          </a:p>
        </p:txBody>
      </p:sp>
      <p:sp>
        <p:nvSpPr>
          <p:cNvPr id="197" name="Google Shape;197;p37"/>
          <p:cNvSpPr/>
          <p:nvPr/>
        </p:nvSpPr>
        <p:spPr>
          <a:xfrm>
            <a:off x="6458652" y="3354561"/>
            <a:ext cx="1990758"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500">
                <a:solidFill>
                  <a:srgbClr val="F7F7F7"/>
                </a:solidFill>
                <a:latin typeface="Lexend Deca Black"/>
                <a:ea typeface="Lexend Deca Black"/>
                <a:cs typeface="Lexend Deca Black"/>
                <a:sym typeface="Lexend Deca Black"/>
              </a:rPr>
              <a:t>Périmètre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p:nvPr/>
        </p:nvSpPr>
        <p:spPr>
          <a:xfrm>
            <a:off x="323850" y="323850"/>
            <a:ext cx="132300" cy="19440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03" name="Google Shape;203;p38"/>
          <p:cNvSpPr txBox="1"/>
          <p:nvPr/>
        </p:nvSpPr>
        <p:spPr>
          <a:xfrm>
            <a:off x="776287" y="534830"/>
            <a:ext cx="8043860"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171717"/>
                </a:solidFill>
                <a:latin typeface="Lexend Deca Black"/>
                <a:ea typeface="Lexend Deca Black"/>
                <a:cs typeface="Lexend Deca Black"/>
                <a:sym typeface="Lexend Deca Black"/>
              </a:rPr>
              <a:t>SCRUM</a:t>
            </a:r>
            <a:endParaRPr sz="1100"/>
          </a:p>
        </p:txBody>
      </p:sp>
      <p:sp>
        <p:nvSpPr>
          <p:cNvPr id="204" name="Google Shape;204;p38"/>
          <p:cNvSpPr txBox="1"/>
          <p:nvPr/>
        </p:nvSpPr>
        <p:spPr>
          <a:xfrm>
            <a:off x="776287" y="1000313"/>
            <a:ext cx="8043860" cy="25391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200">
                <a:solidFill>
                  <a:srgbClr val="171717"/>
                </a:solidFill>
                <a:latin typeface="Lexend Deca Black"/>
                <a:ea typeface="Lexend Deca Black"/>
                <a:cs typeface="Lexend Deca Black"/>
                <a:sym typeface="Lexend Deca Black"/>
              </a:rPr>
              <a:t>Les avantages</a:t>
            </a:r>
            <a:endParaRPr sz="1200">
              <a:solidFill>
                <a:srgbClr val="171717"/>
              </a:solidFill>
              <a:latin typeface="Lexend Deca Black"/>
              <a:ea typeface="Lexend Deca Black"/>
              <a:cs typeface="Lexend Deca Black"/>
              <a:sym typeface="Lexend Deca Black"/>
            </a:endParaRPr>
          </a:p>
        </p:txBody>
      </p:sp>
      <p:sp>
        <p:nvSpPr>
          <p:cNvPr id="205" name="Google Shape;205;p38"/>
          <p:cNvSpPr txBox="1"/>
          <p:nvPr/>
        </p:nvSpPr>
        <p:spPr>
          <a:xfrm>
            <a:off x="776288" y="1288429"/>
            <a:ext cx="80439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171717"/>
                </a:solidFill>
                <a:latin typeface="Lexend Deca Light"/>
                <a:ea typeface="Lexend Deca Light"/>
                <a:cs typeface="Lexend Deca Light"/>
                <a:sym typeface="Lexend Deca Light"/>
              </a:rPr>
              <a:t>SCRUM </a:t>
            </a:r>
            <a:r>
              <a:rPr lang="ko" sz="800">
                <a:solidFill>
                  <a:srgbClr val="171717"/>
                </a:solidFill>
                <a:latin typeface="Lexend Deca Light"/>
                <a:ea typeface="Lexend Deca Light"/>
                <a:cs typeface="Lexend Deca Light"/>
                <a:sym typeface="Lexend Deca Light"/>
              </a:rPr>
              <a:t>apparaît</a:t>
            </a:r>
            <a:r>
              <a:rPr lang="ko" sz="800">
                <a:solidFill>
                  <a:srgbClr val="171717"/>
                </a:solidFill>
                <a:latin typeface="Lexend Deca Light"/>
                <a:ea typeface="Lexend Deca Light"/>
                <a:cs typeface="Lexend Deca Light"/>
                <a:sym typeface="Lexend Deca Light"/>
              </a:rPr>
              <a:t> comme la méthode la plus adaptée dans le contexte du projet. </a:t>
            </a:r>
            <a:endParaRPr sz="1100"/>
          </a:p>
        </p:txBody>
      </p:sp>
      <p:sp>
        <p:nvSpPr>
          <p:cNvPr id="206" name="Google Shape;206;p38"/>
          <p:cNvSpPr txBox="1"/>
          <p:nvPr/>
        </p:nvSpPr>
        <p:spPr>
          <a:xfrm>
            <a:off x="776287" y="1556315"/>
            <a:ext cx="8043860" cy="253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200">
                <a:solidFill>
                  <a:srgbClr val="171717"/>
                </a:solidFill>
                <a:latin typeface="Lexend Deca Black"/>
                <a:ea typeface="Lexend Deca Black"/>
                <a:cs typeface="Lexend Deca Black"/>
                <a:sym typeface="Lexend Deca Black"/>
              </a:rPr>
              <a:t>L’adaptabilité en premier plan</a:t>
            </a:r>
            <a:endParaRPr sz="1200">
              <a:solidFill>
                <a:srgbClr val="171717"/>
              </a:solidFill>
              <a:latin typeface="Lexend Deca Black"/>
              <a:ea typeface="Lexend Deca Black"/>
              <a:cs typeface="Lexend Deca Black"/>
              <a:sym typeface="Lexend Deca Black"/>
            </a:endParaRPr>
          </a:p>
        </p:txBody>
      </p:sp>
      <p:sp>
        <p:nvSpPr>
          <p:cNvPr id="207" name="Google Shape;207;p38"/>
          <p:cNvSpPr txBox="1"/>
          <p:nvPr/>
        </p:nvSpPr>
        <p:spPr>
          <a:xfrm>
            <a:off x="776288" y="1844431"/>
            <a:ext cx="80439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171717"/>
                </a:solidFill>
                <a:latin typeface="Lexend Deca Light"/>
                <a:ea typeface="Lexend Deca Light"/>
                <a:cs typeface="Lexend Deca Light"/>
                <a:sym typeface="Lexend Deca Light"/>
              </a:rPr>
              <a:t>Le périmètre du projet pouvant être amené à évoluer, il faut prévoir une certaine souplesse.</a:t>
            </a:r>
            <a:endParaRPr sz="1100"/>
          </a:p>
        </p:txBody>
      </p:sp>
      <p:sp>
        <p:nvSpPr>
          <p:cNvPr id="208" name="Google Shape;208;p38"/>
          <p:cNvSpPr txBox="1"/>
          <p:nvPr/>
        </p:nvSpPr>
        <p:spPr>
          <a:xfrm>
            <a:off x="823888" y="3665062"/>
            <a:ext cx="16302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800">
                <a:solidFill>
                  <a:srgbClr val="F7F7F7"/>
                </a:solidFill>
                <a:latin typeface="Lexend Deca Light"/>
                <a:ea typeface="Lexend Deca Light"/>
                <a:cs typeface="Lexend Deca Light"/>
                <a:sym typeface="Lexend Deca Light"/>
              </a:rPr>
              <a:t>Faciliter l’implémentation de nouveaux modules</a:t>
            </a:r>
            <a:endParaRPr sz="800">
              <a:solidFill>
                <a:srgbClr val="F7F7F7"/>
              </a:solidFill>
              <a:latin typeface="Lexend Deca Light"/>
              <a:ea typeface="Lexend Deca Light"/>
              <a:cs typeface="Lexend Deca Light"/>
              <a:sym typeface="Lexend Deca Light"/>
            </a:endParaRPr>
          </a:p>
        </p:txBody>
      </p:sp>
      <p:sp>
        <p:nvSpPr>
          <p:cNvPr id="209" name="Google Shape;209;p38"/>
          <p:cNvSpPr/>
          <p:nvPr/>
        </p:nvSpPr>
        <p:spPr>
          <a:xfrm>
            <a:off x="823887" y="3226441"/>
            <a:ext cx="1630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rgbClr val="F7F7F7"/>
                </a:solidFill>
                <a:latin typeface="Lexend Deca Black"/>
                <a:ea typeface="Lexend Deca Black"/>
                <a:cs typeface="Lexend Deca Black"/>
                <a:sym typeface="Lexend Deca Black"/>
              </a:rPr>
              <a:t>Flexibilité</a:t>
            </a:r>
            <a:endParaRPr sz="1100"/>
          </a:p>
        </p:txBody>
      </p:sp>
      <p:sp>
        <p:nvSpPr>
          <p:cNvPr id="210" name="Google Shape;210;p38"/>
          <p:cNvSpPr txBox="1"/>
          <p:nvPr/>
        </p:nvSpPr>
        <p:spPr>
          <a:xfrm>
            <a:off x="2861938" y="3665062"/>
            <a:ext cx="16302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800">
                <a:solidFill>
                  <a:srgbClr val="F7F7F7"/>
                </a:solidFill>
                <a:latin typeface="Lexend Deca Light"/>
                <a:ea typeface="Lexend Deca Light"/>
                <a:cs typeface="Lexend Deca Light"/>
                <a:sym typeface="Lexend Deca Light"/>
              </a:rPr>
              <a:t>Communication fluide et efficace entre les membres de l’équipe</a:t>
            </a:r>
            <a:endParaRPr sz="800">
              <a:solidFill>
                <a:srgbClr val="F7F7F7"/>
              </a:solidFill>
              <a:latin typeface="Lexend Deca Light"/>
              <a:ea typeface="Lexend Deca Light"/>
              <a:cs typeface="Lexend Deca Light"/>
              <a:sym typeface="Lexend Deca Light"/>
            </a:endParaRPr>
          </a:p>
        </p:txBody>
      </p:sp>
      <p:sp>
        <p:nvSpPr>
          <p:cNvPr id="211" name="Google Shape;211;p38"/>
          <p:cNvSpPr/>
          <p:nvPr/>
        </p:nvSpPr>
        <p:spPr>
          <a:xfrm>
            <a:off x="2861937" y="3226441"/>
            <a:ext cx="1630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rgbClr val="F7F7F7"/>
                </a:solidFill>
                <a:latin typeface="Lexend Deca Black"/>
                <a:ea typeface="Lexend Deca Black"/>
                <a:cs typeface="Lexend Deca Black"/>
                <a:sym typeface="Lexend Deca Black"/>
              </a:rPr>
              <a:t>Correspondence</a:t>
            </a:r>
            <a:endParaRPr sz="1200">
              <a:solidFill>
                <a:srgbClr val="F7F7F7"/>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sz="1200">
                <a:solidFill>
                  <a:srgbClr val="F7F7F7"/>
                </a:solidFill>
                <a:latin typeface="Lexend Deca Black"/>
                <a:ea typeface="Lexend Deca Black"/>
                <a:cs typeface="Lexend Deca Black"/>
                <a:sym typeface="Lexend Deca Black"/>
              </a:rPr>
              <a:t>Transparence</a:t>
            </a:r>
            <a:endParaRPr sz="1200">
              <a:solidFill>
                <a:srgbClr val="F7F7F7"/>
              </a:solidFill>
              <a:latin typeface="Lexend Deca Black"/>
              <a:ea typeface="Lexend Deca Black"/>
              <a:cs typeface="Lexend Deca Black"/>
              <a:sym typeface="Lexend Deca Black"/>
            </a:endParaRPr>
          </a:p>
        </p:txBody>
      </p:sp>
      <p:sp>
        <p:nvSpPr>
          <p:cNvPr id="212" name="Google Shape;212;p38"/>
          <p:cNvSpPr txBox="1"/>
          <p:nvPr/>
        </p:nvSpPr>
        <p:spPr>
          <a:xfrm>
            <a:off x="4900013" y="3665062"/>
            <a:ext cx="16302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800">
                <a:solidFill>
                  <a:srgbClr val="F7F7F7"/>
                </a:solidFill>
                <a:latin typeface="Lexend Deca Light"/>
                <a:ea typeface="Lexend Deca Light"/>
                <a:cs typeface="Lexend Deca Light"/>
                <a:sym typeface="Lexend Deca Light"/>
              </a:rPr>
              <a:t>Réactivité, prise de décision rapide</a:t>
            </a:r>
            <a:endParaRPr sz="800">
              <a:solidFill>
                <a:srgbClr val="F7F7F7"/>
              </a:solidFill>
              <a:latin typeface="Lexend Deca Light"/>
              <a:ea typeface="Lexend Deca Light"/>
              <a:cs typeface="Lexend Deca Light"/>
              <a:sym typeface="Lexend Deca Light"/>
            </a:endParaRPr>
          </a:p>
        </p:txBody>
      </p:sp>
      <p:sp>
        <p:nvSpPr>
          <p:cNvPr id="213" name="Google Shape;213;p38"/>
          <p:cNvSpPr/>
          <p:nvPr/>
        </p:nvSpPr>
        <p:spPr>
          <a:xfrm>
            <a:off x="4900012" y="3226441"/>
            <a:ext cx="1630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rgbClr val="F7F7F7"/>
                </a:solidFill>
                <a:latin typeface="Lexend Deca Black"/>
                <a:ea typeface="Lexend Deca Black"/>
                <a:cs typeface="Lexend Deca Black"/>
                <a:sym typeface="Lexend Deca Black"/>
              </a:rPr>
              <a:t>Visibilité continue</a:t>
            </a:r>
            <a:endParaRPr sz="1100"/>
          </a:p>
        </p:txBody>
      </p:sp>
      <p:sp>
        <p:nvSpPr>
          <p:cNvPr id="214" name="Google Shape;214;p38"/>
          <p:cNvSpPr txBox="1"/>
          <p:nvPr/>
        </p:nvSpPr>
        <p:spPr>
          <a:xfrm>
            <a:off x="6938113" y="3665062"/>
            <a:ext cx="1630200" cy="561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ko" sz="800">
                <a:solidFill>
                  <a:srgbClr val="F7F7F7"/>
                </a:solidFill>
                <a:latin typeface="Lexend Deca Light"/>
                <a:ea typeface="Lexend Deca Light"/>
                <a:cs typeface="Lexend Deca Light"/>
                <a:sym typeface="Lexend Deca Light"/>
              </a:rPr>
              <a:t>Construire un produit de manière progressive,  à travers un cycle de développement court et répété</a:t>
            </a:r>
            <a:endParaRPr sz="800">
              <a:solidFill>
                <a:srgbClr val="F7F7F7"/>
              </a:solidFill>
              <a:latin typeface="Lexend Deca Light"/>
              <a:ea typeface="Lexend Deca Light"/>
              <a:cs typeface="Lexend Deca Light"/>
              <a:sym typeface="Lexend Deca Light"/>
            </a:endParaRPr>
          </a:p>
        </p:txBody>
      </p:sp>
      <p:sp>
        <p:nvSpPr>
          <p:cNvPr id="215" name="Google Shape;215;p38"/>
          <p:cNvSpPr/>
          <p:nvPr/>
        </p:nvSpPr>
        <p:spPr>
          <a:xfrm>
            <a:off x="6938112" y="3226441"/>
            <a:ext cx="16302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200">
                <a:solidFill>
                  <a:srgbClr val="F7F7F7"/>
                </a:solidFill>
                <a:latin typeface="Lexend Deca Black"/>
                <a:ea typeface="Lexend Deca Black"/>
                <a:cs typeface="Lexend Deca Black"/>
                <a:sym typeface="Lexend Deca Black"/>
              </a:rPr>
              <a:t>Développement</a:t>
            </a:r>
            <a:endParaRPr sz="1200">
              <a:solidFill>
                <a:srgbClr val="F7F7F7"/>
              </a:solidFill>
              <a:latin typeface="Lexend Deca Black"/>
              <a:ea typeface="Lexend Deca Black"/>
              <a:cs typeface="Lexend Deca Black"/>
              <a:sym typeface="Lexend Deca Black"/>
            </a:endParaRPr>
          </a:p>
          <a:p>
            <a:pPr indent="0" lvl="0" marL="0" marR="0" rtl="0" algn="l">
              <a:spcBef>
                <a:spcPts val="0"/>
              </a:spcBef>
              <a:spcAft>
                <a:spcPts val="0"/>
              </a:spcAft>
              <a:buNone/>
            </a:pPr>
            <a:r>
              <a:rPr lang="ko" sz="1200">
                <a:solidFill>
                  <a:srgbClr val="F7F7F7"/>
                </a:solidFill>
                <a:latin typeface="Lexend Deca Black"/>
                <a:ea typeface="Lexend Deca Black"/>
                <a:cs typeface="Lexend Deca Black"/>
                <a:sym typeface="Lexend Deca Black"/>
              </a:rPr>
              <a:t>itératif</a:t>
            </a:r>
            <a:endParaRPr sz="1200">
              <a:solidFill>
                <a:srgbClr val="F7F7F7"/>
              </a:solidFill>
              <a:latin typeface="Lexend Deca Black"/>
              <a:ea typeface="Lexend Deca Black"/>
              <a:cs typeface="Lexend Deca Black"/>
              <a:sym typeface="Lexend Deca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9"/>
          <p:cNvPicPr preferRelativeResize="0"/>
          <p:nvPr/>
        </p:nvPicPr>
        <p:blipFill rotWithShape="1">
          <a:blip r:embed="rId3">
            <a:alphaModFix/>
          </a:blip>
          <a:srcRect b="67723" l="18900" r="5707" t="2035"/>
          <a:stretch/>
        </p:blipFill>
        <p:spPr>
          <a:xfrm>
            <a:off x="1003237" y="663475"/>
            <a:ext cx="7137524" cy="381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p:nvPr/>
        </p:nvSpPr>
        <p:spPr>
          <a:xfrm flipH="1">
            <a:off x="3279350" y="464368"/>
            <a:ext cx="133500" cy="12369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26" name="Google Shape;226;p40"/>
          <p:cNvSpPr/>
          <p:nvPr/>
        </p:nvSpPr>
        <p:spPr>
          <a:xfrm flipH="1">
            <a:off x="3279350" y="1945505"/>
            <a:ext cx="133500" cy="12369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27" name="Google Shape;227;p40"/>
          <p:cNvSpPr/>
          <p:nvPr/>
        </p:nvSpPr>
        <p:spPr>
          <a:xfrm flipH="1">
            <a:off x="3279350" y="3426643"/>
            <a:ext cx="133500" cy="1236900"/>
          </a:xfrm>
          <a:prstGeom prst="rect">
            <a:avLst/>
          </a:prstGeom>
          <a:solidFill>
            <a:srgbClr val="1717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7F7F7"/>
              </a:solidFill>
              <a:latin typeface="Lexend Deca Black"/>
              <a:ea typeface="Lexend Deca Black"/>
              <a:cs typeface="Lexend Deca Black"/>
              <a:sym typeface="Lexend Deca Black"/>
            </a:endParaRPr>
          </a:p>
        </p:txBody>
      </p:sp>
      <p:sp>
        <p:nvSpPr>
          <p:cNvPr id="228" name="Google Shape;228;p40"/>
          <p:cNvSpPr txBox="1"/>
          <p:nvPr/>
        </p:nvSpPr>
        <p:spPr>
          <a:xfrm>
            <a:off x="3659818" y="764316"/>
            <a:ext cx="34584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Kanban</a:t>
            </a:r>
            <a:endParaRPr sz="1500">
              <a:solidFill>
                <a:srgbClr val="171717"/>
              </a:solidFill>
              <a:latin typeface="Lexend Deca Black"/>
              <a:ea typeface="Lexend Deca Black"/>
              <a:cs typeface="Lexend Deca Black"/>
              <a:sym typeface="Lexend Deca Black"/>
            </a:endParaRPr>
          </a:p>
        </p:txBody>
      </p:sp>
      <p:sp>
        <p:nvSpPr>
          <p:cNvPr id="229" name="Google Shape;229;p40"/>
          <p:cNvSpPr txBox="1"/>
          <p:nvPr/>
        </p:nvSpPr>
        <p:spPr>
          <a:xfrm>
            <a:off x="3659819" y="1146920"/>
            <a:ext cx="3458400" cy="577200"/>
          </a:xfrm>
          <a:prstGeom prst="rect">
            <a:avLst/>
          </a:prstGeom>
          <a:noFill/>
          <a:ln>
            <a:noFill/>
          </a:ln>
        </p:spPr>
        <p:txBody>
          <a:bodyPr anchorCtr="0" anchor="t" bIns="34275" lIns="68575" spcFirstLastPara="1" rIns="68575" wrap="square" tIns="34275">
            <a:spAutoFit/>
          </a:bodyPr>
          <a:lstStyle/>
          <a:p>
            <a:pPr indent="-298450" lvl="0" marL="457200" marR="0" rtl="0" algn="l">
              <a:spcBef>
                <a:spcPts val="0"/>
              </a:spcBef>
              <a:spcAft>
                <a:spcPts val="0"/>
              </a:spcAft>
              <a:buSzPts val="1100"/>
              <a:buChar char="+"/>
            </a:pPr>
            <a:r>
              <a:rPr lang="ko" sz="1100">
                <a:solidFill>
                  <a:srgbClr val="171717"/>
                </a:solidFill>
                <a:latin typeface="Lexend Deca Light"/>
                <a:ea typeface="Lexend Deca Light"/>
                <a:cs typeface="Lexend Deca Light"/>
                <a:sym typeface="Lexend Deca Light"/>
              </a:rPr>
              <a:t>Facilité pour ajouter des fonctionnalités</a:t>
            </a:r>
            <a:endParaRPr sz="1100">
              <a:solidFill>
                <a:srgbClr val="171717"/>
              </a:solidFill>
              <a:latin typeface="Lexend Deca Light"/>
              <a:ea typeface="Lexend Deca Light"/>
              <a:cs typeface="Lexend Deca Light"/>
              <a:sym typeface="Lexend Deca Light"/>
            </a:endParaRPr>
          </a:p>
          <a:p>
            <a:pPr indent="-298450" lvl="0" marL="457200" marR="0" rtl="0" algn="l">
              <a:spcBef>
                <a:spcPts val="0"/>
              </a:spcBef>
              <a:spcAft>
                <a:spcPts val="0"/>
              </a:spcAft>
              <a:buClr>
                <a:srgbClr val="171717"/>
              </a:buClr>
              <a:buSzPts val="1100"/>
              <a:buFont typeface="Lexend Deca Light"/>
              <a:buChar char="+"/>
            </a:pPr>
            <a:r>
              <a:rPr lang="ko" sz="1100">
                <a:solidFill>
                  <a:srgbClr val="171717"/>
                </a:solidFill>
                <a:latin typeface="Lexend Deca Light"/>
                <a:ea typeface="Lexend Deca Light"/>
                <a:cs typeface="Lexend Deca Light"/>
                <a:sym typeface="Lexend Deca Light"/>
              </a:rPr>
              <a:t>Simplicité de mise en place</a:t>
            </a:r>
            <a:endParaRPr sz="1100">
              <a:solidFill>
                <a:srgbClr val="171717"/>
              </a:solidFill>
              <a:latin typeface="Lexend Deca Light"/>
              <a:ea typeface="Lexend Deca Light"/>
              <a:cs typeface="Lexend Deca Light"/>
              <a:sym typeface="Lexend Deca Light"/>
            </a:endParaRPr>
          </a:p>
          <a:p>
            <a:pPr indent="-298450" lvl="0" marL="457200" marR="0" rtl="0" algn="l">
              <a:spcBef>
                <a:spcPts val="0"/>
              </a:spcBef>
              <a:spcAft>
                <a:spcPts val="0"/>
              </a:spcAft>
              <a:buClr>
                <a:srgbClr val="171717"/>
              </a:buClr>
              <a:buSzPts val="1100"/>
              <a:buFont typeface="Lexend Deca Light"/>
              <a:buChar char="-"/>
            </a:pPr>
            <a:r>
              <a:rPr lang="ko" sz="1100">
                <a:solidFill>
                  <a:srgbClr val="171717"/>
                </a:solidFill>
                <a:latin typeface="Lexend Deca Light"/>
                <a:ea typeface="Lexend Deca Light"/>
                <a:cs typeface="Lexend Deca Light"/>
                <a:sym typeface="Lexend Deca Light"/>
              </a:rPr>
              <a:t>Risque sur les flux de travail</a:t>
            </a:r>
            <a:endParaRPr sz="1100">
              <a:solidFill>
                <a:srgbClr val="171717"/>
              </a:solidFill>
              <a:latin typeface="Lexend Deca Light"/>
              <a:ea typeface="Lexend Deca Light"/>
              <a:cs typeface="Lexend Deca Light"/>
              <a:sym typeface="Lexend Deca Light"/>
            </a:endParaRPr>
          </a:p>
        </p:txBody>
      </p:sp>
      <p:sp>
        <p:nvSpPr>
          <p:cNvPr id="230" name="Google Shape;230;p40"/>
          <p:cNvSpPr txBox="1"/>
          <p:nvPr/>
        </p:nvSpPr>
        <p:spPr>
          <a:xfrm>
            <a:off x="3659816" y="2245451"/>
            <a:ext cx="34584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Cycle en V</a:t>
            </a:r>
            <a:endParaRPr b="0" sz="1500">
              <a:solidFill>
                <a:srgbClr val="171717"/>
              </a:solidFill>
              <a:latin typeface="Lexend Deca Black"/>
              <a:ea typeface="Lexend Deca Black"/>
              <a:cs typeface="Lexend Deca Black"/>
              <a:sym typeface="Lexend Deca Black"/>
            </a:endParaRPr>
          </a:p>
        </p:txBody>
      </p:sp>
      <p:sp>
        <p:nvSpPr>
          <p:cNvPr id="231" name="Google Shape;231;p40"/>
          <p:cNvSpPr txBox="1"/>
          <p:nvPr/>
        </p:nvSpPr>
        <p:spPr>
          <a:xfrm>
            <a:off x="3659817" y="2628055"/>
            <a:ext cx="3458400" cy="577200"/>
          </a:xfrm>
          <a:prstGeom prst="rect">
            <a:avLst/>
          </a:prstGeom>
          <a:noFill/>
          <a:ln>
            <a:noFill/>
          </a:ln>
        </p:spPr>
        <p:txBody>
          <a:bodyPr anchorCtr="0" anchor="t" bIns="34275" lIns="68575" spcFirstLastPara="1" rIns="68575" wrap="square" tIns="34275">
            <a:spAutoFit/>
          </a:bodyPr>
          <a:lstStyle/>
          <a:p>
            <a:pPr indent="-298450" lvl="0" marL="457200" marR="0" rtl="0" algn="l">
              <a:spcBef>
                <a:spcPts val="0"/>
              </a:spcBef>
              <a:spcAft>
                <a:spcPts val="0"/>
              </a:spcAft>
              <a:buSzPts val="1100"/>
              <a:buChar char="+"/>
            </a:pPr>
            <a:r>
              <a:rPr lang="ko" sz="1100"/>
              <a:t>Adapté aux projets intemporels</a:t>
            </a:r>
            <a:endParaRPr sz="1100"/>
          </a:p>
          <a:p>
            <a:pPr indent="-298450" lvl="0" marL="457200" marR="0" rtl="0" algn="l">
              <a:spcBef>
                <a:spcPts val="0"/>
              </a:spcBef>
              <a:spcAft>
                <a:spcPts val="0"/>
              </a:spcAft>
              <a:buSzPts val="1100"/>
              <a:buChar char="-"/>
            </a:pPr>
            <a:r>
              <a:rPr lang="ko" sz="1100"/>
              <a:t>Manque de souplesse</a:t>
            </a:r>
            <a:endParaRPr sz="1100"/>
          </a:p>
          <a:p>
            <a:pPr indent="-298450" lvl="0" marL="457200" marR="0" rtl="0" algn="l">
              <a:spcBef>
                <a:spcPts val="0"/>
              </a:spcBef>
              <a:spcAft>
                <a:spcPts val="0"/>
              </a:spcAft>
              <a:buSzPts val="1100"/>
              <a:buChar char="-"/>
            </a:pPr>
            <a:r>
              <a:rPr lang="ko" sz="1100"/>
              <a:t>Documentation longue</a:t>
            </a:r>
            <a:endParaRPr sz="1100"/>
          </a:p>
        </p:txBody>
      </p:sp>
      <p:sp>
        <p:nvSpPr>
          <p:cNvPr id="232" name="Google Shape;232;p40"/>
          <p:cNvSpPr txBox="1"/>
          <p:nvPr/>
        </p:nvSpPr>
        <p:spPr>
          <a:xfrm>
            <a:off x="3659816" y="3888513"/>
            <a:ext cx="34584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500">
                <a:solidFill>
                  <a:srgbClr val="171717"/>
                </a:solidFill>
                <a:latin typeface="Lexend Deca Black"/>
                <a:ea typeface="Lexend Deca Black"/>
                <a:cs typeface="Lexend Deca Black"/>
                <a:sym typeface="Lexend Deca Black"/>
              </a:rPr>
              <a:t>Waterfall</a:t>
            </a:r>
            <a:endParaRPr b="0" sz="1500">
              <a:solidFill>
                <a:srgbClr val="171717"/>
              </a:solidFill>
              <a:latin typeface="Lexend Deca Black"/>
              <a:ea typeface="Lexend Deca Black"/>
              <a:cs typeface="Lexend Deca Black"/>
              <a:sym typeface="Lexend Deca Black"/>
            </a:endParaRPr>
          </a:p>
        </p:txBody>
      </p:sp>
      <p:sp>
        <p:nvSpPr>
          <p:cNvPr id="233" name="Google Shape;233;p40"/>
          <p:cNvSpPr txBox="1"/>
          <p:nvPr/>
        </p:nvSpPr>
        <p:spPr>
          <a:xfrm>
            <a:off x="3659817" y="4271117"/>
            <a:ext cx="3458400" cy="408000"/>
          </a:xfrm>
          <a:prstGeom prst="rect">
            <a:avLst/>
          </a:prstGeom>
          <a:noFill/>
          <a:ln>
            <a:noFill/>
          </a:ln>
        </p:spPr>
        <p:txBody>
          <a:bodyPr anchorCtr="0" anchor="t" bIns="34275" lIns="68575" spcFirstLastPara="1" rIns="68575" wrap="square" tIns="34275">
            <a:spAutoFit/>
          </a:bodyPr>
          <a:lstStyle/>
          <a:p>
            <a:pPr indent="-298450" lvl="0" marL="457200" marR="0" rtl="0" algn="l">
              <a:spcBef>
                <a:spcPts val="0"/>
              </a:spcBef>
              <a:spcAft>
                <a:spcPts val="0"/>
              </a:spcAft>
              <a:buSzPts val="1100"/>
              <a:buChar char="+"/>
            </a:pPr>
            <a:r>
              <a:rPr lang="ko" sz="1100">
                <a:solidFill>
                  <a:srgbClr val="171717"/>
                </a:solidFill>
                <a:latin typeface="Lexend Deca Light"/>
                <a:ea typeface="Lexend Deca Light"/>
                <a:cs typeface="Lexend Deca Light"/>
                <a:sym typeface="Lexend Deca Light"/>
              </a:rPr>
              <a:t>Clarté des exigences et des étapes</a:t>
            </a:r>
            <a:endParaRPr sz="1100">
              <a:solidFill>
                <a:srgbClr val="171717"/>
              </a:solidFill>
              <a:latin typeface="Lexend Deca Light"/>
              <a:ea typeface="Lexend Deca Light"/>
              <a:cs typeface="Lexend Deca Light"/>
              <a:sym typeface="Lexend Deca Light"/>
            </a:endParaRPr>
          </a:p>
          <a:p>
            <a:pPr indent="-298450" lvl="0" marL="457200" marR="0" rtl="0" algn="l">
              <a:spcBef>
                <a:spcPts val="0"/>
              </a:spcBef>
              <a:spcAft>
                <a:spcPts val="0"/>
              </a:spcAft>
              <a:buClr>
                <a:srgbClr val="171717"/>
              </a:buClr>
              <a:buSzPts val="1100"/>
              <a:buFont typeface="Lexend Deca Light"/>
              <a:buChar char="-"/>
            </a:pPr>
            <a:r>
              <a:rPr lang="ko" sz="1100">
                <a:solidFill>
                  <a:srgbClr val="171717"/>
                </a:solidFill>
                <a:latin typeface="Lexend Deca Light"/>
                <a:ea typeface="Lexend Deca Light"/>
                <a:cs typeface="Lexend Deca Light"/>
                <a:sym typeface="Lexend Deca Light"/>
              </a:rPr>
              <a:t>Manque de souplesse</a:t>
            </a:r>
            <a:endParaRPr sz="1100">
              <a:solidFill>
                <a:srgbClr val="171717"/>
              </a:solidFill>
              <a:latin typeface="Lexend Deca Light"/>
              <a:ea typeface="Lexend Deca Light"/>
              <a:cs typeface="Lexend Deca Light"/>
              <a:sym typeface="Lexend Deca Light"/>
            </a:endParaRPr>
          </a:p>
        </p:txBody>
      </p:sp>
      <p:sp>
        <p:nvSpPr>
          <p:cNvPr id="234" name="Google Shape;234;p40"/>
          <p:cNvSpPr txBox="1"/>
          <p:nvPr/>
        </p:nvSpPr>
        <p:spPr>
          <a:xfrm>
            <a:off x="347100" y="835325"/>
            <a:ext cx="16458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2100">
                <a:solidFill>
                  <a:srgbClr val="F7F7F7"/>
                </a:solidFill>
                <a:latin typeface="Lexend Deca Black"/>
                <a:ea typeface="Lexend Deca Black"/>
                <a:cs typeface="Lexend Deca Black"/>
                <a:sym typeface="Lexend Deca Black"/>
              </a:rPr>
              <a:t>Autres méthodes</a:t>
            </a:r>
            <a:endParaRPr sz="1100"/>
          </a:p>
        </p:txBody>
      </p:sp>
      <p:sp>
        <p:nvSpPr>
          <p:cNvPr id="235" name="Google Shape;235;p40"/>
          <p:cNvSpPr/>
          <p:nvPr/>
        </p:nvSpPr>
        <p:spPr>
          <a:xfrm>
            <a:off x="400123" y="510226"/>
            <a:ext cx="654600" cy="184800"/>
          </a:xfrm>
          <a:prstGeom prst="rect">
            <a:avLst/>
          </a:prstGeom>
          <a:solidFill>
            <a:srgbClr val="F1F1E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F7F7"/>
              </a:solidFill>
              <a:latin typeface="Lexend Deca Light"/>
              <a:ea typeface="Lexend Deca Light"/>
              <a:cs typeface="Lexend Deca Light"/>
              <a:sym typeface="Lexend Deca Light"/>
            </a:endParaRPr>
          </a:p>
        </p:txBody>
      </p:sp>
      <p:sp>
        <p:nvSpPr>
          <p:cNvPr id="236" name="Google Shape;236;p40"/>
          <p:cNvSpPr txBox="1"/>
          <p:nvPr/>
        </p:nvSpPr>
        <p:spPr>
          <a:xfrm>
            <a:off x="425569" y="3222146"/>
            <a:ext cx="18828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1100">
                <a:solidFill>
                  <a:srgbClr val="F7F7F7"/>
                </a:solidFill>
                <a:latin typeface="Lexend Deca Light"/>
                <a:ea typeface="Lexend Deca Light"/>
                <a:cs typeface="Lexend Deca Light"/>
                <a:sym typeface="Lexend Deca Light"/>
              </a:rPr>
              <a:t>Une alternative ? ScrumBan</a:t>
            </a:r>
            <a:endParaRPr sz="1100">
              <a:solidFill>
                <a:srgbClr val="F7F7F7"/>
              </a:solidFill>
              <a:latin typeface="Lexend Deca Light"/>
              <a:ea typeface="Lexend Deca Light"/>
              <a:cs typeface="Lexend Deca Light"/>
              <a:sym typeface="Lexend Deca Light"/>
            </a:endParaRPr>
          </a:p>
        </p:txBody>
      </p:sp>
      <p:sp>
        <p:nvSpPr>
          <p:cNvPr id="237" name="Google Shape;237;p40"/>
          <p:cNvSpPr txBox="1"/>
          <p:nvPr/>
        </p:nvSpPr>
        <p:spPr>
          <a:xfrm>
            <a:off x="425569" y="3548362"/>
            <a:ext cx="1882800" cy="684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ko" sz="800">
                <a:solidFill>
                  <a:srgbClr val="F7F7F7"/>
                </a:solidFill>
                <a:latin typeface="Lexend Deca Light"/>
                <a:ea typeface="Lexend Deca Light"/>
                <a:cs typeface="Lexend Deca Light"/>
                <a:sym typeface="Lexend Deca Light"/>
              </a:rPr>
              <a:t>Elle est parfaitement adaptée au contexte et permet de suivre visuellement les flux de travail. Elle va apporter une organisation simplifiée et efficace</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nvSpPr>
        <p:spPr>
          <a:xfrm>
            <a:off x="2533650" y="1810003"/>
            <a:ext cx="4076700" cy="11775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3600">
                <a:solidFill>
                  <a:srgbClr val="F7F7F7"/>
                </a:solidFill>
                <a:latin typeface="Lexend Deca Black"/>
                <a:ea typeface="Lexend Deca Black"/>
                <a:cs typeface="Lexend Deca Black"/>
                <a:sym typeface="Lexend Deca Black"/>
              </a:rPr>
              <a:t>Cahier des charges</a:t>
            </a:r>
            <a:endParaRPr sz="3600">
              <a:solidFill>
                <a:srgbClr val="F7F7F7"/>
              </a:solidFill>
              <a:latin typeface="Lexend Deca Black"/>
              <a:ea typeface="Lexend Deca Black"/>
              <a:cs typeface="Lexend Deca Black"/>
              <a:sym typeface="Lexend Deca Black"/>
            </a:endParaRPr>
          </a:p>
        </p:txBody>
      </p:sp>
      <p:sp>
        <p:nvSpPr>
          <p:cNvPr id="243" name="Google Shape;243;p41"/>
          <p:cNvSpPr txBox="1"/>
          <p:nvPr/>
        </p:nvSpPr>
        <p:spPr>
          <a:xfrm>
            <a:off x="2533650" y="2987248"/>
            <a:ext cx="4076700" cy="484800"/>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ko" sz="900">
                <a:solidFill>
                  <a:srgbClr val="F7F7F7"/>
                </a:solidFill>
                <a:latin typeface="Lexend Deca Light"/>
                <a:ea typeface="Lexend Deca Light"/>
                <a:cs typeface="Lexend Deca Light"/>
                <a:sym typeface="Lexend Deca Light"/>
              </a:rPr>
              <a:t>Définition du contexte, des exigences fonctionnelles et non fonctionnelles, des contraintes et attentes. Partie fonctionnelle et technique.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