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2" r:id="rId3"/>
    <p:sldId id="264" r:id="rId4"/>
    <p:sldId id="271" r:id="rId5"/>
    <p:sldId id="265" r:id="rId6"/>
    <p:sldId id="266" r:id="rId7"/>
    <p:sldId id="268" r:id="rId8"/>
    <p:sldId id="270" r:id="rId9"/>
    <p:sldId id="278" r:id="rId10"/>
    <p:sldId id="275" r:id="rId11"/>
    <p:sldId id="273" r:id="rId12"/>
    <p:sldId id="276" r:id="rId13"/>
    <p:sldId id="279" r:id="rId14"/>
    <p:sldId id="274" r:id="rId15"/>
    <p:sldId id="277" r:id="rId16"/>
    <p:sldId id="269"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GMdr5V0nPSggi4f2psbDK9JGn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56" autoAdjust="0"/>
  </p:normalViewPr>
  <p:slideViewPr>
    <p:cSldViewPr snapToGrid="0">
      <p:cViewPr varScale="1">
        <p:scale>
          <a:sx n="129" d="100"/>
          <a:sy n="129" d="100"/>
        </p:scale>
        <p:origin x="115" y="2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919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973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160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93924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8066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3a6aba814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f3a6aba814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7683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3a6aba814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f3a6aba814_2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3a6aba814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f3a6aba814_2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069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979239e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1979239e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979239e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1979239e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497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2ac6ab5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42ac6ab59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6193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
        <p:cNvGrpSpPr/>
        <p:nvPr/>
      </p:nvGrpSpPr>
      <p:grpSpPr>
        <a:xfrm>
          <a:off x="0" y="0"/>
          <a:ext cx="0" cy="0"/>
          <a:chOff x="0" y="0"/>
          <a:chExt cx="0" cy="0"/>
        </a:xfrm>
      </p:grpSpPr>
      <p:sp>
        <p:nvSpPr>
          <p:cNvPr id="15" name="Google Shape;15;p1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1600A51-B1E6-4C2C-8457-4FCD411BB341}" type="datetime3">
              <a:rPr lang="en-US" smtClean="0"/>
              <a:t>18 April 2022</a:t>
            </a:fld>
            <a:endParaRPr/>
          </a:p>
        </p:txBody>
      </p:sp>
      <p:sp>
        <p:nvSpPr>
          <p:cNvPr id="18" name="Google Shape;18;p1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19" name="Google Shape;19;p1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9" name="Google Shape;9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100" name="Google Shape;10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17"/>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7"/>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7"/>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150"/>
              </a:spcBef>
              <a:spcAft>
                <a:spcPts val="0"/>
              </a:spcAft>
              <a:buSzPts val="1350"/>
              <a:buNone/>
              <a:defRPr sz="135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050"/>
              <a:buNone/>
              <a:defRPr sz="1050">
                <a:solidFill>
                  <a:srgbClr val="888888"/>
                </a:solidFill>
              </a:defRPr>
            </a:lvl4pPr>
            <a:lvl5pPr marL="2286000" lvl="4" indent="-228600" algn="l">
              <a:lnSpc>
                <a:spcPct val="90000"/>
              </a:lnSpc>
              <a:spcBef>
                <a:spcPts val="300"/>
              </a:spcBef>
              <a:spcAft>
                <a:spcPts val="0"/>
              </a:spcAft>
              <a:buSzPts val="1050"/>
              <a:buNone/>
              <a:defRPr sz="1050">
                <a:solidFill>
                  <a:srgbClr val="888888"/>
                </a:solidFill>
              </a:defRPr>
            </a:lvl5pPr>
            <a:lvl6pPr marL="2743200" lvl="5" indent="-228600" algn="l">
              <a:lnSpc>
                <a:spcPct val="90000"/>
              </a:lnSpc>
              <a:spcBef>
                <a:spcPts val="300"/>
              </a:spcBef>
              <a:spcAft>
                <a:spcPts val="0"/>
              </a:spcAft>
              <a:buSzPts val="1050"/>
              <a:buNone/>
              <a:defRPr sz="1050">
                <a:solidFill>
                  <a:srgbClr val="888888"/>
                </a:solidFill>
              </a:defRPr>
            </a:lvl6pPr>
            <a:lvl7pPr marL="3200400" lvl="6" indent="-228600" algn="l">
              <a:lnSpc>
                <a:spcPct val="90000"/>
              </a:lnSpc>
              <a:spcBef>
                <a:spcPts val="300"/>
              </a:spcBef>
              <a:spcAft>
                <a:spcPts val="0"/>
              </a:spcAft>
              <a:buSzPts val="1050"/>
              <a:buNone/>
              <a:defRPr sz="1050">
                <a:solidFill>
                  <a:srgbClr val="888888"/>
                </a:solidFill>
              </a:defRPr>
            </a:lvl7pPr>
            <a:lvl8pPr marL="3657600" lvl="7" indent="-228600" algn="l">
              <a:lnSpc>
                <a:spcPct val="90000"/>
              </a:lnSpc>
              <a:spcBef>
                <a:spcPts val="300"/>
              </a:spcBef>
              <a:spcAft>
                <a:spcPts val="0"/>
              </a:spcAft>
              <a:buSzPts val="1050"/>
              <a:buNone/>
              <a:defRPr sz="1050">
                <a:solidFill>
                  <a:srgbClr val="888888"/>
                </a:solidFill>
              </a:defRPr>
            </a:lvl8pPr>
            <a:lvl9pPr marL="4114800" lvl="8" indent="-228600" algn="l">
              <a:lnSpc>
                <a:spcPct val="90000"/>
              </a:lnSpc>
              <a:spcBef>
                <a:spcPts val="300"/>
              </a:spcBef>
              <a:spcAft>
                <a:spcPts val="300"/>
              </a:spcAft>
              <a:buSzPts val="1050"/>
              <a:buNone/>
              <a:defRPr sz="1050">
                <a:solidFill>
                  <a:srgbClr val="888888"/>
                </a:solidFill>
              </a:defRPr>
            </a:lvl9pPr>
          </a:lstStyle>
          <a:p>
            <a:endParaRPr/>
          </a:p>
        </p:txBody>
      </p:sp>
      <p:sp>
        <p:nvSpPr>
          <p:cNvPr id="40" name="Google Shape;40;p1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D0C5ADA-D6F5-4315-9F70-FCE4FC2AE184}" type="datetime3">
              <a:rPr lang="en-US" smtClean="0"/>
              <a:t>18 April 2022</a:t>
            </a:fld>
            <a:endParaRPr/>
          </a:p>
        </p:txBody>
      </p:sp>
      <p:sp>
        <p:nvSpPr>
          <p:cNvPr id="41" name="Google Shape;41;p1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42" name="Google Shape;42;p1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cxnSp>
        <p:nvCxnSpPr>
          <p:cNvPr id="43" name="Google Shape;43;p17"/>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822959"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47" name="Google Shape;47;p18"/>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48" name="Google Shape;48;p1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B9A2123-9C7F-46F9-AFF3-7E7FED20977F}" type="datetime3">
              <a:rPr lang="en-US" smtClean="0"/>
              <a:t>18 April 2022</a:t>
            </a:fld>
            <a:endParaRPr/>
          </a:p>
        </p:txBody>
      </p:sp>
      <p:sp>
        <p:nvSpPr>
          <p:cNvPr id="49" name="Google Shape;49;p1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50" name="Google Shape;50;p1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4" name="Google Shape;54;p19"/>
          <p:cNvSpPr txBox="1">
            <a:spLocks noGrp="1"/>
          </p:cNvSpPr>
          <p:nvPr>
            <p:ph type="body" idx="2"/>
          </p:nvPr>
        </p:nvSpPr>
        <p:spPr>
          <a:xfrm>
            <a:off x="82296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5" name="Google Shape;55;p19"/>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6" name="Google Shape;56;p19"/>
          <p:cNvSpPr txBox="1">
            <a:spLocks noGrp="1"/>
          </p:cNvSpPr>
          <p:nvPr>
            <p:ph type="body" idx="4"/>
          </p:nvPr>
        </p:nvSpPr>
        <p:spPr>
          <a:xfrm>
            <a:off x="466344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7" name="Google Shape;57;p1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1E661E5-21BA-4C5F-A64F-07F9703DCAA3}" type="datetime3">
              <a:rPr lang="en-US" smtClean="0"/>
              <a:t>18 April 2022</a:t>
            </a:fld>
            <a:endParaRPr/>
          </a:p>
        </p:txBody>
      </p:sp>
      <p:sp>
        <p:nvSpPr>
          <p:cNvPr id="58" name="Google Shape;58;p1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59" name="Google Shape;59;p1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252E7A1-6281-413F-B77E-CA005660A91D}" type="datetime3">
              <a:rPr lang="en-US" smtClean="0"/>
              <a:t>18 April 2022</a:t>
            </a:fld>
            <a:endParaRPr/>
          </a:p>
        </p:txBody>
      </p:sp>
      <p:sp>
        <p:nvSpPr>
          <p:cNvPr id="63" name="Google Shape;63;p20"/>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64" name="Google Shape;64;p2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1"/>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1"/>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1"/>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70" name="Google Shape;70;p21"/>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125"/>
              <a:buNone/>
              <a:defRPr sz="1125">
                <a:solidFill>
                  <a:srgbClr val="FFFFFF"/>
                </a:solidFill>
              </a:defRPr>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71" name="Google Shape;71;p21"/>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D9595B-2E22-45C2-A667-C4BA8CCE65F1}" type="datetime3">
              <a:rPr lang="en-US" smtClean="0"/>
              <a:t>18 April 2022</a:t>
            </a:fld>
            <a:endParaRPr/>
          </a:p>
        </p:txBody>
      </p:sp>
      <p:sp>
        <p:nvSpPr>
          <p:cNvPr id="72" name="Google Shape;72;p21"/>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73" name="Google Shape;73;p2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1pPr>
            <a:lvl2pPr marL="0" marR="0" lvl="1"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2pPr>
            <a:lvl3pPr marL="0" marR="0" lvl="2"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3pPr>
            <a:lvl4pPr marL="0" marR="0" lvl="3"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4pPr>
            <a:lvl5pPr marL="0" marR="0" lvl="4"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5pPr>
            <a:lvl6pPr marL="0" marR="0" lvl="5"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6pPr>
            <a:lvl7pPr marL="0" marR="0" lvl="6"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7pPr>
            <a:lvl8pPr marL="0" marR="0" lvl="7"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8pPr>
            <a:lvl9pPr marL="0" marR="0" lvl="8"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2"/>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2"/>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2"/>
          <p:cNvSpPr txBox="1">
            <a:spLocks noGrp="1"/>
          </p:cNvSpPr>
          <p:nvPr>
            <p:ph type="title"/>
          </p:nvPr>
        </p:nvSpPr>
        <p:spPr>
          <a:xfrm>
            <a:off x="822960" y="3806190"/>
            <a:ext cx="7584948"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22"/>
          <p:cNvPicPr preferRelativeResize="0">
            <a:picLocks noGrp="1"/>
          </p:cNvPicPr>
          <p:nvPr>
            <p:ph type="pic" idx="2"/>
          </p:nvPr>
        </p:nvPicPr>
        <p:blipFill/>
        <p:spPr>
          <a:xfrm>
            <a:off x="12" y="0"/>
            <a:ext cx="9143989" cy="3686307"/>
          </a:xfrm>
          <a:prstGeom prst="rect">
            <a:avLst/>
          </a:prstGeom>
          <a:blipFill rotWithShape="1">
            <a:blip r:embed="rId2">
              <a:alphaModFix/>
            </a:blip>
            <a:stretch>
              <a:fillRect/>
            </a:stretch>
          </a:blipFill>
          <a:ln>
            <a:noFill/>
          </a:ln>
        </p:spPr>
      </p:pic>
      <p:sp>
        <p:nvSpPr>
          <p:cNvPr id="79" name="Google Shape;79;p22"/>
          <p:cNvSpPr txBox="1">
            <a:spLocks noGrp="1"/>
          </p:cNvSpPr>
          <p:nvPr>
            <p:ph type="body" idx="1"/>
          </p:nvPr>
        </p:nvSpPr>
        <p:spPr>
          <a:xfrm>
            <a:off x="822960" y="4430267"/>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125"/>
              <a:buNone/>
              <a:defRPr sz="1125">
                <a:solidFill>
                  <a:srgbClr val="FFFFFF"/>
                </a:solidFill>
              </a:defRPr>
            </a:lvl1pPr>
            <a:lvl2pPr marL="914400" lvl="1" indent="-228600" algn="l">
              <a:lnSpc>
                <a:spcPct val="90000"/>
              </a:lnSpc>
              <a:spcBef>
                <a:spcPts val="4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80" name="Google Shape;80;p2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7A9DA7D-3B31-48D5-BC5A-7420D4269992}" type="datetime3">
              <a:rPr lang="en-US" smtClean="0"/>
              <a:t>18 April 2022</a:t>
            </a:fld>
            <a:endParaRPr/>
          </a:p>
        </p:txBody>
      </p:sp>
      <p:sp>
        <p:nvSpPr>
          <p:cNvPr id="81" name="Google Shape;81;p2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82" name="Google Shape;82;p2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6" name="Google Shape;86;p2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2A666A-C42A-498C-A7BA-CAF0F4A71BF2}" type="datetime3">
              <a:rPr lang="en-US" smtClean="0"/>
              <a:t>18 April 2022</a:t>
            </a:fld>
            <a:endParaRPr/>
          </a:p>
        </p:txBody>
      </p:sp>
      <p:sp>
        <p:nvSpPr>
          <p:cNvPr id="87" name="Google Shape;87;p2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88" name="Google Shape;88;p2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txBox="1">
            <a:spLocks noGrp="1"/>
          </p:cNvSpPr>
          <p:nvPr>
            <p:ph type="title"/>
          </p:nvPr>
        </p:nvSpPr>
        <p:spPr>
          <a:xfrm rot="5400000">
            <a:off x="5370480" y="1484280"/>
            <a:ext cx="4318066"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4"/>
          <p:cNvSpPr txBox="1">
            <a:spLocks noGrp="1"/>
          </p:cNvSpPr>
          <p:nvPr>
            <p:ph type="body" idx="1"/>
          </p:nvPr>
        </p:nvSpPr>
        <p:spPr>
          <a:xfrm rot="5400000">
            <a:off x="1369979" y="-430246"/>
            <a:ext cx="4318067"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4" name="Google Shape;94;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79D884E-3BF0-40A4-B552-89BDAF36DAD8}" type="datetime3">
              <a:rPr lang="en-US" smtClean="0"/>
              <a:t>18 April 2022</a:t>
            </a:fld>
            <a:endParaRPr/>
          </a:p>
        </p:txBody>
      </p:sp>
      <p:sp>
        <p:nvSpPr>
          <p:cNvPr id="95" name="Google Shape;95;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a:t>
            </a:r>
            <a:endParaRPr/>
          </a:p>
        </p:txBody>
      </p:sp>
      <p:sp>
        <p:nvSpPr>
          <p:cNvPr id="96" name="Google Shape;96;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3"/>
          <p:cNvSpPr/>
          <p:nvPr/>
        </p:nvSpPr>
        <p:spPr>
          <a:xfrm>
            <a:off x="0" y="4750737"/>
            <a:ext cx="9144001" cy="49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3"/>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4325" algn="l" rtl="0">
              <a:lnSpc>
                <a:spcPct val="90000"/>
              </a:lnSpc>
              <a:spcBef>
                <a:spcPts val="150"/>
              </a:spcBef>
              <a:spcAft>
                <a:spcPts val="0"/>
              </a:spcAft>
              <a:buClr>
                <a:schemeClr val="accent1"/>
              </a:buClr>
              <a:buSzPts val="1350"/>
              <a:buFont typeface="Calibri"/>
              <a:buChar char="◦"/>
              <a:defRPr sz="1350" b="0" i="0" u="none" strike="noStrike" cap="none">
                <a:solidFill>
                  <a:srgbClr val="3F3F3F"/>
                </a:solidFill>
                <a:latin typeface="Calibri"/>
                <a:ea typeface="Calibri"/>
                <a:cs typeface="Calibri"/>
                <a:sym typeface="Calibri"/>
              </a:defRPr>
            </a:lvl2pPr>
            <a:lvl3pPr marL="1371600" marR="0" lvl="2"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3pPr>
            <a:lvl4pPr marL="1828800" marR="0" lvl="3"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4pPr>
            <a:lvl5pPr marL="2286000" marR="0" lvl="4"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5pPr>
            <a:lvl6pPr marL="2743200" marR="0" lvl="5"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6pPr>
            <a:lvl7pPr marL="3200400" marR="0" lvl="6"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7pPr>
            <a:lvl8pPr marL="3657600" marR="0" lvl="7"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8pPr>
            <a:lvl9pPr marL="4114800" marR="0" lvl="8" indent="-295275" algn="l" rtl="0">
              <a:lnSpc>
                <a:spcPct val="90000"/>
              </a:lnSpc>
              <a:spcBef>
                <a:spcPts val="300"/>
              </a:spcBef>
              <a:spcAft>
                <a:spcPts val="30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9pPr>
          </a:lstStyle>
          <a:p>
            <a:endParaRPr/>
          </a:p>
        </p:txBody>
      </p:sp>
      <p:sp>
        <p:nvSpPr>
          <p:cNvPr id="10" name="Google Shape;10;p1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A44D1897-73C3-42EA-9F04-531D65FE5D4D}" type="datetime3">
              <a:rPr lang="en-US" smtClean="0"/>
              <a:t>18 April 2022</a:t>
            </a:fld>
            <a:endParaRPr/>
          </a:p>
        </p:txBody>
      </p:sp>
      <p:sp>
        <p:nvSpPr>
          <p:cNvPr id="11" name="Google Shape;11;p1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675"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SCHOOL OF COMPUTER SCIENCE AND ENGINEERING</a:t>
            </a:r>
            <a:endParaRPr/>
          </a:p>
        </p:txBody>
      </p:sp>
      <p:sp>
        <p:nvSpPr>
          <p:cNvPr id="12" name="Google Shape;12;p1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13"/>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sldNum" idx="12"/>
          </p:nvPr>
        </p:nvSpPr>
        <p:spPr>
          <a:xfrm>
            <a:off x="7425344" y="4844839"/>
            <a:ext cx="984019" cy="273844"/>
          </a:xfrm>
          <a:prstGeom prst="rect">
            <a:avLst/>
          </a:prstGeom>
          <a:noFill/>
          <a:ln>
            <a:noFill/>
          </a:ln>
        </p:spPr>
        <p:txBody>
          <a:bodyPr spcFirstLastPara="1" wrap="square" lIns="91425" tIns="91425" rIns="91425" bIns="91425" anchor="ctr" anchorCtr="0">
            <a:normAutofit fontScale="850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1</a:t>
            </a:fld>
            <a:endParaRPr/>
          </a:p>
        </p:txBody>
      </p:sp>
      <p:sp>
        <p:nvSpPr>
          <p:cNvPr id="106" name="Google Shape;106;p1"/>
          <p:cNvSpPr txBox="1">
            <a:spLocks noGrp="1"/>
          </p:cNvSpPr>
          <p:nvPr>
            <p:ph type="ctrTitle" idx="4294967295"/>
          </p:nvPr>
        </p:nvSpPr>
        <p:spPr>
          <a:xfrm>
            <a:off x="323850" y="1225550"/>
            <a:ext cx="8820150" cy="792163"/>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rgbClr val="3F3F3F"/>
              </a:buClr>
              <a:buSzPts val="990"/>
              <a:buFont typeface="Times New Roman"/>
              <a:buNone/>
            </a:pPr>
            <a:r>
              <a:rPr lang="en" sz="2180" b="0" i="0" u="none" strike="noStrike" cap="none" dirty="0">
                <a:solidFill>
                  <a:srgbClr val="3F3F3F"/>
                </a:solidFill>
                <a:latin typeface="Times New Roman"/>
                <a:ea typeface="Times New Roman"/>
                <a:cs typeface="Times New Roman"/>
                <a:sym typeface="Times New Roman"/>
              </a:rPr>
              <a:t>IMPROVEMENT OF PERFORMANCE OF DISTRIBUTED SYSTEMS</a:t>
            </a:r>
            <a:endParaRPr sz="2180" b="0" i="0" u="none" strike="noStrike" cap="none" dirty="0">
              <a:solidFill>
                <a:srgbClr val="3F3F3F"/>
              </a:solidFill>
              <a:latin typeface="Times New Roman"/>
              <a:ea typeface="Times New Roman"/>
              <a:cs typeface="Times New Roman"/>
              <a:sym typeface="Times New Roman"/>
            </a:endParaRPr>
          </a:p>
        </p:txBody>
      </p:sp>
      <p:sp>
        <p:nvSpPr>
          <p:cNvPr id="107" name="Google Shape;107;p1"/>
          <p:cNvSpPr txBox="1">
            <a:spLocks noGrp="1"/>
          </p:cNvSpPr>
          <p:nvPr>
            <p:ph type="subTitle" idx="4294967295"/>
          </p:nvPr>
        </p:nvSpPr>
        <p:spPr>
          <a:xfrm>
            <a:off x="85060" y="2117822"/>
            <a:ext cx="8521700" cy="792163"/>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chemeClr val="accent1"/>
              </a:buClr>
              <a:buSzPts val="1800"/>
              <a:buFont typeface="Calibri"/>
              <a:buNone/>
            </a:pPr>
            <a:r>
              <a:rPr lang="en" sz="1800" b="0" i="0" u="none" strike="noStrike" cap="none" dirty="0">
                <a:solidFill>
                  <a:srgbClr val="3F3F3F"/>
                </a:solidFill>
                <a:latin typeface="Times New Roman"/>
                <a:ea typeface="Times New Roman"/>
                <a:cs typeface="Times New Roman"/>
                <a:sym typeface="Times New Roman"/>
              </a:rPr>
              <a:t>Under guidance of</a:t>
            </a:r>
            <a:endParaRPr sz="1800" b="0" i="0" u="none" strike="noStrike" cap="none" dirty="0">
              <a:solidFill>
                <a:srgbClr val="3F3F3F"/>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accent1"/>
              </a:buClr>
              <a:buSzPts val="1800"/>
              <a:buFont typeface="Calibri"/>
              <a:buNone/>
            </a:pPr>
            <a:r>
              <a:rPr lang="en" sz="1800" b="0" i="0" u="none" strike="noStrike" cap="none" dirty="0">
                <a:solidFill>
                  <a:srgbClr val="3F3F3F"/>
                </a:solidFill>
                <a:latin typeface="Times New Roman"/>
                <a:ea typeface="Times New Roman"/>
                <a:cs typeface="Times New Roman"/>
                <a:sym typeface="Times New Roman"/>
              </a:rPr>
              <a:t>Mrs.Manjula Pawar</a:t>
            </a:r>
            <a:endParaRPr sz="1800" b="0" i="0" u="none" strike="noStrike" cap="none" dirty="0">
              <a:solidFill>
                <a:srgbClr val="3F3F3F"/>
              </a:solidFill>
              <a:latin typeface="Times New Roman"/>
              <a:ea typeface="Times New Roman"/>
              <a:cs typeface="Times New Roman"/>
              <a:sym typeface="Times New Roman"/>
            </a:endParaRPr>
          </a:p>
        </p:txBody>
      </p:sp>
      <p:sp>
        <p:nvSpPr>
          <p:cNvPr id="108" name="Google Shape;108;p1"/>
          <p:cNvSpPr txBox="1"/>
          <p:nvPr/>
        </p:nvSpPr>
        <p:spPr>
          <a:xfrm>
            <a:off x="5741581" y="3295909"/>
            <a:ext cx="3402419" cy="160040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1800"/>
              <a:buFont typeface="Times New Roman"/>
              <a:buNone/>
            </a:pPr>
            <a:r>
              <a:rPr lang="en" sz="1800" dirty="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 b="0" i="0" u="none" strike="noStrike" cap="none" dirty="0">
                <a:solidFill>
                  <a:schemeClr val="dk1"/>
                </a:solidFill>
                <a:latin typeface="Times New Roman"/>
                <a:ea typeface="Times New Roman"/>
                <a:cs typeface="Times New Roman"/>
                <a:sym typeface="Times New Roman"/>
              </a:rPr>
              <a:t>Shraddha Hegde                    01fe19bcs081</a:t>
            </a:r>
            <a:endParaRPr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 b="0" i="0" u="none" strike="noStrike" cap="none" dirty="0">
                <a:solidFill>
                  <a:schemeClr val="dk1"/>
                </a:solidFill>
                <a:latin typeface="Times New Roman"/>
                <a:ea typeface="Times New Roman"/>
                <a:cs typeface="Times New Roman"/>
                <a:sym typeface="Times New Roman"/>
              </a:rPr>
              <a:t>Prem</a:t>
            </a:r>
            <a:r>
              <a:rPr lang="en" dirty="0">
                <a:solidFill>
                  <a:schemeClr val="dk1"/>
                </a:solidFill>
                <a:latin typeface="Times New Roman"/>
                <a:ea typeface="Times New Roman"/>
                <a:cs typeface="Times New Roman"/>
                <a:sym typeface="Times New Roman"/>
              </a:rPr>
              <a:t> Gumathanavar   </a:t>
            </a:r>
            <a:r>
              <a:rPr lang="en" b="0" i="0" u="none" strike="noStrike" cap="none" dirty="0">
                <a:solidFill>
                  <a:schemeClr val="dk1"/>
                </a:solidFill>
                <a:latin typeface="Times New Roman"/>
                <a:ea typeface="Times New Roman"/>
                <a:cs typeface="Times New Roman"/>
                <a:sym typeface="Times New Roman"/>
              </a:rPr>
              <a:t>           01fe19bcs083</a:t>
            </a:r>
            <a:endParaRPr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 b="0" i="0" u="none" strike="noStrike" cap="none" dirty="0">
                <a:solidFill>
                  <a:schemeClr val="dk1"/>
                </a:solidFill>
                <a:latin typeface="Times New Roman"/>
                <a:ea typeface="Times New Roman"/>
                <a:cs typeface="Times New Roman"/>
                <a:sym typeface="Times New Roman"/>
              </a:rPr>
              <a:t>Ridham Sawhney                  01fe19bcs088</a:t>
            </a:r>
            <a:endParaRPr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 b="0" i="0" u="none" strike="noStrike" cap="none" dirty="0">
                <a:solidFill>
                  <a:schemeClr val="dk1"/>
                </a:solidFill>
                <a:latin typeface="Times New Roman"/>
                <a:ea typeface="Times New Roman"/>
                <a:cs typeface="Times New Roman"/>
                <a:sym typeface="Times New Roman"/>
              </a:rPr>
              <a:t>Kavya Maremmagol             01fe19bcs165</a:t>
            </a:r>
            <a:endParaRPr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pic>
        <p:nvPicPr>
          <p:cNvPr id="109" name="Google Shape;109;p1"/>
          <p:cNvPicPr preferRelativeResize="0"/>
          <p:nvPr/>
        </p:nvPicPr>
        <p:blipFill rotWithShape="1">
          <a:blip r:embed="rId3">
            <a:alphaModFix/>
          </a:blip>
          <a:srcRect/>
          <a:stretch/>
        </p:blipFill>
        <p:spPr>
          <a:xfrm>
            <a:off x="2180375" y="185175"/>
            <a:ext cx="4680674" cy="888525"/>
          </a:xfrm>
          <a:prstGeom prst="rect">
            <a:avLst/>
          </a:prstGeom>
          <a:noFill/>
          <a:ln>
            <a:noFill/>
          </a:ln>
        </p:spPr>
      </p:pic>
      <p:sp>
        <p:nvSpPr>
          <p:cNvPr id="110" name="Google Shape;110;p1"/>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CB43DE1-CA31-43E9-9EDA-5CB151AEE9C1}" type="datetime3">
              <a:rPr lang="en-US" smtClean="0"/>
              <a:t>18 April 2022</a:t>
            </a:fld>
            <a:endParaRPr/>
          </a:p>
        </p:txBody>
      </p:sp>
      <p:sp>
        <p:nvSpPr>
          <p:cNvPr id="111" name="Google Shape;111;p1"/>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10" name="TextBox 9">
            <a:extLst>
              <a:ext uri="{FF2B5EF4-FFF2-40B4-BE49-F238E27FC236}">
                <a16:creationId xmlns:a16="http://schemas.microsoft.com/office/drawing/2014/main" id="{B1BD35A2-8C33-48DB-A0D8-C2CC6B28366D}"/>
              </a:ext>
            </a:extLst>
          </p:cNvPr>
          <p:cNvSpPr txBox="1"/>
          <p:nvPr/>
        </p:nvSpPr>
        <p:spPr>
          <a:xfrm>
            <a:off x="3632790" y="2949058"/>
            <a:ext cx="4572000" cy="307777"/>
          </a:xfrm>
          <a:prstGeom prst="rect">
            <a:avLst/>
          </a:prstGeom>
          <a:noFill/>
        </p:spPr>
        <p:txBody>
          <a:bodyPr wrap="square">
            <a:spAutoFit/>
          </a:bodyPr>
          <a:lstStyle/>
          <a:p>
            <a:pPr marL="0" marR="0" lvl="0" indent="0" algn="l" rtl="0">
              <a:spcBef>
                <a:spcPts val="0"/>
              </a:spcBef>
              <a:spcAft>
                <a:spcPts val="0"/>
              </a:spcAft>
              <a:buClr>
                <a:schemeClr val="dk1"/>
              </a:buClr>
              <a:buSzPts val="1800"/>
              <a:buFont typeface="Times New Roman"/>
              <a:buNone/>
            </a:pPr>
            <a:r>
              <a:rPr lang="en-IN" sz="1400" b="0" i="0" u="none" strike="noStrike" cap="none" dirty="0">
                <a:solidFill>
                  <a:schemeClr val="dk1"/>
                </a:solidFill>
                <a:latin typeface="Times New Roman"/>
                <a:ea typeface="Times New Roman"/>
                <a:cs typeface="Times New Roman"/>
                <a:sym typeface="Times New Roman"/>
              </a:rPr>
              <a:t>TEAM NO - DA6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10</a:t>
            </a:fld>
            <a:endParaRPr/>
          </a:p>
        </p:txBody>
      </p:sp>
      <p:sp>
        <p:nvSpPr>
          <p:cNvPr id="219" name="Google Shape;219;g1142ac6ab59_1_44"/>
          <p:cNvSpPr txBox="1">
            <a:spLocks noGrp="1"/>
          </p:cNvSpPr>
          <p:nvPr>
            <p:ph type="ctrTitle" idx="4294967295"/>
          </p:nvPr>
        </p:nvSpPr>
        <p:spPr>
          <a:xfrm>
            <a:off x="565194" y="1209865"/>
            <a:ext cx="5771140" cy="164275"/>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IN" sz="1800" baseline="30000" dirty="0">
                <a:solidFill>
                  <a:schemeClr val="dk1"/>
                </a:solidFill>
                <a:latin typeface="Times New Roman"/>
                <a:ea typeface="Times New Roman"/>
                <a:cs typeface="Times New Roman"/>
                <a:sym typeface="Times New Roman"/>
              </a:rPr>
              <a:t>Accuracy v/s Number of blocks</a:t>
            </a:r>
            <a:endParaRPr sz="1800" baseline="30000" dirty="0">
              <a:solidFill>
                <a:schemeClr val="dk1"/>
              </a:solidFill>
              <a:latin typeface="Times New Roman"/>
              <a:ea typeface="Times New Roman"/>
              <a:cs typeface="Times New Roman"/>
              <a:sym typeface="Times New Roman"/>
            </a:endParaRPr>
          </a:p>
        </p:txBody>
      </p:sp>
      <p:cxnSp>
        <p:nvCxnSpPr>
          <p:cNvPr id="220" name="Google Shape;220;g1142ac6ab59_1_44"/>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221" name="Google Shape;221;g1142ac6ab59_1_44"/>
          <p:cNvSpPr txBox="1"/>
          <p:nvPr/>
        </p:nvSpPr>
        <p:spPr>
          <a:xfrm>
            <a:off x="273438" y="121113"/>
            <a:ext cx="5969478" cy="615523"/>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dirty="0">
                <a:solidFill>
                  <a:schemeClr val="dk1"/>
                </a:solidFill>
                <a:latin typeface="Times New Roman"/>
                <a:ea typeface="Times New Roman"/>
                <a:cs typeface="Times New Roman"/>
                <a:sym typeface="Times New Roman"/>
              </a:rPr>
              <a:t>IMPLEMENTATION RESULTS</a:t>
            </a:r>
            <a:endParaRPr sz="2800" b="1" i="0" u="sng" strike="noStrike" cap="none" dirty="0">
              <a:solidFill>
                <a:schemeClr val="dk1"/>
              </a:solidFill>
              <a:latin typeface="Times New Roman"/>
              <a:ea typeface="Times New Roman"/>
              <a:cs typeface="Times New Roman"/>
              <a:sym typeface="Times New Roman"/>
            </a:endParaRPr>
          </a:p>
        </p:txBody>
      </p: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2" name="TextBox 1">
            <a:extLst>
              <a:ext uri="{FF2B5EF4-FFF2-40B4-BE49-F238E27FC236}">
                <a16:creationId xmlns:a16="http://schemas.microsoft.com/office/drawing/2014/main" id="{9CA9A92D-BA04-4892-85B6-0C804812CA4C}"/>
              </a:ext>
            </a:extLst>
          </p:cNvPr>
          <p:cNvSpPr txBox="1"/>
          <p:nvPr/>
        </p:nvSpPr>
        <p:spPr>
          <a:xfrm>
            <a:off x="499492" y="4327974"/>
            <a:ext cx="6961420"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Here we can observe that , as the dataset increases accuracy decreases</a:t>
            </a:r>
          </a:p>
        </p:txBody>
      </p:sp>
      <p:pic>
        <p:nvPicPr>
          <p:cNvPr id="4" name="Picture 3">
            <a:extLst>
              <a:ext uri="{FF2B5EF4-FFF2-40B4-BE49-F238E27FC236}">
                <a16:creationId xmlns:a16="http://schemas.microsoft.com/office/drawing/2014/main" id="{1612E96A-E827-4F0F-9A5D-4B0962233EEB}"/>
              </a:ext>
            </a:extLst>
          </p:cNvPr>
          <p:cNvPicPr>
            <a:picLocks noChangeAspect="1"/>
          </p:cNvPicPr>
          <p:nvPr/>
        </p:nvPicPr>
        <p:blipFill>
          <a:blip r:embed="rId4"/>
          <a:stretch>
            <a:fillRect/>
          </a:stretch>
        </p:blipFill>
        <p:spPr>
          <a:xfrm>
            <a:off x="618565" y="1288640"/>
            <a:ext cx="6622088" cy="3098930"/>
          </a:xfrm>
          <a:prstGeom prst="rect">
            <a:avLst/>
          </a:prstGeom>
        </p:spPr>
      </p:pic>
    </p:spTree>
    <p:extLst>
      <p:ext uri="{BB962C8B-B14F-4D97-AF65-F5344CB8AC3E}">
        <p14:creationId xmlns:p14="http://schemas.microsoft.com/office/powerpoint/2010/main" val="405322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11</a:t>
            </a:fld>
            <a:endParaRPr/>
          </a:p>
        </p:txBody>
      </p:sp>
      <p:cxnSp>
        <p:nvCxnSpPr>
          <p:cNvPr id="220" name="Google Shape;220;g1142ac6ab59_1_44"/>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221" name="Google Shape;221;g1142ac6ab59_1_44"/>
          <p:cNvSpPr txBox="1"/>
          <p:nvPr/>
        </p:nvSpPr>
        <p:spPr>
          <a:xfrm>
            <a:off x="273438" y="121113"/>
            <a:ext cx="5969478" cy="615523"/>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dirty="0">
                <a:solidFill>
                  <a:schemeClr val="dk1"/>
                </a:solidFill>
                <a:latin typeface="Times New Roman"/>
                <a:ea typeface="Times New Roman"/>
                <a:cs typeface="Times New Roman"/>
                <a:sym typeface="Times New Roman"/>
              </a:rPr>
              <a:t>IMPLEMENTATION RESULTS</a:t>
            </a:r>
            <a:endParaRPr sz="2800" b="1" i="0" u="sng" strike="noStrike" cap="none" dirty="0">
              <a:solidFill>
                <a:schemeClr val="dk1"/>
              </a:solidFill>
              <a:latin typeface="Times New Roman"/>
              <a:ea typeface="Times New Roman"/>
              <a:cs typeface="Times New Roman"/>
              <a:sym typeface="Times New Roman"/>
            </a:endParaRPr>
          </a:p>
        </p:txBody>
      </p: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15" name="TextBox 14">
            <a:extLst>
              <a:ext uri="{FF2B5EF4-FFF2-40B4-BE49-F238E27FC236}">
                <a16:creationId xmlns:a16="http://schemas.microsoft.com/office/drawing/2014/main" id="{BD7ACC70-ECF7-4BAA-80EC-4816DED5B0E3}"/>
              </a:ext>
            </a:extLst>
          </p:cNvPr>
          <p:cNvSpPr txBox="1"/>
          <p:nvPr/>
        </p:nvSpPr>
        <p:spPr>
          <a:xfrm>
            <a:off x="478639" y="973577"/>
            <a:ext cx="4572000" cy="645754"/>
          </a:xfrm>
          <a:prstGeom prst="rect">
            <a:avLst/>
          </a:prstGeom>
          <a:noFill/>
        </p:spPr>
        <p:txBody>
          <a:bodyPr wrap="square">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Input:15000</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Output:16000</a:t>
            </a:r>
          </a:p>
        </p:txBody>
      </p:sp>
      <p:pic>
        <p:nvPicPr>
          <p:cNvPr id="5" name="Picture 4">
            <a:extLst>
              <a:ext uri="{FF2B5EF4-FFF2-40B4-BE49-F238E27FC236}">
                <a16:creationId xmlns:a16="http://schemas.microsoft.com/office/drawing/2014/main" id="{88E75487-9718-42BC-A310-CDF0195106FE}"/>
              </a:ext>
            </a:extLst>
          </p:cNvPr>
          <p:cNvPicPr>
            <a:picLocks noChangeAspect="1"/>
          </p:cNvPicPr>
          <p:nvPr/>
        </p:nvPicPr>
        <p:blipFill>
          <a:blip r:embed="rId4"/>
          <a:stretch>
            <a:fillRect/>
          </a:stretch>
        </p:blipFill>
        <p:spPr>
          <a:xfrm>
            <a:off x="473909" y="1713197"/>
            <a:ext cx="7633166" cy="3037776"/>
          </a:xfrm>
          <a:prstGeom prst="rect">
            <a:avLst/>
          </a:prstGeom>
        </p:spPr>
      </p:pic>
    </p:spTree>
    <p:extLst>
      <p:ext uri="{BB962C8B-B14F-4D97-AF65-F5344CB8AC3E}">
        <p14:creationId xmlns:p14="http://schemas.microsoft.com/office/powerpoint/2010/main" val="908855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12</a:t>
            </a:fld>
            <a:endParaRPr/>
          </a:p>
        </p:txBody>
      </p:sp>
      <p:sp>
        <p:nvSpPr>
          <p:cNvPr id="219" name="Google Shape;219;g1142ac6ab59_1_44"/>
          <p:cNvSpPr txBox="1">
            <a:spLocks noGrp="1"/>
          </p:cNvSpPr>
          <p:nvPr>
            <p:ph type="ctrTitle" idx="4294967295"/>
          </p:nvPr>
        </p:nvSpPr>
        <p:spPr>
          <a:xfrm>
            <a:off x="471776" y="3997839"/>
            <a:ext cx="5771140" cy="559965"/>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IN" sz="2400" baseline="30000" dirty="0">
                <a:solidFill>
                  <a:schemeClr val="dk1"/>
                </a:solidFill>
                <a:latin typeface="Times New Roman"/>
                <a:ea typeface="Times New Roman"/>
                <a:cs typeface="Times New Roman"/>
                <a:sym typeface="Times New Roman"/>
              </a:rPr>
              <a:t>Selection of minor using our algorithm</a:t>
            </a:r>
            <a:endParaRPr sz="2400" baseline="30000" dirty="0">
              <a:solidFill>
                <a:schemeClr val="dk1"/>
              </a:solidFill>
              <a:latin typeface="Times New Roman"/>
              <a:ea typeface="Times New Roman"/>
              <a:cs typeface="Times New Roman"/>
              <a:sym typeface="Times New Roman"/>
            </a:endParaRPr>
          </a:p>
        </p:txBody>
      </p:sp>
      <p:cxnSp>
        <p:nvCxnSpPr>
          <p:cNvPr id="220" name="Google Shape;220;g1142ac6ab59_1_44"/>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221" name="Google Shape;221;g1142ac6ab59_1_44"/>
          <p:cNvSpPr txBox="1"/>
          <p:nvPr/>
        </p:nvSpPr>
        <p:spPr>
          <a:xfrm>
            <a:off x="273438" y="121113"/>
            <a:ext cx="5969478" cy="615523"/>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dirty="0">
                <a:solidFill>
                  <a:schemeClr val="dk1"/>
                </a:solidFill>
                <a:latin typeface="Times New Roman"/>
                <a:ea typeface="Times New Roman"/>
                <a:cs typeface="Times New Roman"/>
                <a:sym typeface="Times New Roman"/>
              </a:rPr>
              <a:t>IMPLEMENTATION RESULTS</a:t>
            </a:r>
            <a:endParaRPr sz="2800" b="1" i="0" u="sng" strike="noStrike" cap="none" dirty="0">
              <a:solidFill>
                <a:schemeClr val="dk1"/>
              </a:solidFill>
              <a:latin typeface="Times New Roman"/>
              <a:ea typeface="Times New Roman"/>
              <a:cs typeface="Times New Roman"/>
              <a:sym typeface="Times New Roman"/>
            </a:endParaRPr>
          </a:p>
        </p:txBody>
      </p: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pic>
        <p:nvPicPr>
          <p:cNvPr id="2050" name="Picture 2">
            <a:extLst>
              <a:ext uri="{FF2B5EF4-FFF2-40B4-BE49-F238E27FC236}">
                <a16:creationId xmlns:a16="http://schemas.microsoft.com/office/drawing/2014/main" id="{C8FA02DB-0CAF-45B7-A8D6-7D29AE033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776" y="1063539"/>
            <a:ext cx="5029413" cy="284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25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fld id="{91600A51-B1E6-4C2C-8457-4FCD411BB341}" type="datetime3">
              <a:rPr lang="en-US" smtClean="0"/>
              <a:t>18 April 2022</a:t>
            </a:fld>
            <a:endParaRPr lang="en-US"/>
          </a:p>
        </p:txBody>
      </p:sp>
      <p:sp>
        <p:nvSpPr>
          <p:cNvPr id="3" name="Footer Placeholder 2"/>
          <p:cNvSpPr>
            <a:spLocks noGrp="1"/>
          </p:cNvSpPr>
          <p:nvPr>
            <p:ph type="ftr" idx="11"/>
          </p:nvPr>
        </p:nvSpPr>
        <p:spPr/>
        <p:txBody>
          <a:bodyPr/>
          <a:lstStyle/>
          <a:p>
            <a:r>
              <a:rPr lang="en-US" smtClean="0"/>
              <a:t>SCHOOL OF COMPUTER SCIENCE AND ENGINEERING</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p:nvPr/>
        </p:nvPicPr>
        <p:blipFill>
          <a:blip r:embed="rId2"/>
          <a:stretch>
            <a:fillRect/>
          </a:stretch>
        </p:blipFill>
        <p:spPr>
          <a:xfrm>
            <a:off x="1706245" y="1129030"/>
            <a:ext cx="5731510" cy="2885440"/>
          </a:xfrm>
          <a:prstGeom prst="rect">
            <a:avLst/>
          </a:prstGeom>
        </p:spPr>
      </p:pic>
      <p:sp>
        <p:nvSpPr>
          <p:cNvPr id="6" name="Rectangle 5"/>
          <p:cNvSpPr/>
          <p:nvPr/>
        </p:nvSpPr>
        <p:spPr>
          <a:xfrm>
            <a:off x="590984" y="298661"/>
            <a:ext cx="5446401" cy="523220"/>
          </a:xfrm>
          <a:prstGeom prst="rect">
            <a:avLst/>
          </a:prstGeom>
        </p:spPr>
        <p:txBody>
          <a:bodyPr wrap="square">
            <a:spAutoFit/>
          </a:bodyPr>
          <a:lstStyle/>
          <a:p>
            <a:pPr lvl="0">
              <a:buClr>
                <a:schemeClr val="dk1"/>
              </a:buClr>
              <a:buSzPts val="2800"/>
            </a:pPr>
            <a:r>
              <a:rPr lang="en-IN" sz="2800" b="1" u="sng" dirty="0">
                <a:solidFill>
                  <a:schemeClr val="dk1"/>
                </a:solidFill>
                <a:latin typeface="Times New Roman"/>
                <a:ea typeface="Times New Roman"/>
                <a:cs typeface="Times New Roman"/>
                <a:sym typeface="Times New Roman"/>
              </a:rPr>
              <a:t>IMPLEMENTATION RESULTS</a:t>
            </a:r>
            <a:endParaRPr lang="en-IN" sz="2800" b="1" u="sng"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6780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14</a:t>
            </a:fld>
            <a:endParaRPr/>
          </a:p>
        </p:txBody>
      </p:sp>
      <p:cxnSp>
        <p:nvCxnSpPr>
          <p:cNvPr id="220" name="Google Shape;220;g1142ac6ab59_1_44"/>
          <p:cNvCxnSpPr/>
          <p:nvPr/>
        </p:nvCxnSpPr>
        <p:spPr>
          <a:xfrm>
            <a:off x="396100" y="832576"/>
            <a:ext cx="8532900" cy="0"/>
          </a:xfrm>
          <a:prstGeom prst="straightConnector1">
            <a:avLst/>
          </a:prstGeom>
          <a:noFill/>
          <a:ln w="9525" cap="flat" cmpd="sng">
            <a:solidFill>
              <a:schemeClr val="dk2"/>
            </a:solidFill>
            <a:prstDash val="solid"/>
            <a:round/>
            <a:headEnd type="none" w="sm" len="sm"/>
            <a:tailEnd type="none" w="sm" len="sm"/>
          </a:ln>
        </p:spPr>
      </p:cxn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pic>
        <p:nvPicPr>
          <p:cNvPr id="2" name="Picture 2">
            <a:extLst>
              <a:ext uri="{FF2B5EF4-FFF2-40B4-BE49-F238E27FC236}">
                <a16:creationId xmlns:a16="http://schemas.microsoft.com/office/drawing/2014/main" id="{8DEA7F93-1C00-4803-88EB-FDE832578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05" y="928517"/>
            <a:ext cx="3694273" cy="3650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333F75-CDDF-4D7D-889F-C143B0E1575A}"/>
              </a:ext>
            </a:extLst>
          </p:cNvPr>
          <p:cNvSpPr txBox="1"/>
          <p:nvPr/>
        </p:nvSpPr>
        <p:spPr>
          <a:xfrm>
            <a:off x="201705" y="928517"/>
            <a:ext cx="1350050" cy="307777"/>
          </a:xfrm>
          <a:prstGeom prst="rect">
            <a:avLst/>
          </a:prstGeom>
          <a:noFill/>
        </p:spPr>
        <p:txBody>
          <a:bodyPr wrap="none" rtlCol="0">
            <a:spAutoFit/>
          </a:bodyPr>
          <a:lstStyle/>
          <a:p>
            <a:r>
              <a:rPr lang="en-IN" dirty="0"/>
              <a:t>Existing model</a:t>
            </a:r>
          </a:p>
        </p:txBody>
      </p:sp>
      <p:pic>
        <p:nvPicPr>
          <p:cNvPr id="14" name="Picture 4">
            <a:extLst>
              <a:ext uri="{FF2B5EF4-FFF2-40B4-BE49-F238E27FC236}">
                <a16:creationId xmlns:a16="http://schemas.microsoft.com/office/drawing/2014/main" id="{99334ABF-096C-414A-B3AF-1C9D74DEDD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718" y="852738"/>
            <a:ext cx="3626282" cy="380176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E7EE86D-9A08-488C-ADB5-44219F24A6A9}"/>
              </a:ext>
            </a:extLst>
          </p:cNvPr>
          <p:cNvSpPr txBox="1"/>
          <p:nvPr/>
        </p:nvSpPr>
        <p:spPr>
          <a:xfrm>
            <a:off x="4829859" y="926973"/>
            <a:ext cx="4572000" cy="523220"/>
          </a:xfrm>
          <a:prstGeom prst="rect">
            <a:avLst/>
          </a:prstGeom>
          <a:noFill/>
        </p:spPr>
        <p:txBody>
          <a:bodyPr wrap="square">
            <a:spAutoFit/>
          </a:bodyPr>
          <a:lstStyle/>
          <a:p>
            <a:r>
              <a:rPr lang="en-IN" dirty="0"/>
              <a:t>Proposed model</a:t>
            </a:r>
          </a:p>
          <a:p>
            <a:endParaRPr lang="en-IN" dirty="0"/>
          </a:p>
        </p:txBody>
      </p:sp>
      <p:sp>
        <p:nvSpPr>
          <p:cNvPr id="18" name="TextBox 17">
            <a:extLst>
              <a:ext uri="{FF2B5EF4-FFF2-40B4-BE49-F238E27FC236}">
                <a16:creationId xmlns:a16="http://schemas.microsoft.com/office/drawing/2014/main" id="{D4607E75-614D-455D-A4E5-E59C0D9EEA0E}"/>
              </a:ext>
            </a:extLst>
          </p:cNvPr>
          <p:cNvSpPr txBox="1"/>
          <p:nvPr/>
        </p:nvSpPr>
        <p:spPr>
          <a:xfrm>
            <a:off x="314066" y="180805"/>
            <a:ext cx="6113781" cy="523220"/>
          </a:xfrm>
          <a:prstGeom prst="rect">
            <a:avLst/>
          </a:prstGeom>
          <a:noFill/>
        </p:spPr>
        <p:txBody>
          <a:bodyPr wrap="square">
            <a:spAutoFit/>
          </a:bodyPr>
          <a:lstStyle/>
          <a:p>
            <a:pPr marL="0" marR="0" lvl="0" indent="0" algn="l" rtl="0">
              <a:spcBef>
                <a:spcPts val="0"/>
              </a:spcBef>
              <a:spcAft>
                <a:spcPts val="0"/>
              </a:spcAft>
              <a:buClr>
                <a:schemeClr val="dk1"/>
              </a:buClr>
              <a:buSzPts val="2800"/>
              <a:buFont typeface="Times New Roman"/>
              <a:buNone/>
            </a:pPr>
            <a:r>
              <a:rPr lang="en-IN" sz="2800" b="1" u="sng" dirty="0">
                <a:solidFill>
                  <a:schemeClr val="dk1"/>
                </a:solidFill>
                <a:latin typeface="Times New Roman"/>
                <a:ea typeface="Times New Roman"/>
                <a:cs typeface="Times New Roman"/>
                <a:sym typeface="Times New Roman"/>
              </a:rPr>
              <a:t>IMPLEMENTATION RESULTS</a:t>
            </a:r>
            <a:endParaRPr lang="en-IN" sz="2800" b="1" i="0" u="sng"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70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15</a:t>
            </a:fld>
            <a:endParaRPr/>
          </a:p>
        </p:txBody>
      </p:sp>
      <p:cxnSp>
        <p:nvCxnSpPr>
          <p:cNvPr id="220" name="Google Shape;220;g1142ac6ab59_1_44"/>
          <p:cNvCxnSpPr/>
          <p:nvPr/>
        </p:nvCxnSpPr>
        <p:spPr>
          <a:xfrm>
            <a:off x="396100" y="832576"/>
            <a:ext cx="8532900" cy="0"/>
          </a:xfrm>
          <a:prstGeom prst="straightConnector1">
            <a:avLst/>
          </a:prstGeom>
          <a:noFill/>
          <a:ln w="9525" cap="flat" cmpd="sng">
            <a:solidFill>
              <a:schemeClr val="dk2"/>
            </a:solidFill>
            <a:prstDash val="solid"/>
            <a:round/>
            <a:headEnd type="none" w="sm" len="sm"/>
            <a:tailEnd type="none" w="sm" len="sm"/>
          </a:ln>
        </p:spPr>
      </p:cxnSp>
      <p:sp>
        <p:nvSpPr>
          <p:cNvPr id="221" name="Google Shape;221;g1142ac6ab59_1_44"/>
          <p:cNvSpPr txBox="1"/>
          <p:nvPr/>
        </p:nvSpPr>
        <p:spPr>
          <a:xfrm>
            <a:off x="273438" y="121113"/>
            <a:ext cx="5969478" cy="615523"/>
          </a:xfrm>
          <a:prstGeom prst="rect">
            <a:avLst/>
          </a:prstGeom>
          <a:noFill/>
          <a:ln>
            <a:noFill/>
          </a:ln>
        </p:spPr>
        <p:txBody>
          <a:bodyPr spcFirstLastPara="1" wrap="square" lIns="91425" tIns="91425" rIns="91425" bIns="91425" anchor="t" anchorCtr="0">
            <a:spAutoFit/>
          </a:bodyPr>
          <a:lstStyle/>
          <a:p>
            <a:pPr lvl="0">
              <a:buClr>
                <a:schemeClr val="dk1"/>
              </a:buClr>
              <a:buSzPts val="2800"/>
            </a:pPr>
            <a:r>
              <a:rPr lang="en-IN" sz="2800" b="1" u="sng" dirty="0">
                <a:solidFill>
                  <a:schemeClr val="dk1"/>
                </a:solidFill>
                <a:latin typeface="Times New Roman"/>
                <a:ea typeface="Times New Roman"/>
                <a:cs typeface="Times New Roman"/>
                <a:sym typeface="Times New Roman"/>
              </a:rPr>
              <a:t>IMPLEMENTATION RESULTS</a:t>
            </a:r>
          </a:p>
        </p:txBody>
      </p: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3" name="TextBox 2">
            <a:extLst>
              <a:ext uri="{FF2B5EF4-FFF2-40B4-BE49-F238E27FC236}">
                <a16:creationId xmlns:a16="http://schemas.microsoft.com/office/drawing/2014/main" id="{3D333F75-CDDF-4D7D-889F-C143B0E1575A}"/>
              </a:ext>
            </a:extLst>
          </p:cNvPr>
          <p:cNvSpPr txBox="1"/>
          <p:nvPr/>
        </p:nvSpPr>
        <p:spPr>
          <a:xfrm>
            <a:off x="215000" y="926973"/>
            <a:ext cx="1350050" cy="307777"/>
          </a:xfrm>
          <a:prstGeom prst="rect">
            <a:avLst/>
          </a:prstGeom>
          <a:noFill/>
        </p:spPr>
        <p:txBody>
          <a:bodyPr wrap="none" rtlCol="0">
            <a:spAutoFit/>
          </a:bodyPr>
          <a:lstStyle/>
          <a:p>
            <a:r>
              <a:rPr lang="en-IN" dirty="0"/>
              <a:t>Existing model</a:t>
            </a:r>
          </a:p>
        </p:txBody>
      </p:sp>
      <p:pic>
        <p:nvPicPr>
          <p:cNvPr id="2050" name="Picture 2">
            <a:extLst>
              <a:ext uri="{FF2B5EF4-FFF2-40B4-BE49-F238E27FC236}">
                <a16:creationId xmlns:a16="http://schemas.microsoft.com/office/drawing/2014/main" id="{47A270B3-1C84-4557-A083-0CD6297EDB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7" y="1171575"/>
            <a:ext cx="6143625" cy="2800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240B241-8D7F-41DB-966E-DAD27FF9F52B}"/>
              </a:ext>
            </a:extLst>
          </p:cNvPr>
          <p:cNvSpPr txBox="1"/>
          <p:nvPr/>
        </p:nvSpPr>
        <p:spPr>
          <a:xfrm>
            <a:off x="215000" y="961256"/>
            <a:ext cx="4585446" cy="307777"/>
          </a:xfrm>
          <a:prstGeom prst="rect">
            <a:avLst/>
          </a:prstGeom>
          <a:noFill/>
        </p:spPr>
        <p:txBody>
          <a:bodyPr wrap="square">
            <a:spAutoFit/>
          </a:bodyPr>
          <a:lstStyle/>
          <a:p>
            <a:r>
              <a:rPr lang="en-IN" dirty="0"/>
              <a:t>Proposed model</a:t>
            </a:r>
          </a:p>
        </p:txBody>
      </p:sp>
      <p:sp>
        <p:nvSpPr>
          <p:cNvPr id="5" name="&quot;Not Allowed&quot; Symbol 4">
            <a:extLst>
              <a:ext uri="{FF2B5EF4-FFF2-40B4-BE49-F238E27FC236}">
                <a16:creationId xmlns:a16="http://schemas.microsoft.com/office/drawing/2014/main" id="{D53D1AEC-E765-466B-B5CC-2F70E5DBA9C2}"/>
              </a:ext>
            </a:extLst>
          </p:cNvPr>
          <p:cNvSpPr/>
          <p:nvPr/>
        </p:nvSpPr>
        <p:spPr>
          <a:xfrm>
            <a:off x="5136777" y="1441764"/>
            <a:ext cx="820270" cy="86733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quot;Not Allowed&quot; Symbol 16">
            <a:extLst>
              <a:ext uri="{FF2B5EF4-FFF2-40B4-BE49-F238E27FC236}">
                <a16:creationId xmlns:a16="http://schemas.microsoft.com/office/drawing/2014/main" id="{A06F4BE9-AA6B-4BE1-8EC0-5EAC2681B36F}"/>
              </a:ext>
            </a:extLst>
          </p:cNvPr>
          <p:cNvSpPr/>
          <p:nvPr/>
        </p:nvSpPr>
        <p:spPr>
          <a:xfrm>
            <a:off x="6156512" y="1991909"/>
            <a:ext cx="820270" cy="86733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quot;Not Allowed&quot; Symbol 17">
            <a:extLst>
              <a:ext uri="{FF2B5EF4-FFF2-40B4-BE49-F238E27FC236}">
                <a16:creationId xmlns:a16="http://schemas.microsoft.com/office/drawing/2014/main" id="{D1E29285-96B6-47F8-A967-2F2F957CF260}"/>
              </a:ext>
            </a:extLst>
          </p:cNvPr>
          <p:cNvSpPr/>
          <p:nvPr/>
        </p:nvSpPr>
        <p:spPr>
          <a:xfrm>
            <a:off x="5079347" y="2595663"/>
            <a:ext cx="820270" cy="86733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1364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f3a6aba814_2_13"/>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31A700E-28EF-4C73-BD1B-CF64805DC3C7}" type="datetime3">
              <a:rPr lang="en-US" smtClean="0"/>
              <a:t>18 April 2022</a:t>
            </a:fld>
            <a:endParaRPr/>
          </a:p>
        </p:txBody>
      </p:sp>
      <p:sp>
        <p:nvSpPr>
          <p:cNvPr id="284" name="Google Shape;284;gf3a6aba814_2_13"/>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85" name="Google Shape;285;gf3a6aba814_2_13"/>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700"/>
              <a:buFont typeface="Calibri"/>
              <a:buNone/>
            </a:pPr>
            <a:fld id="{00000000-1234-1234-1234-123412341234}" type="slidenum">
              <a:rPr lang="en"/>
              <a:t>16</a:t>
            </a:fld>
            <a:endParaRPr/>
          </a:p>
        </p:txBody>
      </p:sp>
      <p:sp>
        <p:nvSpPr>
          <p:cNvPr id="286" name="Google Shape;286;gf3a6aba814_2_13"/>
          <p:cNvSpPr txBox="1"/>
          <p:nvPr/>
        </p:nvSpPr>
        <p:spPr>
          <a:xfrm>
            <a:off x="2349796" y="2019818"/>
            <a:ext cx="4572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5100"/>
              <a:buFont typeface="Times New Roman"/>
              <a:buNone/>
            </a:pPr>
            <a:endParaRPr/>
          </a:p>
        </p:txBody>
      </p:sp>
      <p:sp>
        <p:nvSpPr>
          <p:cNvPr id="287" name="Google Shape;287;gf3a6aba814_2_13"/>
          <p:cNvSpPr txBox="1"/>
          <p:nvPr/>
        </p:nvSpPr>
        <p:spPr>
          <a:xfrm>
            <a:off x="2349796" y="1934093"/>
            <a:ext cx="4572000" cy="877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5100"/>
              <a:buFont typeface="Times New Roman"/>
              <a:buNone/>
            </a:pPr>
            <a:r>
              <a:rPr lang="en" sz="5100" b="1">
                <a:solidFill>
                  <a:schemeClr val="dk1"/>
                </a:solidFill>
                <a:latin typeface="Times New Roman"/>
                <a:ea typeface="Times New Roman"/>
                <a:cs typeface="Times New Roman"/>
                <a:sym typeface="Times New Roman"/>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sldNum" idx="12"/>
          </p:nvPr>
        </p:nvSpPr>
        <p:spPr>
          <a:xfrm>
            <a:off x="7425344" y="4844839"/>
            <a:ext cx="984019" cy="273844"/>
          </a:xfrm>
          <a:prstGeom prst="rect">
            <a:avLst/>
          </a:prstGeom>
          <a:noFill/>
          <a:ln>
            <a:noFill/>
          </a:ln>
        </p:spPr>
        <p:txBody>
          <a:bodyPr spcFirstLastPara="1" wrap="square" lIns="91425" tIns="91425" rIns="91425" bIns="91425" anchor="ctr" anchorCtr="0">
            <a:normAutofit fontScale="850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2</a:t>
            </a:fld>
            <a:endParaRPr/>
          </a:p>
        </p:txBody>
      </p:sp>
      <p:cxnSp>
        <p:nvCxnSpPr>
          <p:cNvPr id="129" name="Google Shape;129;p2"/>
          <p:cNvCxnSpPr/>
          <p:nvPr/>
        </p:nvCxnSpPr>
        <p:spPr>
          <a:xfrm>
            <a:off x="396100" y="993123"/>
            <a:ext cx="8532900" cy="0"/>
          </a:xfrm>
          <a:prstGeom prst="straightConnector1">
            <a:avLst/>
          </a:prstGeom>
          <a:noFill/>
          <a:ln w="9525" cap="flat" cmpd="sng">
            <a:solidFill>
              <a:schemeClr val="dk2"/>
            </a:solidFill>
            <a:prstDash val="solid"/>
            <a:round/>
            <a:headEnd type="none" w="sm" len="sm"/>
            <a:tailEnd type="none" w="sm" len="sm"/>
          </a:ln>
        </p:spPr>
      </p:cxnSp>
      <p:sp>
        <p:nvSpPr>
          <p:cNvPr id="130" name="Google Shape;130;p2"/>
          <p:cNvSpPr txBox="1"/>
          <p:nvPr/>
        </p:nvSpPr>
        <p:spPr>
          <a:xfrm>
            <a:off x="396100" y="210375"/>
            <a:ext cx="4716900" cy="78274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800"/>
              </a:spcAft>
              <a:buClr>
                <a:schemeClr val="dk1"/>
              </a:buClr>
              <a:buSzPts val="1100"/>
              <a:buFont typeface="Arial"/>
              <a:buNone/>
            </a:pPr>
            <a:r>
              <a:rPr lang="en" sz="2800" b="1" i="0" u="sng" strike="noStrike" cap="none" dirty="0">
                <a:solidFill>
                  <a:schemeClr val="dk1"/>
                </a:solidFill>
                <a:highlight>
                  <a:schemeClr val="lt1"/>
                </a:highlight>
                <a:latin typeface="Times New Roman"/>
                <a:ea typeface="Times New Roman"/>
                <a:cs typeface="Times New Roman"/>
                <a:sym typeface="Times New Roman"/>
              </a:rPr>
              <a:t>PROBLEM STATEMENT</a:t>
            </a:r>
            <a:endParaRPr sz="2800" b="0" i="0" u="none" strike="noStrike" cap="none" dirty="0">
              <a:solidFill>
                <a:schemeClr val="dk1"/>
              </a:solidFill>
              <a:latin typeface="Times New Roman"/>
              <a:ea typeface="Times New Roman"/>
              <a:cs typeface="Times New Roman"/>
              <a:sym typeface="Times New Roman"/>
            </a:endParaRPr>
          </a:p>
        </p:txBody>
      </p:sp>
      <p:pic>
        <p:nvPicPr>
          <p:cNvPr id="131" name="Google Shape;131;p2"/>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132" name="Google Shape;132;p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BDC4F41-F381-4107-B7BB-0576DBA09519}" type="datetime3">
              <a:rPr lang="en-US" smtClean="0"/>
              <a:t>18 April 2022</a:t>
            </a:fld>
            <a:endParaRPr/>
          </a:p>
        </p:txBody>
      </p:sp>
      <p:sp>
        <p:nvSpPr>
          <p:cNvPr id="133" name="Google Shape;133;p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4" name="TextBox 3">
            <a:extLst>
              <a:ext uri="{FF2B5EF4-FFF2-40B4-BE49-F238E27FC236}">
                <a16:creationId xmlns:a16="http://schemas.microsoft.com/office/drawing/2014/main" id="{84312DD1-8E84-479B-BCF1-3DA9676E958D}"/>
              </a:ext>
            </a:extLst>
          </p:cNvPr>
          <p:cNvSpPr txBox="1"/>
          <p:nvPr/>
        </p:nvSpPr>
        <p:spPr>
          <a:xfrm>
            <a:off x="396100" y="1245563"/>
            <a:ext cx="8145388" cy="3237809"/>
          </a:xfrm>
          <a:prstGeom prst="rect">
            <a:avLst/>
          </a:prstGeom>
          <a:noFill/>
        </p:spPr>
        <p:txBody>
          <a:bodyPr wrap="square" rtlCol="0">
            <a:spAutoFit/>
          </a:bodyPr>
          <a:lstStyle/>
          <a:p>
            <a:r>
              <a:rPr lang="en" sz="1400" b="0" i="0" u="none" strike="noStrike" cap="none" dirty="0">
                <a:solidFill>
                  <a:schemeClr val="dk1"/>
                </a:solidFill>
                <a:latin typeface="Times New Roman"/>
                <a:ea typeface="Times New Roman"/>
                <a:cs typeface="Times New Roman"/>
                <a:sym typeface="Times New Roman"/>
              </a:rPr>
              <a:t>Design and develop a AI based algorithm for Improving</a:t>
            </a:r>
            <a:r>
              <a:rPr lang="en" sz="1400" b="1" i="0" u="none" strike="noStrike" cap="none" dirty="0">
                <a:solidFill>
                  <a:schemeClr val="dk1"/>
                </a:solidFill>
                <a:latin typeface="Times New Roman"/>
                <a:ea typeface="Times New Roman"/>
                <a:cs typeface="Times New Roman"/>
                <a:sym typeface="Times New Roman"/>
              </a:rPr>
              <a:t> </a:t>
            </a:r>
            <a:r>
              <a:rPr lang="en" sz="1400" b="0" i="0" u="none" strike="noStrike" cap="none" dirty="0">
                <a:solidFill>
                  <a:schemeClr val="dk1"/>
                </a:solidFill>
                <a:latin typeface="Times New Roman"/>
                <a:ea typeface="Times New Roman"/>
                <a:cs typeface="Times New Roman"/>
                <a:sym typeface="Times New Roman"/>
              </a:rPr>
              <a:t> performance of  distributed systems for selection of miners.</a:t>
            </a:r>
          </a:p>
          <a:p>
            <a:endParaRPr lang="en" dirty="0">
              <a:solidFill>
                <a:schemeClr val="dk1"/>
              </a:solidFill>
              <a:latin typeface="Times New Roman"/>
              <a:cs typeface="Times New Roman"/>
              <a:sym typeface="Times New Roman"/>
            </a:endParaRPr>
          </a:p>
          <a:p>
            <a:endParaRPr lang="en" dirty="0">
              <a:solidFill>
                <a:schemeClr val="dk1"/>
              </a:solidFill>
              <a:latin typeface="Times New Roman"/>
              <a:cs typeface="Times New Roman"/>
              <a:sym typeface="Times New Roman"/>
            </a:endParaRPr>
          </a:p>
          <a:p>
            <a:endParaRPr lang="en" dirty="0">
              <a:solidFill>
                <a:schemeClr val="dk1"/>
              </a:solidFill>
              <a:latin typeface="Times New Roman"/>
              <a:cs typeface="Times New Roman"/>
              <a:sym typeface="Times New Roman"/>
            </a:endParaRPr>
          </a:p>
          <a:p>
            <a:r>
              <a:rPr lang="en" sz="2800" b="1" u="sng" dirty="0">
                <a:solidFill>
                  <a:schemeClr val="dk1"/>
                </a:solidFill>
                <a:latin typeface="Times New Roman"/>
                <a:cs typeface="Times New Roman"/>
                <a:sym typeface="Times New Roman"/>
              </a:rPr>
              <a:t>OBJECTIVES</a:t>
            </a:r>
          </a:p>
          <a:p>
            <a:endParaRPr lang="en" sz="2400" b="1" u="sng" dirty="0">
              <a:solidFill>
                <a:schemeClr val="dk1"/>
              </a:solidFill>
              <a:latin typeface="Times New Roman"/>
              <a:cs typeface="Times New Roman"/>
              <a:sym typeface="Times New Roman"/>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400" b="0" i="0" u="none" strike="noStrike" cap="none" dirty="0">
                <a:solidFill>
                  <a:schemeClr val="dk1"/>
                </a:solidFill>
                <a:latin typeface="Times New Roman"/>
                <a:ea typeface="Times New Roman"/>
                <a:cs typeface="Times New Roman"/>
                <a:sym typeface="Times New Roman"/>
              </a:rPr>
              <a:t>To design an algorithm which is efficient than </a:t>
            </a:r>
            <a:r>
              <a:rPr lang="en-US" sz="1400" b="0" i="0" u="none" strike="noStrike" cap="none" dirty="0" err="1">
                <a:solidFill>
                  <a:schemeClr val="dk1"/>
                </a:solidFill>
                <a:latin typeface="Times New Roman"/>
                <a:ea typeface="Times New Roman"/>
                <a:cs typeface="Times New Roman"/>
                <a:sym typeface="Times New Roman"/>
              </a:rPr>
              <a:t>PoW</a:t>
            </a:r>
            <a:r>
              <a:rPr lang="en-US" sz="1400" b="0" i="0" u="none" strike="noStrike" cap="none" dirty="0">
                <a:solidFill>
                  <a:schemeClr val="dk1"/>
                </a:solidFill>
                <a:latin typeface="Times New Roman"/>
                <a:ea typeface="Times New Roman"/>
                <a:cs typeface="Times New Roman"/>
                <a:sym typeface="Times New Roman"/>
              </a:rPr>
              <a:t> and </a:t>
            </a:r>
            <a:r>
              <a:rPr lang="en-US" sz="1400" b="0" i="0" u="none" strike="noStrike" cap="none" dirty="0" err="1">
                <a:solidFill>
                  <a:schemeClr val="dk1"/>
                </a:solidFill>
                <a:latin typeface="Times New Roman"/>
                <a:ea typeface="Times New Roman"/>
                <a:cs typeface="Times New Roman"/>
                <a:sym typeface="Times New Roman"/>
              </a:rPr>
              <a:t>PoS.</a:t>
            </a:r>
            <a:endParaRPr lang="en-US" sz="1400" b="0" i="0" u="none" strike="noStrike" cap="none" dirty="0">
              <a:solidFill>
                <a:schemeClr val="dk1"/>
              </a:solidFill>
              <a:latin typeface="Times New Roman"/>
              <a:ea typeface="Times New Roman"/>
              <a:cs typeface="Times New Roman"/>
              <a:sym typeface="Times New Roman"/>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400" b="0" i="0" u="none" strike="noStrike" cap="none" dirty="0">
                <a:solidFill>
                  <a:schemeClr val="dk1"/>
                </a:solidFill>
                <a:latin typeface="Times New Roman"/>
                <a:ea typeface="Times New Roman"/>
                <a:cs typeface="Times New Roman"/>
                <a:sym typeface="Times New Roman"/>
              </a:rPr>
              <a:t>To find best miner using decision tree technique.</a:t>
            </a:r>
            <a:endParaRPr lang="en-US" dirty="0">
              <a:solidFill>
                <a:schemeClr val="dk1"/>
              </a:solidFill>
              <a:latin typeface="Times New Roman"/>
              <a:ea typeface="Times New Roman"/>
              <a:cs typeface="Times New Roman"/>
              <a:sym typeface="Times New Roman"/>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400" b="0" i="0" u="none" strike="noStrike" cap="none" dirty="0">
                <a:solidFill>
                  <a:schemeClr val="dk1"/>
                </a:solidFill>
                <a:latin typeface="Times New Roman"/>
                <a:ea typeface="Times New Roman"/>
                <a:cs typeface="Times New Roman"/>
                <a:sym typeface="Times New Roman"/>
              </a:rPr>
              <a:t>To simulate blockchain to create dataset.</a:t>
            </a: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latin typeface="Times New Roman"/>
                <a:cs typeface="Times New Roman"/>
                <a:sym typeface="Times New Roman"/>
              </a:rPr>
              <a:t>To decrease transaction time</a:t>
            </a:r>
            <a:endParaRPr lang="en-IN" dirty="0"/>
          </a:p>
          <a:p>
            <a:endParaRPr lang="en-IN" dirty="0"/>
          </a:p>
        </p:txBody>
      </p:sp>
    </p:spTree>
    <p:extLst>
      <p:ext uri="{BB962C8B-B14F-4D97-AF65-F5344CB8AC3E}">
        <p14:creationId xmlns:p14="http://schemas.microsoft.com/office/powerpoint/2010/main" val="58787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f3a6aba814_2_31"/>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751AD28-BF0F-41B7-BD21-A21506972826}" type="datetime3">
              <a:rPr lang="en-US" smtClean="0"/>
              <a:t>18 April 2022</a:t>
            </a:fld>
            <a:endParaRPr/>
          </a:p>
        </p:txBody>
      </p:sp>
      <p:sp>
        <p:nvSpPr>
          <p:cNvPr id="195" name="Google Shape;195;gf3a6aba814_2_31"/>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196" name="Google Shape;196;gf3a6aba814_2_31"/>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3</a:t>
            </a:fld>
            <a:endParaRPr/>
          </a:p>
        </p:txBody>
      </p:sp>
      <p:sp>
        <p:nvSpPr>
          <p:cNvPr id="197" name="Google Shape;197;gf3a6aba814_2_31"/>
          <p:cNvSpPr txBox="1">
            <a:spLocks noGrp="1"/>
          </p:cNvSpPr>
          <p:nvPr>
            <p:ph type="ctrTitle" idx="4294967295"/>
          </p:nvPr>
        </p:nvSpPr>
        <p:spPr>
          <a:xfrm>
            <a:off x="311701" y="909859"/>
            <a:ext cx="8262600" cy="2112333"/>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dirty="0">
                <a:solidFill>
                  <a:schemeClr val="dk1"/>
                </a:solidFill>
                <a:latin typeface="Times New Roman"/>
                <a:ea typeface="Times New Roman"/>
                <a:cs typeface="Times New Roman"/>
                <a:sym typeface="Times New Roman"/>
              </a:rPr>
              <a:t>Why not DNN?</a:t>
            </a:r>
            <a:endParaRPr sz="1600" dirty="0">
              <a:solidFill>
                <a:schemeClr val="dk1"/>
              </a:solidFill>
              <a:latin typeface="Times New Roman"/>
              <a:ea typeface="Times New Roman"/>
              <a:cs typeface="Times New Roman"/>
              <a:sym typeface="Times New Roman"/>
            </a:endParaRPr>
          </a:p>
          <a:p>
            <a:pPr marL="425450" lvl="0" indent="-285750" algn="l" rtl="0">
              <a:lnSpc>
                <a:spcPct val="115000"/>
              </a:lnSpc>
              <a:spcBef>
                <a:spcPts val="1000"/>
              </a:spcBef>
              <a:spcAft>
                <a:spcPts val="0"/>
              </a:spcAft>
              <a:buClr>
                <a:schemeClr val="dk1"/>
              </a:buClr>
              <a:buSzPts val="1400"/>
              <a:buFont typeface="Arial" panose="020B0604020202020204" pitchFamily="34" charset="0"/>
              <a:buChar char="•"/>
            </a:pPr>
            <a:r>
              <a:rPr lang="en" sz="1600" dirty="0">
                <a:solidFill>
                  <a:schemeClr val="dk1"/>
                </a:solidFill>
                <a:latin typeface="Times New Roman"/>
                <a:ea typeface="Times New Roman"/>
                <a:cs typeface="Times New Roman"/>
                <a:sym typeface="Times New Roman"/>
              </a:rPr>
              <a:t>Repeated training of the model is required which in turn adds more resources .</a:t>
            </a:r>
            <a:endParaRPr sz="1600" dirty="0">
              <a:solidFill>
                <a:schemeClr val="dk1"/>
              </a:solidFill>
              <a:latin typeface="Times New Roman"/>
              <a:ea typeface="Times New Roman"/>
              <a:cs typeface="Times New Roman"/>
              <a:sym typeface="Times New Roman"/>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Times New Roman"/>
                <a:ea typeface="Times New Roman"/>
                <a:cs typeface="Times New Roman"/>
                <a:sym typeface="Times New Roman"/>
              </a:rPr>
              <a:t>Training large data again again make it inefficient.</a:t>
            </a:r>
            <a:endParaRPr sz="1600" dirty="0">
              <a:solidFill>
                <a:schemeClr val="dk1"/>
              </a:solidFill>
              <a:latin typeface="Times New Roman"/>
              <a:ea typeface="Times New Roman"/>
              <a:cs typeface="Times New Roman"/>
              <a:sym typeface="Times New Roman"/>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Times New Roman"/>
                <a:ea typeface="Times New Roman"/>
                <a:cs typeface="Times New Roman"/>
                <a:sym typeface="Times New Roman"/>
              </a:rPr>
              <a:t>Iterative training is there in dnn , in addition of every node there is requirement to train the model again.</a:t>
            </a:r>
            <a:endParaRPr sz="1600" dirty="0">
              <a:solidFill>
                <a:schemeClr val="dk1"/>
              </a:solidFill>
              <a:latin typeface="Times New Roman"/>
              <a:ea typeface="Times New Roman"/>
              <a:cs typeface="Times New Roman"/>
              <a:sym typeface="Times New Roman"/>
            </a:endParaRPr>
          </a:p>
          <a:p>
            <a:pPr lvl="0" algn="l" rtl="0">
              <a:lnSpc>
                <a:spcPct val="115000"/>
              </a:lnSpc>
              <a:spcBef>
                <a:spcPts val="1000"/>
              </a:spcBef>
              <a:spcAft>
                <a:spcPts val="0"/>
              </a:spcAft>
            </a:pPr>
            <a:r>
              <a:rPr lang="en" sz="1600" dirty="0">
                <a:solidFill>
                  <a:schemeClr val="dk1"/>
                </a:solidFill>
                <a:latin typeface="Times New Roman"/>
                <a:ea typeface="Times New Roman"/>
                <a:cs typeface="Times New Roman"/>
                <a:sym typeface="Times New Roman"/>
              </a:rPr>
              <a:t>Why not POW</a:t>
            </a:r>
            <a:endParaRPr lang="en-US" sz="1600" dirty="0">
              <a:solidFill>
                <a:schemeClr val="dk1"/>
              </a:solidFill>
              <a:latin typeface="Times New Roman"/>
              <a:ea typeface="Times New Roman"/>
              <a:cs typeface="Times New Roman"/>
              <a:sym typeface="Times New Roman"/>
            </a:endParaRPr>
          </a:p>
        </p:txBody>
      </p:sp>
      <p:cxnSp>
        <p:nvCxnSpPr>
          <p:cNvPr id="198" name="Google Shape;198;gf3a6aba814_2_31"/>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199" name="Google Shape;199;gf3a6aba814_2_31"/>
          <p:cNvSpPr txBox="1"/>
          <p:nvPr/>
        </p:nvSpPr>
        <p:spPr>
          <a:xfrm>
            <a:off x="311701" y="24761"/>
            <a:ext cx="4530000" cy="104641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dirty="0">
                <a:solidFill>
                  <a:schemeClr val="dk1"/>
                </a:solidFill>
                <a:latin typeface="Times New Roman"/>
                <a:ea typeface="Times New Roman"/>
                <a:cs typeface="Times New Roman"/>
                <a:sym typeface="Times New Roman"/>
              </a:rPr>
              <a:t>WHY NOT EXISTING ALGORITHMS </a:t>
            </a:r>
            <a:endParaRPr sz="2800" b="1" i="0" u="sng" strike="noStrike" cap="none" dirty="0">
              <a:solidFill>
                <a:schemeClr val="dk1"/>
              </a:solidFill>
              <a:latin typeface="Times New Roman"/>
              <a:ea typeface="Times New Roman"/>
              <a:cs typeface="Times New Roman"/>
              <a:sym typeface="Times New Roman"/>
            </a:endParaRPr>
          </a:p>
        </p:txBody>
      </p:sp>
      <p:pic>
        <p:nvPicPr>
          <p:cNvPr id="200" name="Google Shape;200;gf3a6aba814_2_31"/>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2" name="TextBox 1">
            <a:extLst>
              <a:ext uri="{FF2B5EF4-FFF2-40B4-BE49-F238E27FC236}">
                <a16:creationId xmlns:a16="http://schemas.microsoft.com/office/drawing/2014/main" id="{E35082C5-1DDF-4579-A955-E7CAB9DADC23}"/>
              </a:ext>
            </a:extLst>
          </p:cNvPr>
          <p:cNvSpPr txBox="1"/>
          <p:nvPr/>
        </p:nvSpPr>
        <p:spPr>
          <a:xfrm>
            <a:off x="277266" y="3022192"/>
            <a:ext cx="8589468" cy="1858970"/>
          </a:xfrm>
          <a:prstGeom prst="rect">
            <a:avLst/>
          </a:prstGeom>
          <a:noFill/>
        </p:spPr>
        <p:txBody>
          <a:bodyPr wrap="square" rtlCol="0">
            <a:spAutoFit/>
          </a:bodyPr>
          <a:lstStyle/>
          <a:p>
            <a:pPr marL="285750" lvl="0" indent="-285750" algn="l" rtl="0">
              <a:lnSpc>
                <a:spcPct val="115000"/>
              </a:lnSpc>
              <a:spcAft>
                <a:spcPts val="0"/>
              </a:spcAft>
              <a:buFont typeface="Arial" panose="020B0604020202020204" pitchFamily="34" charset="0"/>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P</a:t>
            </a:r>
            <a:r>
              <a:rPr lang="en-US" sz="1600" b="0" i="0" dirty="0">
                <a:solidFill>
                  <a:srgbClr val="000000"/>
                </a:solidFill>
                <a:effectLst/>
                <a:latin typeface="Times New Roman" panose="02020603050405020304" pitchFamily="18" charset="0"/>
                <a:cs typeface="Times New Roman" panose="02020603050405020304" pitchFamily="18" charset="0"/>
              </a:rPr>
              <a:t>roof-of-work centers on the computational capabilities needed to solve mathematical problems in authenticating blockchain transactions.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lvl="0" indent="-285750" algn="l" rtl="0">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Powerful computers inherently consume a lot of energy</a:t>
            </a:r>
          </a:p>
          <a:p>
            <a:pPr marL="285750" lvl="0" indent="-285750" algn="l" rtl="0">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machines require effective heat management or cooling system to remain operational and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prevent overheating</a:t>
            </a:r>
            <a:r>
              <a:rPr lang="en-US" sz="1600" b="0" i="0" dirty="0">
                <a:solidFill>
                  <a:srgbClr val="000000"/>
                </a:solidFill>
                <a:effectLst/>
                <a:latin typeface="Times New Roman" panose="02020603050405020304" pitchFamily="18" charset="0"/>
                <a:cs typeface="Times New Roman" panose="02020603050405020304" pitchFamily="18" charset="0"/>
              </a:rPr>
              <a:t>, as well as associated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damages to hardware components</a:t>
            </a:r>
            <a:r>
              <a:rPr lang="en-US" sz="1600" b="0" i="0" dirty="0">
                <a:solidFill>
                  <a:srgbClr val="000000"/>
                </a:solidFill>
                <a:effectLst/>
                <a:latin typeface="Times New Roman" panose="02020603050405020304" pitchFamily="18" charset="0"/>
                <a:cs typeface="Times New Roman" panose="02020603050405020304" pitchFamily="18" charset="0"/>
              </a:rPr>
              <a:t> due to internal heat build-up.</a:t>
            </a:r>
            <a:r>
              <a:rPr lang="en-US" sz="1400" b="0" i="0" dirty="0">
                <a:solidFill>
                  <a:srgbClr val="000000"/>
                </a:solidFill>
                <a:effectLst/>
                <a:latin typeface="Times New Roman" panose="02020603050405020304" pitchFamily="18" charset="0"/>
                <a:cs typeface="Times New Roman" panose="02020603050405020304" pitchFamily="18" charset="0"/>
              </a:rPr>
              <a:t/>
            </a:r>
            <a:br>
              <a:rPr lang="en-US" sz="1400" b="0" i="0" dirty="0">
                <a:solidFill>
                  <a:srgbClr val="000000"/>
                </a:solidFill>
                <a:effectLst/>
                <a:latin typeface="Times New Roman" panose="02020603050405020304" pitchFamily="18" charset="0"/>
                <a:cs typeface="Times New Roman" panose="02020603050405020304" pitchFamily="18" charset="0"/>
              </a:rPr>
            </a:br>
            <a:endPar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f3a6aba814_2_31"/>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751AD28-BF0F-41B7-BD21-A21506972826}" type="datetime3">
              <a:rPr lang="en-US" smtClean="0"/>
              <a:t>18 April 2022</a:t>
            </a:fld>
            <a:endParaRPr/>
          </a:p>
        </p:txBody>
      </p:sp>
      <p:sp>
        <p:nvSpPr>
          <p:cNvPr id="195" name="Google Shape;195;gf3a6aba814_2_31"/>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196" name="Google Shape;196;gf3a6aba814_2_31"/>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4</a:t>
            </a:fld>
            <a:endParaRPr/>
          </a:p>
        </p:txBody>
      </p:sp>
      <p:cxnSp>
        <p:nvCxnSpPr>
          <p:cNvPr id="198" name="Google Shape;198;gf3a6aba814_2_31"/>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199" name="Google Shape;199;gf3a6aba814_2_31"/>
          <p:cNvSpPr txBox="1"/>
          <p:nvPr/>
        </p:nvSpPr>
        <p:spPr>
          <a:xfrm>
            <a:off x="311701" y="-37195"/>
            <a:ext cx="4530000" cy="104641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IN" sz="2800" b="1" u="sng" dirty="0">
                <a:solidFill>
                  <a:schemeClr val="dk1"/>
                </a:solidFill>
                <a:latin typeface="Times New Roman"/>
                <a:ea typeface="Times New Roman"/>
                <a:cs typeface="Times New Roman"/>
                <a:sym typeface="Times New Roman"/>
              </a:rPr>
              <a:t>WHY NOT EXISTING ALGORITHMS </a:t>
            </a:r>
            <a:endParaRPr lang="en-IN" sz="2800" b="1" i="0" u="sng" strike="noStrike" cap="none" dirty="0">
              <a:solidFill>
                <a:schemeClr val="dk1"/>
              </a:solidFill>
              <a:latin typeface="Times New Roman"/>
              <a:ea typeface="Times New Roman"/>
              <a:cs typeface="Times New Roman"/>
              <a:sym typeface="Times New Roman"/>
            </a:endParaRPr>
          </a:p>
        </p:txBody>
      </p:sp>
      <p:pic>
        <p:nvPicPr>
          <p:cNvPr id="200" name="Google Shape;200;gf3a6aba814_2_31"/>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2" name="TextBox 1">
            <a:extLst>
              <a:ext uri="{FF2B5EF4-FFF2-40B4-BE49-F238E27FC236}">
                <a16:creationId xmlns:a16="http://schemas.microsoft.com/office/drawing/2014/main" id="{E35082C5-1DDF-4579-A955-E7CAB9DADC23}"/>
              </a:ext>
            </a:extLst>
          </p:cNvPr>
          <p:cNvSpPr txBox="1"/>
          <p:nvPr/>
        </p:nvSpPr>
        <p:spPr>
          <a:xfrm>
            <a:off x="277266" y="1320983"/>
            <a:ext cx="8589468" cy="2334870"/>
          </a:xfrm>
          <a:prstGeom prst="rect">
            <a:avLst/>
          </a:prstGeom>
          <a:noFill/>
        </p:spPr>
        <p:txBody>
          <a:bodyPr wrap="square" rtlCol="0">
            <a:spAutoFit/>
          </a:bodyPr>
          <a:lstStyle/>
          <a:p>
            <a:pPr lvl="0" algn="l" rtl="0">
              <a:lnSpc>
                <a:spcPct val="115000"/>
              </a:lnSpc>
              <a:spcAft>
                <a:spcPts val="0"/>
              </a:spcAft>
            </a:pPr>
            <a:r>
              <a:rPr lang="en-US" sz="1600" b="0" i="0" dirty="0">
                <a:solidFill>
                  <a:srgbClr val="000000"/>
                </a:solidFill>
                <a:effectLst/>
                <a:latin typeface="Times New Roman" panose="02020603050405020304" pitchFamily="18" charset="0"/>
                <a:cs typeface="Times New Roman" panose="02020603050405020304" pitchFamily="18" charset="0"/>
              </a:rPr>
              <a:t>Why not </a:t>
            </a:r>
            <a:r>
              <a:rPr lang="en-US" sz="1600" b="0" i="0" dirty="0" err="1">
                <a:solidFill>
                  <a:srgbClr val="000000"/>
                </a:solidFill>
                <a:effectLst/>
                <a:latin typeface="Times New Roman" panose="02020603050405020304" pitchFamily="18" charset="0"/>
                <a:cs typeface="Times New Roman" panose="02020603050405020304" pitchFamily="18" charset="0"/>
              </a:rPr>
              <a:t>PoS</a:t>
            </a:r>
            <a:r>
              <a:rPr lang="en-US" sz="1600" b="0" i="0" dirty="0">
                <a:solidFill>
                  <a:srgbClr val="000000"/>
                </a:solidFill>
                <a:effectLst/>
                <a:latin typeface="Times New Roman" panose="02020603050405020304" pitchFamily="18" charset="0"/>
                <a:cs typeface="Times New Roman" panose="02020603050405020304" pitchFamily="18" charset="0"/>
              </a:rPr>
              <a:t> </a:t>
            </a:r>
          </a:p>
          <a:p>
            <a:pPr lvl="0" algn="l" rtl="0">
              <a:lnSpc>
                <a:spcPct val="115000"/>
              </a:lnSpc>
              <a:spcAft>
                <a:spcPts val="0"/>
              </a:spcAft>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lvl="0" indent="-285750" algn="l" rtl="0">
              <a:lnSpc>
                <a:spcPct val="115000"/>
              </a:lnSpc>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Here the concern is about helping the rich get richer. </a:t>
            </a:r>
          </a:p>
          <a:p>
            <a:pPr marL="285750" lvl="0" indent="-285750" algn="l" rtl="0">
              <a:lnSpc>
                <a:spcPct val="115000"/>
              </a:lnSpc>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Because it requires to stake cryptocurrencies to participate, and because the higher the stake means the better chances of becoming the chosen validator and earning from doing so, the more cryptocurrencies an individual can afford to buy, the more cryptocurrencies he or she can stake and earn.</a:t>
            </a:r>
            <a:br>
              <a:rPr lang="en-US" sz="1600" b="0" i="0" dirty="0">
                <a:solidFill>
                  <a:srgbClr val="000000"/>
                </a:solidFill>
                <a:effectLst/>
                <a:latin typeface="Times New Roman" panose="02020603050405020304" pitchFamily="18" charset="0"/>
                <a:cs typeface="Times New Roman" panose="02020603050405020304" pitchFamily="18" charset="0"/>
              </a:rPr>
            </a:b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49041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F09DB49-396B-4F25-B0CA-7233222EAE56}" type="datetime3">
              <a:rPr lang="en-US" smtClean="0"/>
              <a:t>18 April 2022</a:t>
            </a:fld>
            <a:endParaRPr/>
          </a:p>
        </p:txBody>
      </p:sp>
      <p:sp>
        <p:nvSpPr>
          <p:cNvPr id="206" name="Google Shape;206;p11"/>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07" name="Google Shape;207;p11"/>
          <p:cNvSpPr txBox="1">
            <a:spLocks noGrp="1"/>
          </p:cNvSpPr>
          <p:nvPr>
            <p:ph type="sldNum" idx="12"/>
          </p:nvPr>
        </p:nvSpPr>
        <p:spPr>
          <a:xfrm>
            <a:off x="7425344" y="4844839"/>
            <a:ext cx="984019" cy="273844"/>
          </a:xfrm>
          <a:prstGeom prst="rect">
            <a:avLst/>
          </a:prstGeom>
          <a:noFill/>
          <a:ln>
            <a:noFill/>
          </a:ln>
        </p:spPr>
        <p:txBody>
          <a:bodyPr spcFirstLastPara="1" wrap="square" lIns="91425" tIns="91425" rIns="91425" bIns="91425" anchor="ctr" anchorCtr="0">
            <a:normAutofit fontScale="850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5</a:t>
            </a:fld>
            <a:endParaRPr/>
          </a:p>
        </p:txBody>
      </p:sp>
      <p:sp>
        <p:nvSpPr>
          <p:cNvPr id="208" name="Google Shape;208;p11"/>
          <p:cNvSpPr txBox="1">
            <a:spLocks noGrp="1"/>
          </p:cNvSpPr>
          <p:nvPr>
            <p:ph type="ctrTitle" idx="4294967295"/>
          </p:nvPr>
        </p:nvSpPr>
        <p:spPr>
          <a:xfrm>
            <a:off x="396100" y="1315305"/>
            <a:ext cx="8109000" cy="2635800"/>
          </a:xfrm>
          <a:prstGeom prst="rect">
            <a:avLst/>
          </a:prstGeom>
          <a:noFill/>
          <a:ln>
            <a:noFill/>
          </a:ln>
        </p:spPr>
        <p:txBody>
          <a:bodyPr spcFirstLastPara="1" wrap="square" lIns="91425" tIns="91425" rIns="91425" bIns="91425" anchor="b" anchorCtr="0">
            <a:noAutofit/>
          </a:bodyPr>
          <a:lstStyle/>
          <a:p>
            <a:pPr marL="0" marR="0" lvl="0" indent="0" algn="l" rtl="0">
              <a:lnSpc>
                <a:spcPct val="150000"/>
              </a:lnSpc>
              <a:spcBef>
                <a:spcPts val="0"/>
              </a:spcBef>
              <a:spcAft>
                <a:spcPts val="0"/>
              </a:spcAft>
              <a:buClr>
                <a:srgbClr val="3F3F3F"/>
              </a:buClr>
              <a:buSzPts val="1600"/>
              <a:buFont typeface="Calibri"/>
              <a:buNone/>
            </a:pPr>
            <a:endParaRPr sz="1600" b="0" i="0" u="none" strike="noStrike" cap="none" dirty="0">
              <a:solidFill>
                <a:schemeClr val="dk1"/>
              </a:solidFill>
              <a:latin typeface="Times New Roman"/>
              <a:ea typeface="Times New Roman"/>
              <a:cs typeface="Times New Roman"/>
              <a:sym typeface="Times New Roman"/>
            </a:endParaRPr>
          </a:p>
          <a:p>
            <a:pPr marL="457200" lvl="0" algn="l" rtl="0">
              <a:lnSpc>
                <a:spcPct val="115000"/>
              </a:lnSpc>
              <a:spcBef>
                <a:spcPts val="1200"/>
              </a:spcBef>
              <a:spcAft>
                <a:spcPts val="0"/>
              </a:spcAft>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For the first 1000 miners</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We are designing a basic algorithm which will set a priority variable which will change dynamically and fully responsible to choose a miner.</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algn="l" rtl="0">
              <a:lnSpc>
                <a:spcPct val="115000"/>
              </a:lnSpc>
              <a:spcBef>
                <a:spcPts val="1200"/>
              </a:spcBef>
              <a:spcAft>
                <a:spcPts val="0"/>
              </a:spcAft>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Beyond 1000 miners</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Dataset along with priority parameter is given as input to decision tree.</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Now Miner who has the maximum priority variable is selected. </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Age variable of selected miner will be changed to 0.</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209" name="Google Shape;209;p11"/>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210" name="Google Shape;210;p11"/>
          <p:cNvSpPr txBox="1"/>
          <p:nvPr/>
        </p:nvSpPr>
        <p:spPr>
          <a:xfrm>
            <a:off x="449600" y="357650"/>
            <a:ext cx="4530000" cy="615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ALGORITHM DESIGN </a:t>
            </a:r>
            <a:endParaRPr sz="2800" b="1" i="0" u="sng" strike="noStrike" cap="none">
              <a:solidFill>
                <a:schemeClr val="dk1"/>
              </a:solidFill>
              <a:latin typeface="Times New Roman"/>
              <a:ea typeface="Times New Roman"/>
              <a:cs typeface="Times New Roman"/>
              <a:sym typeface="Times New Roman"/>
            </a:endParaRPr>
          </a:p>
        </p:txBody>
      </p:sp>
      <p:pic>
        <p:nvPicPr>
          <p:cNvPr id="211" name="Google Shape;211;p11"/>
          <p:cNvPicPr preferRelativeResize="0"/>
          <p:nvPr/>
        </p:nvPicPr>
        <p:blipFill rotWithShape="1">
          <a:blip r:embed="rId3">
            <a:alphaModFix/>
          </a:blip>
          <a:srcRect/>
          <a:stretch/>
        </p:blipFill>
        <p:spPr>
          <a:xfrm>
            <a:off x="6089525" y="148675"/>
            <a:ext cx="2742774" cy="674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6</a:t>
            </a:fld>
            <a:endParaRPr/>
          </a:p>
        </p:txBody>
      </p:sp>
      <p:sp>
        <p:nvSpPr>
          <p:cNvPr id="219" name="Google Shape;219;g1142ac6ab59_1_44"/>
          <p:cNvSpPr txBox="1">
            <a:spLocks noGrp="1"/>
          </p:cNvSpPr>
          <p:nvPr>
            <p:ph type="ctrTitle" idx="4294967295"/>
          </p:nvPr>
        </p:nvSpPr>
        <p:spPr>
          <a:xfrm>
            <a:off x="273438" y="652186"/>
            <a:ext cx="8262600" cy="4133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 sz="1600" dirty="0">
                <a:solidFill>
                  <a:schemeClr val="dk1"/>
                </a:solidFill>
                <a:latin typeface="Times New Roman"/>
                <a:ea typeface="Times New Roman"/>
                <a:cs typeface="Times New Roman"/>
                <a:sym typeface="Times New Roman"/>
              </a:rPr>
              <a:t>Basic Info:</a:t>
            </a:r>
            <a:br>
              <a:rPr lang="en" sz="1600" dirty="0">
                <a:solidFill>
                  <a:schemeClr val="dk1"/>
                </a:solidFill>
                <a:latin typeface="Times New Roman"/>
                <a:ea typeface="Times New Roman"/>
                <a:cs typeface="Times New Roman"/>
                <a:sym typeface="Times New Roman"/>
              </a:rPr>
            </a:br>
            <a:r>
              <a:rPr lang="en" sz="1600" dirty="0">
                <a:solidFill>
                  <a:schemeClr val="dk1"/>
                </a:solidFill>
                <a:latin typeface="Times New Roman"/>
                <a:ea typeface="Times New Roman"/>
                <a:cs typeface="Times New Roman"/>
                <a:sym typeface="Times New Roman"/>
              </a:rPr>
              <a:t>-- A                      = Efficiency of the miner</a:t>
            </a:r>
            <a:endParaRPr sz="1600" dirty="0">
              <a:solidFill>
                <a:schemeClr val="dk1"/>
              </a:solidFill>
              <a:latin typeface="Times New Roman"/>
              <a:ea typeface="Times New Roman"/>
              <a:cs typeface="Times New Roman"/>
              <a:sym typeface="Times New Roman"/>
            </a:endParaRPr>
          </a:p>
          <a:p>
            <a:pPr lvl="0">
              <a:lnSpc>
                <a:spcPct val="115000"/>
              </a:lnSpc>
              <a:spcBef>
                <a:spcPts val="1200"/>
              </a:spcBef>
            </a:pPr>
            <a:r>
              <a:rPr lang="en" sz="1600" dirty="0">
                <a:solidFill>
                  <a:schemeClr val="dk1"/>
                </a:solidFill>
                <a:latin typeface="Times New Roman"/>
                <a:ea typeface="Times New Roman"/>
                <a:cs typeface="Times New Roman"/>
                <a:sym typeface="Times New Roman"/>
              </a:rPr>
              <a:t> -- B                      = </a:t>
            </a:r>
            <a:r>
              <a:rPr sz="1600" dirty="0">
                <a:solidFill>
                  <a:schemeClr val="dk1"/>
                </a:solidFill>
                <a:latin typeface="Times New Roman"/>
                <a:ea typeface="Times New Roman"/>
                <a:cs typeface="Times New Roman"/>
                <a:sym typeface="Times New Roman"/>
              </a:rPr>
              <a:t> </a:t>
            </a:r>
            <a:r>
              <a:rPr lang="en" sz="1600" dirty="0">
                <a:solidFill>
                  <a:schemeClr val="dk1"/>
                </a:solidFill>
                <a:latin typeface="Times New Roman"/>
                <a:ea typeface="Times New Roman"/>
                <a:cs typeface="Times New Roman"/>
                <a:sym typeface="Times New Roman"/>
              </a:rPr>
              <a:t>Inefficiency with impact of faulty block created </a:t>
            </a:r>
            <a:br>
              <a:rPr lang="en"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 -- Age 	           =  blocks created in interval of miner not selected  </a:t>
            </a:r>
            <a:endParaRPr sz="1600" dirty="0">
              <a:solidFill>
                <a:schemeClr val="dk1"/>
              </a:solidFill>
              <a:latin typeface="Times New Roman"/>
              <a:ea typeface="Times New Roman"/>
              <a:cs typeface="Times New Roman"/>
              <a:sym typeface="Times New Roman"/>
            </a:endParaRPr>
          </a:p>
          <a:p>
            <a:pPr lvl="0">
              <a:lnSpc>
                <a:spcPct val="115000"/>
              </a:lnSpc>
              <a:spcBef>
                <a:spcPts val="1200"/>
              </a:spcBef>
            </a:pPr>
            <a:r>
              <a:rPr lang="en-US" sz="1600" dirty="0">
                <a:solidFill>
                  <a:schemeClr val="dk1"/>
                </a:solidFill>
                <a:latin typeface="Times New Roman"/>
                <a:ea typeface="Times New Roman"/>
                <a:cs typeface="Times New Roman"/>
                <a:sym typeface="Times New Roman"/>
              </a:rPr>
              <a:t> -- Fault                = Number of faulty blocks/ total number of blocks mined</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 Average time   = Total time taken to mine all blocks/ total number of blocks</a:t>
            </a:r>
            <a:r>
              <a:rPr lang="en" sz="1600" dirty="0">
                <a:solidFill>
                  <a:schemeClr val="dk1"/>
                </a:solidFill>
                <a:latin typeface="Times New Roman"/>
                <a:ea typeface="Times New Roman"/>
                <a:cs typeface="Times New Roman"/>
                <a:sym typeface="Times New Roman"/>
              </a:rPr>
              <a:t/>
            </a:r>
            <a:br>
              <a:rPr lang="en" sz="1600" dirty="0">
                <a:solidFill>
                  <a:schemeClr val="dk1"/>
                </a:solidFill>
                <a:latin typeface="Times New Roman"/>
                <a:ea typeface="Times New Roman"/>
                <a:cs typeface="Times New Roman"/>
                <a:sym typeface="Times New Roman"/>
              </a:rPr>
            </a:br>
            <a:r>
              <a:rPr lang="en" sz="1600" dirty="0">
                <a:solidFill>
                  <a:schemeClr val="dk1"/>
                </a:solidFill>
                <a:latin typeface="Times New Roman"/>
                <a:ea typeface="Times New Roman"/>
                <a:cs typeface="Times New Roman"/>
                <a:sym typeface="Times New Roman"/>
              </a:rPr>
              <a:t>A</a:t>
            </a:r>
            <a:r>
              <a:rPr lang="en" sz="1400" dirty="0">
                <a:solidFill>
                  <a:schemeClr val="dk1"/>
                </a:solidFill>
                <a:latin typeface="Times New Roman"/>
                <a:ea typeface="Times New Roman"/>
                <a:cs typeface="Times New Roman"/>
                <a:sym typeface="Times New Roman"/>
              </a:rPr>
              <a:t> =  </a:t>
            </a:r>
            <a:r>
              <a:rPr lang="en" sz="1400" u="sng" dirty="0">
                <a:solidFill>
                  <a:schemeClr val="dk1"/>
                </a:solidFill>
                <a:latin typeface="Times New Roman"/>
                <a:ea typeface="Times New Roman"/>
                <a:cs typeface="Times New Roman"/>
                <a:sym typeface="Times New Roman"/>
              </a:rPr>
              <a:t>        </a:t>
            </a:r>
            <a:r>
              <a:rPr lang="en" sz="1600" u="sng" dirty="0">
                <a:solidFill>
                  <a:schemeClr val="dk1"/>
                </a:solidFill>
                <a:latin typeface="Times New Roman"/>
                <a:ea typeface="Times New Roman"/>
                <a:cs typeface="Times New Roman"/>
                <a:sym typeface="Times New Roman"/>
              </a:rPr>
              <a:t>Number of  blocks</a:t>
            </a:r>
            <a:r>
              <a:rPr lang="en" sz="1400" u="sng" dirty="0">
                <a:solidFill>
                  <a:schemeClr val="dk1"/>
                </a:solidFill>
                <a:latin typeface="Times New Roman"/>
                <a:ea typeface="Times New Roman"/>
                <a:cs typeface="Times New Roman"/>
                <a:sym typeface="Times New Roman"/>
              </a:rPr>
              <a:t>       </a:t>
            </a:r>
            <a:r>
              <a:rPr lang="en" sz="100" u="sng" dirty="0">
                <a:solidFill>
                  <a:schemeClr val="dk1"/>
                </a:solidFill>
                <a:latin typeface="Times New Roman"/>
                <a:ea typeface="Times New Roman"/>
                <a:cs typeface="Times New Roman"/>
                <a:sym typeface="Times New Roman"/>
              </a:rPr>
              <a:t>.</a:t>
            </a:r>
            <a:r>
              <a:rPr lang="en" sz="1400" u="sng" dirty="0">
                <a:solidFill>
                  <a:schemeClr val="dk1"/>
                </a:solidFill>
                <a:latin typeface="Times New Roman"/>
                <a:ea typeface="Times New Roman"/>
                <a:cs typeface="Times New Roman"/>
                <a:sym typeface="Times New Roman"/>
              </a:rPr>
              <a:t>       </a:t>
            </a:r>
            <a:endParaRPr sz="1400" u="sng"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dirty="0">
                <a:solidFill>
                  <a:schemeClr val="dk1"/>
                </a:solidFill>
                <a:latin typeface="Times New Roman"/>
                <a:ea typeface="Times New Roman"/>
                <a:cs typeface="Times New Roman"/>
                <a:sym typeface="Times New Roman"/>
              </a:rPr>
              <a:t>          </a:t>
            </a:r>
            <a:r>
              <a:rPr lang="en" sz="1600" dirty="0">
                <a:solidFill>
                  <a:schemeClr val="dk1"/>
                </a:solidFill>
                <a:latin typeface="Times New Roman"/>
                <a:ea typeface="Times New Roman"/>
                <a:cs typeface="Times New Roman"/>
                <a:sym typeface="Times New Roman"/>
              </a:rPr>
              <a:t>Average transaction time</a:t>
            </a:r>
            <a:endParaRPr sz="1600" dirty="0">
              <a:solidFill>
                <a:schemeClr val="dk1"/>
              </a:solidFill>
              <a:latin typeface="Times New Roman"/>
              <a:ea typeface="Times New Roman"/>
              <a:cs typeface="Times New Roman"/>
              <a:sym typeface="Times New Roman"/>
            </a:endParaRPr>
          </a:p>
          <a:p>
            <a:pPr lvl="0">
              <a:lnSpc>
                <a:spcPct val="115000"/>
              </a:lnSpc>
              <a:spcBef>
                <a:spcPts val="1200"/>
              </a:spcBef>
            </a:pPr>
            <a:r>
              <a:rPr lang="en" sz="1600" dirty="0">
                <a:solidFill>
                  <a:schemeClr val="dk1"/>
                </a:solidFill>
                <a:latin typeface="Times New Roman"/>
                <a:ea typeface="Times New Roman"/>
                <a:cs typeface="Times New Roman"/>
                <a:sym typeface="Times New Roman"/>
              </a:rPr>
              <a:t>B =  2</a:t>
            </a:r>
            <a:r>
              <a:rPr lang="en" sz="1600" baseline="30000" dirty="0">
                <a:solidFill>
                  <a:schemeClr val="dk1"/>
                </a:solidFill>
                <a:latin typeface="Times New Roman"/>
                <a:ea typeface="Times New Roman"/>
                <a:cs typeface="Times New Roman"/>
                <a:sym typeface="Times New Roman"/>
              </a:rPr>
              <a:t>Fault</a:t>
            </a:r>
            <a:br>
              <a:rPr lang="en" sz="1600" baseline="30000" dirty="0">
                <a:solidFill>
                  <a:schemeClr val="dk1"/>
                </a:solidFill>
                <a:latin typeface="Times New Roman"/>
                <a:ea typeface="Times New Roman"/>
                <a:cs typeface="Times New Roman"/>
                <a:sym typeface="Times New Roman"/>
              </a:rPr>
            </a:br>
            <a:r>
              <a:rPr lang="en-IN" sz="1800" b="1" dirty="0">
                <a:solidFill>
                  <a:schemeClr val="dk1"/>
                </a:solidFill>
                <a:latin typeface="Times New Roman"/>
                <a:ea typeface="Times New Roman"/>
                <a:cs typeface="Times New Roman"/>
                <a:sym typeface="Times New Roman"/>
              </a:rPr>
              <a:t>Priority =  Age  </a:t>
            </a:r>
            <a:r>
              <a:rPr lang="en-IN" sz="1600" b="1" dirty="0">
                <a:solidFill>
                  <a:schemeClr val="dk1"/>
                </a:solidFill>
                <a:latin typeface="Times New Roman"/>
                <a:ea typeface="Times New Roman"/>
                <a:cs typeface="Times New Roman"/>
                <a:sym typeface="Times New Roman"/>
              </a:rPr>
              <a:t>+  </a:t>
            </a:r>
            <a:r>
              <a:rPr lang="en-IN" sz="1600" b="1" u="sng" dirty="0">
                <a:solidFill>
                  <a:schemeClr val="dk1"/>
                </a:solidFill>
                <a:latin typeface="Times New Roman"/>
                <a:ea typeface="Times New Roman"/>
                <a:cs typeface="Times New Roman"/>
                <a:sym typeface="Times New Roman"/>
              </a:rPr>
              <a:t>      A      </a:t>
            </a:r>
            <a:r>
              <a:rPr lang="en-IN" sz="200" b="1" u="sng" dirty="0">
                <a:solidFill>
                  <a:schemeClr val="dk1"/>
                </a:solidFill>
                <a:latin typeface="Times New Roman"/>
                <a:ea typeface="Times New Roman"/>
                <a:cs typeface="Times New Roman"/>
                <a:sym typeface="Times New Roman"/>
              </a:rPr>
              <a:t>.</a:t>
            </a:r>
            <a:r>
              <a:rPr lang="en-IN" sz="1600" b="1" u="sng" dirty="0">
                <a:solidFill>
                  <a:schemeClr val="dk1"/>
                </a:solidFill>
                <a:latin typeface="Times New Roman"/>
                <a:ea typeface="Times New Roman"/>
                <a:cs typeface="Times New Roman"/>
                <a:sym typeface="Times New Roman"/>
              </a:rPr>
              <a:t>  </a:t>
            </a:r>
            <a:r>
              <a:rPr lang="en-IN" sz="1600" b="1" dirty="0">
                <a:solidFill>
                  <a:schemeClr val="dk1"/>
                </a:solidFill>
                <a:latin typeface="Times New Roman"/>
                <a:ea typeface="Times New Roman"/>
                <a:cs typeface="Times New Roman"/>
                <a:sym typeface="Times New Roman"/>
              </a:rPr>
              <a:t>    </a:t>
            </a:r>
            <a:r>
              <a:rPr lang="en-IN" sz="1600" b="1" u="sng" dirty="0">
                <a:solidFill>
                  <a:schemeClr val="dk1"/>
                </a:solidFill>
                <a:latin typeface="Times New Roman"/>
                <a:ea typeface="Times New Roman"/>
                <a:cs typeface="Times New Roman"/>
                <a:sym typeface="Times New Roman"/>
              </a:rPr>
              <a:t> </a:t>
            </a:r>
            <a:r>
              <a:rPr lang="en-IN" sz="1600" b="1" dirty="0">
                <a:solidFill>
                  <a:schemeClr val="dk1"/>
                </a:solidFill>
                <a:latin typeface="Times New Roman"/>
                <a:ea typeface="Times New Roman"/>
                <a:cs typeface="Times New Roman"/>
                <a:sym typeface="Times New Roman"/>
              </a:rPr>
              <a:t/>
            </a:r>
            <a:br>
              <a:rPr lang="en-IN" sz="1600" b="1" dirty="0">
                <a:solidFill>
                  <a:schemeClr val="dk1"/>
                </a:solidFill>
                <a:latin typeface="Times New Roman"/>
                <a:ea typeface="Times New Roman"/>
                <a:cs typeface="Times New Roman"/>
                <a:sym typeface="Times New Roman"/>
              </a:rPr>
            </a:br>
            <a:r>
              <a:rPr lang="en-IN" sz="1600" b="1" dirty="0">
                <a:solidFill>
                  <a:schemeClr val="dk1"/>
                </a:solidFill>
                <a:latin typeface="Times New Roman"/>
                <a:ea typeface="Times New Roman"/>
                <a:cs typeface="Times New Roman"/>
                <a:sym typeface="Times New Roman"/>
              </a:rPr>
              <a:t>                                    </a:t>
            </a:r>
            <a:r>
              <a:rPr lang="en-IN" sz="1800" b="1" dirty="0">
                <a:solidFill>
                  <a:schemeClr val="dk1"/>
                </a:solidFill>
                <a:latin typeface="Times New Roman"/>
                <a:ea typeface="Times New Roman"/>
                <a:cs typeface="Times New Roman"/>
                <a:sym typeface="Times New Roman"/>
              </a:rPr>
              <a:t>Bx10</a:t>
            </a:r>
            <a:r>
              <a:rPr lang="en-IN" sz="2400" b="1" baseline="30000" dirty="0">
                <a:solidFill>
                  <a:schemeClr val="dk1"/>
                </a:solidFill>
                <a:latin typeface="Times New Roman"/>
                <a:ea typeface="Times New Roman"/>
                <a:cs typeface="Times New Roman"/>
                <a:sym typeface="Times New Roman"/>
              </a:rPr>
              <a:t>5</a:t>
            </a:r>
            <a:endParaRPr sz="1600" b="1" baseline="30000" dirty="0">
              <a:solidFill>
                <a:schemeClr val="dk1"/>
              </a:solidFill>
              <a:latin typeface="Times New Roman"/>
              <a:ea typeface="Times New Roman"/>
              <a:cs typeface="Times New Roman"/>
              <a:sym typeface="Times New Roman"/>
            </a:endParaRPr>
          </a:p>
        </p:txBody>
      </p:sp>
      <p:cxnSp>
        <p:nvCxnSpPr>
          <p:cNvPr id="220" name="Google Shape;220;g1142ac6ab59_1_44"/>
          <p:cNvCxnSpPr/>
          <p:nvPr/>
        </p:nvCxnSpPr>
        <p:spPr>
          <a:xfrm>
            <a:off x="378515" y="908773"/>
            <a:ext cx="8532900" cy="0"/>
          </a:xfrm>
          <a:prstGeom prst="straightConnector1">
            <a:avLst/>
          </a:prstGeom>
          <a:noFill/>
          <a:ln w="9525" cap="flat" cmpd="sng">
            <a:solidFill>
              <a:schemeClr val="dk2"/>
            </a:solidFill>
            <a:prstDash val="solid"/>
            <a:round/>
            <a:headEnd type="none" w="sm" len="sm"/>
            <a:tailEnd type="none" w="sm" len="sm"/>
          </a:ln>
        </p:spPr>
      </p:cxnSp>
      <p:sp>
        <p:nvSpPr>
          <p:cNvPr id="221" name="Google Shape;221;g1142ac6ab59_1_44"/>
          <p:cNvSpPr txBox="1"/>
          <p:nvPr/>
        </p:nvSpPr>
        <p:spPr>
          <a:xfrm>
            <a:off x="449600" y="357650"/>
            <a:ext cx="4530000" cy="615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ALGORITHM DESIGN </a:t>
            </a:r>
            <a:endParaRPr sz="2800" b="1" i="0" u="sng" strike="noStrike" cap="none">
              <a:solidFill>
                <a:schemeClr val="dk1"/>
              </a:solidFill>
              <a:latin typeface="Times New Roman"/>
              <a:ea typeface="Times New Roman"/>
              <a:cs typeface="Times New Roman"/>
              <a:sym typeface="Times New Roman"/>
            </a:endParaRPr>
          </a:p>
        </p:txBody>
      </p: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979239efa_0_0"/>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710F62A-7BCC-4EA5-8425-A3F4E10DDBBC}" type="datetime3">
              <a:rPr lang="en-US" smtClean="0"/>
              <a:t>18 April 2022</a:t>
            </a:fld>
            <a:endParaRPr/>
          </a:p>
        </p:txBody>
      </p:sp>
      <p:sp>
        <p:nvSpPr>
          <p:cNvPr id="239" name="Google Shape;239;g11979239efa_0_0"/>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40" name="Google Shape;240;g11979239efa_0_0"/>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7</a:t>
            </a:fld>
            <a:endParaRPr/>
          </a:p>
        </p:txBody>
      </p:sp>
      <p:cxnSp>
        <p:nvCxnSpPr>
          <p:cNvPr id="241" name="Google Shape;241;g11979239efa_0_0"/>
          <p:cNvCxnSpPr/>
          <p:nvPr/>
        </p:nvCxnSpPr>
        <p:spPr>
          <a:xfrm>
            <a:off x="396100" y="973250"/>
            <a:ext cx="8532900" cy="0"/>
          </a:xfrm>
          <a:prstGeom prst="straightConnector1">
            <a:avLst/>
          </a:prstGeom>
          <a:noFill/>
          <a:ln w="9525" cap="flat" cmpd="sng">
            <a:solidFill>
              <a:schemeClr val="dk2"/>
            </a:solidFill>
            <a:prstDash val="solid"/>
            <a:round/>
            <a:headEnd type="none" w="sm" len="sm"/>
            <a:tailEnd type="none" w="sm" len="sm"/>
          </a:ln>
        </p:spPr>
      </p:cxnSp>
      <p:sp>
        <p:nvSpPr>
          <p:cNvPr id="242" name="Google Shape;242;g11979239efa_0_0"/>
          <p:cNvSpPr txBox="1"/>
          <p:nvPr/>
        </p:nvSpPr>
        <p:spPr>
          <a:xfrm>
            <a:off x="449600" y="357650"/>
            <a:ext cx="4530000" cy="615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ALGORITHM DESIGN </a:t>
            </a:r>
            <a:endParaRPr sz="2800" b="1" i="0" u="sng" strike="noStrike" cap="none">
              <a:solidFill>
                <a:schemeClr val="dk1"/>
              </a:solidFill>
              <a:latin typeface="Times New Roman"/>
              <a:ea typeface="Times New Roman"/>
              <a:cs typeface="Times New Roman"/>
              <a:sym typeface="Times New Roman"/>
            </a:endParaRPr>
          </a:p>
        </p:txBody>
      </p:sp>
      <p:pic>
        <p:nvPicPr>
          <p:cNvPr id="243" name="Google Shape;243;g11979239efa_0_0"/>
          <p:cNvPicPr preferRelativeResize="0"/>
          <p:nvPr/>
        </p:nvPicPr>
        <p:blipFill rotWithShape="1">
          <a:blip r:embed="rId3">
            <a:alphaModFix/>
          </a:blip>
          <a:srcRect/>
          <a:stretch/>
        </p:blipFill>
        <p:spPr>
          <a:xfrm>
            <a:off x="6089525" y="148675"/>
            <a:ext cx="2742774" cy="674670"/>
          </a:xfrm>
          <a:prstGeom prst="rect">
            <a:avLst/>
          </a:prstGeom>
          <a:noFill/>
          <a:ln>
            <a:noFill/>
          </a:ln>
        </p:spPr>
      </p:pic>
      <p:sp>
        <p:nvSpPr>
          <p:cNvPr id="4" name="TextBox 3">
            <a:extLst>
              <a:ext uri="{FF2B5EF4-FFF2-40B4-BE49-F238E27FC236}">
                <a16:creationId xmlns:a16="http://schemas.microsoft.com/office/drawing/2014/main" id="{D09525D7-2658-41B8-A7F6-ECB12C0A8E15}"/>
              </a:ext>
            </a:extLst>
          </p:cNvPr>
          <p:cNvSpPr txBox="1"/>
          <p:nvPr/>
        </p:nvSpPr>
        <p:spPr>
          <a:xfrm>
            <a:off x="559982" y="1396410"/>
            <a:ext cx="847769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Decision tree is the most powerful and popular tool for classification and prediction.</a:t>
            </a:r>
          </a:p>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A Decision tree is a flowchart like tree structure, where each internal node denotes a test on an attribute, each branch represents an outcome of the test, and each leaf node (terminal node) holds a class label. </a:t>
            </a:r>
          </a:p>
          <a:p>
            <a:pPr marL="285750" indent="-28575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The strengths of decision tree methods are: </a:t>
            </a:r>
          </a:p>
          <a:p>
            <a:pPr marL="285750" indent="-28575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Decision trees are able to generate understandable rules.</a:t>
            </a:r>
          </a:p>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Decision trees perform classification without requiring much computation.</a:t>
            </a:r>
          </a:p>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Decision trees are able to handle both continuous and categorical variables.</a:t>
            </a:r>
          </a:p>
          <a:p>
            <a:pPr marL="285750" indent="-28575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Decision trees provide a clear indication of which fields are most important for prediction or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979239efa_0_0"/>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2320673-A08A-47EF-997A-F18F2C260C02}" type="datetime3">
              <a:rPr lang="en-US" smtClean="0"/>
              <a:t>18 April 2022</a:t>
            </a:fld>
            <a:endParaRPr/>
          </a:p>
        </p:txBody>
      </p:sp>
      <p:sp>
        <p:nvSpPr>
          <p:cNvPr id="239" name="Google Shape;239;g11979239efa_0_0"/>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40" name="Google Shape;240;g11979239efa_0_0"/>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8</a:t>
            </a:fld>
            <a:endParaRPr/>
          </a:p>
        </p:txBody>
      </p:sp>
      <p:cxnSp>
        <p:nvCxnSpPr>
          <p:cNvPr id="241" name="Google Shape;241;g11979239efa_0_0"/>
          <p:cNvCxnSpPr/>
          <p:nvPr/>
        </p:nvCxnSpPr>
        <p:spPr>
          <a:xfrm>
            <a:off x="252033" y="611611"/>
            <a:ext cx="8532900" cy="0"/>
          </a:xfrm>
          <a:prstGeom prst="straightConnector1">
            <a:avLst/>
          </a:prstGeom>
          <a:noFill/>
          <a:ln w="9525" cap="flat" cmpd="sng">
            <a:solidFill>
              <a:schemeClr val="dk2"/>
            </a:solidFill>
            <a:prstDash val="solid"/>
            <a:round/>
            <a:headEnd type="none" w="sm" len="sm"/>
            <a:tailEnd type="none" w="sm" len="sm"/>
          </a:ln>
        </p:spPr>
      </p:cxnSp>
      <p:sp>
        <p:nvSpPr>
          <p:cNvPr id="242" name="Google Shape;242;g11979239efa_0_0"/>
          <p:cNvSpPr txBox="1"/>
          <p:nvPr/>
        </p:nvSpPr>
        <p:spPr>
          <a:xfrm>
            <a:off x="435051" y="-3989"/>
            <a:ext cx="4530000" cy="615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dirty="0">
                <a:solidFill>
                  <a:schemeClr val="dk1"/>
                </a:solidFill>
                <a:latin typeface="Times New Roman"/>
                <a:ea typeface="Times New Roman"/>
                <a:cs typeface="Times New Roman"/>
                <a:sym typeface="Times New Roman"/>
              </a:rPr>
              <a:t>ALGORITHM DESIGN </a:t>
            </a:r>
            <a:endParaRPr sz="2800" b="1" i="0" u="sng" strike="noStrike" cap="none" dirty="0">
              <a:solidFill>
                <a:schemeClr val="dk1"/>
              </a:solidFill>
              <a:latin typeface="Times New Roman"/>
              <a:ea typeface="Times New Roman"/>
              <a:cs typeface="Times New Roman"/>
              <a:sym typeface="Times New Roman"/>
            </a:endParaRPr>
          </a:p>
        </p:txBody>
      </p:sp>
      <p:pic>
        <p:nvPicPr>
          <p:cNvPr id="243" name="Google Shape;243;g11979239efa_0_0"/>
          <p:cNvPicPr preferRelativeResize="0"/>
          <p:nvPr/>
        </p:nvPicPr>
        <p:blipFill rotWithShape="1">
          <a:blip r:embed="rId3">
            <a:alphaModFix/>
          </a:blip>
          <a:srcRect/>
          <a:stretch/>
        </p:blipFill>
        <p:spPr>
          <a:xfrm>
            <a:off x="6161205" y="35388"/>
            <a:ext cx="2742774" cy="493318"/>
          </a:xfrm>
          <a:prstGeom prst="rect">
            <a:avLst/>
          </a:prstGeom>
          <a:noFill/>
          <a:ln>
            <a:noFill/>
          </a:ln>
        </p:spPr>
      </p:pic>
      <p:sp>
        <p:nvSpPr>
          <p:cNvPr id="244" name="Google Shape;244;g11979239efa_0_0"/>
          <p:cNvSpPr/>
          <p:nvPr/>
        </p:nvSpPr>
        <p:spPr>
          <a:xfrm>
            <a:off x="2984053" y="633709"/>
            <a:ext cx="1479486" cy="290236"/>
          </a:xfrm>
          <a:prstGeom prst="roundRect">
            <a:avLst>
              <a:gd name="adj" fmla="val 50000"/>
            </a:avLst>
          </a:prstGeom>
          <a:solidFill>
            <a:srgbClr val="0944A1"/>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Miner</a:t>
            </a:r>
            <a:endParaRPr dirty="0">
              <a:solidFill>
                <a:srgbClr val="FFFFFF"/>
              </a:solidFill>
              <a:latin typeface="Times New Roman" panose="02020603050405020304" pitchFamily="18" charset="0"/>
              <a:cs typeface="Times New Roman" panose="02020603050405020304" pitchFamily="18" charset="0"/>
            </a:endParaRPr>
          </a:p>
        </p:txBody>
      </p:sp>
      <p:sp>
        <p:nvSpPr>
          <p:cNvPr id="245" name="Google Shape;245;g11979239efa_0_0"/>
          <p:cNvSpPr/>
          <p:nvPr/>
        </p:nvSpPr>
        <p:spPr>
          <a:xfrm>
            <a:off x="4066659" y="1625102"/>
            <a:ext cx="1479486" cy="267341"/>
          </a:xfrm>
          <a:prstGeom prst="roundRect">
            <a:avLst>
              <a:gd name="adj" fmla="val 50000"/>
            </a:avLst>
          </a:prstGeom>
          <a:solidFill>
            <a:srgbClr val="0C58D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FFFF"/>
                </a:solidFill>
              </a:rPr>
              <a:t>&gt;10</a:t>
            </a:r>
            <a:endParaRPr dirty="0">
              <a:solidFill>
                <a:srgbClr val="FFFFFF"/>
              </a:solidFill>
            </a:endParaRPr>
          </a:p>
        </p:txBody>
      </p:sp>
      <p:sp>
        <p:nvSpPr>
          <p:cNvPr id="246" name="Google Shape;246;g11979239efa_0_0"/>
          <p:cNvSpPr/>
          <p:nvPr/>
        </p:nvSpPr>
        <p:spPr>
          <a:xfrm>
            <a:off x="1570179" y="1618994"/>
            <a:ext cx="1539879" cy="246901"/>
          </a:xfrm>
          <a:prstGeom prst="roundRect">
            <a:avLst>
              <a:gd name="adj" fmla="val 50000"/>
            </a:avLst>
          </a:prstGeom>
          <a:solidFill>
            <a:srgbClr val="0C58D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FFFF"/>
                </a:solidFill>
              </a:rPr>
              <a:t>&lt;10</a:t>
            </a:r>
            <a:endParaRPr dirty="0">
              <a:solidFill>
                <a:srgbClr val="FFFFFF"/>
              </a:solidFill>
            </a:endParaRPr>
          </a:p>
        </p:txBody>
      </p:sp>
      <p:sp>
        <p:nvSpPr>
          <p:cNvPr id="249" name="Google Shape;249;g11979239efa_0_0"/>
          <p:cNvSpPr/>
          <p:nvPr/>
        </p:nvSpPr>
        <p:spPr>
          <a:xfrm>
            <a:off x="2431891" y="2166817"/>
            <a:ext cx="1291905" cy="283000"/>
          </a:xfrm>
          <a:prstGeom prst="roundRect">
            <a:avLst>
              <a:gd name="adj" fmla="val 50000"/>
            </a:avLst>
          </a:prstGeom>
          <a:solidFill>
            <a:srgbClr val="0D5DDF"/>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Times New Roman" panose="02020603050405020304" pitchFamily="18" charset="0"/>
                <a:ea typeface="Roboto"/>
                <a:cs typeface="Times New Roman" panose="02020603050405020304" pitchFamily="18" charset="0"/>
                <a:sym typeface="Roboto"/>
              </a:rPr>
              <a:t>No of blocks &gt;10</a:t>
            </a:r>
            <a:endParaRPr sz="1100" dirty="0">
              <a:solidFill>
                <a:srgbClr val="FFFFFF"/>
              </a:solidFill>
              <a:latin typeface="Times New Roman" panose="02020603050405020304" pitchFamily="18" charset="0"/>
              <a:cs typeface="Times New Roman" panose="02020603050405020304" pitchFamily="18" charset="0"/>
            </a:endParaRPr>
          </a:p>
        </p:txBody>
      </p:sp>
      <p:sp>
        <p:nvSpPr>
          <p:cNvPr id="250" name="Google Shape;250;g11979239efa_0_0"/>
          <p:cNvSpPr/>
          <p:nvPr/>
        </p:nvSpPr>
        <p:spPr>
          <a:xfrm>
            <a:off x="5820046" y="2123307"/>
            <a:ext cx="1321421" cy="273896"/>
          </a:xfrm>
          <a:prstGeom prst="roundRect">
            <a:avLst>
              <a:gd name="adj" fmla="val 50000"/>
            </a:avLst>
          </a:prstGeom>
          <a:solidFill>
            <a:srgbClr val="0D5DDF"/>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Times New Roman" panose="02020603050405020304" pitchFamily="18" charset="0"/>
                <a:ea typeface="Roboto"/>
                <a:cs typeface="Times New Roman" panose="02020603050405020304" pitchFamily="18" charset="0"/>
                <a:sym typeface="Roboto"/>
              </a:rPr>
              <a:t>No of blocks &lt;10</a:t>
            </a:r>
            <a:endParaRPr sz="1100" dirty="0">
              <a:solidFill>
                <a:srgbClr val="FFFFFF"/>
              </a:solidFill>
              <a:latin typeface="Times New Roman" panose="02020603050405020304" pitchFamily="18" charset="0"/>
              <a:cs typeface="Times New Roman" panose="02020603050405020304" pitchFamily="18" charset="0"/>
            </a:endParaRPr>
          </a:p>
        </p:txBody>
      </p:sp>
      <p:sp>
        <p:nvSpPr>
          <p:cNvPr id="261" name="Google Shape;261;g11979239efa_0_0"/>
          <p:cNvSpPr/>
          <p:nvPr/>
        </p:nvSpPr>
        <p:spPr>
          <a:xfrm>
            <a:off x="6950996" y="2717610"/>
            <a:ext cx="1321421" cy="271803"/>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rgbClr val="FFFFFF"/>
                </a:solidFill>
                <a:latin typeface="Times New Roman" panose="02020603050405020304" pitchFamily="18" charset="0"/>
                <a:ea typeface="Roboto"/>
                <a:cs typeface="Times New Roman" panose="02020603050405020304" pitchFamily="18" charset="0"/>
                <a:sym typeface="Roboto"/>
              </a:rPr>
              <a:t>No of blocks  &lt; 5</a:t>
            </a:r>
            <a:endParaRPr lang="en-IN" sz="1100" dirty="0">
              <a:solidFill>
                <a:srgbClr val="FFFFFF"/>
              </a:solidFill>
              <a:latin typeface="Times New Roman" panose="02020603050405020304" pitchFamily="18" charset="0"/>
              <a:cs typeface="Times New Roman" panose="02020603050405020304" pitchFamily="18" charset="0"/>
            </a:endParaRPr>
          </a:p>
        </p:txBody>
      </p:sp>
      <p:sp>
        <p:nvSpPr>
          <p:cNvPr id="269" name="Google Shape;269;g11979239efa_0_0"/>
          <p:cNvSpPr/>
          <p:nvPr/>
        </p:nvSpPr>
        <p:spPr>
          <a:xfrm>
            <a:off x="5370890" y="3714277"/>
            <a:ext cx="1236750" cy="208844"/>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sym typeface="Roboto"/>
              </a:rPr>
              <a:t>&lt;</a:t>
            </a:r>
            <a:r>
              <a:rPr lang="en" sz="1100" dirty="0">
                <a:solidFill>
                  <a:srgbClr val="FFFFFF"/>
                </a:solidFill>
                <a:latin typeface="Times New Roman" panose="02020603050405020304" pitchFamily="18" charset="0"/>
                <a:ea typeface="Roboto"/>
                <a:cs typeface="Times New Roman" panose="02020603050405020304" pitchFamily="18" charset="0"/>
                <a:sym typeface="Roboto"/>
              </a:rPr>
              <a:t>10</a:t>
            </a:r>
            <a:r>
              <a:rPr lang="en" sz="1000" dirty="0">
                <a:solidFill>
                  <a:srgbClr val="FFFFFF"/>
                </a:solidFill>
                <a:latin typeface="Roboto"/>
                <a:ea typeface="Roboto"/>
                <a:sym typeface="Roboto"/>
              </a:rPr>
              <a:t>%</a:t>
            </a:r>
            <a:endParaRPr dirty="0">
              <a:solidFill>
                <a:srgbClr val="FFFFFF"/>
              </a:solidFill>
            </a:endParaRPr>
          </a:p>
        </p:txBody>
      </p:sp>
      <p:sp>
        <p:nvSpPr>
          <p:cNvPr id="270" name="Google Shape;270;g11979239efa_0_0"/>
          <p:cNvSpPr/>
          <p:nvPr/>
        </p:nvSpPr>
        <p:spPr>
          <a:xfrm>
            <a:off x="4587158" y="3208919"/>
            <a:ext cx="1178040" cy="265253"/>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Times New Roman" panose="02020603050405020304" pitchFamily="18" charset="0"/>
                <a:ea typeface="Roboto"/>
                <a:cs typeface="Times New Roman" panose="02020603050405020304" pitchFamily="18" charset="0"/>
                <a:sym typeface="Roboto"/>
              </a:rPr>
              <a:t>Efficiency</a:t>
            </a:r>
            <a:r>
              <a:rPr lang="en" sz="1000" dirty="0">
                <a:solidFill>
                  <a:srgbClr val="FFFFFF"/>
                </a:solidFill>
                <a:latin typeface="Roboto"/>
                <a:ea typeface="Roboto"/>
                <a:sym typeface="Roboto"/>
              </a:rPr>
              <a:t> </a:t>
            </a:r>
            <a:endParaRPr dirty="0">
              <a:solidFill>
                <a:srgbClr val="FFFFFF"/>
              </a:solidFill>
            </a:endParaRPr>
          </a:p>
        </p:txBody>
      </p:sp>
      <p:sp>
        <p:nvSpPr>
          <p:cNvPr id="43" name="Google Shape;244;g11979239efa_0_0">
            <a:extLst>
              <a:ext uri="{FF2B5EF4-FFF2-40B4-BE49-F238E27FC236}">
                <a16:creationId xmlns:a16="http://schemas.microsoft.com/office/drawing/2014/main" id="{78A32D3D-A641-4091-812B-2F7DDBADC4CB}"/>
              </a:ext>
            </a:extLst>
          </p:cNvPr>
          <p:cNvSpPr/>
          <p:nvPr/>
        </p:nvSpPr>
        <p:spPr>
          <a:xfrm>
            <a:off x="2985875" y="1116450"/>
            <a:ext cx="1479486" cy="290232"/>
          </a:xfrm>
          <a:prstGeom prst="roundRect">
            <a:avLst>
              <a:gd name="adj" fmla="val 50000"/>
            </a:avLst>
          </a:prstGeom>
          <a:solidFill>
            <a:srgbClr val="0944A1"/>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Age</a:t>
            </a:r>
            <a:endParaRPr dirty="0">
              <a:solidFill>
                <a:srgbClr val="FFFFFF"/>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3322BB35-681B-4BEB-9B40-52F641F49085}"/>
              </a:ext>
            </a:extLst>
          </p:cNvPr>
          <p:cNvCxnSpPr>
            <a:cxnSpLocks/>
            <a:stCxn id="244" idx="2"/>
            <a:endCxn id="43" idx="0"/>
          </p:cNvCxnSpPr>
          <p:nvPr/>
        </p:nvCxnSpPr>
        <p:spPr>
          <a:xfrm>
            <a:off x="3723796" y="923945"/>
            <a:ext cx="1822" cy="192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BD2D2F0-713A-4E38-B36C-66A6A7709775}"/>
              </a:ext>
            </a:extLst>
          </p:cNvPr>
          <p:cNvCxnSpPr>
            <a:cxnSpLocks/>
            <a:stCxn id="43" idx="2"/>
            <a:endCxn id="246" idx="0"/>
          </p:cNvCxnSpPr>
          <p:nvPr/>
        </p:nvCxnSpPr>
        <p:spPr>
          <a:xfrm flipH="1">
            <a:off x="2340119" y="1406682"/>
            <a:ext cx="1385499" cy="212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B00E3EF-7846-4259-AB87-313DA3DA1E2A}"/>
              </a:ext>
            </a:extLst>
          </p:cNvPr>
          <p:cNvCxnSpPr>
            <a:cxnSpLocks/>
            <a:stCxn id="43" idx="2"/>
            <a:endCxn id="245" idx="0"/>
          </p:cNvCxnSpPr>
          <p:nvPr/>
        </p:nvCxnSpPr>
        <p:spPr>
          <a:xfrm>
            <a:off x="3725618" y="1406682"/>
            <a:ext cx="1080784" cy="218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Google Shape;261;g11979239efa_0_0">
            <a:extLst>
              <a:ext uri="{FF2B5EF4-FFF2-40B4-BE49-F238E27FC236}">
                <a16:creationId xmlns:a16="http://schemas.microsoft.com/office/drawing/2014/main" id="{4B3FB981-5575-45B2-A003-DD1D07369764}"/>
              </a:ext>
            </a:extLst>
          </p:cNvPr>
          <p:cNvSpPr/>
          <p:nvPr/>
        </p:nvSpPr>
        <p:spPr>
          <a:xfrm>
            <a:off x="4532311" y="2727950"/>
            <a:ext cx="1287735" cy="271806"/>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rgbClr val="FFFFFF"/>
                </a:solidFill>
                <a:latin typeface="Times New Roman" panose="02020603050405020304" pitchFamily="18" charset="0"/>
                <a:ea typeface="Roboto"/>
                <a:cs typeface="Times New Roman" panose="02020603050405020304" pitchFamily="18" charset="0"/>
                <a:sym typeface="Roboto"/>
              </a:rPr>
              <a:t>No of blocks &gt; 5</a:t>
            </a:r>
            <a:endParaRPr lang="en-IN" sz="1100" dirty="0">
              <a:solidFill>
                <a:srgbClr val="FFFFFF"/>
              </a:solidFill>
              <a:latin typeface="Times New Roman" panose="02020603050405020304" pitchFamily="18" charset="0"/>
              <a:cs typeface="Times New Roman" panose="02020603050405020304" pitchFamily="18" charset="0"/>
            </a:endParaRPr>
          </a:p>
        </p:txBody>
      </p:sp>
      <p:sp>
        <p:nvSpPr>
          <p:cNvPr id="70" name="Google Shape;269;g11979239efa_0_0">
            <a:extLst>
              <a:ext uri="{FF2B5EF4-FFF2-40B4-BE49-F238E27FC236}">
                <a16:creationId xmlns:a16="http://schemas.microsoft.com/office/drawing/2014/main" id="{D2847FA2-F91A-4496-A343-054F799C7DD3}"/>
              </a:ext>
            </a:extLst>
          </p:cNvPr>
          <p:cNvSpPr/>
          <p:nvPr/>
        </p:nvSpPr>
        <p:spPr>
          <a:xfrm>
            <a:off x="3933696" y="3694689"/>
            <a:ext cx="1178040" cy="228431"/>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rgbClr val="FFFFFF"/>
                </a:solidFill>
                <a:latin typeface="Times New Roman" panose="02020603050405020304" pitchFamily="18" charset="0"/>
                <a:cs typeface="Times New Roman" panose="02020603050405020304" pitchFamily="18" charset="0"/>
              </a:rPr>
              <a:t>&gt;10%</a:t>
            </a:r>
            <a:endParaRPr sz="1100" dirty="0">
              <a:solidFill>
                <a:srgbClr val="FFFFFF"/>
              </a:solidFill>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8D2F93EB-3DE9-4725-A3BA-3F0801F90512}"/>
              </a:ext>
            </a:extLst>
          </p:cNvPr>
          <p:cNvCxnSpPr>
            <a:cxnSpLocks/>
            <a:endCxn id="249" idx="0"/>
          </p:cNvCxnSpPr>
          <p:nvPr/>
        </p:nvCxnSpPr>
        <p:spPr>
          <a:xfrm flipH="1">
            <a:off x="3077844" y="1892443"/>
            <a:ext cx="1742921" cy="274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1112B5B-29A9-4535-90A1-36529D445B7F}"/>
              </a:ext>
            </a:extLst>
          </p:cNvPr>
          <p:cNvCxnSpPr>
            <a:cxnSpLocks/>
            <a:stCxn id="245" idx="2"/>
            <a:endCxn id="250" idx="0"/>
          </p:cNvCxnSpPr>
          <p:nvPr/>
        </p:nvCxnSpPr>
        <p:spPr>
          <a:xfrm>
            <a:off x="4806402" y="1892443"/>
            <a:ext cx="1674355" cy="23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38D9359-1C0E-458A-A479-06A30B79BEB1}"/>
              </a:ext>
            </a:extLst>
          </p:cNvPr>
          <p:cNvCxnSpPr>
            <a:cxnSpLocks/>
            <a:stCxn id="250" idx="2"/>
          </p:cNvCxnSpPr>
          <p:nvPr/>
        </p:nvCxnSpPr>
        <p:spPr>
          <a:xfrm flipH="1">
            <a:off x="5176179" y="2397203"/>
            <a:ext cx="1304578" cy="331524"/>
          </a:xfrm>
          <a:prstGeom prst="straightConnector1">
            <a:avLst/>
          </a:prstGeom>
          <a:ln>
            <a:noFill/>
            <a:tailEnd type="triangle"/>
          </a:ln>
          <a:effectLst/>
          <a:scene3d>
            <a:camera prst="orthographicFront">
              <a:rot lat="0" lon="0" rev="0"/>
            </a:camera>
            <a:lightRig rig="contrasting" dir="t">
              <a:rot lat="0" lon="0" rev="7800000"/>
            </a:lightRig>
          </a:scene3d>
          <a:sp3d>
            <a:bevelT w="139700" h="139700"/>
          </a:sp3d>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68645EB-9004-4A4E-9478-6803805FC557}"/>
              </a:ext>
            </a:extLst>
          </p:cNvPr>
          <p:cNvCxnSpPr>
            <a:cxnSpLocks/>
            <a:stCxn id="250" idx="2"/>
            <a:endCxn id="261" idx="0"/>
          </p:cNvCxnSpPr>
          <p:nvPr/>
        </p:nvCxnSpPr>
        <p:spPr>
          <a:xfrm>
            <a:off x="6480757" y="2397203"/>
            <a:ext cx="1130950" cy="320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2273906-3001-4896-84AB-53E317747086}"/>
              </a:ext>
            </a:extLst>
          </p:cNvPr>
          <p:cNvCxnSpPr>
            <a:cxnSpLocks/>
          </p:cNvCxnSpPr>
          <p:nvPr/>
        </p:nvCxnSpPr>
        <p:spPr>
          <a:xfrm>
            <a:off x="7644527" y="2976487"/>
            <a:ext cx="0" cy="235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B70E742D-4EC9-430F-800C-874B6E858C26}"/>
              </a:ext>
            </a:extLst>
          </p:cNvPr>
          <p:cNvSpPr/>
          <p:nvPr/>
        </p:nvSpPr>
        <p:spPr>
          <a:xfrm>
            <a:off x="7297062" y="3212178"/>
            <a:ext cx="712445" cy="271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Yes</a:t>
            </a:r>
          </a:p>
        </p:txBody>
      </p:sp>
      <p:sp>
        <p:nvSpPr>
          <p:cNvPr id="148" name="Rectangle 147">
            <a:extLst>
              <a:ext uri="{FF2B5EF4-FFF2-40B4-BE49-F238E27FC236}">
                <a16:creationId xmlns:a16="http://schemas.microsoft.com/office/drawing/2014/main" id="{7EDEA22B-DEBE-4125-A6E4-A28D1709A213}"/>
              </a:ext>
            </a:extLst>
          </p:cNvPr>
          <p:cNvSpPr/>
          <p:nvPr/>
        </p:nvSpPr>
        <p:spPr>
          <a:xfrm>
            <a:off x="930939" y="2209628"/>
            <a:ext cx="712445" cy="271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No</a:t>
            </a:r>
          </a:p>
        </p:txBody>
      </p:sp>
      <p:cxnSp>
        <p:nvCxnSpPr>
          <p:cNvPr id="109" name="Straight Arrow Connector 108">
            <a:extLst>
              <a:ext uri="{FF2B5EF4-FFF2-40B4-BE49-F238E27FC236}">
                <a16:creationId xmlns:a16="http://schemas.microsoft.com/office/drawing/2014/main" id="{2C1AEB34-8C4E-4D5B-A6D1-B49D852E2CD9}"/>
              </a:ext>
            </a:extLst>
          </p:cNvPr>
          <p:cNvCxnSpPr>
            <a:cxnSpLocks/>
            <a:stCxn id="246" idx="2"/>
            <a:endCxn id="148" idx="0"/>
          </p:cNvCxnSpPr>
          <p:nvPr/>
        </p:nvCxnSpPr>
        <p:spPr>
          <a:xfrm flipH="1">
            <a:off x="1287162" y="1865895"/>
            <a:ext cx="1052957" cy="343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25B2CC34-3876-4EF2-BA27-B252D27A5136}"/>
              </a:ext>
            </a:extLst>
          </p:cNvPr>
          <p:cNvCxnSpPr>
            <a:stCxn id="62" idx="2"/>
            <a:endCxn id="270" idx="0"/>
          </p:cNvCxnSpPr>
          <p:nvPr/>
        </p:nvCxnSpPr>
        <p:spPr>
          <a:xfrm flipH="1">
            <a:off x="5176178" y="2999756"/>
            <a:ext cx="1" cy="209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BF485B5D-451C-46C5-9157-EE2B0BDDC496}"/>
              </a:ext>
            </a:extLst>
          </p:cNvPr>
          <p:cNvCxnSpPr>
            <a:cxnSpLocks/>
            <a:stCxn id="270" idx="2"/>
            <a:endCxn id="70" idx="0"/>
          </p:cNvCxnSpPr>
          <p:nvPr/>
        </p:nvCxnSpPr>
        <p:spPr>
          <a:xfrm flipH="1">
            <a:off x="4522716" y="3474172"/>
            <a:ext cx="653462" cy="220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73CBB35A-E350-4461-AC50-BF3A528E1FDD}"/>
              </a:ext>
            </a:extLst>
          </p:cNvPr>
          <p:cNvCxnSpPr>
            <a:cxnSpLocks/>
            <a:stCxn id="270" idx="2"/>
            <a:endCxn id="269" idx="0"/>
          </p:cNvCxnSpPr>
          <p:nvPr/>
        </p:nvCxnSpPr>
        <p:spPr>
          <a:xfrm>
            <a:off x="5176178" y="3474172"/>
            <a:ext cx="813087" cy="240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25AB9526-3F8A-40FD-9AB2-60EBEB6E3CBA}"/>
              </a:ext>
            </a:extLst>
          </p:cNvPr>
          <p:cNvCxnSpPr>
            <a:cxnSpLocks/>
          </p:cNvCxnSpPr>
          <p:nvPr/>
        </p:nvCxnSpPr>
        <p:spPr>
          <a:xfrm>
            <a:off x="4570436" y="3922140"/>
            <a:ext cx="0" cy="235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a16="http://schemas.microsoft.com/office/drawing/2014/main" id="{D052111D-21F1-420A-97A7-E32603FC3D4D}"/>
              </a:ext>
            </a:extLst>
          </p:cNvPr>
          <p:cNvSpPr/>
          <p:nvPr/>
        </p:nvSpPr>
        <p:spPr>
          <a:xfrm>
            <a:off x="4222971" y="4157831"/>
            <a:ext cx="712445" cy="271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Yes</a:t>
            </a:r>
          </a:p>
        </p:txBody>
      </p:sp>
      <p:cxnSp>
        <p:nvCxnSpPr>
          <p:cNvPr id="177" name="Straight Arrow Connector 176">
            <a:extLst>
              <a:ext uri="{FF2B5EF4-FFF2-40B4-BE49-F238E27FC236}">
                <a16:creationId xmlns:a16="http://schemas.microsoft.com/office/drawing/2014/main" id="{6D6BBA99-30B2-4D8B-9C35-82177E1EB9D7}"/>
              </a:ext>
            </a:extLst>
          </p:cNvPr>
          <p:cNvCxnSpPr>
            <a:cxnSpLocks/>
          </p:cNvCxnSpPr>
          <p:nvPr/>
        </p:nvCxnSpPr>
        <p:spPr>
          <a:xfrm>
            <a:off x="6064563" y="3923121"/>
            <a:ext cx="0" cy="235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E6F62C0C-8EE3-4437-988F-6775D6551271}"/>
              </a:ext>
            </a:extLst>
          </p:cNvPr>
          <p:cNvSpPr/>
          <p:nvPr/>
        </p:nvSpPr>
        <p:spPr>
          <a:xfrm>
            <a:off x="5717098" y="4158812"/>
            <a:ext cx="712445" cy="271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No</a:t>
            </a:r>
          </a:p>
        </p:txBody>
      </p:sp>
      <p:sp>
        <p:nvSpPr>
          <p:cNvPr id="179" name="Google Shape;269;g11979239efa_0_0">
            <a:extLst>
              <a:ext uri="{FF2B5EF4-FFF2-40B4-BE49-F238E27FC236}">
                <a16:creationId xmlns:a16="http://schemas.microsoft.com/office/drawing/2014/main" id="{981F1635-BFCC-47D4-BCA0-5BD55A3F7C34}"/>
              </a:ext>
            </a:extLst>
          </p:cNvPr>
          <p:cNvSpPr/>
          <p:nvPr/>
        </p:nvSpPr>
        <p:spPr>
          <a:xfrm>
            <a:off x="2610093" y="3198324"/>
            <a:ext cx="1236750" cy="208844"/>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Times New Roman" panose="02020603050405020304" pitchFamily="18" charset="0"/>
                <a:ea typeface="Roboto"/>
                <a:cs typeface="Times New Roman" panose="02020603050405020304" pitchFamily="18" charset="0"/>
                <a:sym typeface="Roboto"/>
              </a:rPr>
              <a:t>&lt;25%</a:t>
            </a:r>
            <a:endParaRPr sz="1100" dirty="0">
              <a:solidFill>
                <a:srgbClr val="FFFFFF"/>
              </a:solidFill>
              <a:latin typeface="Times New Roman" panose="02020603050405020304" pitchFamily="18" charset="0"/>
              <a:cs typeface="Times New Roman" panose="02020603050405020304" pitchFamily="18" charset="0"/>
            </a:endParaRPr>
          </a:p>
        </p:txBody>
      </p:sp>
      <p:sp>
        <p:nvSpPr>
          <p:cNvPr id="180" name="Google Shape;270;g11979239efa_0_0">
            <a:extLst>
              <a:ext uri="{FF2B5EF4-FFF2-40B4-BE49-F238E27FC236}">
                <a16:creationId xmlns:a16="http://schemas.microsoft.com/office/drawing/2014/main" id="{A66DE00A-32C6-4C6F-B654-8E5211170E40}"/>
              </a:ext>
            </a:extLst>
          </p:cNvPr>
          <p:cNvSpPr/>
          <p:nvPr/>
        </p:nvSpPr>
        <p:spPr>
          <a:xfrm>
            <a:off x="1822074" y="2695402"/>
            <a:ext cx="1178040" cy="265253"/>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Times New Roman" panose="02020603050405020304" pitchFamily="18" charset="0"/>
                <a:ea typeface="Roboto"/>
                <a:cs typeface="Times New Roman" panose="02020603050405020304" pitchFamily="18" charset="0"/>
                <a:sym typeface="Roboto"/>
              </a:rPr>
              <a:t>Efficiency</a:t>
            </a:r>
            <a:r>
              <a:rPr lang="en" sz="1000" dirty="0">
                <a:solidFill>
                  <a:srgbClr val="FFFFFF"/>
                </a:solidFill>
                <a:latin typeface="Roboto"/>
                <a:ea typeface="Roboto"/>
                <a:sym typeface="Roboto"/>
              </a:rPr>
              <a:t> </a:t>
            </a:r>
            <a:endParaRPr dirty="0">
              <a:solidFill>
                <a:srgbClr val="FFFFFF"/>
              </a:solidFill>
            </a:endParaRPr>
          </a:p>
        </p:txBody>
      </p:sp>
      <p:sp>
        <p:nvSpPr>
          <p:cNvPr id="181" name="Google Shape;269;g11979239efa_0_0">
            <a:extLst>
              <a:ext uri="{FF2B5EF4-FFF2-40B4-BE49-F238E27FC236}">
                <a16:creationId xmlns:a16="http://schemas.microsoft.com/office/drawing/2014/main" id="{2429BA8F-135D-4471-8E48-96945A9F85D8}"/>
              </a:ext>
            </a:extLst>
          </p:cNvPr>
          <p:cNvSpPr/>
          <p:nvPr/>
        </p:nvSpPr>
        <p:spPr>
          <a:xfrm>
            <a:off x="1163901" y="3182456"/>
            <a:ext cx="1178040" cy="228431"/>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rgbClr val="FFFFFF"/>
                </a:solidFill>
                <a:latin typeface="Times New Roman" panose="02020603050405020304" pitchFamily="18" charset="0"/>
                <a:cs typeface="Times New Roman" panose="02020603050405020304" pitchFamily="18" charset="0"/>
              </a:rPr>
              <a:t>&gt;25%</a:t>
            </a:r>
            <a:endParaRPr sz="1100" dirty="0">
              <a:solidFill>
                <a:srgbClr val="FFFFFF"/>
              </a:solidFill>
              <a:latin typeface="Times New Roman" panose="02020603050405020304" pitchFamily="18" charset="0"/>
              <a:cs typeface="Times New Roman" panose="02020603050405020304" pitchFamily="18" charset="0"/>
            </a:endParaRPr>
          </a:p>
        </p:txBody>
      </p:sp>
      <p:cxnSp>
        <p:nvCxnSpPr>
          <p:cNvPr id="182" name="Straight Arrow Connector 181">
            <a:extLst>
              <a:ext uri="{FF2B5EF4-FFF2-40B4-BE49-F238E27FC236}">
                <a16:creationId xmlns:a16="http://schemas.microsoft.com/office/drawing/2014/main" id="{0AF8D038-CDCE-4458-A4A0-22F6B4E686D9}"/>
              </a:ext>
            </a:extLst>
          </p:cNvPr>
          <p:cNvCxnSpPr>
            <a:cxnSpLocks/>
            <a:stCxn id="249" idx="2"/>
            <a:endCxn id="180" idx="0"/>
          </p:cNvCxnSpPr>
          <p:nvPr/>
        </p:nvCxnSpPr>
        <p:spPr>
          <a:xfrm flipH="1">
            <a:off x="2411094" y="2449817"/>
            <a:ext cx="666750" cy="245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2E9257EB-EE9D-434F-B4F1-203B76EC935A}"/>
              </a:ext>
            </a:extLst>
          </p:cNvPr>
          <p:cNvCxnSpPr>
            <a:cxnSpLocks/>
            <a:stCxn id="180" idx="2"/>
            <a:endCxn id="181" idx="0"/>
          </p:cNvCxnSpPr>
          <p:nvPr/>
        </p:nvCxnSpPr>
        <p:spPr>
          <a:xfrm flipH="1">
            <a:off x="1752921" y="2960655"/>
            <a:ext cx="658173" cy="22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85CE1F14-AEAC-49A3-A956-99D52F0FCCFE}"/>
              </a:ext>
            </a:extLst>
          </p:cNvPr>
          <p:cNvCxnSpPr>
            <a:cxnSpLocks/>
            <a:stCxn id="180" idx="2"/>
            <a:endCxn id="179" idx="0"/>
          </p:cNvCxnSpPr>
          <p:nvPr/>
        </p:nvCxnSpPr>
        <p:spPr>
          <a:xfrm>
            <a:off x="2411094" y="2960655"/>
            <a:ext cx="817374" cy="237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E4BEDDB4-4757-4B6A-8EA0-C743903DF8F7}"/>
              </a:ext>
            </a:extLst>
          </p:cNvPr>
          <p:cNvCxnSpPr>
            <a:cxnSpLocks/>
          </p:cNvCxnSpPr>
          <p:nvPr/>
        </p:nvCxnSpPr>
        <p:spPr>
          <a:xfrm>
            <a:off x="1798978" y="3408762"/>
            <a:ext cx="0" cy="235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Rectangle 185">
            <a:extLst>
              <a:ext uri="{FF2B5EF4-FFF2-40B4-BE49-F238E27FC236}">
                <a16:creationId xmlns:a16="http://schemas.microsoft.com/office/drawing/2014/main" id="{9A4B83C2-9B00-420F-BE0F-C698C693C7ED}"/>
              </a:ext>
            </a:extLst>
          </p:cNvPr>
          <p:cNvSpPr/>
          <p:nvPr/>
        </p:nvSpPr>
        <p:spPr>
          <a:xfrm>
            <a:off x="1451513" y="3644453"/>
            <a:ext cx="712445" cy="271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Yes</a:t>
            </a:r>
          </a:p>
        </p:txBody>
      </p:sp>
      <p:cxnSp>
        <p:nvCxnSpPr>
          <p:cNvPr id="187" name="Straight Arrow Connector 186">
            <a:extLst>
              <a:ext uri="{FF2B5EF4-FFF2-40B4-BE49-F238E27FC236}">
                <a16:creationId xmlns:a16="http://schemas.microsoft.com/office/drawing/2014/main" id="{17C80E34-0BD9-4B19-80F7-B8533C8D79C0}"/>
              </a:ext>
            </a:extLst>
          </p:cNvPr>
          <p:cNvCxnSpPr>
            <a:cxnSpLocks/>
          </p:cNvCxnSpPr>
          <p:nvPr/>
        </p:nvCxnSpPr>
        <p:spPr>
          <a:xfrm>
            <a:off x="3260896" y="4224318"/>
            <a:ext cx="0" cy="235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8" name="Rectangle 187">
            <a:extLst>
              <a:ext uri="{FF2B5EF4-FFF2-40B4-BE49-F238E27FC236}">
                <a16:creationId xmlns:a16="http://schemas.microsoft.com/office/drawing/2014/main" id="{6C36B560-CCB7-413A-BD08-09EEBCFC6339}"/>
              </a:ext>
            </a:extLst>
          </p:cNvPr>
          <p:cNvSpPr/>
          <p:nvPr/>
        </p:nvSpPr>
        <p:spPr>
          <a:xfrm>
            <a:off x="2913431" y="4452846"/>
            <a:ext cx="712445" cy="271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No</a:t>
            </a:r>
          </a:p>
        </p:txBody>
      </p:sp>
      <p:sp>
        <p:nvSpPr>
          <p:cNvPr id="199" name="Google Shape;269;g11979239efa_0_0">
            <a:extLst>
              <a:ext uri="{FF2B5EF4-FFF2-40B4-BE49-F238E27FC236}">
                <a16:creationId xmlns:a16="http://schemas.microsoft.com/office/drawing/2014/main" id="{83FFCA07-0F2F-43DD-B48B-3C92445F542D}"/>
              </a:ext>
            </a:extLst>
          </p:cNvPr>
          <p:cNvSpPr/>
          <p:nvPr/>
        </p:nvSpPr>
        <p:spPr>
          <a:xfrm>
            <a:off x="2565247" y="3702794"/>
            <a:ext cx="1298318" cy="506431"/>
          </a:xfrm>
          <a:prstGeom prst="roundRect">
            <a:avLst>
              <a:gd name="adj" fmla="val 50000"/>
            </a:avLst>
          </a:prstGeom>
          <a:solidFill>
            <a:srgbClr val="307BF3"/>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bg1"/>
                </a:solidFill>
                <a:latin typeface="Times New Roman" panose="02020603050405020304" pitchFamily="18" charset="0"/>
                <a:cs typeface="Times New Roman" panose="02020603050405020304" pitchFamily="18" charset="0"/>
              </a:rPr>
              <a:t>increase average time with 2 sec penalty</a:t>
            </a:r>
            <a:endParaRPr lang="en" sz="1100" dirty="0">
              <a:solidFill>
                <a:schemeClr val="bg1"/>
              </a:solidFill>
              <a:latin typeface="Times New Roman" panose="02020603050405020304" pitchFamily="18" charset="0"/>
              <a:cs typeface="Times New Roman" panose="02020603050405020304" pitchFamily="18" charset="0"/>
            </a:endParaRPr>
          </a:p>
        </p:txBody>
      </p:sp>
      <p:cxnSp>
        <p:nvCxnSpPr>
          <p:cNvPr id="141" name="Straight Arrow Connector 140">
            <a:extLst>
              <a:ext uri="{FF2B5EF4-FFF2-40B4-BE49-F238E27FC236}">
                <a16:creationId xmlns:a16="http://schemas.microsoft.com/office/drawing/2014/main" id="{749CD006-8AB9-485E-ACC1-3FA3C0A76B11}"/>
              </a:ext>
            </a:extLst>
          </p:cNvPr>
          <p:cNvCxnSpPr>
            <a:cxnSpLocks/>
            <a:stCxn id="179" idx="2"/>
            <a:endCxn id="199" idx="0"/>
          </p:cNvCxnSpPr>
          <p:nvPr/>
        </p:nvCxnSpPr>
        <p:spPr>
          <a:xfrm flipH="1">
            <a:off x="3214406" y="3407168"/>
            <a:ext cx="14062" cy="295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484C06D-3C53-49AE-9843-F02D9D848B37}"/>
              </a:ext>
            </a:extLst>
          </p:cNvPr>
          <p:cNvSpPr txBox="1"/>
          <p:nvPr/>
        </p:nvSpPr>
        <p:spPr>
          <a:xfrm>
            <a:off x="6692154" y="726233"/>
            <a:ext cx="2153043" cy="369332"/>
          </a:xfrm>
          <a:prstGeom prst="rect">
            <a:avLst/>
          </a:prstGeom>
          <a:noFill/>
        </p:spPr>
        <p:txBody>
          <a:bodyPr wrap="square" rtlCol="0">
            <a:spAutoFit/>
          </a:bodyPr>
          <a:lstStyle/>
          <a:p>
            <a:r>
              <a:rPr lang="en-IN" sz="1800" b="1" u="sng" dirty="0">
                <a:latin typeface="Times New Roman" panose="02020603050405020304" pitchFamily="18" charset="0"/>
                <a:cs typeface="Times New Roman" panose="02020603050405020304" pitchFamily="18" charset="0"/>
              </a:rPr>
              <a:t>Decision Tree</a:t>
            </a:r>
            <a:endParaRPr lang="en-IN" b="1" u="sng" dirty="0">
              <a:latin typeface="Times New Roman" panose="02020603050405020304" pitchFamily="18" charset="0"/>
              <a:cs typeface="Times New Roman" panose="02020603050405020304" pitchFamily="18" charset="0"/>
            </a:endParaRPr>
          </a:p>
        </p:txBody>
      </p:sp>
      <p:cxnSp>
        <p:nvCxnSpPr>
          <p:cNvPr id="121" name="Straight Arrow Connector 120">
            <a:extLst>
              <a:ext uri="{FF2B5EF4-FFF2-40B4-BE49-F238E27FC236}">
                <a16:creationId xmlns:a16="http://schemas.microsoft.com/office/drawing/2014/main" id="{5CA4E296-D902-4DE7-A95B-3BE0EFA8DCE2}"/>
              </a:ext>
            </a:extLst>
          </p:cNvPr>
          <p:cNvCxnSpPr>
            <a:stCxn id="250" idx="2"/>
            <a:endCxn id="62" idx="0"/>
          </p:cNvCxnSpPr>
          <p:nvPr/>
        </p:nvCxnSpPr>
        <p:spPr>
          <a:xfrm flipH="1">
            <a:off x="5176179" y="2397203"/>
            <a:ext cx="1304578" cy="330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143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2ac6ab59_1_4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D2066A0-5E89-4152-B876-D767E58D26F0}" type="datetime3">
              <a:rPr lang="en-US" smtClean="0"/>
              <a:t>18 April 2022</a:t>
            </a:fld>
            <a:endParaRPr/>
          </a:p>
        </p:txBody>
      </p:sp>
      <p:sp>
        <p:nvSpPr>
          <p:cNvPr id="217" name="Google Shape;217;g1142ac6ab59_1_4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SCHOOL OF COMPUTER SCIENCE AND ENGINEERING</a:t>
            </a:r>
            <a:endParaRPr/>
          </a:p>
        </p:txBody>
      </p:sp>
      <p:sp>
        <p:nvSpPr>
          <p:cNvPr id="218" name="Google Shape;218;g1142ac6ab59_1_44"/>
          <p:cNvSpPr txBox="1">
            <a:spLocks noGrp="1"/>
          </p:cNvSpPr>
          <p:nvPr>
            <p:ph type="sldNum" idx="12"/>
          </p:nvPr>
        </p:nvSpPr>
        <p:spPr>
          <a:xfrm>
            <a:off x="7425344" y="4844839"/>
            <a:ext cx="984000" cy="2739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spcBef>
                <a:spcPts val="0"/>
              </a:spcBef>
              <a:spcAft>
                <a:spcPts val="0"/>
              </a:spcAft>
              <a:buClr>
                <a:srgbClr val="FFFFFF"/>
              </a:buClr>
              <a:buSzPct val="88832"/>
              <a:buFont typeface="Calibri"/>
              <a:buNone/>
            </a:pPr>
            <a:fld id="{00000000-1234-1234-1234-123412341234}" type="slidenum">
              <a:rPr lang="en"/>
              <a:t>9</a:t>
            </a:fld>
            <a:endParaRPr/>
          </a:p>
        </p:txBody>
      </p:sp>
      <p:cxnSp>
        <p:nvCxnSpPr>
          <p:cNvPr id="220" name="Google Shape;220;g1142ac6ab59_1_44"/>
          <p:cNvCxnSpPr/>
          <p:nvPr/>
        </p:nvCxnSpPr>
        <p:spPr>
          <a:xfrm>
            <a:off x="396100" y="832576"/>
            <a:ext cx="8532900" cy="0"/>
          </a:xfrm>
          <a:prstGeom prst="straightConnector1">
            <a:avLst/>
          </a:prstGeom>
          <a:noFill/>
          <a:ln w="9525" cap="flat" cmpd="sng">
            <a:solidFill>
              <a:schemeClr val="dk2"/>
            </a:solidFill>
            <a:prstDash val="solid"/>
            <a:round/>
            <a:headEnd type="none" w="sm" len="sm"/>
            <a:tailEnd type="none" w="sm" len="sm"/>
          </a:ln>
        </p:spPr>
      </p:cxnSp>
      <p:sp>
        <p:nvSpPr>
          <p:cNvPr id="221" name="Google Shape;221;g1142ac6ab59_1_44"/>
          <p:cNvSpPr txBox="1"/>
          <p:nvPr/>
        </p:nvSpPr>
        <p:spPr>
          <a:xfrm>
            <a:off x="273438" y="121113"/>
            <a:ext cx="5969478" cy="615523"/>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Times New Roman"/>
              <a:buNone/>
            </a:pPr>
            <a:r>
              <a:rPr lang="en" sz="2800" b="1" u="sng" dirty="0">
                <a:solidFill>
                  <a:schemeClr val="dk1"/>
                </a:solidFill>
                <a:latin typeface="Times New Roman"/>
                <a:ea typeface="Times New Roman"/>
                <a:cs typeface="Times New Roman"/>
                <a:sym typeface="Times New Roman"/>
              </a:rPr>
              <a:t>SYSTEM MODEL</a:t>
            </a:r>
            <a:endParaRPr sz="2800" b="1" i="0" u="sng" strike="noStrike" cap="none" dirty="0">
              <a:solidFill>
                <a:schemeClr val="dk1"/>
              </a:solidFill>
              <a:latin typeface="Times New Roman"/>
              <a:ea typeface="Times New Roman"/>
              <a:cs typeface="Times New Roman"/>
              <a:sym typeface="Times New Roman"/>
            </a:endParaRPr>
          </a:p>
        </p:txBody>
      </p:sp>
      <p:pic>
        <p:nvPicPr>
          <p:cNvPr id="222" name="Google Shape;222;g1142ac6ab59_1_44"/>
          <p:cNvPicPr preferRelativeResize="0"/>
          <p:nvPr/>
        </p:nvPicPr>
        <p:blipFill rotWithShape="1">
          <a:blip r:embed="rId3">
            <a:alphaModFix/>
          </a:blip>
          <a:srcRect/>
          <a:stretch/>
        </p:blipFill>
        <p:spPr>
          <a:xfrm>
            <a:off x="6089525" y="148675"/>
            <a:ext cx="2742774" cy="674670"/>
          </a:xfrm>
          <a:prstGeom prst="rect">
            <a:avLst/>
          </a:prstGeom>
          <a:noFill/>
          <a:ln>
            <a:noFill/>
          </a:ln>
        </p:spPr>
      </p:pic>
      <p:pic>
        <p:nvPicPr>
          <p:cNvPr id="3074" name="Picture 2">
            <a:extLst>
              <a:ext uri="{FF2B5EF4-FFF2-40B4-BE49-F238E27FC236}">
                <a16:creationId xmlns:a16="http://schemas.microsoft.com/office/drawing/2014/main" id="{E97741CD-C16A-4C68-A967-6859D46BC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917669"/>
            <a:ext cx="2998694" cy="381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41092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776</Words>
  <Application>Microsoft Office PowerPoint</Application>
  <PresentationFormat>On-screen Show (16:9)</PresentationFormat>
  <Paragraphs>146</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Calibri</vt:lpstr>
      <vt:lpstr>Arial</vt:lpstr>
      <vt:lpstr>Times New Roman</vt:lpstr>
      <vt:lpstr>Retrospect</vt:lpstr>
      <vt:lpstr>IMPROVEMENT OF PERFORMANCE OF DISTRIBUTED SYSTEMS</vt:lpstr>
      <vt:lpstr>PowerPoint Presentation</vt:lpstr>
      <vt:lpstr>Why not DNN? Repeated training of the model is required which in turn adds more resources . Training large data again again make it inefficient. Iterative training is there in dnn , in addition of every node there is requirement to train the model again. Why not POW</vt:lpstr>
      <vt:lpstr>PowerPoint Presentation</vt:lpstr>
      <vt:lpstr> For the first 1000 miners We are designing a basic algorithm which will set a priority variable which will change dynamically and fully responsible to choose a miner. Beyond 1000 miners Dataset along with priority parameter is given as input to decision tree. Now Miner who has the maximum priority variable is selected.  Age variable of selected miner will be changed to 0.</vt:lpstr>
      <vt:lpstr>Basic Info: -- A                      = Efficiency of the miner  -- B                      =  Inefficiency with impact of faulty block created   -- Age             =  blocks created in interval of miner not selected    -- Fault                = Number of faulty blocks/ total number of blocks mined -- Average time   = Total time taken to mine all blocks/ total number of blocks A =          Number of  blocks       .                  Average transaction time B =  2Fault Priority =  Age  +        A      .                                            Bx105</vt:lpstr>
      <vt:lpstr>PowerPoint Presentation</vt:lpstr>
      <vt:lpstr>PowerPoint Presentation</vt:lpstr>
      <vt:lpstr>PowerPoint Presentation</vt:lpstr>
      <vt:lpstr>Accuracy v/s Number of blocks</vt:lpstr>
      <vt:lpstr>PowerPoint Presentation</vt:lpstr>
      <vt:lpstr>Selection of minor using our 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IMPROVEMENT OF PERFORMANCE OF DISTRIBUTED SYSTEMS</dc:title>
  <cp:lastModifiedBy>ridham sawhney</cp:lastModifiedBy>
  <cp:revision>29</cp:revision>
  <dcterms:modified xsi:type="dcterms:W3CDTF">2022-04-18T08:35:26Z</dcterms:modified>
</cp:coreProperties>
</file>