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7" r:id="rId3"/>
    <p:sldId id="258" r:id="rId4"/>
    <p:sldId id="259" r:id="rId5"/>
    <p:sldId id="260" r:id="rId6"/>
    <p:sldId id="261" r:id="rId7"/>
    <p:sldId id="273" r:id="rId8"/>
    <p:sldId id="262" r:id="rId9"/>
    <p:sldId id="267" r:id="rId10"/>
    <p:sldId id="265" r:id="rId11"/>
    <p:sldId id="266" r:id="rId12"/>
    <p:sldId id="269" r:id="rId13"/>
    <p:sldId id="268" r:id="rId14"/>
    <p:sldId id="270" r:id="rId15"/>
    <p:sldId id="263" r:id="rId16"/>
    <p:sldId id="272" r:id="rId17"/>
    <p:sldId id="27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0"/>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5528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421797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89367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2523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216960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C9E671-4279-1341-8104-F3C2A4F458C8}"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2262389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C9E671-4279-1341-8104-F3C2A4F458C8}"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837221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211962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90709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423946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4C9E671-4279-1341-8104-F3C2A4F458C8}"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17331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4C9E671-4279-1341-8104-F3C2A4F458C8}"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7981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4C9E671-4279-1341-8104-F3C2A4F458C8}"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9236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4C9E671-4279-1341-8104-F3C2A4F458C8}"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36329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4C9E671-4279-1341-8104-F3C2A4F458C8}"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73386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28064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29145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4C9E671-4279-1341-8104-F3C2A4F458C8}" type="datetimeFigureOut">
              <a:rPr lang="en-US" smtClean="0"/>
              <a:t>5/1/2022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F0B881A-6D89-4E48-BCD2-7612E5814DEF}" type="slidenum">
              <a:rPr lang="en-US" smtClean="0"/>
              <a:t>‹#›</a:t>
            </a:fld>
            <a:endParaRPr lang="en-US"/>
          </a:p>
        </p:txBody>
      </p:sp>
    </p:spTree>
    <p:extLst>
      <p:ext uri="{BB962C8B-B14F-4D97-AF65-F5344CB8AC3E}">
        <p14:creationId xmlns:p14="http://schemas.microsoft.com/office/powerpoint/2010/main" val="353343371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53124-B160-8E97-2920-E0C437D6DC9D}"/>
              </a:ext>
            </a:extLst>
          </p:cNvPr>
          <p:cNvSpPr/>
          <p:nvPr/>
        </p:nvSpPr>
        <p:spPr>
          <a:xfrm>
            <a:off x="2795752" y="1221862"/>
            <a:ext cx="7788165" cy="830997"/>
          </a:xfrm>
          <a:prstGeom prst="rect">
            <a:avLst/>
          </a:prstGeom>
        </p:spPr>
        <p:txBody>
          <a:bodyPr wrap="square">
            <a:spAutoFit/>
          </a:bodyPr>
          <a:lstStyle/>
          <a:p>
            <a:pPr fontAlgn="base"/>
            <a:r>
              <a:rPr lang="en-US" sz="2400" b="1" dirty="0">
                <a:latin typeface="Times New Roman" panose="02020603050405020304" pitchFamily="18" charset="0"/>
                <a:cs typeface="Times New Roman" panose="02020603050405020304" pitchFamily="18" charset="0"/>
              </a:rPr>
              <a:t>CSYE6200: Concepts Of Object-Oriented Programming</a:t>
            </a:r>
            <a:r>
              <a:rPr lang="en-US" sz="2400" dirty="0">
                <a:latin typeface="Times New Roman" panose="02020603050405020304" pitchFamily="18" charset="0"/>
                <a:cs typeface="Times New Roman" panose="02020603050405020304" pitchFamily="18" charset="0"/>
              </a:rPr>
              <a:t>​</a:t>
            </a:r>
          </a:p>
          <a:p>
            <a:pPr fontAlgn="base"/>
            <a:r>
              <a:rPr lang="en-US" sz="2400" b="1" dirty="0">
                <a:latin typeface="Times New Roman" panose="02020603050405020304" pitchFamily="18" charset="0"/>
                <a:cs typeface="Times New Roman" panose="02020603050405020304" pitchFamily="18" charset="0"/>
              </a:rPr>
              <a:t>                           Project: Preschool DayCare</a:t>
            </a:r>
            <a:r>
              <a:rPr lang="en-US"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4A1E9411-ED48-389D-090B-8524317B7F34}"/>
              </a:ext>
            </a:extLst>
          </p:cNvPr>
          <p:cNvSpPr/>
          <p:nvPr/>
        </p:nvSpPr>
        <p:spPr>
          <a:xfrm>
            <a:off x="5176862" y="1985852"/>
            <a:ext cx="3006085" cy="461665"/>
          </a:xfrm>
          <a:prstGeom prst="rect">
            <a:avLst/>
          </a:prstGeom>
        </p:spPr>
        <p:txBody>
          <a:bodyPr wrap="square">
            <a:spAutoFit/>
          </a:bodyPr>
          <a:lstStyle/>
          <a:p>
            <a:r>
              <a:rPr lang="en-US" sz="2400" b="1" dirty="0">
                <a:latin typeface="Times New Roman" panose="02020603050405020304" pitchFamily="18" charset="0"/>
              </a:rPr>
              <a:t>Team 7 - Members</a:t>
            </a:r>
            <a:endParaRPr lang="en-US" sz="2400" dirty="0"/>
          </a:p>
        </p:txBody>
      </p:sp>
      <p:graphicFrame>
        <p:nvGraphicFramePr>
          <p:cNvPr id="6" name="Table 5">
            <a:extLst>
              <a:ext uri="{FF2B5EF4-FFF2-40B4-BE49-F238E27FC236}">
                <a16:creationId xmlns:a16="http://schemas.microsoft.com/office/drawing/2014/main" id="{B6F60698-5517-A8AF-0E1D-F789D122F802}"/>
              </a:ext>
            </a:extLst>
          </p:cNvPr>
          <p:cNvGraphicFramePr>
            <a:graphicFrameLocks noGrp="1"/>
          </p:cNvGraphicFramePr>
          <p:nvPr>
            <p:extLst>
              <p:ext uri="{D42A27DB-BD31-4B8C-83A1-F6EECF244321}">
                <p14:modId xmlns:p14="http://schemas.microsoft.com/office/powerpoint/2010/main" val="2688121032"/>
              </p:ext>
            </p:extLst>
          </p:nvPr>
        </p:nvGraphicFramePr>
        <p:xfrm>
          <a:off x="3286125" y="2467325"/>
          <a:ext cx="5794287" cy="3023366"/>
        </p:xfrm>
        <a:graphic>
          <a:graphicData uri="http://schemas.openxmlformats.org/drawingml/2006/table">
            <a:tbl>
              <a:tblPr/>
              <a:tblGrid>
                <a:gridCol w="3340909">
                  <a:extLst>
                    <a:ext uri="{9D8B030D-6E8A-4147-A177-3AD203B41FA5}">
                      <a16:colId xmlns:a16="http://schemas.microsoft.com/office/drawing/2014/main" val="3139021196"/>
                    </a:ext>
                  </a:extLst>
                </a:gridCol>
                <a:gridCol w="2453378">
                  <a:extLst>
                    <a:ext uri="{9D8B030D-6E8A-4147-A177-3AD203B41FA5}">
                      <a16:colId xmlns:a16="http://schemas.microsoft.com/office/drawing/2014/main" val="3424525092"/>
                    </a:ext>
                  </a:extLst>
                </a:gridCol>
              </a:tblGrid>
              <a:tr h="318354">
                <a:tc>
                  <a:txBody>
                    <a:bodyPr/>
                    <a:lstStyle/>
                    <a:p>
                      <a:pPr algn="l" fontAlgn="base"/>
                      <a:r>
                        <a:rPr lang="en-US" sz="1800" b="1" i="0" dirty="0">
                          <a:solidFill>
                            <a:schemeClr val="bg1"/>
                          </a:solidFill>
                          <a:effectLst/>
                          <a:latin typeface="Times New Roman" panose="02020603050405020304" pitchFamily="18" charset="0"/>
                        </a:rPr>
                        <a:t>Names​​</a:t>
                      </a:r>
                      <a:endParaRPr lang="en-US" b="1" i="0" dirty="0">
                        <a:solidFill>
                          <a:schemeClr val="bg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B01513"/>
                    </a:solidFill>
                  </a:tcPr>
                </a:tc>
                <a:tc>
                  <a:txBody>
                    <a:bodyPr/>
                    <a:lstStyle/>
                    <a:p>
                      <a:pPr algn="l" fontAlgn="base"/>
                      <a:r>
                        <a:rPr lang="en-US" sz="1800" b="1" i="0" dirty="0">
                          <a:solidFill>
                            <a:schemeClr val="bg1"/>
                          </a:solidFill>
                          <a:effectLst/>
                          <a:latin typeface="Times New Roman" panose="02020603050405020304" pitchFamily="18" charset="0"/>
                        </a:rPr>
                        <a:t>NUID​​</a:t>
                      </a:r>
                      <a:endParaRPr lang="en-US" b="1" i="0" dirty="0">
                        <a:solidFill>
                          <a:schemeClr val="bg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B01513"/>
                    </a:solidFill>
                  </a:tcPr>
                </a:tc>
                <a:extLst>
                  <a:ext uri="{0D108BD9-81ED-4DB2-BD59-A6C34878D82A}">
                    <a16:rowId xmlns:a16="http://schemas.microsoft.com/office/drawing/2014/main" val="1621500618"/>
                  </a:ext>
                </a:extLst>
              </a:tr>
              <a:tr h="318354">
                <a:tc>
                  <a:txBody>
                    <a:bodyPr/>
                    <a:lstStyle/>
                    <a:p>
                      <a:pPr algn="l" fontAlgn="base"/>
                      <a:r>
                        <a:rPr lang="en-US" sz="1800" b="1" i="0" dirty="0">
                          <a:solidFill>
                            <a:schemeClr val="tx1"/>
                          </a:solidFill>
                          <a:effectLst/>
                          <a:latin typeface="Times New Roman" panose="02020603050405020304" pitchFamily="18" charset="0"/>
                        </a:rPr>
                        <a:t>Jayanth Vakkalagadda​</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tc>
                  <a:txBody>
                    <a:bodyPr/>
                    <a:lstStyle/>
                    <a:p>
                      <a:pPr algn="l" fontAlgn="base"/>
                      <a:r>
                        <a:rPr lang="en-US" sz="1800" b="1" i="0">
                          <a:solidFill>
                            <a:schemeClr val="tx1"/>
                          </a:solidFill>
                          <a:effectLst/>
                          <a:latin typeface="Times New Roman" panose="02020603050405020304" pitchFamily="18" charset="0"/>
                        </a:rPr>
                        <a:t>002950342​</a:t>
                      </a:r>
                      <a:r>
                        <a:rPr lang="en-US" sz="1800" b="0" i="0">
                          <a:solidFill>
                            <a:schemeClr val="tx1"/>
                          </a:solidFill>
                          <a:effectLst/>
                          <a:latin typeface="Times New Roman" panose="02020603050405020304" pitchFamily="18" charset="0"/>
                        </a:rPr>
                        <a:t>​</a:t>
                      </a:r>
                      <a:endParaRPr lang="en-US" b="0" i="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extLst>
                  <a:ext uri="{0D108BD9-81ED-4DB2-BD59-A6C34878D82A}">
                    <a16:rowId xmlns:a16="http://schemas.microsoft.com/office/drawing/2014/main" val="3117324135"/>
                  </a:ext>
                </a:extLst>
              </a:tr>
              <a:tr h="318354">
                <a:tc>
                  <a:txBody>
                    <a:bodyPr/>
                    <a:lstStyle/>
                    <a:p>
                      <a:pPr algn="l" fontAlgn="base"/>
                      <a:r>
                        <a:rPr lang="en-US" sz="1800" b="1" i="0" dirty="0">
                          <a:solidFill>
                            <a:schemeClr val="tx1"/>
                          </a:solidFill>
                          <a:effectLst/>
                          <a:latin typeface="Times New Roman" panose="02020603050405020304" pitchFamily="18" charset="0"/>
                        </a:rPr>
                        <a:t>Rutvik Manishkumar Patel​</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tc>
                  <a:txBody>
                    <a:bodyPr/>
                    <a:lstStyle/>
                    <a:p>
                      <a:pPr algn="l" fontAlgn="base"/>
                      <a:r>
                        <a:rPr lang="en-US" sz="1800" b="1" i="0" dirty="0">
                          <a:solidFill>
                            <a:schemeClr val="tx1"/>
                          </a:solidFill>
                          <a:effectLst/>
                          <a:latin typeface="Times New Roman" panose="02020603050405020304" pitchFamily="18" charset="0"/>
                        </a:rPr>
                        <a:t>002108900​</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extLst>
                  <a:ext uri="{0D108BD9-81ED-4DB2-BD59-A6C34878D82A}">
                    <a16:rowId xmlns:a16="http://schemas.microsoft.com/office/drawing/2014/main" val="1889463317"/>
                  </a:ext>
                </a:extLst>
              </a:tr>
              <a:tr h="318354">
                <a:tc>
                  <a:txBody>
                    <a:bodyPr/>
                    <a:lstStyle/>
                    <a:p>
                      <a:pPr algn="l" fontAlgn="base"/>
                      <a:r>
                        <a:rPr lang="en-US" sz="1800" b="1" i="0" dirty="0">
                          <a:solidFill>
                            <a:schemeClr val="tx1"/>
                          </a:solidFill>
                          <a:effectLst/>
                          <a:latin typeface="Times New Roman" panose="02020603050405020304" pitchFamily="18" charset="0"/>
                        </a:rPr>
                        <a:t>Sai Meghana Surapaneni​</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tc>
                  <a:txBody>
                    <a:bodyPr/>
                    <a:lstStyle/>
                    <a:p>
                      <a:pPr algn="l" fontAlgn="base"/>
                      <a:r>
                        <a:rPr lang="en-US" sz="1800" b="1" i="0" dirty="0">
                          <a:solidFill>
                            <a:schemeClr val="tx1"/>
                          </a:solidFill>
                          <a:effectLst/>
                          <a:latin typeface="Times New Roman" panose="02020603050405020304" pitchFamily="18" charset="0"/>
                        </a:rPr>
                        <a:t>002929424​</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extLst>
                  <a:ext uri="{0D108BD9-81ED-4DB2-BD59-A6C34878D82A}">
                    <a16:rowId xmlns:a16="http://schemas.microsoft.com/office/drawing/2014/main" val="3196316617"/>
                  </a:ext>
                </a:extLst>
              </a:tr>
              <a:tr h="318354">
                <a:tc>
                  <a:txBody>
                    <a:bodyPr/>
                    <a:lstStyle/>
                    <a:p>
                      <a:pPr algn="l" fontAlgn="base"/>
                      <a:r>
                        <a:rPr lang="en-US" sz="1800" b="1" i="0" dirty="0">
                          <a:solidFill>
                            <a:schemeClr val="tx1"/>
                          </a:solidFill>
                          <a:effectLst/>
                          <a:latin typeface="Times New Roman" panose="02020603050405020304" pitchFamily="18" charset="0"/>
                        </a:rPr>
                        <a:t>Himanshu Walia​</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tc>
                  <a:txBody>
                    <a:bodyPr/>
                    <a:lstStyle/>
                    <a:p>
                      <a:pPr algn="l" fontAlgn="base"/>
                      <a:r>
                        <a:rPr lang="en-US" sz="1800" b="1" i="0" dirty="0">
                          <a:solidFill>
                            <a:schemeClr val="tx1"/>
                          </a:solidFill>
                          <a:effectLst/>
                          <a:latin typeface="Times New Roman" panose="02020603050405020304" pitchFamily="18" charset="0"/>
                        </a:rPr>
                        <a:t>002960393​</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extLst>
                  <a:ext uri="{0D108BD9-81ED-4DB2-BD59-A6C34878D82A}">
                    <a16:rowId xmlns:a16="http://schemas.microsoft.com/office/drawing/2014/main" val="3879658779"/>
                  </a:ext>
                </a:extLst>
              </a:tr>
              <a:tr h="318354">
                <a:tc>
                  <a:txBody>
                    <a:bodyPr/>
                    <a:lstStyle/>
                    <a:p>
                      <a:pPr algn="l" fontAlgn="base"/>
                      <a:r>
                        <a:rPr lang="en-US" sz="1800" b="1" i="0" dirty="0">
                          <a:solidFill>
                            <a:schemeClr val="tx1"/>
                          </a:solidFill>
                          <a:effectLst/>
                          <a:latin typeface="Times New Roman" panose="02020603050405020304" pitchFamily="18" charset="0"/>
                        </a:rPr>
                        <a:t>Ridham Mangukia​</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tc>
                  <a:txBody>
                    <a:bodyPr/>
                    <a:lstStyle/>
                    <a:p>
                      <a:pPr algn="l" fontAlgn="base"/>
                      <a:r>
                        <a:rPr lang="en-US" sz="1800" b="1" i="0" dirty="0">
                          <a:solidFill>
                            <a:schemeClr val="tx1"/>
                          </a:solidFill>
                          <a:effectLst/>
                          <a:latin typeface="Times New Roman" panose="02020603050405020304" pitchFamily="18" charset="0"/>
                        </a:rPr>
                        <a:t>002104722​</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extLst>
                  <a:ext uri="{0D108BD9-81ED-4DB2-BD59-A6C34878D82A}">
                    <a16:rowId xmlns:a16="http://schemas.microsoft.com/office/drawing/2014/main" val="2433258206"/>
                  </a:ext>
                </a:extLst>
              </a:tr>
              <a:tr h="318354">
                <a:tc>
                  <a:txBody>
                    <a:bodyPr/>
                    <a:lstStyle/>
                    <a:p>
                      <a:pPr algn="l" fontAlgn="base"/>
                      <a:r>
                        <a:rPr lang="en-US" sz="1800" b="1" i="0" dirty="0">
                          <a:solidFill>
                            <a:schemeClr val="tx1"/>
                          </a:solidFill>
                          <a:effectLst/>
                          <a:latin typeface="Times New Roman" panose="02020603050405020304" pitchFamily="18" charset="0"/>
                        </a:rPr>
                        <a:t>Vamsi Krishna Poluru​</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tc>
                  <a:txBody>
                    <a:bodyPr/>
                    <a:lstStyle/>
                    <a:p>
                      <a:pPr algn="l" fontAlgn="base"/>
                      <a:r>
                        <a:rPr lang="en-US" sz="1800" b="1" i="0" dirty="0">
                          <a:solidFill>
                            <a:schemeClr val="tx1"/>
                          </a:solidFill>
                          <a:effectLst/>
                          <a:latin typeface="Times New Roman" panose="02020603050405020304" pitchFamily="18" charset="0"/>
                        </a:rPr>
                        <a:t>002924538​</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extLst>
                  <a:ext uri="{0D108BD9-81ED-4DB2-BD59-A6C34878D82A}">
                    <a16:rowId xmlns:a16="http://schemas.microsoft.com/office/drawing/2014/main" val="4231565315"/>
                  </a:ext>
                </a:extLst>
              </a:tr>
              <a:tr h="463046">
                <a:tc>
                  <a:txBody>
                    <a:bodyPr/>
                    <a:lstStyle/>
                    <a:p>
                      <a:pPr algn="l" fontAlgn="base"/>
                      <a:r>
                        <a:rPr lang="en-US" sz="1800" b="1" i="0" dirty="0">
                          <a:solidFill>
                            <a:schemeClr val="tx1"/>
                          </a:solidFill>
                          <a:effectLst/>
                          <a:latin typeface="Times New Roman" panose="02020603050405020304" pitchFamily="18" charset="0"/>
                        </a:rPr>
                        <a:t>Ajay Kumar Reddy Nelavetla​</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tc>
                  <a:txBody>
                    <a:bodyPr/>
                    <a:lstStyle/>
                    <a:p>
                      <a:pPr algn="l" fontAlgn="base"/>
                      <a:r>
                        <a:rPr lang="en-US" sz="1800" b="1" i="0" dirty="0">
                          <a:solidFill>
                            <a:schemeClr val="tx1"/>
                          </a:solidFill>
                          <a:effectLst/>
                          <a:latin typeface="Times New Roman" panose="02020603050405020304" pitchFamily="18" charset="0"/>
                        </a:rPr>
                        <a:t>002924033​</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extLst>
                  <a:ext uri="{0D108BD9-81ED-4DB2-BD59-A6C34878D82A}">
                    <a16:rowId xmlns:a16="http://schemas.microsoft.com/office/drawing/2014/main" val="2583639353"/>
                  </a:ext>
                </a:extLst>
              </a:tr>
            </a:tbl>
          </a:graphicData>
        </a:graphic>
      </p:graphicFrame>
      <p:sp>
        <p:nvSpPr>
          <p:cNvPr id="7" name="Rectangle 1">
            <a:extLst>
              <a:ext uri="{FF2B5EF4-FFF2-40B4-BE49-F238E27FC236}">
                <a16:creationId xmlns:a16="http://schemas.microsoft.com/office/drawing/2014/main" id="{E0D19553-C9B0-A137-327B-100B0A115C1F}"/>
              </a:ext>
            </a:extLst>
          </p:cNvPr>
          <p:cNvSpPr>
            <a:spLocks noChangeArrowheads="1"/>
          </p:cNvSpPr>
          <p:nvPr/>
        </p:nvSpPr>
        <p:spPr bwMode="auto">
          <a:xfrm>
            <a:off x="5311645" y="2697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pitchFamily="2"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52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48E87F-584F-5F36-04BB-C0E98B2D5271}"/>
              </a:ext>
            </a:extLst>
          </p:cNvPr>
          <p:cNvSpPr txBox="1"/>
          <p:nvPr/>
        </p:nvSpPr>
        <p:spPr>
          <a:xfrm>
            <a:off x="1439918" y="830317"/>
            <a:ext cx="221099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3. Student’s  Page:</a:t>
            </a:r>
          </a:p>
        </p:txBody>
      </p:sp>
      <p:pic>
        <p:nvPicPr>
          <p:cNvPr id="6" name="Picture 5">
            <a:extLst>
              <a:ext uri="{FF2B5EF4-FFF2-40B4-BE49-F238E27FC236}">
                <a16:creationId xmlns:a16="http://schemas.microsoft.com/office/drawing/2014/main" id="{61E94315-54E0-187A-0B98-985DCECBD771}"/>
              </a:ext>
            </a:extLst>
          </p:cNvPr>
          <p:cNvPicPr>
            <a:picLocks noChangeAspect="1"/>
          </p:cNvPicPr>
          <p:nvPr/>
        </p:nvPicPr>
        <p:blipFill>
          <a:blip r:embed="rId2"/>
          <a:stretch>
            <a:fillRect/>
          </a:stretch>
        </p:blipFill>
        <p:spPr>
          <a:xfrm>
            <a:off x="1965434" y="1397876"/>
            <a:ext cx="7924800" cy="4466896"/>
          </a:xfrm>
          <a:prstGeom prst="rect">
            <a:avLst/>
          </a:prstGeom>
        </p:spPr>
      </p:pic>
    </p:spTree>
    <p:extLst>
      <p:ext uri="{BB962C8B-B14F-4D97-AF65-F5344CB8AC3E}">
        <p14:creationId xmlns:p14="http://schemas.microsoft.com/office/powerpoint/2010/main" val="364251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DA44A-CDBB-ECB5-9243-3316F286CA12}"/>
              </a:ext>
            </a:extLst>
          </p:cNvPr>
          <p:cNvSpPr txBox="1"/>
          <p:nvPr/>
        </p:nvSpPr>
        <p:spPr>
          <a:xfrm>
            <a:off x="1471447" y="756744"/>
            <a:ext cx="215706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4. Teacher's Page:</a:t>
            </a:r>
          </a:p>
        </p:txBody>
      </p:sp>
      <p:pic>
        <p:nvPicPr>
          <p:cNvPr id="6" name="Picture 5">
            <a:extLst>
              <a:ext uri="{FF2B5EF4-FFF2-40B4-BE49-F238E27FC236}">
                <a16:creationId xmlns:a16="http://schemas.microsoft.com/office/drawing/2014/main" id="{4A28479A-C244-8287-6162-245CA6025596}"/>
              </a:ext>
            </a:extLst>
          </p:cNvPr>
          <p:cNvPicPr>
            <a:picLocks noChangeAspect="1"/>
          </p:cNvPicPr>
          <p:nvPr/>
        </p:nvPicPr>
        <p:blipFill>
          <a:blip r:embed="rId2"/>
          <a:stretch>
            <a:fillRect/>
          </a:stretch>
        </p:blipFill>
        <p:spPr>
          <a:xfrm>
            <a:off x="1471447" y="1384878"/>
            <a:ext cx="9438291" cy="4364281"/>
          </a:xfrm>
          <a:prstGeom prst="rect">
            <a:avLst/>
          </a:prstGeom>
        </p:spPr>
      </p:pic>
    </p:spTree>
    <p:extLst>
      <p:ext uri="{BB962C8B-B14F-4D97-AF65-F5344CB8AC3E}">
        <p14:creationId xmlns:p14="http://schemas.microsoft.com/office/powerpoint/2010/main" val="428034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1E96E-4BB5-F5C9-01D8-6B6947D64FE8}"/>
              </a:ext>
            </a:extLst>
          </p:cNvPr>
          <p:cNvSpPr txBox="1"/>
          <p:nvPr/>
        </p:nvSpPr>
        <p:spPr>
          <a:xfrm>
            <a:off x="1387366" y="704684"/>
            <a:ext cx="235673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5. Classroom Page:</a:t>
            </a:r>
          </a:p>
        </p:txBody>
      </p:sp>
      <p:pic>
        <p:nvPicPr>
          <p:cNvPr id="7" name="Picture 6">
            <a:extLst>
              <a:ext uri="{FF2B5EF4-FFF2-40B4-BE49-F238E27FC236}">
                <a16:creationId xmlns:a16="http://schemas.microsoft.com/office/drawing/2014/main" id="{D3B4F4F2-6D02-9829-07C2-6C7CAFBD7327}"/>
              </a:ext>
            </a:extLst>
          </p:cNvPr>
          <p:cNvPicPr>
            <a:picLocks noChangeAspect="1"/>
          </p:cNvPicPr>
          <p:nvPr/>
        </p:nvPicPr>
        <p:blipFill>
          <a:blip r:embed="rId2"/>
          <a:stretch>
            <a:fillRect/>
          </a:stretch>
        </p:blipFill>
        <p:spPr>
          <a:xfrm>
            <a:off x="1502979" y="1289434"/>
            <a:ext cx="9144000" cy="4769288"/>
          </a:xfrm>
          <a:prstGeom prst="rect">
            <a:avLst/>
          </a:prstGeom>
        </p:spPr>
      </p:pic>
    </p:spTree>
    <p:extLst>
      <p:ext uri="{BB962C8B-B14F-4D97-AF65-F5344CB8AC3E}">
        <p14:creationId xmlns:p14="http://schemas.microsoft.com/office/powerpoint/2010/main" val="146531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DB149-5843-A910-9765-FD00F6408539}"/>
              </a:ext>
            </a:extLst>
          </p:cNvPr>
          <p:cNvSpPr txBox="1"/>
          <p:nvPr/>
        </p:nvSpPr>
        <p:spPr>
          <a:xfrm>
            <a:off x="1387366" y="714585"/>
            <a:ext cx="266771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6. Immunization Page:</a:t>
            </a:r>
          </a:p>
        </p:txBody>
      </p:sp>
      <p:pic>
        <p:nvPicPr>
          <p:cNvPr id="6" name="Picture 5">
            <a:extLst>
              <a:ext uri="{FF2B5EF4-FFF2-40B4-BE49-F238E27FC236}">
                <a16:creationId xmlns:a16="http://schemas.microsoft.com/office/drawing/2014/main" id="{95F5F5EE-2001-343C-0EE8-77E52A11386B}"/>
              </a:ext>
            </a:extLst>
          </p:cNvPr>
          <p:cNvPicPr>
            <a:picLocks noChangeAspect="1"/>
          </p:cNvPicPr>
          <p:nvPr/>
        </p:nvPicPr>
        <p:blipFill>
          <a:blip r:embed="rId2"/>
          <a:stretch>
            <a:fillRect/>
          </a:stretch>
        </p:blipFill>
        <p:spPr>
          <a:xfrm>
            <a:off x="1555530" y="1388799"/>
            <a:ext cx="9543393" cy="4518016"/>
          </a:xfrm>
          <a:prstGeom prst="rect">
            <a:avLst/>
          </a:prstGeom>
        </p:spPr>
      </p:pic>
    </p:spTree>
    <p:extLst>
      <p:ext uri="{BB962C8B-B14F-4D97-AF65-F5344CB8AC3E}">
        <p14:creationId xmlns:p14="http://schemas.microsoft.com/office/powerpoint/2010/main" val="3495710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670EF3-8A65-DEA7-49F9-4DF740F83A12}"/>
              </a:ext>
            </a:extLst>
          </p:cNvPr>
          <p:cNvSpPr txBox="1"/>
          <p:nvPr/>
        </p:nvSpPr>
        <p:spPr>
          <a:xfrm>
            <a:off x="1156138" y="630720"/>
            <a:ext cx="224292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Database Records:</a:t>
            </a:r>
          </a:p>
        </p:txBody>
      </p:sp>
      <p:pic>
        <p:nvPicPr>
          <p:cNvPr id="5" name="Picture 4">
            <a:extLst>
              <a:ext uri="{FF2B5EF4-FFF2-40B4-BE49-F238E27FC236}">
                <a16:creationId xmlns:a16="http://schemas.microsoft.com/office/drawing/2014/main" id="{3ADD282B-8BC0-8178-EA06-A8272BA7EC27}"/>
              </a:ext>
            </a:extLst>
          </p:cNvPr>
          <p:cNvPicPr>
            <a:picLocks noChangeAspect="1"/>
          </p:cNvPicPr>
          <p:nvPr/>
        </p:nvPicPr>
        <p:blipFill>
          <a:blip r:embed="rId2"/>
          <a:stretch>
            <a:fillRect/>
          </a:stretch>
        </p:blipFill>
        <p:spPr>
          <a:xfrm>
            <a:off x="1061545" y="1125324"/>
            <a:ext cx="10026869" cy="4701846"/>
          </a:xfrm>
          <a:prstGeom prst="rect">
            <a:avLst/>
          </a:prstGeom>
        </p:spPr>
      </p:pic>
    </p:spTree>
    <p:extLst>
      <p:ext uri="{BB962C8B-B14F-4D97-AF65-F5344CB8AC3E}">
        <p14:creationId xmlns:p14="http://schemas.microsoft.com/office/powerpoint/2010/main" val="40438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920AE8-4CD9-F9B9-BAF6-64CA09B74AA8}"/>
              </a:ext>
            </a:extLst>
          </p:cNvPr>
          <p:cNvSpPr txBox="1"/>
          <p:nvPr/>
        </p:nvSpPr>
        <p:spPr>
          <a:xfrm>
            <a:off x="4693424" y="451947"/>
            <a:ext cx="3225563"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Learning Outcomes</a:t>
            </a:r>
          </a:p>
        </p:txBody>
      </p:sp>
      <p:sp>
        <p:nvSpPr>
          <p:cNvPr id="5" name="TextBox 4">
            <a:extLst>
              <a:ext uri="{FF2B5EF4-FFF2-40B4-BE49-F238E27FC236}">
                <a16:creationId xmlns:a16="http://schemas.microsoft.com/office/drawing/2014/main" id="{88E6DFA0-4DC0-5BA1-CD67-5D05C2E6D738}"/>
              </a:ext>
            </a:extLst>
          </p:cNvPr>
          <p:cNvSpPr txBox="1"/>
          <p:nvPr/>
        </p:nvSpPr>
        <p:spPr>
          <a:xfrm>
            <a:off x="1292771" y="1229710"/>
            <a:ext cx="9806153" cy="446276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this project the main learning outcomes are as follows: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Able to learn different Design patterns mainly MVC and Factory Design Patterns along with different object-oriented principles.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Representation and usage of Java Swing for GUI of DayCare model.</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Implemented Database CRUD operations.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Understanding of Spring boot functionality and backend implementation.</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clear understanding of different dependencies used in the project.</a:t>
            </a:r>
          </a:p>
          <a:p>
            <a:pPr marL="342900" indent="-342900" algn="just">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78016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7D58BE-4196-0C9E-D9BE-A2FEDFCFC9E8}"/>
              </a:ext>
            </a:extLst>
          </p:cNvPr>
          <p:cNvSpPr txBox="1"/>
          <p:nvPr/>
        </p:nvSpPr>
        <p:spPr>
          <a:xfrm>
            <a:off x="4151586" y="725213"/>
            <a:ext cx="3552497"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Future Enhancements</a:t>
            </a:r>
          </a:p>
        </p:txBody>
      </p:sp>
      <p:sp>
        <p:nvSpPr>
          <p:cNvPr id="5" name="TextBox 4">
            <a:extLst>
              <a:ext uri="{FF2B5EF4-FFF2-40B4-BE49-F238E27FC236}">
                <a16:creationId xmlns:a16="http://schemas.microsoft.com/office/drawing/2014/main" id="{BBD89913-E084-C3CA-20D0-B36C28A605D5}"/>
              </a:ext>
            </a:extLst>
          </p:cNvPr>
          <p:cNvSpPr txBox="1"/>
          <p:nvPr/>
        </p:nvSpPr>
        <p:spPr>
          <a:xfrm>
            <a:off x="1156138" y="1460938"/>
            <a:ext cx="10510344" cy="2215991"/>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The interface can be more interactive and  engaging with new technologies like React Native etc..</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Can be developed interactive statistical analysis on the clinical data using Teacher and Students.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Deployment can be made using any Cloud hosting platform with enhanced encryption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Adding the Realtime notifications.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Adding the Healthcare Physician for better suggestions regarding the Immunizations.</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dirty="0"/>
          </a:p>
        </p:txBody>
      </p:sp>
    </p:spTree>
    <p:extLst>
      <p:ext uri="{BB962C8B-B14F-4D97-AF65-F5344CB8AC3E}">
        <p14:creationId xmlns:p14="http://schemas.microsoft.com/office/powerpoint/2010/main" val="190642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A73BD-ECD8-D812-5A9A-B8C3E6786D7B}"/>
              </a:ext>
            </a:extLst>
          </p:cNvPr>
          <p:cNvSpPr txBox="1"/>
          <p:nvPr/>
        </p:nvSpPr>
        <p:spPr>
          <a:xfrm>
            <a:off x="4330262" y="190335"/>
            <a:ext cx="4030270"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Individual Contributions</a:t>
            </a:r>
          </a:p>
        </p:txBody>
      </p:sp>
      <p:graphicFrame>
        <p:nvGraphicFramePr>
          <p:cNvPr id="6" name="Table 6">
            <a:extLst>
              <a:ext uri="{FF2B5EF4-FFF2-40B4-BE49-F238E27FC236}">
                <a16:creationId xmlns:a16="http://schemas.microsoft.com/office/drawing/2014/main" id="{53AA579D-A796-FBE4-A0E6-E7030D8C4386}"/>
              </a:ext>
            </a:extLst>
          </p:cNvPr>
          <p:cNvGraphicFramePr>
            <a:graphicFrameLocks noGrp="1"/>
          </p:cNvGraphicFramePr>
          <p:nvPr>
            <p:extLst>
              <p:ext uri="{D42A27DB-BD31-4B8C-83A1-F6EECF244321}">
                <p14:modId xmlns:p14="http://schemas.microsoft.com/office/powerpoint/2010/main" val="978672958"/>
              </p:ext>
            </p:extLst>
          </p:nvPr>
        </p:nvGraphicFramePr>
        <p:xfrm>
          <a:off x="839756" y="970385"/>
          <a:ext cx="9731828" cy="5384371"/>
        </p:xfrm>
        <a:graphic>
          <a:graphicData uri="http://schemas.openxmlformats.org/drawingml/2006/table">
            <a:tbl>
              <a:tblPr firstRow="1" bandRow="1">
                <a:tableStyleId>{5C22544A-7EE6-4342-B048-85BDC9FD1C3A}</a:tableStyleId>
              </a:tblPr>
              <a:tblGrid>
                <a:gridCol w="3219060">
                  <a:extLst>
                    <a:ext uri="{9D8B030D-6E8A-4147-A177-3AD203B41FA5}">
                      <a16:colId xmlns:a16="http://schemas.microsoft.com/office/drawing/2014/main" val="1360886339"/>
                    </a:ext>
                  </a:extLst>
                </a:gridCol>
                <a:gridCol w="6512768">
                  <a:extLst>
                    <a:ext uri="{9D8B030D-6E8A-4147-A177-3AD203B41FA5}">
                      <a16:colId xmlns:a16="http://schemas.microsoft.com/office/drawing/2014/main" val="2157591823"/>
                    </a:ext>
                  </a:extLst>
                </a:gridCol>
              </a:tblGrid>
              <a:tr h="389233">
                <a:tc>
                  <a:txBody>
                    <a:bodyPr/>
                    <a:lstStyle/>
                    <a:p>
                      <a:pPr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Name</a:t>
                      </a:r>
                    </a:p>
                  </a:txBody>
                  <a:tcPr/>
                </a:tc>
                <a:tc>
                  <a:txBody>
                    <a:bodyPr/>
                    <a:lstStyle/>
                    <a:p>
                      <a:pPr algn="ct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Contribution</a:t>
                      </a:r>
                    </a:p>
                  </a:txBody>
                  <a:tcPr/>
                </a:tc>
                <a:extLst>
                  <a:ext uri="{0D108BD9-81ED-4DB2-BD59-A6C34878D82A}">
                    <a16:rowId xmlns:a16="http://schemas.microsoft.com/office/drawing/2014/main" val="92118690"/>
                  </a:ext>
                </a:extLst>
              </a:tr>
              <a:tr h="545658">
                <a:tc>
                  <a:txBody>
                    <a:bodyPr/>
                    <a:lstStyle/>
                    <a:p>
                      <a:pPr algn="l"/>
                      <a:r>
                        <a:rPr lang="en-US" sz="2000" b="0" dirty="0">
                          <a:latin typeface="Times New Roman" panose="02020603050405020304" pitchFamily="18" charset="0"/>
                          <a:cs typeface="Times New Roman" panose="02020603050405020304" pitchFamily="18" charset="0"/>
                        </a:rPr>
                        <a:t>Jayanth Vakkalagadda</a:t>
                      </a:r>
                    </a:p>
                  </a:txBody>
                  <a:tcPr/>
                </a:tc>
                <a:tc>
                  <a:txBody>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Frontend: Swing UI - classes pane, BE integration</a:t>
                      </a:r>
                    </a:p>
                  </a:txBody>
                  <a:tcPr/>
                </a:tc>
                <a:extLst>
                  <a:ext uri="{0D108BD9-81ED-4DB2-BD59-A6C34878D82A}">
                    <a16:rowId xmlns:a16="http://schemas.microsoft.com/office/drawing/2014/main" val="2961528178"/>
                  </a:ext>
                </a:extLst>
              </a:tr>
              <a:tr h="688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solidFill>
                          <a:effectLst/>
                          <a:latin typeface="Times New Roman" panose="02020603050405020304" pitchFamily="18" charset="0"/>
                          <a:cs typeface="Times New Roman" panose="02020603050405020304" pitchFamily="18" charset="0"/>
                        </a:rPr>
                        <a:t>Rutvik Manishkumar Patel​​</a:t>
                      </a:r>
                    </a:p>
                  </a:txBody>
                  <a:tcPr/>
                </a:tc>
                <a:tc>
                  <a:txBody>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Backend and Testing: BE logic for persons, Testing(UI,BE) and Reporting</a:t>
                      </a:r>
                    </a:p>
                  </a:txBody>
                  <a:tcPr/>
                </a:tc>
                <a:extLst>
                  <a:ext uri="{0D108BD9-81ED-4DB2-BD59-A6C34878D82A}">
                    <a16:rowId xmlns:a16="http://schemas.microsoft.com/office/drawing/2014/main" val="2426248223"/>
                  </a:ext>
                </a:extLst>
              </a:tr>
              <a:tr h="7373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solidFill>
                          <a:effectLst/>
                          <a:latin typeface="Times New Roman" panose="02020603050405020304" pitchFamily="18" charset="0"/>
                          <a:cs typeface="Times New Roman" panose="02020603050405020304" pitchFamily="18" charset="0"/>
                        </a:rPr>
                        <a:t>Sai Meghana Surapaneni​​</a:t>
                      </a:r>
                    </a:p>
                  </a:txBody>
                  <a:tcPr/>
                </a:tc>
                <a:tc>
                  <a:txBody>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Backend: Immunization Backend, FactoryPatterns for Object Creation</a:t>
                      </a:r>
                    </a:p>
                  </a:txBody>
                  <a:tcPr/>
                </a:tc>
                <a:extLst>
                  <a:ext uri="{0D108BD9-81ED-4DB2-BD59-A6C34878D82A}">
                    <a16:rowId xmlns:a16="http://schemas.microsoft.com/office/drawing/2014/main" val="3288290523"/>
                  </a:ext>
                </a:extLst>
              </a:tr>
              <a:tr h="688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solidFill>
                          <a:effectLst/>
                          <a:latin typeface="Times New Roman" panose="02020603050405020304" pitchFamily="18" charset="0"/>
                          <a:cs typeface="Times New Roman" panose="02020603050405020304" pitchFamily="18" charset="0"/>
                        </a:rPr>
                        <a:t>Himanshu Walia​​</a:t>
                      </a:r>
                    </a:p>
                  </a:txBody>
                  <a:tcPr/>
                </a:tc>
                <a:tc>
                  <a:txBody>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Frontend and Backend: Teacher JTable, SpringBoot, DB integration, BUG fixes</a:t>
                      </a:r>
                    </a:p>
                  </a:txBody>
                  <a:tcPr/>
                </a:tc>
                <a:extLst>
                  <a:ext uri="{0D108BD9-81ED-4DB2-BD59-A6C34878D82A}">
                    <a16:rowId xmlns:a16="http://schemas.microsoft.com/office/drawing/2014/main" val="3346301824"/>
                  </a:ext>
                </a:extLst>
              </a:tr>
              <a:tr h="688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solidFill>
                          <a:effectLst/>
                          <a:latin typeface="Times New Roman" panose="02020603050405020304" pitchFamily="18" charset="0"/>
                          <a:cs typeface="Times New Roman" panose="02020603050405020304" pitchFamily="18" charset="0"/>
                        </a:rPr>
                        <a:t>Ridham Mangukia​​</a:t>
                      </a:r>
                    </a:p>
                  </a:txBody>
                  <a:tcPr/>
                </a:tc>
                <a:tc>
                  <a:txBody>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Frontend, Database and Backend: Student JTable, Classroom, Backend, spring integration</a:t>
                      </a:r>
                    </a:p>
                  </a:txBody>
                  <a:tcPr/>
                </a:tc>
                <a:extLst>
                  <a:ext uri="{0D108BD9-81ED-4DB2-BD59-A6C34878D82A}">
                    <a16:rowId xmlns:a16="http://schemas.microsoft.com/office/drawing/2014/main" val="392101503"/>
                  </a:ext>
                </a:extLst>
              </a:tr>
              <a:tr h="6886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solidFill>
                          <a:effectLst/>
                          <a:latin typeface="Times New Roman" panose="02020603050405020304" pitchFamily="18" charset="0"/>
                          <a:cs typeface="Times New Roman" panose="02020603050405020304" pitchFamily="18" charset="0"/>
                        </a:rPr>
                        <a:t>Vamsi Krishna Poluru​​</a:t>
                      </a:r>
                    </a:p>
                  </a:txBody>
                  <a:tcPr/>
                </a:tc>
                <a:tc>
                  <a:txBody>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Integration and Backend: Swing UI - vaccinations, BE integration, alert notifications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6370363"/>
                  </a:ext>
                </a:extLst>
              </a:tr>
              <a:tr h="9009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chemeClr val="tx1"/>
                          </a:solidFill>
                          <a:effectLst/>
                          <a:latin typeface="Times New Roman" panose="02020603050405020304" pitchFamily="18" charset="0"/>
                          <a:cs typeface="Times New Roman" panose="02020603050405020304" pitchFamily="18" charset="0"/>
                        </a:rPr>
                        <a:t>Ajay Kumar Reddy Nelavetla​​</a:t>
                      </a:r>
                    </a:p>
                  </a:txBody>
                  <a:tcPr/>
                </a:tc>
                <a:tc>
                  <a:txBody>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Backend: Immunization Backend, FactoryPatterns for Object Creation</a:t>
                      </a:r>
                    </a:p>
                  </a:txBody>
                  <a:tcPr/>
                </a:tc>
                <a:extLst>
                  <a:ext uri="{0D108BD9-81ED-4DB2-BD59-A6C34878D82A}">
                    <a16:rowId xmlns:a16="http://schemas.microsoft.com/office/drawing/2014/main" val="2936988046"/>
                  </a:ext>
                </a:extLst>
              </a:tr>
            </a:tbl>
          </a:graphicData>
        </a:graphic>
      </p:graphicFrame>
    </p:spTree>
    <p:extLst>
      <p:ext uri="{BB962C8B-B14F-4D97-AF65-F5344CB8AC3E}">
        <p14:creationId xmlns:p14="http://schemas.microsoft.com/office/powerpoint/2010/main" val="241999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06BA3-52A6-DCF4-6D8D-911EFA31EEBB}"/>
              </a:ext>
            </a:extLst>
          </p:cNvPr>
          <p:cNvSpPr/>
          <p:nvPr/>
        </p:nvSpPr>
        <p:spPr>
          <a:xfrm>
            <a:off x="1877283" y="2052935"/>
            <a:ext cx="8437439" cy="1323439"/>
          </a:xfrm>
          <a:prstGeom prst="rect">
            <a:avLst/>
          </a:prstGeom>
          <a:noFill/>
        </p:spPr>
        <p:txBody>
          <a:bodyPr wrap="none" lIns="91440" tIns="45720" rIns="91440" bIns="45720">
            <a:spAutoFit/>
          </a:bodyPr>
          <a:lstStyle/>
          <a:p>
            <a:pPr algn="ctr"/>
            <a:r>
              <a:rPr lang="en-GB" sz="80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!!!!!Thank You!!!!!</a:t>
            </a:r>
            <a:endParaRPr lang="en-GB" sz="80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79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830B46-5874-72F6-24E5-26C714BA4D4A}"/>
              </a:ext>
            </a:extLst>
          </p:cNvPr>
          <p:cNvSpPr txBox="1"/>
          <p:nvPr/>
        </p:nvSpPr>
        <p:spPr>
          <a:xfrm>
            <a:off x="1418895" y="1139437"/>
            <a:ext cx="10089931" cy="3139321"/>
          </a:xfrm>
          <a:prstGeom prst="rect">
            <a:avLst/>
          </a:prstGeom>
          <a:noFill/>
        </p:spPr>
        <p:txBody>
          <a:bodyPr wrap="square" rtlCol="0">
            <a:spAutoFit/>
          </a:bodyPr>
          <a:lstStyle/>
          <a:p>
            <a:endParaRPr lang="en-US" dirty="0"/>
          </a:p>
          <a:p>
            <a:pPr marL="342900" indent="-342900">
              <a:buAutoNum type="arabicPeriod"/>
            </a:pPr>
            <a:r>
              <a:rPr lang="en-US" sz="2000" b="1" dirty="0">
                <a:latin typeface="Times New Roman" panose="02020603050405020304" pitchFamily="18" charset="0"/>
                <a:cs typeface="Times New Roman" panose="02020603050405020304" pitchFamily="18" charset="0"/>
              </a:rPr>
              <a:t>Problem Statement and Requirements</a:t>
            </a:r>
          </a:p>
          <a:p>
            <a:pPr marL="342900" indent="-342900">
              <a:buAutoNum type="arabicPeriod"/>
            </a:pPr>
            <a:r>
              <a:rPr lang="en-US" sz="2000" b="1" dirty="0">
                <a:latin typeface="Times New Roman" panose="02020603050405020304" pitchFamily="18" charset="0"/>
                <a:cs typeface="Times New Roman" panose="02020603050405020304" pitchFamily="18" charset="0"/>
              </a:rPr>
              <a:t>Flow Of the Model</a:t>
            </a:r>
          </a:p>
          <a:p>
            <a:pPr marL="342900" indent="-342900">
              <a:buAutoNum type="arabicPeriod"/>
            </a:pPr>
            <a:r>
              <a:rPr lang="en-US" sz="2000" b="1" dirty="0">
                <a:latin typeface="Times New Roman" panose="02020603050405020304" pitchFamily="18" charset="0"/>
                <a:cs typeface="Times New Roman" panose="02020603050405020304" pitchFamily="18" charset="0"/>
              </a:rPr>
              <a:t>Technologies Used</a:t>
            </a:r>
          </a:p>
          <a:p>
            <a:pPr marL="342900" indent="-342900">
              <a:buAutoNum type="arabicPeriod"/>
            </a:pPr>
            <a:r>
              <a:rPr lang="en-US" sz="2000" b="1" dirty="0">
                <a:latin typeface="Times New Roman" panose="02020603050405020304" pitchFamily="18" charset="0"/>
                <a:cs typeface="Times New Roman" panose="02020603050405020304" pitchFamily="18" charset="0"/>
              </a:rPr>
              <a:t>Implementation and Methodology</a:t>
            </a:r>
          </a:p>
          <a:p>
            <a:pPr marL="342900" indent="-342900">
              <a:buAutoNum type="arabicPeriod"/>
            </a:pPr>
            <a:r>
              <a:rPr lang="en-US" sz="2000" b="1" dirty="0">
                <a:latin typeface="Times New Roman" panose="02020603050405020304" pitchFamily="18" charset="0"/>
                <a:cs typeface="Times New Roman" panose="02020603050405020304" pitchFamily="18" charset="0"/>
              </a:rPr>
              <a:t>DayCare Ratio Rules</a:t>
            </a:r>
          </a:p>
          <a:p>
            <a:pPr marL="342900" indent="-342900">
              <a:buAutoNum type="arabicPeriod"/>
            </a:pPr>
            <a:r>
              <a:rPr lang="en-US" sz="2000" b="1" dirty="0">
                <a:latin typeface="Times New Roman" panose="02020603050405020304" pitchFamily="18" charset="0"/>
                <a:cs typeface="Times New Roman" panose="02020603050405020304" pitchFamily="18" charset="0"/>
              </a:rPr>
              <a:t>Project Output</a:t>
            </a:r>
          </a:p>
          <a:p>
            <a:pPr marL="342900" indent="-342900">
              <a:buAutoNum type="arabicPeriod"/>
            </a:pPr>
            <a:r>
              <a:rPr lang="en-US" sz="2000" b="1" dirty="0">
                <a:latin typeface="Times New Roman" panose="02020603050405020304" pitchFamily="18" charset="0"/>
                <a:cs typeface="Times New Roman" panose="02020603050405020304" pitchFamily="18" charset="0"/>
              </a:rPr>
              <a:t>Learning Outcomes</a:t>
            </a:r>
          </a:p>
          <a:p>
            <a:pPr marL="342900" indent="-342900">
              <a:buAutoNum type="arabicPeriod"/>
            </a:pPr>
            <a:r>
              <a:rPr lang="en-US" sz="2000" b="1" dirty="0">
                <a:latin typeface="Times New Roman" panose="02020603050405020304" pitchFamily="18" charset="0"/>
                <a:cs typeface="Times New Roman" panose="02020603050405020304" pitchFamily="18" charset="0"/>
              </a:rPr>
              <a:t>Future Enhancements</a:t>
            </a:r>
          </a:p>
          <a:p>
            <a:pPr marL="342900" indent="-342900">
              <a:buFontTx/>
              <a:buAutoNum type="arabicPeriod"/>
            </a:pPr>
            <a:r>
              <a:rPr lang="en-US" sz="2000" b="1" dirty="0">
                <a:latin typeface="Times New Roman" panose="02020603050405020304" pitchFamily="18" charset="0"/>
                <a:cs typeface="Times New Roman" panose="02020603050405020304" pitchFamily="18" charset="0"/>
              </a:rPr>
              <a:t>Individual Contributions</a:t>
            </a:r>
          </a:p>
        </p:txBody>
      </p:sp>
      <p:sp>
        <p:nvSpPr>
          <p:cNvPr id="6" name="TextBox 5">
            <a:extLst>
              <a:ext uri="{FF2B5EF4-FFF2-40B4-BE49-F238E27FC236}">
                <a16:creationId xmlns:a16="http://schemas.microsoft.com/office/drawing/2014/main" id="{114A1E60-19BF-24CB-CF9B-1F60B5E0FBAE}"/>
              </a:ext>
            </a:extLst>
          </p:cNvPr>
          <p:cNvSpPr txBox="1"/>
          <p:nvPr/>
        </p:nvSpPr>
        <p:spPr>
          <a:xfrm>
            <a:off x="4974200" y="367863"/>
            <a:ext cx="1657826"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244353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6B42AD-1858-E672-5B5B-0BD941F48127}"/>
              </a:ext>
            </a:extLst>
          </p:cNvPr>
          <p:cNvSpPr txBox="1"/>
          <p:nvPr/>
        </p:nvSpPr>
        <p:spPr>
          <a:xfrm>
            <a:off x="3312775" y="567559"/>
            <a:ext cx="6049926"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Problem Statement and Requirements</a:t>
            </a:r>
          </a:p>
        </p:txBody>
      </p:sp>
      <p:sp>
        <p:nvSpPr>
          <p:cNvPr id="5" name="TextBox 4">
            <a:extLst>
              <a:ext uri="{FF2B5EF4-FFF2-40B4-BE49-F238E27FC236}">
                <a16:creationId xmlns:a16="http://schemas.microsoft.com/office/drawing/2014/main" id="{23BC120B-A968-EAFA-CC5E-8C1DB49095DC}"/>
              </a:ext>
            </a:extLst>
          </p:cNvPr>
          <p:cNvSpPr txBox="1"/>
          <p:nvPr/>
        </p:nvSpPr>
        <p:spPr>
          <a:xfrm>
            <a:off x="1124605" y="1328944"/>
            <a:ext cx="10216057" cy="375487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main implementation is to develop the DayCare Model using the different Object-oriented principles and patterns with the following requirements: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Enrolling the Students and capturing the data.</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Grouping the Students and Teachers to different classrooms on various ratio rules.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the Student Registration.</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the Students Immunization records.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Alerting the overdue dates of Immunization of Students.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the annual employee review.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all entities through CSV files.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Using database for data entry.</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Implementing the model with the GUI using different entities</a:t>
            </a:r>
            <a:r>
              <a:rPr lang="en-U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Implementation of Design patterns like Factory Design pattern and MVC pattern.</a:t>
            </a:r>
          </a:p>
        </p:txBody>
      </p:sp>
    </p:spTree>
    <p:extLst>
      <p:ext uri="{BB962C8B-B14F-4D97-AF65-F5344CB8AC3E}">
        <p14:creationId xmlns:p14="http://schemas.microsoft.com/office/powerpoint/2010/main" val="32863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CBE203-6457-6447-8819-4331B04C5F59}"/>
              </a:ext>
            </a:extLst>
          </p:cNvPr>
          <p:cNvSpPr txBox="1"/>
          <p:nvPr/>
        </p:nvSpPr>
        <p:spPr>
          <a:xfrm>
            <a:off x="4561490" y="336330"/>
            <a:ext cx="3888828"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Flow Of The Model</a:t>
            </a:r>
          </a:p>
        </p:txBody>
      </p:sp>
      <p:sp>
        <p:nvSpPr>
          <p:cNvPr id="7" name="TextBox 6">
            <a:extLst>
              <a:ext uri="{FF2B5EF4-FFF2-40B4-BE49-F238E27FC236}">
                <a16:creationId xmlns:a16="http://schemas.microsoft.com/office/drawing/2014/main" id="{7334E64E-DF01-6EAD-D551-8FDF24595C7C}"/>
              </a:ext>
            </a:extLst>
          </p:cNvPr>
          <p:cNvSpPr txBox="1"/>
          <p:nvPr/>
        </p:nvSpPr>
        <p:spPr>
          <a:xfrm>
            <a:off x="1587061" y="977462"/>
            <a:ext cx="9480332" cy="98488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model flow mainly depends on Person, Classroom, Student, Teacher, Immunization classes.</a:t>
            </a:r>
          </a:p>
          <a:p>
            <a:endParaRPr lang="en-US" dirty="0"/>
          </a:p>
        </p:txBody>
      </p:sp>
      <p:pic>
        <p:nvPicPr>
          <p:cNvPr id="9" name="Picture 8">
            <a:extLst>
              <a:ext uri="{FF2B5EF4-FFF2-40B4-BE49-F238E27FC236}">
                <a16:creationId xmlns:a16="http://schemas.microsoft.com/office/drawing/2014/main" id="{45650980-0F59-858D-6596-56B5C2FB71AC}"/>
              </a:ext>
            </a:extLst>
          </p:cNvPr>
          <p:cNvPicPr>
            <a:picLocks noChangeAspect="1"/>
          </p:cNvPicPr>
          <p:nvPr/>
        </p:nvPicPr>
        <p:blipFill>
          <a:blip r:embed="rId2"/>
          <a:stretch>
            <a:fillRect/>
          </a:stretch>
        </p:blipFill>
        <p:spPr>
          <a:xfrm>
            <a:off x="1697420" y="1765684"/>
            <a:ext cx="8797160" cy="4755986"/>
          </a:xfrm>
          <a:prstGeom prst="rect">
            <a:avLst/>
          </a:prstGeom>
        </p:spPr>
      </p:pic>
    </p:spTree>
    <p:extLst>
      <p:ext uri="{BB962C8B-B14F-4D97-AF65-F5344CB8AC3E}">
        <p14:creationId xmlns:p14="http://schemas.microsoft.com/office/powerpoint/2010/main" val="132298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2B7C2D-43D4-6CAF-DB0F-D5D08BE6433A}"/>
              </a:ext>
            </a:extLst>
          </p:cNvPr>
          <p:cNvSpPr txBox="1"/>
          <p:nvPr/>
        </p:nvSpPr>
        <p:spPr>
          <a:xfrm>
            <a:off x="4225159" y="430922"/>
            <a:ext cx="2992229"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Technologies Used</a:t>
            </a:r>
          </a:p>
        </p:txBody>
      </p:sp>
      <p:sp>
        <p:nvSpPr>
          <p:cNvPr id="6" name="TextBox 5">
            <a:extLst>
              <a:ext uri="{FF2B5EF4-FFF2-40B4-BE49-F238E27FC236}">
                <a16:creationId xmlns:a16="http://schemas.microsoft.com/office/drawing/2014/main" id="{B9350378-7BD9-B925-127F-8D650545E16F}"/>
              </a:ext>
            </a:extLst>
          </p:cNvPr>
          <p:cNvSpPr txBox="1"/>
          <p:nvPr/>
        </p:nvSpPr>
        <p:spPr>
          <a:xfrm>
            <a:off x="958468" y="1345889"/>
            <a:ext cx="10276403" cy="2246769"/>
          </a:xfrm>
          <a:prstGeom prst="rect">
            <a:avLst/>
          </a:prstGeom>
          <a:noFill/>
        </p:spPr>
        <p:txBody>
          <a:bodyPr wrap="non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Programming language used: Java.</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Tools Used: Eclipse IDE, NetBeans.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Front-end Technology: Java Swing.</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Back-end Technology: Java Spring Boot.</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Data Base: H2 Embedded Database.</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Design Patterns Used: Model View Controller Design Pattern, Factory Design Pattern, Streams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Build Tool: Maven</a:t>
            </a:r>
          </a:p>
        </p:txBody>
      </p:sp>
      <p:pic>
        <p:nvPicPr>
          <p:cNvPr id="9" name="Picture 8">
            <a:extLst>
              <a:ext uri="{FF2B5EF4-FFF2-40B4-BE49-F238E27FC236}">
                <a16:creationId xmlns:a16="http://schemas.microsoft.com/office/drawing/2014/main" id="{E140A38A-DB4C-F2D1-7191-E2D8A2DCB125}"/>
              </a:ext>
            </a:extLst>
          </p:cNvPr>
          <p:cNvPicPr>
            <a:picLocks noChangeAspect="1"/>
          </p:cNvPicPr>
          <p:nvPr/>
        </p:nvPicPr>
        <p:blipFill>
          <a:blip r:embed="rId2"/>
          <a:stretch>
            <a:fillRect/>
          </a:stretch>
        </p:blipFill>
        <p:spPr>
          <a:xfrm>
            <a:off x="199695" y="4388726"/>
            <a:ext cx="2396359" cy="2247900"/>
          </a:xfrm>
          <a:prstGeom prst="rect">
            <a:avLst/>
          </a:prstGeom>
        </p:spPr>
      </p:pic>
      <p:pic>
        <p:nvPicPr>
          <p:cNvPr id="10" name="Picture 9">
            <a:extLst>
              <a:ext uri="{FF2B5EF4-FFF2-40B4-BE49-F238E27FC236}">
                <a16:creationId xmlns:a16="http://schemas.microsoft.com/office/drawing/2014/main" id="{EDD3F9B9-E9DD-668E-0D98-04688E9B5690}"/>
              </a:ext>
            </a:extLst>
          </p:cNvPr>
          <p:cNvPicPr>
            <a:picLocks noChangeAspect="1"/>
          </p:cNvPicPr>
          <p:nvPr/>
        </p:nvPicPr>
        <p:blipFill>
          <a:blip r:embed="rId3"/>
          <a:stretch>
            <a:fillRect/>
          </a:stretch>
        </p:blipFill>
        <p:spPr>
          <a:xfrm>
            <a:off x="7947016" y="4285776"/>
            <a:ext cx="3096138" cy="1736616"/>
          </a:xfrm>
          <a:prstGeom prst="rect">
            <a:avLst/>
          </a:prstGeom>
        </p:spPr>
      </p:pic>
      <p:pic>
        <p:nvPicPr>
          <p:cNvPr id="11" name="Picture 10">
            <a:extLst>
              <a:ext uri="{FF2B5EF4-FFF2-40B4-BE49-F238E27FC236}">
                <a16:creationId xmlns:a16="http://schemas.microsoft.com/office/drawing/2014/main" id="{083679A9-193B-901D-9267-8CE73FCAE292}"/>
              </a:ext>
            </a:extLst>
          </p:cNvPr>
          <p:cNvPicPr>
            <a:picLocks noChangeAspect="1"/>
          </p:cNvPicPr>
          <p:nvPr/>
        </p:nvPicPr>
        <p:blipFill>
          <a:blip r:embed="rId4"/>
          <a:stretch>
            <a:fillRect/>
          </a:stretch>
        </p:blipFill>
        <p:spPr>
          <a:xfrm>
            <a:off x="8828690" y="430922"/>
            <a:ext cx="1962148" cy="2102647"/>
          </a:xfrm>
          <a:prstGeom prst="rect">
            <a:avLst/>
          </a:prstGeom>
        </p:spPr>
      </p:pic>
    </p:spTree>
    <p:extLst>
      <p:ext uri="{BB962C8B-B14F-4D97-AF65-F5344CB8AC3E}">
        <p14:creationId xmlns:p14="http://schemas.microsoft.com/office/powerpoint/2010/main" val="201565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7763D-9528-8642-2583-2AD78414BDCA}"/>
              </a:ext>
            </a:extLst>
          </p:cNvPr>
          <p:cNvSpPr txBox="1"/>
          <p:nvPr/>
        </p:nvSpPr>
        <p:spPr>
          <a:xfrm>
            <a:off x="3668108" y="409576"/>
            <a:ext cx="6138043"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Implementation and Methodology</a:t>
            </a:r>
          </a:p>
        </p:txBody>
      </p:sp>
      <p:sp>
        <p:nvSpPr>
          <p:cNvPr id="6" name="TextBox 5">
            <a:extLst>
              <a:ext uri="{FF2B5EF4-FFF2-40B4-BE49-F238E27FC236}">
                <a16:creationId xmlns:a16="http://schemas.microsoft.com/office/drawing/2014/main" id="{6EBB0995-A015-85CB-51ED-5D21D2F81B3E}"/>
              </a:ext>
            </a:extLst>
          </p:cNvPr>
          <p:cNvSpPr txBox="1"/>
          <p:nvPr/>
        </p:nvSpPr>
        <p:spPr>
          <a:xfrm>
            <a:off x="840828" y="1093076"/>
            <a:ext cx="11140965" cy="5355312"/>
          </a:xfrm>
          <a:prstGeom prst="rect">
            <a:avLst/>
          </a:prstGeom>
          <a:noFill/>
        </p:spPr>
        <p:txBody>
          <a:bodyPr wrap="square" rtlCol="0">
            <a:spAutoFit/>
          </a:bodyPr>
          <a:lstStyle/>
          <a:p>
            <a:pPr marL="342900" indent="-342900" algn="just">
              <a:buAutoNum type="arabicPeriod"/>
            </a:pPr>
            <a:r>
              <a:rPr lang="en-US" dirty="0">
                <a:latin typeface="Times New Roman" panose="02020603050405020304" pitchFamily="18" charset="0"/>
                <a:cs typeface="Times New Roman" panose="02020603050405020304" pitchFamily="18" charset="0"/>
              </a:rPr>
              <a:t>The projects flow is mainly concentrated on developing using MVC and Factory Design Pattern.</a:t>
            </a:r>
          </a:p>
          <a:p>
            <a:pPr marL="342900" indent="-342900" algn="just">
              <a:buAutoNum type="arabicPeriod"/>
            </a:pPr>
            <a:r>
              <a:rPr lang="en-US" dirty="0">
                <a:latin typeface="Times New Roman" panose="02020603050405020304" pitchFamily="18" charset="0"/>
                <a:cs typeface="Times New Roman" panose="02020603050405020304" pitchFamily="18" charset="0"/>
              </a:rPr>
              <a:t>In Model, the dependencies and fields are created through Person, Classroom, Student, Teacher, Immunization classes .</a:t>
            </a:r>
          </a:p>
          <a:p>
            <a:pPr marL="342900" indent="-342900" algn="just">
              <a:buAutoNum type="arabicPeriod"/>
            </a:pPr>
            <a:r>
              <a:rPr lang="en-US" dirty="0">
                <a:latin typeface="Times New Roman" panose="02020603050405020304" pitchFamily="18" charset="0"/>
                <a:cs typeface="Times New Roman" panose="02020603050405020304" pitchFamily="18" charset="0"/>
              </a:rPr>
              <a:t>In View, the main GUI components are built using Java Swing.</a:t>
            </a:r>
          </a:p>
          <a:p>
            <a:pPr marL="342900" indent="-342900" algn="just">
              <a:buAutoNum type="arabicPeriod"/>
            </a:pPr>
            <a:r>
              <a:rPr lang="en-US" dirty="0">
                <a:latin typeface="Times New Roman" panose="02020603050405020304" pitchFamily="18" charset="0"/>
                <a:cs typeface="Times New Roman" panose="02020603050405020304" pitchFamily="18" charset="0"/>
              </a:rPr>
              <a:t>The Controller represents the classroom grouping with Immunization records of students recording and retrieving the timelines of Vaccinations through StudentController, TeacherController, ImmunizationController. This acts as an interface between the model and view components.</a:t>
            </a:r>
          </a:p>
          <a:p>
            <a:pPr marL="342900" indent="-342900" algn="just">
              <a:buAutoNum type="arabicPeriod"/>
            </a:pPr>
            <a:r>
              <a:rPr lang="en-US" dirty="0">
                <a:latin typeface="Times New Roman" panose="02020603050405020304" pitchFamily="18" charset="0"/>
                <a:cs typeface="Times New Roman" panose="02020603050405020304" pitchFamily="18" charset="0"/>
              </a:rPr>
              <a:t>The GUI part shows the DayCare Website where Student registration, Immunization records tracking and Teacher records with classroom grouping on different ratio rules of the data.</a:t>
            </a:r>
          </a:p>
          <a:p>
            <a:pPr marL="342900" indent="-342900" algn="just">
              <a:buAutoNum type="arabicPeriod"/>
            </a:pPr>
            <a:r>
              <a:rPr lang="en-US" dirty="0">
                <a:latin typeface="Times New Roman" panose="02020603050405020304" pitchFamily="18" charset="0"/>
                <a:cs typeface="Times New Roman" panose="02020603050405020304" pitchFamily="18" charset="0"/>
              </a:rPr>
              <a:t>Through CSV files the  data is inputted to H2 Database Engine which retrieves the Student’s and Teacher’s data Immunization records of students, and the timelines are recorded and depending on the different timelines of vaccination due alerts are created.</a:t>
            </a:r>
          </a:p>
          <a:p>
            <a:pPr marL="342900" indent="-342900" algn="just">
              <a:buAutoNum type="arabicPeriod"/>
            </a:pPr>
            <a:r>
              <a:rPr lang="en-US" dirty="0">
                <a:latin typeface="Times New Roman" panose="02020603050405020304" pitchFamily="18" charset="0"/>
                <a:cs typeface="Times New Roman" panose="02020603050405020304" pitchFamily="18" charset="0"/>
              </a:rPr>
              <a:t>The detailed website is created for all the Daycare activity tracking using JavaSwing with Spring Boot has back-end element and different threading elements are also implemented.</a:t>
            </a:r>
          </a:p>
          <a:p>
            <a:pPr marL="342900" indent="-342900" algn="just">
              <a:buAutoNum type="arabicPeriod"/>
            </a:pPr>
            <a:r>
              <a:rPr lang="en-US" dirty="0">
                <a:latin typeface="Times New Roman" panose="02020603050405020304" pitchFamily="18" charset="0"/>
                <a:cs typeface="Times New Roman" panose="02020603050405020304" pitchFamily="18" charset="0"/>
              </a:rPr>
              <a:t>Objects from CSV:  </a:t>
            </a:r>
          </a:p>
          <a:p>
            <a:pPr algn="just"/>
            <a:r>
              <a:rPr lang="en-US" dirty="0">
                <a:latin typeface="Times New Roman" panose="02020603050405020304" pitchFamily="18" charset="0"/>
                <a:cs typeface="Times New Roman" panose="02020603050405020304" pitchFamily="18" charset="0"/>
              </a:rPr>
              <a:t>   	Student: Student Enrollment Roster</a:t>
            </a:r>
          </a:p>
          <a:p>
            <a:pPr algn="just"/>
            <a:r>
              <a:rPr lang="en-US" dirty="0">
                <a:latin typeface="Times New Roman" panose="02020603050405020304" pitchFamily="18" charset="0"/>
                <a:cs typeface="Times New Roman" panose="02020603050405020304" pitchFamily="18" charset="0"/>
              </a:rPr>
              <a:t>   	Teacher: Employee Roll</a:t>
            </a:r>
          </a:p>
          <a:p>
            <a:pPr algn="just"/>
            <a:r>
              <a:rPr lang="en-US" dirty="0">
                <a:latin typeface="Times New Roman" panose="02020603050405020304" pitchFamily="18" charset="0"/>
                <a:cs typeface="Times New Roman" panose="02020603050405020304" pitchFamily="18" charset="0"/>
              </a:rPr>
              <a:t>	 DayCare Ratio Rules: Student to Teacher::Groups to Classroom</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43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7763D-9528-8642-2583-2AD78414BDCA}"/>
              </a:ext>
            </a:extLst>
          </p:cNvPr>
          <p:cNvSpPr txBox="1"/>
          <p:nvPr/>
        </p:nvSpPr>
        <p:spPr>
          <a:xfrm>
            <a:off x="4218614" y="493552"/>
            <a:ext cx="6138043"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DayCare Ratio Rules</a:t>
            </a:r>
          </a:p>
        </p:txBody>
      </p:sp>
      <p:pic>
        <p:nvPicPr>
          <p:cNvPr id="3" name="Picture 2" descr="Table&#10;&#10;Description automatically generated">
            <a:extLst>
              <a:ext uri="{FF2B5EF4-FFF2-40B4-BE49-F238E27FC236}">
                <a16:creationId xmlns:a16="http://schemas.microsoft.com/office/drawing/2014/main" id="{C626090B-6F1C-4333-B067-0C554FB82436}"/>
              </a:ext>
            </a:extLst>
          </p:cNvPr>
          <p:cNvPicPr>
            <a:picLocks noChangeAspect="1"/>
          </p:cNvPicPr>
          <p:nvPr/>
        </p:nvPicPr>
        <p:blipFill>
          <a:blip r:embed="rId2"/>
          <a:stretch>
            <a:fillRect/>
          </a:stretch>
        </p:blipFill>
        <p:spPr>
          <a:xfrm>
            <a:off x="1008498" y="1509061"/>
            <a:ext cx="9854120" cy="4030103"/>
          </a:xfrm>
          <a:prstGeom prst="rect">
            <a:avLst/>
          </a:prstGeom>
        </p:spPr>
      </p:pic>
    </p:spTree>
    <p:extLst>
      <p:ext uri="{BB962C8B-B14F-4D97-AF65-F5344CB8AC3E}">
        <p14:creationId xmlns:p14="http://schemas.microsoft.com/office/powerpoint/2010/main" val="422900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10603-4902-DFEC-7E83-941E6D5DCAD8}"/>
              </a:ext>
            </a:extLst>
          </p:cNvPr>
          <p:cNvSpPr txBox="1"/>
          <p:nvPr/>
        </p:nvSpPr>
        <p:spPr>
          <a:xfrm>
            <a:off x="4708635" y="346841"/>
            <a:ext cx="2774730"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Project Output</a:t>
            </a:r>
          </a:p>
        </p:txBody>
      </p:sp>
      <p:sp>
        <p:nvSpPr>
          <p:cNvPr id="5" name="TextBox 4">
            <a:extLst>
              <a:ext uri="{FF2B5EF4-FFF2-40B4-BE49-F238E27FC236}">
                <a16:creationId xmlns:a16="http://schemas.microsoft.com/office/drawing/2014/main" id="{6DC459A1-89E2-9297-586B-61DDA7D3DAEE}"/>
              </a:ext>
            </a:extLst>
          </p:cNvPr>
          <p:cNvSpPr txBox="1"/>
          <p:nvPr/>
        </p:nvSpPr>
        <p:spPr>
          <a:xfrm>
            <a:off x="1292772" y="921786"/>
            <a:ext cx="182293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1. Login Page: </a:t>
            </a:r>
          </a:p>
        </p:txBody>
      </p:sp>
      <p:pic>
        <p:nvPicPr>
          <p:cNvPr id="8" name="Picture 7">
            <a:extLst>
              <a:ext uri="{FF2B5EF4-FFF2-40B4-BE49-F238E27FC236}">
                <a16:creationId xmlns:a16="http://schemas.microsoft.com/office/drawing/2014/main" id="{467CBA61-78D1-C1BD-07F4-5C2CF5A51A69}"/>
              </a:ext>
            </a:extLst>
          </p:cNvPr>
          <p:cNvPicPr>
            <a:picLocks noChangeAspect="1"/>
          </p:cNvPicPr>
          <p:nvPr/>
        </p:nvPicPr>
        <p:blipFill>
          <a:blip r:embed="rId2"/>
          <a:stretch>
            <a:fillRect/>
          </a:stretch>
        </p:blipFill>
        <p:spPr>
          <a:xfrm>
            <a:off x="1818291" y="1493186"/>
            <a:ext cx="7451834" cy="4314606"/>
          </a:xfrm>
          <a:prstGeom prst="rect">
            <a:avLst/>
          </a:prstGeom>
        </p:spPr>
      </p:pic>
    </p:spTree>
    <p:extLst>
      <p:ext uri="{BB962C8B-B14F-4D97-AF65-F5344CB8AC3E}">
        <p14:creationId xmlns:p14="http://schemas.microsoft.com/office/powerpoint/2010/main" val="409043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F62C4-960D-CCC9-EE58-7775E7940A0D}"/>
              </a:ext>
            </a:extLst>
          </p:cNvPr>
          <p:cNvSpPr txBox="1"/>
          <p:nvPr/>
        </p:nvSpPr>
        <p:spPr>
          <a:xfrm>
            <a:off x="1639614" y="714704"/>
            <a:ext cx="175881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2. Menu Page:</a:t>
            </a:r>
          </a:p>
        </p:txBody>
      </p:sp>
      <p:pic>
        <p:nvPicPr>
          <p:cNvPr id="5" name="Picture 4">
            <a:extLst>
              <a:ext uri="{FF2B5EF4-FFF2-40B4-BE49-F238E27FC236}">
                <a16:creationId xmlns:a16="http://schemas.microsoft.com/office/drawing/2014/main" id="{0A2948DD-6CD0-5AC8-61C9-DBF8EBA6B834}"/>
              </a:ext>
            </a:extLst>
          </p:cNvPr>
          <p:cNvPicPr>
            <a:picLocks noChangeAspect="1"/>
          </p:cNvPicPr>
          <p:nvPr/>
        </p:nvPicPr>
        <p:blipFill>
          <a:blip r:embed="rId2"/>
          <a:stretch>
            <a:fillRect/>
          </a:stretch>
        </p:blipFill>
        <p:spPr>
          <a:xfrm>
            <a:off x="1860331" y="1346526"/>
            <a:ext cx="8156028" cy="4329059"/>
          </a:xfrm>
          <a:prstGeom prst="rect">
            <a:avLst/>
          </a:prstGeom>
        </p:spPr>
      </p:pic>
    </p:spTree>
    <p:extLst>
      <p:ext uri="{BB962C8B-B14F-4D97-AF65-F5344CB8AC3E}">
        <p14:creationId xmlns:p14="http://schemas.microsoft.com/office/powerpoint/2010/main" val="79375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{CAC5963E-3403-6D4C-98DC-80CC100B48EF}tf10001073</Template>
  <TotalTime>1489</TotalTime>
  <Words>774</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Surapaneni</dc:creator>
  <cp:lastModifiedBy>Jayanth Vakkalagadda</cp:lastModifiedBy>
  <cp:revision>18</cp:revision>
  <dcterms:created xsi:type="dcterms:W3CDTF">2022-05-01T00:53:35Z</dcterms:created>
  <dcterms:modified xsi:type="dcterms:W3CDTF">2022-05-02T01:47:53Z</dcterms:modified>
</cp:coreProperties>
</file>