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22"/>
  </p:notesMasterIdLst>
  <p:sldIdLst>
    <p:sldId id="271" r:id="rId3"/>
    <p:sldId id="274" r:id="rId4"/>
    <p:sldId id="273" r:id="rId5"/>
    <p:sldId id="257" r:id="rId6"/>
    <p:sldId id="258" r:id="rId7"/>
    <p:sldId id="259" r:id="rId8"/>
    <p:sldId id="260" r:id="rId9"/>
    <p:sldId id="261" r:id="rId10"/>
    <p:sldId id="262" r:id="rId11"/>
    <p:sldId id="263" r:id="rId12"/>
    <p:sldId id="264" r:id="rId13"/>
    <p:sldId id="265" r:id="rId14"/>
    <p:sldId id="266" r:id="rId15"/>
    <p:sldId id="268" r:id="rId16"/>
    <p:sldId id="270" r:id="rId17"/>
    <p:sldId id="269" r:id="rId18"/>
    <p:sldId id="272"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86410" autoAdjust="0"/>
  </p:normalViewPr>
  <p:slideViewPr>
    <p:cSldViewPr snapToGrid="0" snapToObjects="1">
      <p:cViewPr varScale="1">
        <p:scale>
          <a:sx n="72" d="100"/>
          <a:sy n="72" d="100"/>
        </p:scale>
        <p:origin x="588" y="6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AE5679-FD38-4370-B578-936E6FB855B6}" type="datetimeFigureOut">
              <a:rPr lang="en-US" smtClean="0"/>
              <a:t>8/14/2023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26E37-7410-47D4-B2A4-2D19B1D3259F}" type="slidenum">
              <a:rPr lang="en-US" smtClean="0"/>
              <a:t>‹#›</a:t>
            </a:fld>
            <a:endParaRPr lang="en-US"/>
          </a:p>
        </p:txBody>
      </p:sp>
    </p:spTree>
    <p:extLst>
      <p:ext uri="{BB962C8B-B14F-4D97-AF65-F5344CB8AC3E}">
        <p14:creationId xmlns:p14="http://schemas.microsoft.com/office/powerpoint/2010/main" val="381326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pieChart</a:t>
            </a:r>
            <a:endParaRPr dirty="0"/>
          </a:p>
          <a:p>
            <a:r>
              <a:rPr b="0" dirty="0"/>
              <a:t>No alt text provided</a:t>
            </a:r>
            <a:endParaRPr dirty="0"/>
          </a:p>
          <a:p>
            <a:endParaRPr dirty="0"/>
          </a:p>
          <a:p>
            <a:r>
              <a:rPr b="1" dirty="0"/>
              <a:t>Count of Preferences by Gender</a:t>
            </a:r>
            <a:endParaRPr dirty="0"/>
          </a:p>
          <a:p>
            <a:r>
              <a:rPr b="0" dirty="0"/>
              <a:t>No alt text provided</a:t>
            </a:r>
            <a:endParaRPr dirty="0"/>
          </a:p>
          <a:p>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 Preffered  purchase location</a:t>
            </a:r>
            <a:endParaRPr dirty="0"/>
          </a:p>
          <a:p>
            <a:r>
              <a:rPr b="0" dirty="0"/>
              <a:t>No alt text provided</a:t>
            </a:r>
            <a:endParaRPr dirty="0"/>
          </a:p>
          <a:p>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 Limited edition packaging by Price range and gender</a:t>
            </a:r>
            <a:endParaRPr dirty="0"/>
          </a:p>
          <a:p>
            <a:r>
              <a:rPr b="0" dirty="0"/>
              <a:t>No alt text provided</a:t>
            </a:r>
            <a:endParaRPr dirty="0"/>
          </a:p>
          <a:p>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 Reasons for choosing CodeX</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Count of Preferences by Age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Preffered Ingredients among Respondents</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 Packaging_Preferences by Respondents</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Top 3 Brands</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Reasons for consumer prefrences</a:t>
            </a:r>
            <a:endParaRPr dirty="0"/>
          </a:p>
          <a:p>
            <a:r>
              <a:rPr b="0" dirty="0"/>
              <a:t>No alt text provided</a:t>
            </a:r>
            <a:endParaRPr dirty="0"/>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Marketing channels used</a:t>
            </a:r>
            <a:endParaRPr dirty="0"/>
          </a:p>
          <a:p>
            <a:r>
              <a:rPr b="0" dirty="0"/>
              <a:t>No alt text provided</a:t>
            </a:r>
            <a:endParaRPr dirty="0"/>
          </a:p>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 Marketing_channels by CodeX</a:t>
            </a:r>
            <a:endParaRPr dirty="0"/>
          </a:p>
          <a:p>
            <a:r>
              <a:rPr b="0" dirty="0"/>
              <a:t>No alt text provided</a:t>
            </a:r>
            <a:endParaRPr dirty="0"/>
          </a:p>
          <a:p>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 Brand Perception  about CodeX</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550365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91975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429539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7ED9C8-F09A-4D9E-BEC0-4725162E21FF}"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62897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7ED9C8-F09A-4D9E-BEC0-4725162E21FF}" type="datetimeFigureOut">
              <a:rPr lang="en-US" smtClean="0"/>
              <a:t>8/14/2023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450017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7ED9C8-F09A-4D9E-BEC0-4725162E21FF}" type="datetimeFigureOut">
              <a:rPr lang="en-US" smtClean="0"/>
              <a:t>8/14/2023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4019183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8/14/2023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2993122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11515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907008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508205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881610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781854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880563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7ED9C8-F09A-4D9E-BEC0-4725162E21FF}" type="datetimeFigureOut">
              <a:rPr lang="en-US" smtClean="0"/>
              <a:t>8/14/2023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654901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7ED9C8-F09A-4D9E-BEC0-4725162E21FF}" type="datetimeFigureOut">
              <a:rPr lang="en-US" smtClean="0"/>
              <a:t>8/14/2023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408598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7609205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65948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8/14/2023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8/14/2023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8/14/2023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8/14/2023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27ED9C8-F09A-4D9E-BEC0-4725162E21FF}" type="datetimeFigureOut">
              <a:rPr lang="en-US" smtClean="0"/>
              <a:t>8/14/2023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284702082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hyperlink" Target="https://app.powerbi.com/groups/me/reports/30cab721-537b-427a-988f-12682f25a72b/?pbi_source=PowerPoint" TargetMode="External"/><Relationship Id="rId7"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image" Target="../media/image28.png"/><Relationship Id="rId5" Type="http://schemas.microsoft.com/office/2007/relationships/hdphoto" Target="../media/hdphoto1.wdp"/><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hyperlink" Target="https://app.powerbi.com/groups/me/reports/30cab721-537b-427a-988f-12682f25a72b/?pbi_source=PowerPoint" TargetMode="External"/><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hyperlink" Target="https://app.powerbi.com/groups/me/reports/30cab721-537b-427a-988f-12682f25a72b/?pbi_source=PowerPoint" TargetMode="External"/><Relationship Id="rId2" Type="http://schemas.openxmlformats.org/officeDocument/2006/relationships/notesSlide" Target="../notesSlides/notesSlide9.xml"/><Relationship Id="rId1" Type="http://schemas.openxmlformats.org/officeDocument/2006/relationships/slideLayout" Target="../slideLayouts/slideLayout19.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hyperlink" Target="https://app.powerbi.com/groups/me/reports/30cab721-537b-427a-988f-12682f25a72b/?pbi_source=PowerPoint" TargetMode="External"/><Relationship Id="rId2" Type="http://schemas.openxmlformats.org/officeDocument/2006/relationships/notesSlide" Target="../notesSlides/notesSlide10.xml"/><Relationship Id="rId1" Type="http://schemas.openxmlformats.org/officeDocument/2006/relationships/slideLayout" Target="../slideLayouts/slideLayout19.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hyperlink" Target="https://app.powerbi.com/groups/me/reports/30cab721-537b-427a-988f-12682f25a72b/?pbi_source=PowerPoint" TargetMode="External"/><Relationship Id="rId7"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19.xml"/><Relationship Id="rId6" Type="http://schemas.openxmlformats.org/officeDocument/2006/relationships/image" Target="../media/image40.png"/><Relationship Id="rId5" Type="http://schemas.microsoft.com/office/2007/relationships/hdphoto" Target="../media/hdphoto2.wdp"/><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18.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3" Type="http://schemas.openxmlformats.org/officeDocument/2006/relationships/hyperlink" Target="https://app.powerbi.com/groups/me/reports/30cab721-537b-427a-988f-12682f25a72b/?pbi_source=PowerPoint" TargetMode="External"/><Relationship Id="rId2" Type="http://schemas.openxmlformats.org/officeDocument/2006/relationships/notesSlide" Target="../notesSlides/notesSlide12.xml"/><Relationship Id="rId1" Type="http://schemas.openxmlformats.org/officeDocument/2006/relationships/slideLayout" Target="../slideLayouts/slideLayout19.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30cab721-537b-427a-988f-12682f25a72b/?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30cab721-537b-427a-988f-12682f25a72b/?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30cab721-537b-427a-988f-12682f25a72b/?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30cab721-537b-427a-988f-12682f25a72b/?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hyperlink" Target="https://app.powerbi.com/groups/me/reports/30cab721-537b-427a-988f-12682f25a72b/?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Layout" Target="../slideLayouts/slideLayout19.xml"/><Relationship Id="rId7" Type="http://schemas.openxmlformats.org/officeDocument/2006/relationships/image" Target="../media/image24.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3.png"/><Relationship Id="rId5" Type="http://schemas.openxmlformats.org/officeDocument/2006/relationships/hyperlink" Target="https://app.powerbi.com/groups/me/reports/30cab721-537b-427a-988f-12682f25a72b/?pbi_source=PowerPoint" TargetMode="External"/><Relationship Id="rId4" Type="http://schemas.openxmlformats.org/officeDocument/2006/relationships/notesSlide" Target="../notesSlides/notesSlide6.xml"/><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AA5D09-9834-4844-BB9E-7D71A16E8037}"/>
              </a:ext>
            </a:extLst>
          </p:cNvPr>
          <p:cNvPicPr>
            <a:picLocks noChangeAspect="1"/>
          </p:cNvPicPr>
          <p:nvPr/>
        </p:nvPicPr>
        <p:blipFill>
          <a:blip r:embed="rId2"/>
          <a:stretch>
            <a:fillRect/>
          </a:stretch>
        </p:blipFill>
        <p:spPr>
          <a:xfrm>
            <a:off x="1519237" y="0"/>
            <a:ext cx="1547813" cy="1547813"/>
          </a:xfrm>
          <a:prstGeom prst="rect">
            <a:avLst/>
          </a:prstGeom>
        </p:spPr>
      </p:pic>
      <p:sp>
        <p:nvSpPr>
          <p:cNvPr id="5" name="TextBox 4">
            <a:extLst>
              <a:ext uri="{FF2B5EF4-FFF2-40B4-BE49-F238E27FC236}">
                <a16:creationId xmlns:a16="http://schemas.microsoft.com/office/drawing/2014/main" id="{6384B046-B1E9-43E1-A691-16AEF49BE017}"/>
              </a:ext>
            </a:extLst>
          </p:cNvPr>
          <p:cNvSpPr txBox="1"/>
          <p:nvPr/>
        </p:nvSpPr>
        <p:spPr>
          <a:xfrm>
            <a:off x="3343312" y="8514"/>
            <a:ext cx="6215062" cy="1569660"/>
          </a:xfrm>
          <a:prstGeom prst="rect">
            <a:avLst/>
          </a:prstGeom>
          <a:noFill/>
        </p:spPr>
        <p:txBody>
          <a:bodyPr wrap="square" rtlCol="0">
            <a:spAutoFit/>
          </a:bodyPr>
          <a:lstStyle/>
          <a:p>
            <a:r>
              <a:rPr lang="en-US" sz="4800" dirty="0">
                <a:solidFill>
                  <a:schemeClr val="tx2">
                    <a:lumMod val="50000"/>
                  </a:schemeClr>
                </a:solidFill>
                <a:latin typeface="Algerian" panose="04020705040A02060702" pitchFamily="82" charset="0"/>
              </a:rPr>
              <a:t>RESUME PROJECT CHALLENGE</a:t>
            </a:r>
          </a:p>
        </p:txBody>
      </p:sp>
      <p:sp>
        <p:nvSpPr>
          <p:cNvPr id="6" name="TextBox 5">
            <a:extLst>
              <a:ext uri="{FF2B5EF4-FFF2-40B4-BE49-F238E27FC236}">
                <a16:creationId xmlns:a16="http://schemas.microsoft.com/office/drawing/2014/main" id="{5AC42AF0-F1FA-4351-9494-BE3C870E8D37}"/>
              </a:ext>
            </a:extLst>
          </p:cNvPr>
          <p:cNvSpPr txBox="1"/>
          <p:nvPr/>
        </p:nvSpPr>
        <p:spPr>
          <a:xfrm>
            <a:off x="3343312" y="2107912"/>
            <a:ext cx="4627164" cy="584775"/>
          </a:xfrm>
          <a:prstGeom prst="rect">
            <a:avLst/>
          </a:prstGeom>
          <a:noFill/>
        </p:spPr>
        <p:txBody>
          <a:bodyPr wrap="none" rtlCol="0">
            <a:spAutoFit/>
          </a:bodyPr>
          <a:lstStyle/>
          <a:p>
            <a:r>
              <a:rPr lang="en-US" sz="3200" dirty="0">
                <a:solidFill>
                  <a:schemeClr val="accent1">
                    <a:lumMod val="75000"/>
                  </a:schemeClr>
                </a:solidFill>
                <a:cs typeface="Aharoni" pitchFamily="2" charset="-79"/>
              </a:rPr>
              <a:t>Presenter: Rhytham Bajaj</a:t>
            </a:r>
          </a:p>
        </p:txBody>
      </p:sp>
      <p:sp>
        <p:nvSpPr>
          <p:cNvPr id="8" name="TextBox 7">
            <a:extLst>
              <a:ext uri="{FF2B5EF4-FFF2-40B4-BE49-F238E27FC236}">
                <a16:creationId xmlns:a16="http://schemas.microsoft.com/office/drawing/2014/main" id="{13EAD426-EAE2-41D7-94DF-6EA2E17BEC00}"/>
              </a:ext>
            </a:extLst>
          </p:cNvPr>
          <p:cNvSpPr txBox="1"/>
          <p:nvPr/>
        </p:nvSpPr>
        <p:spPr>
          <a:xfrm>
            <a:off x="4489848" y="2875002"/>
            <a:ext cx="6093618" cy="369332"/>
          </a:xfrm>
          <a:prstGeom prst="rect">
            <a:avLst/>
          </a:prstGeom>
          <a:noFill/>
        </p:spPr>
        <p:txBody>
          <a:bodyPr wrap="square">
            <a:spAutoFit/>
          </a:bodyPr>
          <a:lstStyle/>
          <a:p>
            <a:r>
              <a:rPr lang="en-US" sz="1800" dirty="0">
                <a:solidFill>
                  <a:schemeClr val="accent1">
                    <a:lumMod val="75000"/>
                  </a:schemeClr>
                </a:solidFill>
                <a:cs typeface="Aharoni" pitchFamily="2" charset="-79"/>
              </a:rPr>
              <a:t>Challenge #6</a:t>
            </a:r>
          </a:p>
        </p:txBody>
      </p:sp>
      <p:sp>
        <p:nvSpPr>
          <p:cNvPr id="10" name="TextBox 9">
            <a:extLst>
              <a:ext uri="{FF2B5EF4-FFF2-40B4-BE49-F238E27FC236}">
                <a16:creationId xmlns:a16="http://schemas.microsoft.com/office/drawing/2014/main" id="{7BC53EBF-82E9-4467-ADC1-33BE3F49F5C4}"/>
              </a:ext>
            </a:extLst>
          </p:cNvPr>
          <p:cNvSpPr txBox="1"/>
          <p:nvPr/>
        </p:nvSpPr>
        <p:spPr>
          <a:xfrm>
            <a:off x="3067050" y="3590420"/>
            <a:ext cx="6093618" cy="646331"/>
          </a:xfrm>
          <a:prstGeom prst="rect">
            <a:avLst/>
          </a:prstGeom>
          <a:noFill/>
        </p:spPr>
        <p:txBody>
          <a:bodyPr wrap="square">
            <a:spAutoFit/>
          </a:bodyPr>
          <a:lstStyle/>
          <a:p>
            <a:r>
              <a:rPr lang="en-US" b="0" i="0" dirty="0">
                <a:solidFill>
                  <a:schemeClr val="accent1">
                    <a:lumMod val="75000"/>
                  </a:schemeClr>
                </a:solidFill>
                <a:effectLst/>
                <a:latin typeface="Manrope"/>
              </a:rPr>
              <a:t>Provide Insights to the Marketing Team in Food &amp; Beverage Industry</a:t>
            </a:r>
            <a:endParaRPr lang="en-US" sz="1800" dirty="0">
              <a:solidFill>
                <a:schemeClr val="accent1">
                  <a:lumMod val="75000"/>
                </a:schemeClr>
              </a:solidFill>
              <a:cs typeface="Aharoni" pitchFamily="2" charset="-79"/>
            </a:endParaRPr>
          </a:p>
        </p:txBody>
      </p:sp>
      <p:sp>
        <p:nvSpPr>
          <p:cNvPr id="12" name="TextBox 11">
            <a:extLst>
              <a:ext uri="{FF2B5EF4-FFF2-40B4-BE49-F238E27FC236}">
                <a16:creationId xmlns:a16="http://schemas.microsoft.com/office/drawing/2014/main" id="{3BF6EEAB-E125-40C2-BC2A-DB9D2E83338B}"/>
              </a:ext>
            </a:extLst>
          </p:cNvPr>
          <p:cNvSpPr txBox="1"/>
          <p:nvPr/>
        </p:nvSpPr>
        <p:spPr>
          <a:xfrm>
            <a:off x="3624263" y="4365962"/>
            <a:ext cx="6093618" cy="369332"/>
          </a:xfrm>
          <a:prstGeom prst="rect">
            <a:avLst/>
          </a:prstGeom>
          <a:noFill/>
        </p:spPr>
        <p:txBody>
          <a:bodyPr wrap="square">
            <a:spAutoFit/>
          </a:bodyPr>
          <a:lstStyle/>
          <a:p>
            <a:r>
              <a:rPr lang="en-US" b="1" i="0" dirty="0">
                <a:solidFill>
                  <a:schemeClr val="accent1">
                    <a:lumMod val="75000"/>
                  </a:schemeClr>
                </a:solidFill>
                <a:effectLst/>
                <a:latin typeface="Manrope"/>
              </a:rPr>
              <a:t>Domain</a:t>
            </a:r>
            <a:r>
              <a:rPr lang="en-US" b="0" i="0" dirty="0">
                <a:solidFill>
                  <a:schemeClr val="accent1">
                    <a:lumMod val="75000"/>
                  </a:schemeClr>
                </a:solidFill>
                <a:effectLst/>
                <a:latin typeface="Manrope"/>
              </a:rPr>
              <a:t>: F &amp; B   </a:t>
            </a:r>
            <a:r>
              <a:rPr lang="en-US" b="1" i="0" dirty="0">
                <a:solidFill>
                  <a:schemeClr val="accent1">
                    <a:lumMod val="75000"/>
                  </a:schemeClr>
                </a:solidFill>
                <a:effectLst/>
                <a:latin typeface="Manrope"/>
              </a:rPr>
              <a:t>Function</a:t>
            </a:r>
            <a:r>
              <a:rPr lang="en-US" b="0" i="0" dirty="0">
                <a:solidFill>
                  <a:schemeClr val="accent1">
                    <a:lumMod val="75000"/>
                  </a:schemeClr>
                </a:solidFill>
                <a:effectLst/>
                <a:latin typeface="Manrope"/>
              </a:rPr>
              <a:t>: Marketing  </a:t>
            </a:r>
            <a:endParaRPr lang="en-US" sz="1800" dirty="0">
              <a:solidFill>
                <a:schemeClr val="accent1">
                  <a:lumMod val="75000"/>
                </a:schemeClr>
              </a:solidFill>
              <a:cs typeface="Aharoni" pitchFamily="2" charset="-79"/>
            </a:endParaRPr>
          </a:p>
        </p:txBody>
      </p:sp>
      <p:sp>
        <p:nvSpPr>
          <p:cNvPr id="14" name="TextBox 13">
            <a:extLst>
              <a:ext uri="{FF2B5EF4-FFF2-40B4-BE49-F238E27FC236}">
                <a16:creationId xmlns:a16="http://schemas.microsoft.com/office/drawing/2014/main" id="{3B632CF8-EF12-4B07-BB07-B476FE48BD6D}"/>
              </a:ext>
            </a:extLst>
          </p:cNvPr>
          <p:cNvSpPr txBox="1"/>
          <p:nvPr/>
        </p:nvSpPr>
        <p:spPr>
          <a:xfrm>
            <a:off x="4104085" y="4949818"/>
            <a:ext cx="6093618" cy="369332"/>
          </a:xfrm>
          <a:prstGeom prst="rect">
            <a:avLst/>
          </a:prstGeom>
          <a:noFill/>
        </p:spPr>
        <p:txBody>
          <a:bodyPr wrap="square">
            <a:spAutoFit/>
          </a:bodyPr>
          <a:lstStyle/>
          <a:p>
            <a:r>
              <a:rPr lang="en-US" b="1" i="0" dirty="0">
                <a:solidFill>
                  <a:schemeClr val="accent1">
                    <a:lumMod val="75000"/>
                  </a:schemeClr>
                </a:solidFill>
                <a:effectLst/>
                <a:latin typeface="Manrope"/>
              </a:rPr>
              <a:t>Company Name : </a:t>
            </a:r>
            <a:r>
              <a:rPr lang="en-US" b="1" i="0" dirty="0" err="1">
                <a:solidFill>
                  <a:schemeClr val="accent1">
                    <a:lumMod val="75000"/>
                  </a:schemeClr>
                </a:solidFill>
                <a:effectLst/>
                <a:latin typeface="Manrope"/>
              </a:rPr>
              <a:t>CodeX</a:t>
            </a:r>
            <a:endParaRPr lang="en-US" sz="1800" dirty="0">
              <a:solidFill>
                <a:schemeClr val="accent1">
                  <a:lumMod val="75000"/>
                </a:schemeClr>
              </a:solidFill>
              <a:cs typeface="Aharoni" pitchFamily="2" charset="-79"/>
            </a:endParaRPr>
          </a:p>
        </p:txBody>
      </p:sp>
      <p:sp>
        <p:nvSpPr>
          <p:cNvPr id="16" name="TextBox 15">
            <a:extLst>
              <a:ext uri="{FF2B5EF4-FFF2-40B4-BE49-F238E27FC236}">
                <a16:creationId xmlns:a16="http://schemas.microsoft.com/office/drawing/2014/main" id="{BD946CDA-2D32-445E-9F12-0EDFFA41F0E8}"/>
              </a:ext>
            </a:extLst>
          </p:cNvPr>
          <p:cNvSpPr txBox="1"/>
          <p:nvPr/>
        </p:nvSpPr>
        <p:spPr>
          <a:xfrm>
            <a:off x="7473057" y="5256580"/>
            <a:ext cx="6093618" cy="923330"/>
          </a:xfrm>
          <a:prstGeom prst="rect">
            <a:avLst/>
          </a:prstGeom>
          <a:noFill/>
        </p:spPr>
        <p:txBody>
          <a:bodyPr wrap="square">
            <a:spAutoFit/>
          </a:bodyPr>
          <a:lstStyle/>
          <a:p>
            <a:r>
              <a:rPr lang="en-US" b="1" i="0" dirty="0">
                <a:solidFill>
                  <a:schemeClr val="accent1">
                    <a:lumMod val="75000"/>
                  </a:schemeClr>
                </a:solidFill>
                <a:effectLst/>
                <a:latin typeface="Manrope"/>
              </a:rPr>
              <a:t>Tools Used :</a:t>
            </a:r>
          </a:p>
          <a:p>
            <a:r>
              <a:rPr lang="en-US" b="1" dirty="0">
                <a:solidFill>
                  <a:schemeClr val="accent1">
                    <a:lumMod val="75000"/>
                  </a:schemeClr>
                </a:solidFill>
                <a:latin typeface="Manrope"/>
              </a:rPr>
              <a:t>      </a:t>
            </a:r>
            <a:r>
              <a:rPr lang="en-US" sz="1800" b="1" dirty="0">
                <a:solidFill>
                  <a:schemeClr val="accent1">
                    <a:lumMod val="75000"/>
                  </a:schemeClr>
                </a:solidFill>
                <a:latin typeface="Manrope"/>
                <a:cs typeface="Aharoni" pitchFamily="2" charset="-79"/>
              </a:rPr>
              <a:t>  </a:t>
            </a:r>
            <a:r>
              <a:rPr lang="en-US" b="1" dirty="0">
                <a:solidFill>
                  <a:schemeClr val="accent1">
                    <a:lumMod val="75000"/>
                  </a:schemeClr>
                </a:solidFill>
                <a:latin typeface="Manrope"/>
                <a:cs typeface="Aharoni" pitchFamily="2" charset="-79"/>
              </a:rPr>
              <a:t>MySQL</a:t>
            </a:r>
          </a:p>
          <a:p>
            <a:r>
              <a:rPr lang="en-US" sz="1800" b="1" dirty="0">
                <a:solidFill>
                  <a:schemeClr val="accent1">
                    <a:lumMod val="75000"/>
                  </a:schemeClr>
                </a:solidFill>
                <a:latin typeface="Manrope"/>
                <a:cs typeface="Aharoni" pitchFamily="2" charset="-79"/>
              </a:rPr>
              <a:t>        Power BI</a:t>
            </a:r>
            <a:endParaRPr lang="en-US" sz="1800" dirty="0">
              <a:solidFill>
                <a:schemeClr val="accent1">
                  <a:lumMod val="75000"/>
                </a:schemeClr>
              </a:solidFill>
              <a:cs typeface="Aharoni" pitchFamily="2" charset="-79"/>
            </a:endParaRPr>
          </a:p>
        </p:txBody>
      </p:sp>
    </p:spTree>
    <p:extLst>
      <p:ext uri="{BB962C8B-B14F-4D97-AF65-F5344CB8AC3E}">
        <p14:creationId xmlns:p14="http://schemas.microsoft.com/office/powerpoint/2010/main" val="2548582585"/>
      </p:ext>
    </p:extLst>
  </p:cSld>
  <p:clrMapOvr>
    <a:masterClrMapping/>
  </p:clrMapOvr>
  <mc:AlternateContent xmlns:mc="http://schemas.openxmlformats.org/markup-compatibility/2006" xmlns:p14="http://schemas.microsoft.com/office/powerpoint/2010/main">
    <mc:Choice Requires="p14">
      <p:transition spd="slow" p14:dur="2000" advTm="41013"/>
    </mc:Choice>
    <mc:Fallback xmlns="">
      <p:transition spd="slow" advTm="4101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Marketing channels used. Please refer to the notes on this slide for details">
            <a:hlinkClick r:id="rId3"/>
          </p:cNvPr>
          <p:cNvPicPr>
            <a:picLocks noChangeAspect="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sharpenSoften amount="-25000"/>
                    </a14:imgEffect>
                    <a14:imgEffect>
                      <a14:brightnessContrast contrast="-20000"/>
                    </a14:imgEffect>
                  </a14:imgLayer>
                </a14:imgProps>
              </a:ext>
            </a:extLst>
          </a:blip>
          <a:stretch>
            <a:fillRect/>
          </a:stretch>
        </p:blipFill>
        <p:spPr>
          <a:xfrm>
            <a:off x="5625884" y="1061634"/>
            <a:ext cx="7234751" cy="6563532"/>
          </a:xfrm>
          <a:prstGeom prst="rect">
            <a:avLst/>
          </a:prstGeom>
          <a:noFill/>
        </p:spPr>
      </p:pic>
      <p:sp>
        <p:nvSpPr>
          <p:cNvPr id="4" name="Title" hidden="1"/>
          <p:cNvSpPr>
            <a:spLocks noGrp="1"/>
          </p:cNvSpPr>
          <p:nvPr>
            <p:ph type="title"/>
          </p:nvPr>
        </p:nvSpPr>
        <p:spPr/>
        <p:txBody>
          <a:bodyPr/>
          <a:lstStyle/>
          <a:p>
            <a:r>
              <a:t>Page 7</a:t>
            </a:r>
          </a:p>
        </p:txBody>
      </p:sp>
      <p:sp>
        <p:nvSpPr>
          <p:cNvPr id="5" name="TextBox 4">
            <a:extLst>
              <a:ext uri="{FF2B5EF4-FFF2-40B4-BE49-F238E27FC236}">
                <a16:creationId xmlns:a16="http://schemas.microsoft.com/office/drawing/2014/main" id="{DE0DE6EA-4D3F-4E4C-A240-80A98B34E296}"/>
              </a:ext>
            </a:extLst>
          </p:cNvPr>
          <p:cNvSpPr txBox="1"/>
          <p:nvPr/>
        </p:nvSpPr>
        <p:spPr>
          <a:xfrm>
            <a:off x="1261416" y="92375"/>
            <a:ext cx="9934413" cy="584775"/>
          </a:xfrm>
          <a:prstGeom prst="rect">
            <a:avLst/>
          </a:prstGeom>
          <a:noFill/>
        </p:spPr>
        <p:txBody>
          <a:bodyPr wrap="square">
            <a:spAutoFit/>
          </a:bodyPr>
          <a:lstStyle/>
          <a:p>
            <a:r>
              <a:rPr lang="en-US" sz="3200" b="1" dirty="0">
                <a:solidFill>
                  <a:schemeClr val="accent3">
                    <a:lumMod val="50000"/>
                  </a:schemeClr>
                </a:solidFill>
                <a:latin typeface="Algerian" panose="04020705040A02060702" pitchFamily="82" charset="0"/>
              </a:rPr>
              <a:t>Marketing Channels and Brand Awareness</a:t>
            </a:r>
          </a:p>
        </p:txBody>
      </p:sp>
      <p:sp>
        <p:nvSpPr>
          <p:cNvPr id="7" name="TextBox 6">
            <a:extLst>
              <a:ext uri="{FF2B5EF4-FFF2-40B4-BE49-F238E27FC236}">
                <a16:creationId xmlns:a16="http://schemas.microsoft.com/office/drawing/2014/main" id="{35AE21E8-3E61-4596-9839-F133CAADD1A3}"/>
              </a:ext>
            </a:extLst>
          </p:cNvPr>
          <p:cNvSpPr txBox="1"/>
          <p:nvPr/>
        </p:nvSpPr>
        <p:spPr>
          <a:xfrm>
            <a:off x="0" y="990579"/>
            <a:ext cx="6431796" cy="369332"/>
          </a:xfrm>
          <a:prstGeom prst="rect">
            <a:avLst/>
          </a:prstGeom>
          <a:noFill/>
        </p:spPr>
        <p:txBody>
          <a:bodyPr wrap="square">
            <a:spAutoFit/>
          </a:bodyPr>
          <a:lstStyle/>
          <a:p>
            <a:r>
              <a:rPr lang="en-US" dirty="0">
                <a:solidFill>
                  <a:schemeClr val="bg1"/>
                </a:solidFill>
              </a:rPr>
              <a:t>Which marketing channel can be used to reach more customers?</a:t>
            </a:r>
          </a:p>
        </p:txBody>
      </p:sp>
      <p:pic>
        <p:nvPicPr>
          <p:cNvPr id="9" name="Picture 8">
            <a:extLst>
              <a:ext uri="{FF2B5EF4-FFF2-40B4-BE49-F238E27FC236}">
                <a16:creationId xmlns:a16="http://schemas.microsoft.com/office/drawing/2014/main" id="{6A756562-4132-4782-999D-9A21715DF667}"/>
              </a:ext>
            </a:extLst>
          </p:cNvPr>
          <p:cNvPicPr>
            <a:picLocks noChangeAspect="1"/>
          </p:cNvPicPr>
          <p:nvPr/>
        </p:nvPicPr>
        <p:blipFill>
          <a:blip r:embed="rId6"/>
          <a:stretch>
            <a:fillRect/>
          </a:stretch>
        </p:blipFill>
        <p:spPr>
          <a:xfrm>
            <a:off x="155835" y="2026411"/>
            <a:ext cx="4075202" cy="1259230"/>
          </a:xfrm>
          <a:prstGeom prst="rect">
            <a:avLst/>
          </a:prstGeom>
        </p:spPr>
      </p:pic>
      <p:pic>
        <p:nvPicPr>
          <p:cNvPr id="11" name="Picture 10">
            <a:extLst>
              <a:ext uri="{FF2B5EF4-FFF2-40B4-BE49-F238E27FC236}">
                <a16:creationId xmlns:a16="http://schemas.microsoft.com/office/drawing/2014/main" id="{895562BA-FAFD-44AB-AB15-389BB9DD7B06}"/>
              </a:ext>
            </a:extLst>
          </p:cNvPr>
          <p:cNvPicPr>
            <a:picLocks noChangeAspect="1"/>
          </p:cNvPicPr>
          <p:nvPr/>
        </p:nvPicPr>
        <p:blipFill>
          <a:blip r:embed="rId7"/>
          <a:stretch>
            <a:fillRect/>
          </a:stretch>
        </p:blipFill>
        <p:spPr>
          <a:xfrm>
            <a:off x="155835" y="3943421"/>
            <a:ext cx="4075202" cy="1480985"/>
          </a:xfrm>
          <a:prstGeom prst="rect">
            <a:avLst/>
          </a:prstGeom>
        </p:spPr>
      </p:pic>
      <p:sp>
        <p:nvSpPr>
          <p:cNvPr id="13" name="TextBox 12">
            <a:extLst>
              <a:ext uri="{FF2B5EF4-FFF2-40B4-BE49-F238E27FC236}">
                <a16:creationId xmlns:a16="http://schemas.microsoft.com/office/drawing/2014/main" id="{E9F81772-52F7-46BB-9898-813077520972}"/>
              </a:ext>
            </a:extLst>
          </p:cNvPr>
          <p:cNvSpPr txBox="1"/>
          <p:nvPr/>
        </p:nvSpPr>
        <p:spPr>
          <a:xfrm>
            <a:off x="155835" y="1638811"/>
            <a:ext cx="6462792" cy="369332"/>
          </a:xfrm>
          <a:prstGeom prst="rect">
            <a:avLst/>
          </a:prstGeom>
          <a:noFill/>
        </p:spPr>
        <p:txBody>
          <a:bodyPr wrap="square">
            <a:spAutoFit/>
          </a:bodyPr>
          <a:lstStyle/>
          <a:p>
            <a:r>
              <a:rPr lang="en-US" b="1" dirty="0">
                <a:solidFill>
                  <a:schemeClr val="bg1"/>
                </a:solidFill>
              </a:rPr>
              <a:t>Query</a:t>
            </a:r>
          </a:p>
        </p:txBody>
      </p:sp>
      <p:sp>
        <p:nvSpPr>
          <p:cNvPr id="15" name="TextBox 14">
            <a:extLst>
              <a:ext uri="{FF2B5EF4-FFF2-40B4-BE49-F238E27FC236}">
                <a16:creationId xmlns:a16="http://schemas.microsoft.com/office/drawing/2014/main" id="{3D91CCDA-2BAB-4E2D-B212-9E570E8FE76D}"/>
              </a:ext>
            </a:extLst>
          </p:cNvPr>
          <p:cNvSpPr txBox="1"/>
          <p:nvPr/>
        </p:nvSpPr>
        <p:spPr>
          <a:xfrm>
            <a:off x="155835" y="3435502"/>
            <a:ext cx="6462792" cy="369332"/>
          </a:xfrm>
          <a:prstGeom prst="rect">
            <a:avLst/>
          </a:prstGeom>
          <a:noFill/>
        </p:spPr>
        <p:txBody>
          <a:bodyPr wrap="square">
            <a:spAutoFit/>
          </a:bodyPr>
          <a:lstStyle/>
          <a:p>
            <a:r>
              <a:rPr lang="en-US" b="1" dirty="0">
                <a:solidFill>
                  <a:schemeClr val="bg1"/>
                </a:solidFill>
              </a:rPr>
              <a:t>Output</a:t>
            </a:r>
          </a:p>
        </p:txBody>
      </p:sp>
      <p:sp>
        <p:nvSpPr>
          <p:cNvPr id="17" name="TextBox 16">
            <a:extLst>
              <a:ext uri="{FF2B5EF4-FFF2-40B4-BE49-F238E27FC236}">
                <a16:creationId xmlns:a16="http://schemas.microsoft.com/office/drawing/2014/main" id="{BB72F037-FB32-4D7A-B6A6-F882EEAD2E94}"/>
              </a:ext>
            </a:extLst>
          </p:cNvPr>
          <p:cNvSpPr txBox="1"/>
          <p:nvPr/>
        </p:nvSpPr>
        <p:spPr>
          <a:xfrm>
            <a:off x="101592" y="5793739"/>
            <a:ext cx="5710272" cy="1200329"/>
          </a:xfrm>
          <a:prstGeom prst="rect">
            <a:avLst/>
          </a:prstGeom>
          <a:noFill/>
        </p:spPr>
        <p:txBody>
          <a:bodyPr wrap="square">
            <a:spAutoFit/>
          </a:bodyPr>
          <a:lstStyle/>
          <a:p>
            <a:r>
              <a:rPr lang="en-US" b="1" dirty="0">
                <a:solidFill>
                  <a:schemeClr val="accent1">
                    <a:lumMod val="50000"/>
                  </a:schemeClr>
                </a:solidFill>
                <a:latin typeface="Goudy Old Style" panose="02020502050305020303" pitchFamily="18" charset="0"/>
              </a:rPr>
              <a:t>Online ads are most effective way to reach more audience followed by TV commercials. So, </a:t>
            </a:r>
            <a:r>
              <a:rPr lang="en-US" b="1" dirty="0" err="1">
                <a:solidFill>
                  <a:schemeClr val="accent1">
                    <a:lumMod val="50000"/>
                  </a:schemeClr>
                </a:solidFill>
                <a:latin typeface="Goudy Old Style" panose="02020502050305020303" pitchFamily="18" charset="0"/>
              </a:rPr>
              <a:t>CodeX</a:t>
            </a:r>
            <a:r>
              <a:rPr lang="en-US" b="1" dirty="0">
                <a:solidFill>
                  <a:schemeClr val="accent1">
                    <a:lumMod val="50000"/>
                  </a:schemeClr>
                </a:solidFill>
                <a:latin typeface="Goudy Old Style" panose="02020502050305020303" pitchFamily="18" charset="0"/>
              </a:rPr>
              <a:t> should be spend more on these online ads.</a:t>
            </a:r>
          </a:p>
          <a:p>
            <a:endParaRPr lang="en-US" b="1" dirty="0">
              <a:solidFill>
                <a:schemeClr val="accent1">
                  <a:lumMod val="50000"/>
                </a:schemeClr>
              </a:solidFill>
              <a:latin typeface="Goudy Old Style" panose="02020502050305020303"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5909"/>
    </mc:Choice>
    <mc:Fallback xmlns="">
      <p:transition spd="slow" advTm="3590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Marketing_channels by CodeX. Please refer to the notes on this slide for details">
            <a:hlinkClick r:id="rId3"/>
          </p:cNvPr>
          <p:cNvPicPr>
            <a:picLocks noChangeAspect="1"/>
          </p:cNvPicPr>
          <p:nvPr/>
        </p:nvPicPr>
        <p:blipFill>
          <a:blip r:embed="rId4">
            <a:clrChange>
              <a:clrFrom>
                <a:srgbClr val="FFFFFF"/>
              </a:clrFrom>
              <a:clrTo>
                <a:srgbClr val="FFFFFF">
                  <a:alpha val="0"/>
                </a:srgbClr>
              </a:clrTo>
            </a:clrChange>
          </a:blip>
          <a:stretch>
            <a:fillRect/>
          </a:stretch>
        </p:blipFill>
        <p:spPr>
          <a:xfrm>
            <a:off x="4231037" y="139484"/>
            <a:ext cx="9648018" cy="6858000"/>
          </a:xfrm>
          <a:prstGeom prst="rect">
            <a:avLst/>
          </a:prstGeom>
          <a:noFill/>
        </p:spPr>
      </p:pic>
      <p:sp>
        <p:nvSpPr>
          <p:cNvPr id="4" name="Title" hidden="1"/>
          <p:cNvSpPr>
            <a:spLocks noGrp="1"/>
          </p:cNvSpPr>
          <p:nvPr>
            <p:ph type="title"/>
          </p:nvPr>
        </p:nvSpPr>
        <p:spPr/>
        <p:txBody>
          <a:bodyPr/>
          <a:lstStyle/>
          <a:p>
            <a:r>
              <a:t>Page 8</a:t>
            </a:r>
          </a:p>
        </p:txBody>
      </p:sp>
      <p:sp>
        <p:nvSpPr>
          <p:cNvPr id="5" name="TextBox 4">
            <a:extLst>
              <a:ext uri="{FF2B5EF4-FFF2-40B4-BE49-F238E27FC236}">
                <a16:creationId xmlns:a16="http://schemas.microsoft.com/office/drawing/2014/main" id="{7F5A02AC-8F3D-4F4D-A20A-FDA8B9533132}"/>
              </a:ext>
            </a:extLst>
          </p:cNvPr>
          <p:cNvSpPr txBox="1"/>
          <p:nvPr/>
        </p:nvSpPr>
        <p:spPr>
          <a:xfrm>
            <a:off x="245199" y="650508"/>
            <a:ext cx="6938210" cy="646331"/>
          </a:xfrm>
          <a:prstGeom prst="rect">
            <a:avLst/>
          </a:prstGeom>
          <a:noFill/>
        </p:spPr>
        <p:txBody>
          <a:bodyPr wrap="square">
            <a:spAutoFit/>
          </a:bodyPr>
          <a:lstStyle/>
          <a:p>
            <a:r>
              <a:rPr lang="en-US" dirty="0">
                <a:solidFill>
                  <a:schemeClr val="bg1"/>
                </a:solidFill>
              </a:rPr>
              <a:t>How effective are different marketing strategies and channels in reaching our customers ?</a:t>
            </a:r>
          </a:p>
        </p:txBody>
      </p:sp>
      <p:sp>
        <p:nvSpPr>
          <p:cNvPr id="7" name="TextBox 6">
            <a:extLst>
              <a:ext uri="{FF2B5EF4-FFF2-40B4-BE49-F238E27FC236}">
                <a16:creationId xmlns:a16="http://schemas.microsoft.com/office/drawing/2014/main" id="{CE6E60F0-6702-45FD-8BDF-BF1BE48AE92E}"/>
              </a:ext>
            </a:extLst>
          </p:cNvPr>
          <p:cNvSpPr txBox="1"/>
          <p:nvPr/>
        </p:nvSpPr>
        <p:spPr>
          <a:xfrm>
            <a:off x="245199" y="1400559"/>
            <a:ext cx="6938210" cy="369332"/>
          </a:xfrm>
          <a:prstGeom prst="rect">
            <a:avLst/>
          </a:prstGeom>
          <a:noFill/>
        </p:spPr>
        <p:txBody>
          <a:bodyPr wrap="square">
            <a:spAutoFit/>
          </a:bodyPr>
          <a:lstStyle/>
          <a:p>
            <a:r>
              <a:rPr lang="en-US" b="1" dirty="0">
                <a:solidFill>
                  <a:schemeClr val="bg1"/>
                </a:solidFill>
              </a:rPr>
              <a:t>Query</a:t>
            </a:r>
          </a:p>
        </p:txBody>
      </p:sp>
      <p:sp>
        <p:nvSpPr>
          <p:cNvPr id="9" name="TextBox 8">
            <a:extLst>
              <a:ext uri="{FF2B5EF4-FFF2-40B4-BE49-F238E27FC236}">
                <a16:creationId xmlns:a16="http://schemas.microsoft.com/office/drawing/2014/main" id="{99FF3D63-D331-4311-8B1F-86DE28AB72A0}"/>
              </a:ext>
            </a:extLst>
          </p:cNvPr>
          <p:cNvSpPr txBox="1"/>
          <p:nvPr/>
        </p:nvSpPr>
        <p:spPr>
          <a:xfrm>
            <a:off x="245199" y="4461371"/>
            <a:ext cx="6938210" cy="369332"/>
          </a:xfrm>
          <a:prstGeom prst="rect">
            <a:avLst/>
          </a:prstGeom>
          <a:noFill/>
        </p:spPr>
        <p:txBody>
          <a:bodyPr wrap="square">
            <a:spAutoFit/>
          </a:bodyPr>
          <a:lstStyle/>
          <a:p>
            <a:r>
              <a:rPr lang="en-US" b="1" dirty="0">
                <a:solidFill>
                  <a:schemeClr val="bg1"/>
                </a:solidFill>
              </a:rPr>
              <a:t>Output</a:t>
            </a:r>
          </a:p>
        </p:txBody>
      </p:sp>
      <p:pic>
        <p:nvPicPr>
          <p:cNvPr id="11" name="Picture 10">
            <a:extLst>
              <a:ext uri="{FF2B5EF4-FFF2-40B4-BE49-F238E27FC236}">
                <a16:creationId xmlns:a16="http://schemas.microsoft.com/office/drawing/2014/main" id="{81DCCA6F-EC6E-428C-95CE-C94A7B213A41}"/>
              </a:ext>
            </a:extLst>
          </p:cNvPr>
          <p:cNvPicPr>
            <a:picLocks noChangeAspect="1"/>
          </p:cNvPicPr>
          <p:nvPr/>
        </p:nvPicPr>
        <p:blipFill>
          <a:blip r:embed="rId5"/>
          <a:stretch>
            <a:fillRect/>
          </a:stretch>
        </p:blipFill>
        <p:spPr>
          <a:xfrm>
            <a:off x="245199" y="1873611"/>
            <a:ext cx="6075779" cy="2434074"/>
          </a:xfrm>
          <a:prstGeom prst="rect">
            <a:avLst/>
          </a:prstGeom>
        </p:spPr>
      </p:pic>
      <p:pic>
        <p:nvPicPr>
          <p:cNvPr id="13" name="Picture 12">
            <a:extLst>
              <a:ext uri="{FF2B5EF4-FFF2-40B4-BE49-F238E27FC236}">
                <a16:creationId xmlns:a16="http://schemas.microsoft.com/office/drawing/2014/main" id="{78FA7E2D-07D1-4C14-8ABE-54C3C25E6BDB}"/>
              </a:ext>
            </a:extLst>
          </p:cNvPr>
          <p:cNvPicPr>
            <a:picLocks noChangeAspect="1"/>
          </p:cNvPicPr>
          <p:nvPr/>
        </p:nvPicPr>
        <p:blipFill>
          <a:blip r:embed="rId6"/>
          <a:stretch>
            <a:fillRect/>
          </a:stretch>
        </p:blipFill>
        <p:spPr>
          <a:xfrm>
            <a:off x="308809" y="4984389"/>
            <a:ext cx="2819401" cy="1778146"/>
          </a:xfrm>
          <a:prstGeom prst="rect">
            <a:avLst/>
          </a:prstGeom>
        </p:spPr>
      </p:pic>
      <p:sp>
        <p:nvSpPr>
          <p:cNvPr id="10" name="TextBox 9">
            <a:extLst>
              <a:ext uri="{FF2B5EF4-FFF2-40B4-BE49-F238E27FC236}">
                <a16:creationId xmlns:a16="http://schemas.microsoft.com/office/drawing/2014/main" id="{A6871295-A3A1-436B-BDC3-FEAEDE5D94AD}"/>
              </a:ext>
            </a:extLst>
          </p:cNvPr>
          <p:cNvSpPr txBox="1"/>
          <p:nvPr/>
        </p:nvSpPr>
        <p:spPr>
          <a:xfrm>
            <a:off x="2827685" y="681"/>
            <a:ext cx="6986586" cy="369332"/>
          </a:xfrm>
          <a:prstGeom prst="rect">
            <a:avLst/>
          </a:prstGeom>
          <a:noFill/>
        </p:spPr>
        <p:txBody>
          <a:bodyPr wrap="square">
            <a:spAutoFit/>
          </a:bodyPr>
          <a:lstStyle/>
          <a:p>
            <a:r>
              <a:rPr lang="en-US" sz="1800" b="1" dirty="0">
                <a:solidFill>
                  <a:schemeClr val="accent3">
                    <a:lumMod val="50000"/>
                  </a:schemeClr>
                </a:solidFill>
                <a:latin typeface="Algerian" panose="04020705040A02060702" pitchFamily="82" charset="0"/>
              </a:rPr>
              <a:t>Marketing Channels and Brand Awareness</a:t>
            </a:r>
          </a:p>
        </p:txBody>
      </p:sp>
    </p:spTree>
  </p:cSld>
  <p:clrMapOvr>
    <a:masterClrMapping/>
  </p:clrMapOvr>
  <mc:AlternateContent xmlns:mc="http://schemas.openxmlformats.org/markup-compatibility/2006" xmlns:p14="http://schemas.microsoft.com/office/powerpoint/2010/main">
    <mc:Choice Requires="p14">
      <p:transition spd="slow" p14:dur="2000" advTm="14197"/>
    </mc:Choice>
    <mc:Fallback xmlns="">
      <p:transition spd="slow" advTm="1419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Brand Perception  about CodeX. Please refer to the notes on this slide for details">
            <a:hlinkClick r:id="rId3"/>
          </p:cNvPr>
          <p:cNvPicPr>
            <a:picLocks noChangeAspect="1"/>
          </p:cNvPicPr>
          <p:nvPr/>
        </p:nvPicPr>
        <p:blipFill>
          <a:blip r:embed="rId4">
            <a:clrChange>
              <a:clrFrom>
                <a:srgbClr val="FFFFFF"/>
              </a:clrFrom>
              <a:clrTo>
                <a:srgbClr val="FFFFFF">
                  <a:alpha val="0"/>
                </a:srgbClr>
              </a:clrTo>
            </a:clrChange>
          </a:blip>
          <a:stretch>
            <a:fillRect/>
          </a:stretch>
        </p:blipFill>
        <p:spPr>
          <a:xfrm>
            <a:off x="3448986" y="697832"/>
            <a:ext cx="10797406" cy="6160168"/>
          </a:xfrm>
          <a:prstGeom prst="rect">
            <a:avLst/>
          </a:prstGeom>
          <a:noFill/>
        </p:spPr>
      </p:pic>
      <p:sp>
        <p:nvSpPr>
          <p:cNvPr id="4" name="Title" hidden="1"/>
          <p:cNvSpPr>
            <a:spLocks noGrp="1"/>
          </p:cNvSpPr>
          <p:nvPr>
            <p:ph type="title"/>
          </p:nvPr>
        </p:nvSpPr>
        <p:spPr/>
        <p:txBody>
          <a:bodyPr/>
          <a:lstStyle/>
          <a:p>
            <a:r>
              <a:t>Page 9</a:t>
            </a:r>
          </a:p>
        </p:txBody>
      </p:sp>
      <p:sp>
        <p:nvSpPr>
          <p:cNvPr id="5" name="TextBox 4">
            <a:extLst>
              <a:ext uri="{FF2B5EF4-FFF2-40B4-BE49-F238E27FC236}">
                <a16:creationId xmlns:a16="http://schemas.microsoft.com/office/drawing/2014/main" id="{AC322FBE-47C5-47EA-865F-42E7F7DE8197}"/>
              </a:ext>
            </a:extLst>
          </p:cNvPr>
          <p:cNvSpPr txBox="1"/>
          <p:nvPr/>
        </p:nvSpPr>
        <p:spPr>
          <a:xfrm>
            <a:off x="3448381" y="0"/>
            <a:ext cx="7122694" cy="584775"/>
          </a:xfrm>
          <a:prstGeom prst="rect">
            <a:avLst/>
          </a:prstGeom>
          <a:noFill/>
        </p:spPr>
        <p:txBody>
          <a:bodyPr wrap="square">
            <a:spAutoFit/>
          </a:bodyPr>
          <a:lstStyle/>
          <a:p>
            <a:r>
              <a:rPr lang="en-US" sz="3200" b="1" dirty="0">
                <a:solidFill>
                  <a:schemeClr val="accent3">
                    <a:lumMod val="50000"/>
                  </a:schemeClr>
                </a:solidFill>
                <a:latin typeface="Algerian" panose="04020705040A02060702" pitchFamily="82" charset="0"/>
              </a:rPr>
              <a:t>Brand Penetration</a:t>
            </a:r>
          </a:p>
        </p:txBody>
      </p:sp>
      <p:sp>
        <p:nvSpPr>
          <p:cNvPr id="7" name="TextBox 6">
            <a:extLst>
              <a:ext uri="{FF2B5EF4-FFF2-40B4-BE49-F238E27FC236}">
                <a16:creationId xmlns:a16="http://schemas.microsoft.com/office/drawing/2014/main" id="{20413D46-33B4-4493-83ED-C76E3509BB7D}"/>
              </a:ext>
            </a:extLst>
          </p:cNvPr>
          <p:cNvSpPr txBox="1"/>
          <p:nvPr/>
        </p:nvSpPr>
        <p:spPr>
          <a:xfrm>
            <a:off x="224589" y="1034534"/>
            <a:ext cx="7122694" cy="369332"/>
          </a:xfrm>
          <a:prstGeom prst="rect">
            <a:avLst/>
          </a:prstGeom>
          <a:noFill/>
        </p:spPr>
        <p:txBody>
          <a:bodyPr wrap="square">
            <a:spAutoFit/>
          </a:bodyPr>
          <a:lstStyle/>
          <a:p>
            <a:r>
              <a:rPr lang="en-US" dirty="0">
                <a:solidFill>
                  <a:schemeClr val="bg1"/>
                </a:solidFill>
              </a:rPr>
              <a:t>What do people think about our brand? (overall rating)</a:t>
            </a:r>
          </a:p>
        </p:txBody>
      </p:sp>
      <p:sp>
        <p:nvSpPr>
          <p:cNvPr id="9" name="TextBox 8">
            <a:extLst>
              <a:ext uri="{FF2B5EF4-FFF2-40B4-BE49-F238E27FC236}">
                <a16:creationId xmlns:a16="http://schemas.microsoft.com/office/drawing/2014/main" id="{C95EC43F-BCA3-4D44-870A-EFD4D7B8C526}"/>
              </a:ext>
            </a:extLst>
          </p:cNvPr>
          <p:cNvSpPr txBox="1"/>
          <p:nvPr/>
        </p:nvSpPr>
        <p:spPr>
          <a:xfrm>
            <a:off x="224589" y="1756610"/>
            <a:ext cx="7122694" cy="369332"/>
          </a:xfrm>
          <a:prstGeom prst="rect">
            <a:avLst/>
          </a:prstGeom>
          <a:noFill/>
        </p:spPr>
        <p:txBody>
          <a:bodyPr wrap="square">
            <a:spAutoFit/>
          </a:bodyPr>
          <a:lstStyle/>
          <a:p>
            <a:r>
              <a:rPr lang="en-US" b="1" dirty="0">
                <a:solidFill>
                  <a:schemeClr val="bg1"/>
                </a:solidFill>
              </a:rPr>
              <a:t>Query</a:t>
            </a:r>
          </a:p>
        </p:txBody>
      </p:sp>
      <p:sp>
        <p:nvSpPr>
          <p:cNvPr id="11" name="TextBox 10">
            <a:extLst>
              <a:ext uri="{FF2B5EF4-FFF2-40B4-BE49-F238E27FC236}">
                <a16:creationId xmlns:a16="http://schemas.microsoft.com/office/drawing/2014/main" id="{78AA727E-246D-4B42-8889-2E6D5EF6878D}"/>
              </a:ext>
            </a:extLst>
          </p:cNvPr>
          <p:cNvSpPr txBox="1"/>
          <p:nvPr/>
        </p:nvSpPr>
        <p:spPr>
          <a:xfrm>
            <a:off x="224589" y="4732059"/>
            <a:ext cx="7122694" cy="369332"/>
          </a:xfrm>
          <a:prstGeom prst="rect">
            <a:avLst/>
          </a:prstGeom>
          <a:noFill/>
        </p:spPr>
        <p:txBody>
          <a:bodyPr wrap="square">
            <a:spAutoFit/>
          </a:bodyPr>
          <a:lstStyle/>
          <a:p>
            <a:r>
              <a:rPr lang="en-US" b="1" dirty="0">
                <a:solidFill>
                  <a:schemeClr val="bg1"/>
                </a:solidFill>
              </a:rPr>
              <a:t>Output</a:t>
            </a:r>
          </a:p>
        </p:txBody>
      </p:sp>
      <p:sp>
        <p:nvSpPr>
          <p:cNvPr id="17" name="TextBox 16">
            <a:extLst>
              <a:ext uri="{FF2B5EF4-FFF2-40B4-BE49-F238E27FC236}">
                <a16:creationId xmlns:a16="http://schemas.microsoft.com/office/drawing/2014/main" id="{ED434631-CD16-4258-B7A2-EA637581E5E2}"/>
              </a:ext>
            </a:extLst>
          </p:cNvPr>
          <p:cNvSpPr txBox="1"/>
          <p:nvPr/>
        </p:nvSpPr>
        <p:spPr>
          <a:xfrm>
            <a:off x="4214813" y="5656530"/>
            <a:ext cx="7864892" cy="646331"/>
          </a:xfrm>
          <a:prstGeom prst="rect">
            <a:avLst/>
          </a:prstGeom>
          <a:noFill/>
        </p:spPr>
        <p:txBody>
          <a:bodyPr wrap="square">
            <a:spAutoFit/>
          </a:bodyPr>
          <a:lstStyle/>
          <a:p>
            <a:r>
              <a:rPr lang="en-US" b="1" dirty="0">
                <a:solidFill>
                  <a:schemeClr val="accent1">
                    <a:lumMod val="50000"/>
                  </a:schemeClr>
                </a:solidFill>
                <a:latin typeface="Goudy Old Style" panose="02020502050305020303" pitchFamily="18" charset="0"/>
              </a:rPr>
              <a:t>Most of the respondents have a neutral view about </a:t>
            </a:r>
            <a:r>
              <a:rPr lang="en-US" b="1" dirty="0" err="1">
                <a:solidFill>
                  <a:schemeClr val="accent1">
                    <a:lumMod val="50000"/>
                  </a:schemeClr>
                </a:solidFill>
                <a:latin typeface="Goudy Old Style" panose="02020502050305020303" pitchFamily="18" charset="0"/>
              </a:rPr>
              <a:t>CodeX</a:t>
            </a:r>
            <a:r>
              <a:rPr lang="en-US" b="1" dirty="0">
                <a:solidFill>
                  <a:schemeClr val="accent1">
                    <a:lumMod val="50000"/>
                  </a:schemeClr>
                </a:solidFill>
                <a:latin typeface="Goudy Old Style" panose="02020502050305020303" pitchFamily="18" charset="0"/>
              </a:rPr>
              <a:t> . However , </a:t>
            </a:r>
            <a:r>
              <a:rPr lang="en-US" b="1" dirty="0" err="1">
                <a:solidFill>
                  <a:schemeClr val="accent1">
                    <a:lumMod val="50000"/>
                  </a:schemeClr>
                </a:solidFill>
                <a:latin typeface="Goudy Old Style" panose="02020502050305020303" pitchFamily="18" charset="0"/>
              </a:rPr>
              <a:t>CodeX</a:t>
            </a:r>
            <a:r>
              <a:rPr lang="en-US" b="1" dirty="0">
                <a:solidFill>
                  <a:schemeClr val="accent1">
                    <a:lumMod val="50000"/>
                  </a:schemeClr>
                </a:solidFill>
                <a:latin typeface="Goudy Old Style" panose="02020502050305020303" pitchFamily="18" charset="0"/>
              </a:rPr>
              <a:t> can implement right strategies effectively to strengthen their consumer base.</a:t>
            </a:r>
          </a:p>
        </p:txBody>
      </p:sp>
      <p:pic>
        <p:nvPicPr>
          <p:cNvPr id="19" name="Picture 18">
            <a:extLst>
              <a:ext uri="{FF2B5EF4-FFF2-40B4-BE49-F238E27FC236}">
                <a16:creationId xmlns:a16="http://schemas.microsoft.com/office/drawing/2014/main" id="{982C16FC-E110-4D5E-921E-47AE5ABB7477}"/>
              </a:ext>
            </a:extLst>
          </p:cNvPr>
          <p:cNvPicPr>
            <a:picLocks noChangeAspect="1"/>
          </p:cNvPicPr>
          <p:nvPr/>
        </p:nvPicPr>
        <p:blipFill>
          <a:blip r:embed="rId5"/>
          <a:stretch>
            <a:fillRect/>
          </a:stretch>
        </p:blipFill>
        <p:spPr>
          <a:xfrm>
            <a:off x="224588" y="2125941"/>
            <a:ext cx="6128085" cy="2478535"/>
          </a:xfrm>
          <a:prstGeom prst="rect">
            <a:avLst/>
          </a:prstGeom>
        </p:spPr>
      </p:pic>
      <p:pic>
        <p:nvPicPr>
          <p:cNvPr id="21" name="Picture 20">
            <a:extLst>
              <a:ext uri="{FF2B5EF4-FFF2-40B4-BE49-F238E27FC236}">
                <a16:creationId xmlns:a16="http://schemas.microsoft.com/office/drawing/2014/main" id="{9A35A4B0-4F3C-41FB-84E4-FD765C1887F0}"/>
              </a:ext>
            </a:extLst>
          </p:cNvPr>
          <p:cNvPicPr>
            <a:picLocks noChangeAspect="1"/>
          </p:cNvPicPr>
          <p:nvPr/>
        </p:nvPicPr>
        <p:blipFill>
          <a:blip r:embed="rId6"/>
          <a:stretch>
            <a:fillRect/>
          </a:stretch>
        </p:blipFill>
        <p:spPr>
          <a:xfrm>
            <a:off x="228581" y="5451938"/>
            <a:ext cx="3621521" cy="127847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4961"/>
    </mc:Choice>
    <mc:Fallback xmlns="">
      <p:transition spd="slow" advTm="1496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reffered  purchase location. Please refer to the notes on this slide for details">
            <a:hlinkClick r:id="rId3"/>
          </p:cNvPr>
          <p:cNvPicPr>
            <a:picLocks noChangeAspect="1"/>
          </p:cNvPicPr>
          <p:nvPr/>
        </p:nvPicPr>
        <p:blipFill>
          <a:blip r:embed="rId4">
            <a:clrChange>
              <a:clrFrom>
                <a:srgbClr val="FFFFFF"/>
              </a:clrFrom>
              <a:clrTo>
                <a:srgbClr val="FFFFFF">
                  <a:alpha val="0"/>
                </a:srgbClr>
              </a:clrTo>
            </a:clrChange>
          </a:blip>
          <a:stretch>
            <a:fillRect/>
          </a:stretch>
        </p:blipFill>
        <p:spPr>
          <a:xfrm>
            <a:off x="4170947" y="-821411"/>
            <a:ext cx="9305151" cy="7092819"/>
          </a:xfrm>
          <a:prstGeom prst="rect">
            <a:avLst/>
          </a:prstGeom>
          <a:noFill/>
        </p:spPr>
      </p:pic>
      <p:sp>
        <p:nvSpPr>
          <p:cNvPr id="4" name="Title" hidden="1"/>
          <p:cNvSpPr>
            <a:spLocks noGrp="1"/>
          </p:cNvSpPr>
          <p:nvPr>
            <p:ph type="title"/>
          </p:nvPr>
        </p:nvSpPr>
        <p:spPr/>
        <p:txBody>
          <a:bodyPr/>
          <a:lstStyle/>
          <a:p>
            <a:r>
              <a:t>Page 10</a:t>
            </a:r>
          </a:p>
        </p:txBody>
      </p:sp>
      <p:sp>
        <p:nvSpPr>
          <p:cNvPr id="5" name="TextBox 4">
            <a:extLst>
              <a:ext uri="{FF2B5EF4-FFF2-40B4-BE49-F238E27FC236}">
                <a16:creationId xmlns:a16="http://schemas.microsoft.com/office/drawing/2014/main" id="{4FDE08DF-3266-4F29-8B5A-C104D3CD897C}"/>
              </a:ext>
            </a:extLst>
          </p:cNvPr>
          <p:cNvSpPr txBox="1"/>
          <p:nvPr/>
        </p:nvSpPr>
        <p:spPr>
          <a:xfrm>
            <a:off x="960270" y="-393"/>
            <a:ext cx="6737684" cy="584775"/>
          </a:xfrm>
          <a:prstGeom prst="rect">
            <a:avLst/>
          </a:prstGeom>
          <a:noFill/>
        </p:spPr>
        <p:txBody>
          <a:bodyPr wrap="square">
            <a:spAutoFit/>
          </a:bodyPr>
          <a:lstStyle/>
          <a:p>
            <a:r>
              <a:rPr lang="en-US" sz="3200" b="1" dirty="0">
                <a:solidFill>
                  <a:schemeClr val="accent3">
                    <a:lumMod val="50000"/>
                  </a:schemeClr>
                </a:solidFill>
                <a:latin typeface="Algerian" panose="04020705040A02060702" pitchFamily="82" charset="0"/>
              </a:rPr>
              <a:t>Purchase Behavior</a:t>
            </a:r>
          </a:p>
        </p:txBody>
      </p:sp>
      <p:sp>
        <p:nvSpPr>
          <p:cNvPr id="7" name="TextBox 6">
            <a:extLst>
              <a:ext uri="{FF2B5EF4-FFF2-40B4-BE49-F238E27FC236}">
                <a16:creationId xmlns:a16="http://schemas.microsoft.com/office/drawing/2014/main" id="{2CF4C414-545A-4593-B93C-60EBA63D92AB}"/>
              </a:ext>
            </a:extLst>
          </p:cNvPr>
          <p:cNvSpPr txBox="1"/>
          <p:nvPr/>
        </p:nvSpPr>
        <p:spPr>
          <a:xfrm>
            <a:off x="320842" y="866092"/>
            <a:ext cx="6737684" cy="369332"/>
          </a:xfrm>
          <a:prstGeom prst="rect">
            <a:avLst/>
          </a:prstGeom>
          <a:noFill/>
        </p:spPr>
        <p:txBody>
          <a:bodyPr wrap="square">
            <a:spAutoFit/>
          </a:bodyPr>
          <a:lstStyle/>
          <a:p>
            <a:r>
              <a:rPr lang="en-US" dirty="0">
                <a:solidFill>
                  <a:schemeClr val="bg1"/>
                </a:solidFill>
              </a:rPr>
              <a:t>Where do respondents prefer to purchase energy drinks ?</a:t>
            </a:r>
          </a:p>
        </p:txBody>
      </p:sp>
      <p:sp>
        <p:nvSpPr>
          <p:cNvPr id="9" name="TextBox 8">
            <a:extLst>
              <a:ext uri="{FF2B5EF4-FFF2-40B4-BE49-F238E27FC236}">
                <a16:creationId xmlns:a16="http://schemas.microsoft.com/office/drawing/2014/main" id="{39FE1FAA-58CE-43C5-9BD2-23C56459182A}"/>
              </a:ext>
            </a:extLst>
          </p:cNvPr>
          <p:cNvSpPr txBox="1"/>
          <p:nvPr/>
        </p:nvSpPr>
        <p:spPr>
          <a:xfrm>
            <a:off x="316764" y="1613137"/>
            <a:ext cx="6741762" cy="369332"/>
          </a:xfrm>
          <a:prstGeom prst="rect">
            <a:avLst/>
          </a:prstGeom>
          <a:noFill/>
        </p:spPr>
        <p:txBody>
          <a:bodyPr wrap="square">
            <a:spAutoFit/>
          </a:bodyPr>
          <a:lstStyle/>
          <a:p>
            <a:r>
              <a:rPr lang="en-US" b="1" dirty="0">
                <a:solidFill>
                  <a:schemeClr val="bg1"/>
                </a:solidFill>
              </a:rPr>
              <a:t>Query</a:t>
            </a:r>
          </a:p>
        </p:txBody>
      </p:sp>
      <p:sp>
        <p:nvSpPr>
          <p:cNvPr id="11" name="TextBox 10">
            <a:extLst>
              <a:ext uri="{FF2B5EF4-FFF2-40B4-BE49-F238E27FC236}">
                <a16:creationId xmlns:a16="http://schemas.microsoft.com/office/drawing/2014/main" id="{8ED9BD7F-45D2-4922-8731-0982EE23D914}"/>
              </a:ext>
            </a:extLst>
          </p:cNvPr>
          <p:cNvSpPr txBox="1"/>
          <p:nvPr/>
        </p:nvSpPr>
        <p:spPr>
          <a:xfrm>
            <a:off x="339688" y="4430022"/>
            <a:ext cx="6741762" cy="369332"/>
          </a:xfrm>
          <a:prstGeom prst="rect">
            <a:avLst/>
          </a:prstGeom>
          <a:noFill/>
        </p:spPr>
        <p:txBody>
          <a:bodyPr wrap="square">
            <a:spAutoFit/>
          </a:bodyPr>
          <a:lstStyle/>
          <a:p>
            <a:r>
              <a:rPr lang="en-US" b="1" dirty="0">
                <a:solidFill>
                  <a:schemeClr val="bg1"/>
                </a:solidFill>
              </a:rPr>
              <a:t>Output</a:t>
            </a:r>
          </a:p>
        </p:txBody>
      </p:sp>
      <p:pic>
        <p:nvPicPr>
          <p:cNvPr id="6" name="Picture 5">
            <a:extLst>
              <a:ext uri="{FF2B5EF4-FFF2-40B4-BE49-F238E27FC236}">
                <a16:creationId xmlns:a16="http://schemas.microsoft.com/office/drawing/2014/main" id="{0A7BBF51-46A7-429E-942D-947A7A07BDDC}"/>
              </a:ext>
            </a:extLst>
          </p:cNvPr>
          <p:cNvPicPr>
            <a:picLocks noChangeAspect="1"/>
          </p:cNvPicPr>
          <p:nvPr/>
        </p:nvPicPr>
        <p:blipFill>
          <a:blip r:embed="rId5"/>
          <a:stretch>
            <a:fillRect/>
          </a:stretch>
        </p:blipFill>
        <p:spPr>
          <a:xfrm>
            <a:off x="316764" y="2007956"/>
            <a:ext cx="5496765" cy="2244004"/>
          </a:xfrm>
          <a:prstGeom prst="rect">
            <a:avLst/>
          </a:prstGeom>
        </p:spPr>
      </p:pic>
      <p:pic>
        <p:nvPicPr>
          <p:cNvPr id="13" name="Picture 12">
            <a:extLst>
              <a:ext uri="{FF2B5EF4-FFF2-40B4-BE49-F238E27FC236}">
                <a16:creationId xmlns:a16="http://schemas.microsoft.com/office/drawing/2014/main" id="{2F12AE9C-CDAC-4B67-87EF-DEBFB9F2766C}"/>
              </a:ext>
            </a:extLst>
          </p:cNvPr>
          <p:cNvPicPr>
            <a:picLocks noChangeAspect="1"/>
          </p:cNvPicPr>
          <p:nvPr/>
        </p:nvPicPr>
        <p:blipFill>
          <a:blip r:embed="rId6"/>
          <a:stretch>
            <a:fillRect/>
          </a:stretch>
        </p:blipFill>
        <p:spPr>
          <a:xfrm>
            <a:off x="316763" y="4799355"/>
            <a:ext cx="4012349" cy="1849766"/>
          </a:xfrm>
          <a:prstGeom prst="rect">
            <a:avLst/>
          </a:prstGeom>
        </p:spPr>
      </p:pic>
      <p:sp>
        <p:nvSpPr>
          <p:cNvPr id="15" name="TextBox 14">
            <a:extLst>
              <a:ext uri="{FF2B5EF4-FFF2-40B4-BE49-F238E27FC236}">
                <a16:creationId xmlns:a16="http://schemas.microsoft.com/office/drawing/2014/main" id="{85061B9E-3385-46B9-A5A1-02412330EF19}"/>
              </a:ext>
            </a:extLst>
          </p:cNvPr>
          <p:cNvSpPr txBox="1"/>
          <p:nvPr/>
        </p:nvSpPr>
        <p:spPr>
          <a:xfrm>
            <a:off x="5236368" y="5348078"/>
            <a:ext cx="6786562" cy="646331"/>
          </a:xfrm>
          <a:prstGeom prst="rect">
            <a:avLst/>
          </a:prstGeom>
          <a:noFill/>
        </p:spPr>
        <p:txBody>
          <a:bodyPr wrap="square">
            <a:spAutoFit/>
          </a:bodyPr>
          <a:lstStyle/>
          <a:p>
            <a:r>
              <a:rPr lang="en-US" b="1" dirty="0">
                <a:solidFill>
                  <a:schemeClr val="accent1">
                    <a:lumMod val="50000"/>
                  </a:schemeClr>
                </a:solidFill>
                <a:latin typeface="Goudy Old Style" panose="02020502050305020303" pitchFamily="18" charset="0"/>
              </a:rPr>
              <a:t>In terms of purchase location consumers prefer buying their energy drinks from supermarkets and online retailers..</a:t>
            </a:r>
          </a:p>
        </p:txBody>
      </p:sp>
    </p:spTree>
  </p:cSld>
  <p:clrMapOvr>
    <a:masterClrMapping/>
  </p:clrMapOvr>
  <mc:AlternateContent xmlns:mc="http://schemas.openxmlformats.org/markup-compatibility/2006" xmlns:p14="http://schemas.microsoft.com/office/powerpoint/2010/main">
    <mc:Choice Requires="p14">
      <p:transition spd="slow" p14:dur="2000" advTm="8740"/>
    </mc:Choice>
    <mc:Fallback xmlns="">
      <p:transition spd="slow" advTm="874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Limited edition packaging by Price range and gender. Please refer to the notes on this slide for details">
            <a:hlinkClick r:id="rId3"/>
          </p:cNvPr>
          <p:cNvPicPr>
            <a:picLocks noChangeAspect="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4271963" y="-871537"/>
            <a:ext cx="10082212" cy="7505439"/>
          </a:xfrm>
          <a:prstGeom prst="rect">
            <a:avLst/>
          </a:prstGeom>
          <a:noFill/>
        </p:spPr>
      </p:pic>
      <p:sp>
        <p:nvSpPr>
          <p:cNvPr id="4" name="Title" hidden="1"/>
          <p:cNvSpPr>
            <a:spLocks noGrp="1"/>
          </p:cNvSpPr>
          <p:nvPr>
            <p:ph type="title"/>
          </p:nvPr>
        </p:nvSpPr>
        <p:spPr/>
        <p:txBody>
          <a:bodyPr/>
          <a:lstStyle/>
          <a:p>
            <a:r>
              <a:t>Page 12</a:t>
            </a:r>
          </a:p>
        </p:txBody>
      </p:sp>
      <p:sp>
        <p:nvSpPr>
          <p:cNvPr id="5" name="TextBox 4">
            <a:extLst>
              <a:ext uri="{FF2B5EF4-FFF2-40B4-BE49-F238E27FC236}">
                <a16:creationId xmlns:a16="http://schemas.microsoft.com/office/drawing/2014/main" id="{8B54178B-9F67-4840-BBA8-08405FE37F2E}"/>
              </a:ext>
            </a:extLst>
          </p:cNvPr>
          <p:cNvSpPr txBox="1"/>
          <p:nvPr/>
        </p:nvSpPr>
        <p:spPr>
          <a:xfrm>
            <a:off x="146448" y="455010"/>
            <a:ext cx="7179468" cy="646331"/>
          </a:xfrm>
          <a:prstGeom prst="rect">
            <a:avLst/>
          </a:prstGeom>
          <a:noFill/>
        </p:spPr>
        <p:txBody>
          <a:bodyPr wrap="square">
            <a:spAutoFit/>
          </a:bodyPr>
          <a:lstStyle/>
          <a:p>
            <a:r>
              <a:rPr lang="en-US" dirty="0">
                <a:solidFill>
                  <a:schemeClr val="bg1"/>
                </a:solidFill>
              </a:rPr>
              <a:t>What factors influence respondents purchase decisions, such as price range and limited edition packaging?</a:t>
            </a:r>
          </a:p>
        </p:txBody>
      </p:sp>
      <p:sp>
        <p:nvSpPr>
          <p:cNvPr id="7" name="TextBox 6">
            <a:extLst>
              <a:ext uri="{FF2B5EF4-FFF2-40B4-BE49-F238E27FC236}">
                <a16:creationId xmlns:a16="http://schemas.microsoft.com/office/drawing/2014/main" id="{5D56D749-E55D-4936-991C-AB91197E56C2}"/>
              </a:ext>
            </a:extLst>
          </p:cNvPr>
          <p:cNvSpPr txBox="1"/>
          <p:nvPr/>
        </p:nvSpPr>
        <p:spPr>
          <a:xfrm>
            <a:off x="146448" y="1223724"/>
            <a:ext cx="7179468" cy="369332"/>
          </a:xfrm>
          <a:prstGeom prst="rect">
            <a:avLst/>
          </a:prstGeom>
          <a:noFill/>
        </p:spPr>
        <p:txBody>
          <a:bodyPr wrap="square">
            <a:spAutoFit/>
          </a:bodyPr>
          <a:lstStyle/>
          <a:p>
            <a:r>
              <a:rPr lang="en-US" b="1" dirty="0">
                <a:solidFill>
                  <a:schemeClr val="bg1"/>
                </a:solidFill>
              </a:rPr>
              <a:t>Query</a:t>
            </a:r>
          </a:p>
        </p:txBody>
      </p:sp>
      <p:sp>
        <p:nvSpPr>
          <p:cNvPr id="9" name="TextBox 8">
            <a:extLst>
              <a:ext uri="{FF2B5EF4-FFF2-40B4-BE49-F238E27FC236}">
                <a16:creationId xmlns:a16="http://schemas.microsoft.com/office/drawing/2014/main" id="{1D06C5F3-8DBE-4C60-9E40-3E174F6C948C}"/>
              </a:ext>
            </a:extLst>
          </p:cNvPr>
          <p:cNvSpPr txBox="1"/>
          <p:nvPr/>
        </p:nvSpPr>
        <p:spPr>
          <a:xfrm>
            <a:off x="146448" y="3757732"/>
            <a:ext cx="7179468" cy="369332"/>
          </a:xfrm>
          <a:prstGeom prst="rect">
            <a:avLst/>
          </a:prstGeom>
          <a:noFill/>
        </p:spPr>
        <p:txBody>
          <a:bodyPr wrap="square">
            <a:spAutoFit/>
          </a:bodyPr>
          <a:lstStyle/>
          <a:p>
            <a:r>
              <a:rPr lang="en-US" b="1" dirty="0">
                <a:solidFill>
                  <a:schemeClr val="bg1"/>
                </a:solidFill>
              </a:rPr>
              <a:t>Output</a:t>
            </a:r>
          </a:p>
        </p:txBody>
      </p:sp>
      <p:sp>
        <p:nvSpPr>
          <p:cNvPr id="15" name="TextBox 14">
            <a:extLst>
              <a:ext uri="{FF2B5EF4-FFF2-40B4-BE49-F238E27FC236}">
                <a16:creationId xmlns:a16="http://schemas.microsoft.com/office/drawing/2014/main" id="{5A01F24F-12B4-4E2A-B775-8CDE3D9E67A1}"/>
              </a:ext>
            </a:extLst>
          </p:cNvPr>
          <p:cNvSpPr txBox="1"/>
          <p:nvPr/>
        </p:nvSpPr>
        <p:spPr>
          <a:xfrm>
            <a:off x="146448" y="5645409"/>
            <a:ext cx="7179468" cy="1200329"/>
          </a:xfrm>
          <a:prstGeom prst="rect">
            <a:avLst/>
          </a:prstGeom>
          <a:noFill/>
        </p:spPr>
        <p:txBody>
          <a:bodyPr wrap="square">
            <a:spAutoFit/>
          </a:bodyPr>
          <a:lstStyle/>
          <a:p>
            <a:r>
              <a:rPr lang="en-US" b="1" dirty="0">
                <a:solidFill>
                  <a:schemeClr val="accent1">
                    <a:lumMod val="50000"/>
                  </a:schemeClr>
                </a:solidFill>
                <a:latin typeface="Goudy Old Style" panose="02020502050305020303" pitchFamily="18" charset="0"/>
              </a:rPr>
              <a:t>As the price increases the count of respondents is decreasing hence, it shows the inverse relationship between price and count of respondents and it is also exhibiting the pricing method where customers do not buy beyond a certain price range.</a:t>
            </a:r>
          </a:p>
        </p:txBody>
      </p:sp>
      <p:pic>
        <p:nvPicPr>
          <p:cNvPr id="17" name="Picture 16">
            <a:extLst>
              <a:ext uri="{FF2B5EF4-FFF2-40B4-BE49-F238E27FC236}">
                <a16:creationId xmlns:a16="http://schemas.microsoft.com/office/drawing/2014/main" id="{F9905882-24AF-49D8-B91E-2AD3A6FFC726}"/>
              </a:ext>
            </a:extLst>
          </p:cNvPr>
          <p:cNvPicPr>
            <a:picLocks noChangeAspect="1"/>
          </p:cNvPicPr>
          <p:nvPr/>
        </p:nvPicPr>
        <p:blipFill>
          <a:blip r:embed="rId6"/>
          <a:stretch>
            <a:fillRect/>
          </a:stretch>
        </p:blipFill>
        <p:spPr>
          <a:xfrm>
            <a:off x="146448" y="1715439"/>
            <a:ext cx="3642193" cy="1395962"/>
          </a:xfrm>
          <a:prstGeom prst="rect">
            <a:avLst/>
          </a:prstGeom>
        </p:spPr>
      </p:pic>
      <p:pic>
        <p:nvPicPr>
          <p:cNvPr id="19" name="Picture 18">
            <a:extLst>
              <a:ext uri="{FF2B5EF4-FFF2-40B4-BE49-F238E27FC236}">
                <a16:creationId xmlns:a16="http://schemas.microsoft.com/office/drawing/2014/main" id="{E75C018F-BCC8-445A-BF78-091274BB308A}"/>
              </a:ext>
            </a:extLst>
          </p:cNvPr>
          <p:cNvPicPr>
            <a:picLocks noChangeAspect="1"/>
          </p:cNvPicPr>
          <p:nvPr/>
        </p:nvPicPr>
        <p:blipFill>
          <a:blip r:embed="rId7"/>
          <a:stretch>
            <a:fillRect/>
          </a:stretch>
        </p:blipFill>
        <p:spPr>
          <a:xfrm>
            <a:off x="199431" y="4181692"/>
            <a:ext cx="2782490" cy="1412403"/>
          </a:xfrm>
          <a:prstGeom prst="rect">
            <a:avLst/>
          </a:prstGeom>
        </p:spPr>
      </p:pic>
      <p:sp>
        <p:nvSpPr>
          <p:cNvPr id="21" name="TextBox 20">
            <a:extLst>
              <a:ext uri="{FF2B5EF4-FFF2-40B4-BE49-F238E27FC236}">
                <a16:creationId xmlns:a16="http://schemas.microsoft.com/office/drawing/2014/main" id="{E66A5F7D-0FC7-41FD-986A-295B9C156F39}"/>
              </a:ext>
            </a:extLst>
          </p:cNvPr>
          <p:cNvSpPr txBox="1"/>
          <p:nvPr/>
        </p:nvSpPr>
        <p:spPr>
          <a:xfrm>
            <a:off x="3171826" y="0"/>
            <a:ext cx="7229474" cy="369332"/>
          </a:xfrm>
          <a:prstGeom prst="rect">
            <a:avLst/>
          </a:prstGeom>
          <a:noFill/>
        </p:spPr>
        <p:txBody>
          <a:bodyPr wrap="square">
            <a:spAutoFit/>
          </a:bodyPr>
          <a:lstStyle/>
          <a:p>
            <a:r>
              <a:rPr lang="en-US" sz="1800" b="1" dirty="0">
                <a:solidFill>
                  <a:schemeClr val="accent3">
                    <a:lumMod val="50000"/>
                  </a:schemeClr>
                </a:solidFill>
                <a:latin typeface="Algerian" panose="04020705040A02060702" pitchFamily="82" charset="0"/>
              </a:rPr>
              <a:t>Purchase Behavior</a:t>
            </a:r>
          </a:p>
        </p:txBody>
      </p:sp>
    </p:spTree>
  </p:cSld>
  <p:clrMapOvr>
    <a:masterClrMapping/>
  </p:clrMapOvr>
  <mc:AlternateContent xmlns:mc="http://schemas.openxmlformats.org/markup-compatibility/2006" xmlns:p14="http://schemas.microsoft.com/office/powerpoint/2010/main">
    <mc:Choice Requires="p14">
      <p:transition spd="slow" p14:dur="2000" advTm="45094"/>
    </mc:Choice>
    <mc:Fallback xmlns="">
      <p:transition spd="slow" advTm="45094"/>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8CF3458-897A-4AFE-BDD5-B943A416CC82}"/>
              </a:ext>
            </a:extLst>
          </p:cNvPr>
          <p:cNvPicPr>
            <a:picLocks noChangeAspect="1"/>
          </p:cNvPicPr>
          <p:nvPr/>
        </p:nvPicPr>
        <p:blipFill>
          <a:blip r:embed="rId2"/>
          <a:stretch>
            <a:fillRect/>
          </a:stretch>
        </p:blipFill>
        <p:spPr>
          <a:xfrm>
            <a:off x="171450" y="1519163"/>
            <a:ext cx="3143250" cy="1481211"/>
          </a:xfrm>
          <a:prstGeom prst="rect">
            <a:avLst/>
          </a:prstGeom>
        </p:spPr>
      </p:pic>
      <p:pic>
        <p:nvPicPr>
          <p:cNvPr id="8" name="Picture 7">
            <a:extLst>
              <a:ext uri="{FF2B5EF4-FFF2-40B4-BE49-F238E27FC236}">
                <a16:creationId xmlns:a16="http://schemas.microsoft.com/office/drawing/2014/main" id="{26D26A7D-39F9-471C-B058-4ECB39E7C224}"/>
              </a:ext>
            </a:extLst>
          </p:cNvPr>
          <p:cNvPicPr>
            <a:picLocks noChangeAspect="1"/>
          </p:cNvPicPr>
          <p:nvPr/>
        </p:nvPicPr>
        <p:blipFill>
          <a:blip r:embed="rId3"/>
          <a:stretch>
            <a:fillRect/>
          </a:stretch>
        </p:blipFill>
        <p:spPr>
          <a:xfrm>
            <a:off x="171450" y="4657724"/>
            <a:ext cx="3143250" cy="1143046"/>
          </a:xfrm>
          <a:prstGeom prst="rect">
            <a:avLst/>
          </a:prstGeom>
        </p:spPr>
      </p:pic>
      <p:pic>
        <p:nvPicPr>
          <p:cNvPr id="10" name="Picture 9">
            <a:extLst>
              <a:ext uri="{FF2B5EF4-FFF2-40B4-BE49-F238E27FC236}">
                <a16:creationId xmlns:a16="http://schemas.microsoft.com/office/drawing/2014/main" id="{88C21619-0395-401A-9871-069849956CC9}"/>
              </a:ext>
            </a:extLst>
          </p:cNvPr>
          <p:cNvPicPr>
            <a:picLocks noChangeAspect="1"/>
          </p:cNvPicPr>
          <p:nvPr/>
        </p:nvPicPr>
        <p:blipFill>
          <a:blip r:embed="rId4"/>
          <a:stretch>
            <a:fillRect/>
          </a:stretch>
        </p:blipFill>
        <p:spPr>
          <a:xfrm>
            <a:off x="4488361" y="1519162"/>
            <a:ext cx="2819794" cy="1481211"/>
          </a:xfrm>
          <a:prstGeom prst="rect">
            <a:avLst/>
          </a:prstGeom>
        </p:spPr>
      </p:pic>
      <p:pic>
        <p:nvPicPr>
          <p:cNvPr id="12" name="Picture 11">
            <a:extLst>
              <a:ext uri="{FF2B5EF4-FFF2-40B4-BE49-F238E27FC236}">
                <a16:creationId xmlns:a16="http://schemas.microsoft.com/office/drawing/2014/main" id="{E5E7A029-4B03-420D-A804-DEEAEF69F62F}"/>
              </a:ext>
            </a:extLst>
          </p:cNvPr>
          <p:cNvPicPr>
            <a:picLocks noChangeAspect="1"/>
          </p:cNvPicPr>
          <p:nvPr/>
        </p:nvPicPr>
        <p:blipFill>
          <a:blip r:embed="rId5"/>
          <a:stretch>
            <a:fillRect/>
          </a:stretch>
        </p:blipFill>
        <p:spPr>
          <a:xfrm>
            <a:off x="4488362" y="4657724"/>
            <a:ext cx="2819794" cy="1143046"/>
          </a:xfrm>
          <a:prstGeom prst="rect">
            <a:avLst/>
          </a:prstGeom>
        </p:spPr>
      </p:pic>
      <p:pic>
        <p:nvPicPr>
          <p:cNvPr id="14" name="Picture 13">
            <a:extLst>
              <a:ext uri="{FF2B5EF4-FFF2-40B4-BE49-F238E27FC236}">
                <a16:creationId xmlns:a16="http://schemas.microsoft.com/office/drawing/2014/main" id="{8F1C2A79-2173-450B-B903-3891B476A822}"/>
              </a:ext>
            </a:extLst>
          </p:cNvPr>
          <p:cNvPicPr>
            <a:picLocks noChangeAspect="1"/>
          </p:cNvPicPr>
          <p:nvPr/>
        </p:nvPicPr>
        <p:blipFill>
          <a:blip r:embed="rId6"/>
          <a:stretch>
            <a:fillRect/>
          </a:stretch>
        </p:blipFill>
        <p:spPr>
          <a:xfrm>
            <a:off x="8481817" y="1459670"/>
            <a:ext cx="2800741" cy="1481211"/>
          </a:xfrm>
          <a:prstGeom prst="rect">
            <a:avLst/>
          </a:prstGeom>
        </p:spPr>
      </p:pic>
      <p:pic>
        <p:nvPicPr>
          <p:cNvPr id="16" name="Picture 15">
            <a:extLst>
              <a:ext uri="{FF2B5EF4-FFF2-40B4-BE49-F238E27FC236}">
                <a16:creationId xmlns:a16="http://schemas.microsoft.com/office/drawing/2014/main" id="{9DAD7961-9972-4F82-8C9F-E304A205C3AC}"/>
              </a:ext>
            </a:extLst>
          </p:cNvPr>
          <p:cNvPicPr>
            <a:picLocks noChangeAspect="1"/>
          </p:cNvPicPr>
          <p:nvPr/>
        </p:nvPicPr>
        <p:blipFill>
          <a:blip r:embed="rId7"/>
          <a:stretch>
            <a:fillRect/>
          </a:stretch>
        </p:blipFill>
        <p:spPr>
          <a:xfrm>
            <a:off x="8481817" y="4401620"/>
            <a:ext cx="2819794" cy="1399150"/>
          </a:xfrm>
          <a:prstGeom prst="rect">
            <a:avLst/>
          </a:prstGeom>
        </p:spPr>
      </p:pic>
      <p:sp>
        <p:nvSpPr>
          <p:cNvPr id="24" name="TextBox 23">
            <a:extLst>
              <a:ext uri="{FF2B5EF4-FFF2-40B4-BE49-F238E27FC236}">
                <a16:creationId xmlns:a16="http://schemas.microsoft.com/office/drawing/2014/main" id="{B56F84F7-36A1-4E9A-AA56-9C1308C22CA5}"/>
              </a:ext>
            </a:extLst>
          </p:cNvPr>
          <p:cNvSpPr txBox="1"/>
          <p:nvPr/>
        </p:nvSpPr>
        <p:spPr>
          <a:xfrm>
            <a:off x="3049191" y="160579"/>
            <a:ext cx="6093618" cy="369332"/>
          </a:xfrm>
          <a:prstGeom prst="rect">
            <a:avLst/>
          </a:prstGeom>
          <a:noFill/>
        </p:spPr>
        <p:txBody>
          <a:bodyPr wrap="square">
            <a:spAutoFit/>
          </a:bodyPr>
          <a:lstStyle/>
          <a:p>
            <a:r>
              <a:rPr lang="en-US" dirty="0">
                <a:solidFill>
                  <a:schemeClr val="bg1"/>
                </a:solidFill>
                <a:latin typeface="Algerian" panose="04020705040A02060702" pitchFamily="82" charset="0"/>
              </a:rPr>
              <a:t>Other Factors Influencing Purchase Decisions</a:t>
            </a:r>
          </a:p>
        </p:txBody>
      </p:sp>
      <p:sp>
        <p:nvSpPr>
          <p:cNvPr id="26" name="TextBox 25">
            <a:extLst>
              <a:ext uri="{FF2B5EF4-FFF2-40B4-BE49-F238E27FC236}">
                <a16:creationId xmlns:a16="http://schemas.microsoft.com/office/drawing/2014/main" id="{2F9791B7-1251-41CE-9850-C0391E97650A}"/>
              </a:ext>
            </a:extLst>
          </p:cNvPr>
          <p:cNvSpPr txBox="1"/>
          <p:nvPr/>
        </p:nvSpPr>
        <p:spPr>
          <a:xfrm>
            <a:off x="171450" y="4216954"/>
            <a:ext cx="6093618" cy="369332"/>
          </a:xfrm>
          <a:prstGeom prst="rect">
            <a:avLst/>
          </a:prstGeom>
          <a:noFill/>
        </p:spPr>
        <p:txBody>
          <a:bodyPr wrap="square">
            <a:spAutoFit/>
          </a:bodyPr>
          <a:lstStyle/>
          <a:p>
            <a:r>
              <a:rPr lang="en-US" b="1" dirty="0">
                <a:solidFill>
                  <a:schemeClr val="bg1"/>
                </a:solidFill>
              </a:rPr>
              <a:t>Output</a:t>
            </a:r>
          </a:p>
        </p:txBody>
      </p:sp>
      <p:sp>
        <p:nvSpPr>
          <p:cNvPr id="28" name="TextBox 27">
            <a:extLst>
              <a:ext uri="{FF2B5EF4-FFF2-40B4-BE49-F238E27FC236}">
                <a16:creationId xmlns:a16="http://schemas.microsoft.com/office/drawing/2014/main" id="{D1FC609A-EDE9-4DA0-977C-0916BF532C5E}"/>
              </a:ext>
            </a:extLst>
          </p:cNvPr>
          <p:cNvSpPr txBox="1"/>
          <p:nvPr/>
        </p:nvSpPr>
        <p:spPr>
          <a:xfrm>
            <a:off x="171450" y="872564"/>
            <a:ext cx="6093618" cy="369332"/>
          </a:xfrm>
          <a:prstGeom prst="rect">
            <a:avLst/>
          </a:prstGeom>
          <a:noFill/>
        </p:spPr>
        <p:txBody>
          <a:bodyPr wrap="square">
            <a:spAutoFit/>
          </a:bodyPr>
          <a:lstStyle/>
          <a:p>
            <a:r>
              <a:rPr lang="en-US" b="1" dirty="0">
                <a:solidFill>
                  <a:schemeClr val="bg1"/>
                </a:solidFill>
              </a:rPr>
              <a:t>Query</a:t>
            </a:r>
          </a:p>
        </p:txBody>
      </p:sp>
    </p:spTree>
    <p:extLst>
      <p:ext uri="{BB962C8B-B14F-4D97-AF65-F5344CB8AC3E}">
        <p14:creationId xmlns:p14="http://schemas.microsoft.com/office/powerpoint/2010/main" val="57602573"/>
      </p:ext>
    </p:extLst>
  </p:cSld>
  <p:clrMapOvr>
    <a:masterClrMapping/>
  </p:clrMapOvr>
  <mc:AlternateContent xmlns:mc="http://schemas.openxmlformats.org/markup-compatibility/2006" xmlns:p14="http://schemas.microsoft.com/office/powerpoint/2010/main">
    <mc:Choice Requires="p14">
      <p:transition spd="slow" p14:dur="2000" advTm="12459"/>
    </mc:Choice>
    <mc:Fallback xmlns="">
      <p:transition spd="slow" advTm="12459"/>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Reasons for choosing CodeX. Please refer to the notes on this slide for details">
            <a:hlinkClick r:id="rId3"/>
          </p:cNvPr>
          <p:cNvPicPr>
            <a:picLocks noChangeAspect="1"/>
          </p:cNvPicPr>
          <p:nvPr/>
        </p:nvPicPr>
        <p:blipFill>
          <a:blip r:embed="rId4">
            <a:clrChange>
              <a:clrFrom>
                <a:srgbClr val="FFFFFF"/>
              </a:clrFrom>
              <a:clrTo>
                <a:srgbClr val="FFFFFF">
                  <a:alpha val="0"/>
                </a:srgbClr>
              </a:clrTo>
            </a:clrChange>
          </a:blip>
          <a:stretch>
            <a:fillRect/>
          </a:stretch>
        </p:blipFill>
        <p:spPr>
          <a:xfrm>
            <a:off x="4620684" y="609600"/>
            <a:ext cx="8514556" cy="4857750"/>
          </a:xfrm>
          <a:prstGeom prst="rect">
            <a:avLst/>
          </a:prstGeom>
          <a:noFill/>
        </p:spPr>
      </p:pic>
      <p:sp>
        <p:nvSpPr>
          <p:cNvPr id="4" name="Title" hidden="1"/>
          <p:cNvSpPr>
            <a:spLocks noGrp="1"/>
          </p:cNvSpPr>
          <p:nvPr>
            <p:ph type="title"/>
          </p:nvPr>
        </p:nvSpPr>
        <p:spPr/>
        <p:txBody>
          <a:bodyPr/>
          <a:lstStyle/>
          <a:p>
            <a:r>
              <a:t>Page 13</a:t>
            </a:r>
          </a:p>
        </p:txBody>
      </p:sp>
      <p:pic>
        <p:nvPicPr>
          <p:cNvPr id="5" name="Picture 4">
            <a:extLst>
              <a:ext uri="{FF2B5EF4-FFF2-40B4-BE49-F238E27FC236}">
                <a16:creationId xmlns:a16="http://schemas.microsoft.com/office/drawing/2014/main" id="{07B263EB-5DEB-43A2-AF63-72CBEB4AA454}"/>
              </a:ext>
            </a:extLst>
          </p:cNvPr>
          <p:cNvPicPr>
            <a:picLocks noChangeAspect="1"/>
          </p:cNvPicPr>
          <p:nvPr/>
        </p:nvPicPr>
        <p:blipFill>
          <a:blip r:embed="rId5"/>
          <a:stretch>
            <a:fillRect/>
          </a:stretch>
        </p:blipFill>
        <p:spPr>
          <a:xfrm>
            <a:off x="471110" y="2317309"/>
            <a:ext cx="2695951" cy="1276528"/>
          </a:xfrm>
          <a:prstGeom prst="rect">
            <a:avLst/>
          </a:prstGeom>
        </p:spPr>
      </p:pic>
      <p:pic>
        <p:nvPicPr>
          <p:cNvPr id="7" name="Picture 6">
            <a:extLst>
              <a:ext uri="{FF2B5EF4-FFF2-40B4-BE49-F238E27FC236}">
                <a16:creationId xmlns:a16="http://schemas.microsoft.com/office/drawing/2014/main" id="{23E65B66-E0A6-4871-A091-F1FF1A13C290}"/>
              </a:ext>
            </a:extLst>
          </p:cNvPr>
          <p:cNvPicPr>
            <a:picLocks noChangeAspect="1"/>
          </p:cNvPicPr>
          <p:nvPr/>
        </p:nvPicPr>
        <p:blipFill>
          <a:blip r:embed="rId6"/>
          <a:stretch>
            <a:fillRect/>
          </a:stretch>
        </p:blipFill>
        <p:spPr>
          <a:xfrm>
            <a:off x="471110" y="4568411"/>
            <a:ext cx="2505425" cy="933580"/>
          </a:xfrm>
          <a:prstGeom prst="rect">
            <a:avLst/>
          </a:prstGeom>
        </p:spPr>
      </p:pic>
      <p:sp>
        <p:nvSpPr>
          <p:cNvPr id="9" name="TextBox 8">
            <a:extLst>
              <a:ext uri="{FF2B5EF4-FFF2-40B4-BE49-F238E27FC236}">
                <a16:creationId xmlns:a16="http://schemas.microsoft.com/office/drawing/2014/main" id="{B6C98F10-8EA4-472A-84DB-418F923A7F35}"/>
              </a:ext>
            </a:extLst>
          </p:cNvPr>
          <p:cNvSpPr txBox="1"/>
          <p:nvPr/>
        </p:nvSpPr>
        <p:spPr>
          <a:xfrm>
            <a:off x="3004505" y="-14867"/>
            <a:ext cx="6565106" cy="584775"/>
          </a:xfrm>
          <a:prstGeom prst="rect">
            <a:avLst/>
          </a:prstGeom>
          <a:noFill/>
        </p:spPr>
        <p:txBody>
          <a:bodyPr wrap="square">
            <a:spAutoFit/>
          </a:bodyPr>
          <a:lstStyle/>
          <a:p>
            <a:r>
              <a:rPr lang="en-US" sz="3200" b="1" dirty="0">
                <a:solidFill>
                  <a:schemeClr val="accent3">
                    <a:lumMod val="50000"/>
                  </a:schemeClr>
                </a:solidFill>
                <a:latin typeface="Algerian" panose="04020705040A02060702" pitchFamily="82" charset="0"/>
              </a:rPr>
              <a:t>Product Development</a:t>
            </a:r>
          </a:p>
        </p:txBody>
      </p:sp>
      <p:sp>
        <p:nvSpPr>
          <p:cNvPr id="13" name="TextBox 12">
            <a:extLst>
              <a:ext uri="{FF2B5EF4-FFF2-40B4-BE49-F238E27FC236}">
                <a16:creationId xmlns:a16="http://schemas.microsoft.com/office/drawing/2014/main" id="{08B46612-F49E-4DBD-B6F5-8DB51C459904}"/>
              </a:ext>
            </a:extLst>
          </p:cNvPr>
          <p:cNvSpPr txBox="1"/>
          <p:nvPr/>
        </p:nvSpPr>
        <p:spPr>
          <a:xfrm>
            <a:off x="435769" y="871209"/>
            <a:ext cx="6615112" cy="646331"/>
          </a:xfrm>
          <a:prstGeom prst="rect">
            <a:avLst/>
          </a:prstGeom>
          <a:noFill/>
        </p:spPr>
        <p:txBody>
          <a:bodyPr wrap="square">
            <a:spAutoFit/>
          </a:bodyPr>
          <a:lstStyle/>
          <a:p>
            <a:r>
              <a:rPr lang="en-US" dirty="0">
                <a:solidFill>
                  <a:schemeClr val="bg1"/>
                </a:solidFill>
              </a:rPr>
              <a:t>Which area of business should we focus more on our product development? (Branding/taste/availability)</a:t>
            </a:r>
          </a:p>
        </p:txBody>
      </p:sp>
      <p:sp>
        <p:nvSpPr>
          <p:cNvPr id="15" name="TextBox 14">
            <a:extLst>
              <a:ext uri="{FF2B5EF4-FFF2-40B4-BE49-F238E27FC236}">
                <a16:creationId xmlns:a16="http://schemas.microsoft.com/office/drawing/2014/main" id="{F76EABCF-ECB6-4886-9B9D-18B924F9053A}"/>
              </a:ext>
            </a:extLst>
          </p:cNvPr>
          <p:cNvSpPr txBox="1"/>
          <p:nvPr/>
        </p:nvSpPr>
        <p:spPr>
          <a:xfrm>
            <a:off x="369268" y="1796377"/>
            <a:ext cx="6565106" cy="369332"/>
          </a:xfrm>
          <a:prstGeom prst="rect">
            <a:avLst/>
          </a:prstGeom>
          <a:noFill/>
        </p:spPr>
        <p:txBody>
          <a:bodyPr wrap="square">
            <a:spAutoFit/>
          </a:bodyPr>
          <a:lstStyle/>
          <a:p>
            <a:r>
              <a:rPr lang="en-US" b="1" dirty="0">
                <a:solidFill>
                  <a:schemeClr val="bg1"/>
                </a:solidFill>
              </a:rPr>
              <a:t>Query</a:t>
            </a:r>
          </a:p>
        </p:txBody>
      </p:sp>
      <p:sp>
        <p:nvSpPr>
          <p:cNvPr id="17" name="TextBox 16">
            <a:extLst>
              <a:ext uri="{FF2B5EF4-FFF2-40B4-BE49-F238E27FC236}">
                <a16:creationId xmlns:a16="http://schemas.microsoft.com/office/drawing/2014/main" id="{668DE93D-0EE1-43AD-9EF8-34738352E987}"/>
              </a:ext>
            </a:extLst>
          </p:cNvPr>
          <p:cNvSpPr txBox="1"/>
          <p:nvPr/>
        </p:nvSpPr>
        <p:spPr>
          <a:xfrm>
            <a:off x="435769" y="3834582"/>
            <a:ext cx="6565106" cy="369332"/>
          </a:xfrm>
          <a:prstGeom prst="rect">
            <a:avLst/>
          </a:prstGeom>
          <a:noFill/>
        </p:spPr>
        <p:txBody>
          <a:bodyPr wrap="square">
            <a:spAutoFit/>
          </a:bodyPr>
          <a:lstStyle/>
          <a:p>
            <a:r>
              <a:rPr lang="en-US" b="1" dirty="0">
                <a:solidFill>
                  <a:schemeClr val="bg1"/>
                </a:solidFill>
              </a:rPr>
              <a:t>Output</a:t>
            </a:r>
          </a:p>
        </p:txBody>
      </p:sp>
      <p:sp>
        <p:nvSpPr>
          <p:cNvPr id="19" name="TextBox 18">
            <a:extLst>
              <a:ext uri="{FF2B5EF4-FFF2-40B4-BE49-F238E27FC236}">
                <a16:creationId xmlns:a16="http://schemas.microsoft.com/office/drawing/2014/main" id="{CB005BD8-6780-496C-A715-C01D55A41F2B}"/>
              </a:ext>
            </a:extLst>
          </p:cNvPr>
          <p:cNvSpPr txBox="1"/>
          <p:nvPr/>
        </p:nvSpPr>
        <p:spPr>
          <a:xfrm>
            <a:off x="435769" y="5641761"/>
            <a:ext cx="6565106" cy="646331"/>
          </a:xfrm>
          <a:prstGeom prst="rect">
            <a:avLst/>
          </a:prstGeom>
          <a:noFill/>
        </p:spPr>
        <p:txBody>
          <a:bodyPr wrap="square">
            <a:spAutoFit/>
          </a:bodyPr>
          <a:lstStyle/>
          <a:p>
            <a:r>
              <a:rPr lang="en-US" b="1" dirty="0">
                <a:solidFill>
                  <a:schemeClr val="accent1">
                    <a:lumMod val="50000"/>
                  </a:schemeClr>
                </a:solidFill>
                <a:latin typeface="Goudy Old Style" panose="02020502050305020303" pitchFamily="18" charset="0"/>
              </a:rPr>
              <a:t>Brand reputation and Availability are major factors attracting customer base. </a:t>
            </a:r>
            <a:r>
              <a:rPr lang="en-US" b="1" dirty="0" err="1">
                <a:solidFill>
                  <a:schemeClr val="accent1">
                    <a:lumMod val="50000"/>
                  </a:schemeClr>
                </a:solidFill>
                <a:latin typeface="Goudy Old Style" panose="02020502050305020303" pitchFamily="18" charset="0"/>
              </a:rPr>
              <a:t>CodeX</a:t>
            </a:r>
            <a:r>
              <a:rPr lang="en-US" b="1" dirty="0">
                <a:solidFill>
                  <a:schemeClr val="accent1">
                    <a:lumMod val="50000"/>
                  </a:schemeClr>
                </a:solidFill>
                <a:latin typeface="Goudy Old Style" panose="02020502050305020303" pitchFamily="18" charset="0"/>
              </a:rPr>
              <a:t> should focus more  on taste and effectiveness.</a:t>
            </a:r>
          </a:p>
        </p:txBody>
      </p:sp>
    </p:spTree>
  </p:cSld>
  <p:clrMapOvr>
    <a:masterClrMapping/>
  </p:clrMapOvr>
  <mc:AlternateContent xmlns:mc="http://schemas.openxmlformats.org/markup-compatibility/2006" xmlns:p14="http://schemas.microsoft.com/office/powerpoint/2010/main">
    <mc:Choice Requires="p14">
      <p:transition spd="slow" p14:dur="2000" advTm="33491"/>
    </mc:Choice>
    <mc:Fallback xmlns="">
      <p:transition spd="slow" advTm="33491"/>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927C2A-CFA7-46F6-9BF0-3C6EA94A94FD}"/>
              </a:ext>
            </a:extLst>
          </p:cNvPr>
          <p:cNvSpPr txBox="1"/>
          <p:nvPr/>
        </p:nvSpPr>
        <p:spPr>
          <a:xfrm>
            <a:off x="3415618" y="0"/>
            <a:ext cx="5360763" cy="769441"/>
          </a:xfrm>
          <a:prstGeom prst="rect">
            <a:avLst/>
          </a:prstGeom>
          <a:noFill/>
        </p:spPr>
        <p:txBody>
          <a:bodyPr wrap="none" rtlCol="0">
            <a:spAutoFit/>
          </a:bodyPr>
          <a:lstStyle/>
          <a:p>
            <a:r>
              <a:rPr lang="en-US" sz="4400" dirty="0">
                <a:solidFill>
                  <a:schemeClr val="accent1">
                    <a:lumMod val="75000"/>
                  </a:schemeClr>
                </a:solidFill>
                <a:latin typeface="Algerian" panose="04020705040A02060702" pitchFamily="82" charset="0"/>
              </a:rPr>
              <a:t>RECOMMENDATIONS</a:t>
            </a:r>
          </a:p>
        </p:txBody>
      </p:sp>
      <p:sp>
        <p:nvSpPr>
          <p:cNvPr id="5" name="TextBox 4">
            <a:extLst>
              <a:ext uri="{FF2B5EF4-FFF2-40B4-BE49-F238E27FC236}">
                <a16:creationId xmlns:a16="http://schemas.microsoft.com/office/drawing/2014/main" id="{41747EE3-6CDA-4853-8A2B-5E2D7ED5B964}"/>
              </a:ext>
            </a:extLst>
          </p:cNvPr>
          <p:cNvSpPr txBox="1"/>
          <p:nvPr/>
        </p:nvSpPr>
        <p:spPr>
          <a:xfrm>
            <a:off x="242888" y="900113"/>
            <a:ext cx="11444287" cy="6740307"/>
          </a:xfrm>
          <a:prstGeom prst="rect">
            <a:avLst/>
          </a:prstGeom>
          <a:noFill/>
        </p:spPr>
        <p:txBody>
          <a:bodyPr wrap="square">
            <a:spAutoFit/>
          </a:bodyPr>
          <a:lstStyle/>
          <a:p>
            <a:pPr marL="285750" indent="-285750">
              <a:buFont typeface="Arial" panose="020B0604020202020204" pitchFamily="34" charset="0"/>
              <a:buChar char="•"/>
            </a:pPr>
            <a:r>
              <a:rPr lang="en-US" b="1" i="0" dirty="0">
                <a:solidFill>
                  <a:srgbClr val="212529"/>
                </a:solidFill>
                <a:effectLst/>
                <a:latin typeface="Calibri Light" panose="020F0302020204030204" pitchFamily="34" charset="0"/>
                <a:cs typeface="Calibri Light" panose="020F0302020204030204" pitchFamily="34" charset="0"/>
              </a:rPr>
              <a:t>Millennials are becoming increasingly fascinated with energy drinks. Aggressive marketing activities, primarily targeted at young people, are the leading cause of its popularity. Additionally, energy drink marketing claims to energize the body, sharpen the mind, and improve performance and stamina, attracting more customers. </a:t>
            </a:r>
            <a:r>
              <a:rPr lang="en-US" b="1" dirty="0">
                <a:solidFill>
                  <a:srgbClr val="212529"/>
                </a:solidFill>
                <a:latin typeface="Calibri Light" panose="020F0302020204030204" pitchFamily="34" charset="0"/>
                <a:cs typeface="Calibri Light" panose="020F0302020204030204" pitchFamily="34" charset="0"/>
              </a:rPr>
              <a:t>T</a:t>
            </a:r>
            <a:r>
              <a:rPr lang="en-US" b="1" i="0" dirty="0">
                <a:solidFill>
                  <a:srgbClr val="212529"/>
                </a:solidFill>
                <a:effectLst/>
                <a:latin typeface="Calibri Light" panose="020F0302020204030204" pitchFamily="34" charset="0"/>
                <a:cs typeface="Calibri Light" panose="020F0302020204030204" pitchFamily="34" charset="0"/>
              </a:rPr>
              <a:t>he increasing occurrence of social gatherings are driving Indian youngsters towards consuming energy drinks, which are primarily classified as non-alcoholic, caffeinated, and sports drinks. Thus, Codex should focus on the young generation between the age group of 15-30 years.</a:t>
            </a:r>
          </a:p>
          <a:p>
            <a:pPr marL="285750" indent="-285750">
              <a:buFont typeface="Arial" panose="020B0604020202020204" pitchFamily="34" charset="0"/>
              <a:buChar char="•"/>
            </a:pPr>
            <a:endParaRPr lang="en-US" b="1" dirty="0">
              <a:solidFill>
                <a:srgbClr val="212529"/>
              </a:solidFill>
              <a:latin typeface="regular_medium"/>
            </a:endParaRPr>
          </a:p>
          <a:p>
            <a:pPr marL="285750" indent="-285750">
              <a:buFont typeface="Arial" panose="020B0604020202020204" pitchFamily="34" charset="0"/>
              <a:buChar char="•"/>
            </a:pPr>
            <a:r>
              <a:rPr lang="en-US" b="1" i="0" dirty="0">
                <a:solidFill>
                  <a:srgbClr val="212529"/>
                </a:solidFill>
                <a:effectLst/>
                <a:latin typeface="Calibri Light" panose="020F0302020204030204" pitchFamily="34" charset="0"/>
                <a:cs typeface="Calibri Light" panose="020F0302020204030204" pitchFamily="34" charset="0"/>
              </a:rPr>
              <a:t>Compact and portable cans should be used by </a:t>
            </a:r>
            <a:r>
              <a:rPr lang="en-US" b="1" i="0" dirty="0" err="1">
                <a:solidFill>
                  <a:srgbClr val="212529"/>
                </a:solidFill>
                <a:effectLst/>
                <a:latin typeface="Calibri Light" panose="020F0302020204030204" pitchFamily="34" charset="0"/>
                <a:cs typeface="Calibri Light" panose="020F0302020204030204" pitchFamily="34" charset="0"/>
              </a:rPr>
              <a:t>CodeX</a:t>
            </a:r>
            <a:r>
              <a:rPr lang="en-US" b="1" i="0" dirty="0">
                <a:solidFill>
                  <a:srgbClr val="212529"/>
                </a:solidFill>
                <a:effectLst/>
                <a:latin typeface="Calibri Light" panose="020F0302020204030204" pitchFamily="34" charset="0"/>
                <a:cs typeface="Calibri Light" panose="020F0302020204030204" pitchFamily="34" charset="0"/>
              </a:rPr>
              <a:t> as these are </a:t>
            </a:r>
            <a:r>
              <a:rPr lang="en-US" b="1" dirty="0">
                <a:solidFill>
                  <a:srgbClr val="202124"/>
                </a:solidFill>
                <a:latin typeface="Calibri Light" panose="020F0302020204030204" pitchFamily="34" charset="0"/>
                <a:cs typeface="Calibri Light" panose="020F0302020204030204" pitchFamily="34" charset="0"/>
              </a:rPr>
              <a:t>c</a:t>
            </a:r>
            <a:r>
              <a:rPr lang="en-US" b="1" i="0" dirty="0">
                <a:solidFill>
                  <a:srgbClr val="202124"/>
                </a:solidFill>
                <a:effectLst/>
                <a:latin typeface="Calibri Light" panose="020F0302020204030204" pitchFamily="34" charset="0"/>
                <a:cs typeface="Calibri Light" panose="020F0302020204030204" pitchFamily="34" charset="0"/>
              </a:rPr>
              <a:t>onvenient and lightweight.</a:t>
            </a:r>
            <a:r>
              <a:rPr lang="en-US" b="0" i="0" dirty="0">
                <a:solidFill>
                  <a:srgbClr val="939598"/>
                </a:solidFill>
                <a:effectLst/>
                <a:latin typeface="Calibri Light" panose="020F0302020204030204" pitchFamily="34" charset="0"/>
                <a:cs typeface="Calibri Light" panose="020F0302020204030204" pitchFamily="34" charset="0"/>
              </a:rPr>
              <a:t> </a:t>
            </a:r>
            <a:r>
              <a:rPr lang="en-US" b="1" i="0" dirty="0">
                <a:solidFill>
                  <a:schemeClr val="bg1"/>
                </a:solidFill>
                <a:effectLst/>
                <a:latin typeface="Calibri Light" panose="020F0302020204030204" pitchFamily="34" charset="0"/>
                <a:cs typeface="Calibri Light" panose="020F0302020204030204" pitchFamily="34" charset="0"/>
              </a:rPr>
              <a:t>Being absolutely airtight  cans allow beverages to stay fresh for longer</a:t>
            </a:r>
            <a:r>
              <a:rPr lang="en-US" i="0" dirty="0">
                <a:solidFill>
                  <a:schemeClr val="bg1"/>
                </a:solidFill>
                <a:effectLst/>
                <a:latin typeface="Calibri Light" panose="020F0302020204030204" pitchFamily="34" charset="0"/>
                <a:cs typeface="Calibri Light" panose="020F0302020204030204" pitchFamily="34" charset="0"/>
              </a:rPr>
              <a:t>.  </a:t>
            </a:r>
            <a:r>
              <a:rPr lang="en-US" b="1" i="0" dirty="0">
                <a:solidFill>
                  <a:schemeClr val="bg1"/>
                </a:solidFill>
                <a:effectLst/>
                <a:latin typeface="Calibri Light" panose="020F0302020204030204" pitchFamily="34" charset="0"/>
                <a:cs typeface="Calibri Light" panose="020F0302020204030204" pitchFamily="34" charset="0"/>
              </a:rPr>
              <a:t>These are ideal for </a:t>
            </a:r>
            <a:r>
              <a:rPr lang="en-US" b="1" dirty="0">
                <a:solidFill>
                  <a:schemeClr val="bg1"/>
                </a:solidFill>
                <a:latin typeface="Calibri Light" panose="020F0302020204030204" pitchFamily="34" charset="0"/>
                <a:cs typeface="Calibri Light" panose="020F0302020204030204" pitchFamily="34" charset="0"/>
              </a:rPr>
              <a:t>travelling purposes as </a:t>
            </a:r>
            <a:r>
              <a:rPr lang="en-US" b="1" i="0" dirty="0">
                <a:solidFill>
                  <a:schemeClr val="bg1"/>
                </a:solidFill>
                <a:effectLst/>
                <a:latin typeface="Calibri Light" panose="020F0302020204030204" pitchFamily="34" charset="0"/>
                <a:cs typeface="Calibri Light" panose="020F0302020204030204" pitchFamily="34" charset="0"/>
              </a:rPr>
              <a:t>they have a low risk of leaking or tearing during transportation</a:t>
            </a:r>
            <a:r>
              <a:rPr lang="en-US" b="1" i="0" dirty="0">
                <a:solidFill>
                  <a:srgbClr val="202124"/>
                </a:solidFill>
                <a:effectLst/>
                <a:latin typeface="Calibri Light" panose="020F0302020204030204" pitchFamily="34" charset="0"/>
                <a:cs typeface="Calibri Light" panose="020F0302020204030204" pitchFamily="34" charset="0"/>
              </a:rPr>
              <a:t>. Thus, it can attract the premium customers . Introducing innovative pet bottle designs  at a lower price  for targeting medium and lower segments could lead to reach broader market area and would cater to diverse packaging styles.</a:t>
            </a:r>
          </a:p>
          <a:p>
            <a:endParaRPr lang="en-US" b="1" i="0" dirty="0">
              <a:solidFill>
                <a:schemeClr val="bg1"/>
              </a:solidFill>
              <a:effectLst/>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b="1" i="0" dirty="0">
                <a:solidFill>
                  <a:srgbClr val="212529"/>
                </a:solidFill>
                <a:effectLst/>
                <a:latin typeface="Calibri Light" panose="020F0302020204030204" pitchFamily="34" charset="0"/>
                <a:cs typeface="Calibri Light" panose="020F0302020204030204" pitchFamily="34" charset="0"/>
              </a:rPr>
              <a:t>Price and demand have a inverse relationship. Higher the price , demand will decrease. As </a:t>
            </a:r>
            <a:r>
              <a:rPr lang="en-US" b="1" i="0" dirty="0" err="1">
                <a:solidFill>
                  <a:srgbClr val="212529"/>
                </a:solidFill>
                <a:effectLst/>
                <a:latin typeface="Calibri Light" panose="020F0302020204030204" pitchFamily="34" charset="0"/>
                <a:cs typeface="Calibri Light" panose="020F0302020204030204" pitchFamily="34" charset="0"/>
              </a:rPr>
              <a:t>CodeX</a:t>
            </a:r>
            <a:r>
              <a:rPr lang="en-US" b="1" i="0" dirty="0">
                <a:solidFill>
                  <a:srgbClr val="212529"/>
                </a:solidFill>
                <a:effectLst/>
                <a:latin typeface="Calibri Light" panose="020F0302020204030204" pitchFamily="34" charset="0"/>
                <a:cs typeface="Calibri Light" panose="020F0302020204030204" pitchFamily="34" charset="0"/>
              </a:rPr>
              <a:t> is </a:t>
            </a:r>
            <a:r>
              <a:rPr lang="en-US" b="1" dirty="0">
                <a:solidFill>
                  <a:srgbClr val="212529"/>
                </a:solidFill>
                <a:latin typeface="Calibri Light" panose="020F0302020204030204" pitchFamily="34" charset="0"/>
                <a:cs typeface="Calibri Light" panose="020F0302020204030204" pitchFamily="34" charset="0"/>
              </a:rPr>
              <a:t>new in market so it should adopt low pricing strategy( </a:t>
            </a:r>
            <a:r>
              <a:rPr lang="en-US" b="1" i="0" dirty="0">
                <a:solidFill>
                  <a:srgbClr val="040C28"/>
                </a:solidFill>
                <a:effectLst/>
                <a:latin typeface="Calibri Light" panose="020F0302020204030204" pitchFamily="34" charset="0"/>
                <a:cs typeface="Calibri Light" panose="020F0302020204030204" pitchFamily="34" charset="0"/>
              </a:rPr>
              <a:t>A pricing strategy in which a company offers a relatively low price to stimulate demand and gain market share</a:t>
            </a:r>
            <a:r>
              <a:rPr lang="en-US" b="1" dirty="0">
                <a:solidFill>
                  <a:srgbClr val="202124"/>
                </a:solidFill>
                <a:latin typeface="Calibri Light" panose="020F0302020204030204" pitchFamily="34" charset="0"/>
                <a:cs typeface="Calibri Light" panose="020F0302020204030204" pitchFamily="34" charset="0"/>
              </a:rPr>
              <a:t>). Introducing 250 ml cans priced between 50-99 units and  a small variant of 100 ml pet bottles priced below 50 units would cater to  large customer base and to increase brand awareness.</a:t>
            </a:r>
          </a:p>
          <a:p>
            <a:pPr marL="285750" indent="-285750">
              <a:buFont typeface="Arial" panose="020B0604020202020204" pitchFamily="34" charset="0"/>
              <a:buChar char="•"/>
            </a:pPr>
            <a:endParaRPr lang="en-US" b="1" i="0" dirty="0">
              <a:solidFill>
                <a:srgbClr val="212529"/>
              </a:solidFill>
              <a:effectLst/>
              <a:latin typeface="Calibri Light" panose="020F0302020204030204" pitchFamily="34" charset="0"/>
              <a:cs typeface="Calibri Light" panose="020F0302020204030204" pitchFamily="34" charset="0"/>
            </a:endParaRPr>
          </a:p>
          <a:p>
            <a:endParaRPr lang="en-US" b="1" dirty="0">
              <a:solidFill>
                <a:srgbClr val="212529"/>
              </a:solidFill>
              <a:latin typeface="Calibri Light" panose="020F0302020204030204" pitchFamily="34" charset="0"/>
              <a:cs typeface="Calibri Light" panose="020F0302020204030204" pitchFamily="34" charset="0"/>
            </a:endParaRPr>
          </a:p>
          <a:p>
            <a:endParaRPr lang="en-US" b="1" i="0" dirty="0">
              <a:solidFill>
                <a:schemeClr val="bg1"/>
              </a:solidFill>
              <a:effectLst/>
              <a:latin typeface="regular_medium"/>
            </a:endParaRPr>
          </a:p>
          <a:p>
            <a:endParaRPr lang="en-US" b="1" dirty="0">
              <a:solidFill>
                <a:schemeClr val="bg1"/>
              </a:solidFill>
              <a:latin typeface="regular_medium"/>
            </a:endParaRPr>
          </a:p>
          <a:p>
            <a:endParaRPr lang="en-US" b="1" dirty="0"/>
          </a:p>
          <a:p>
            <a:endParaRPr lang="en-US" b="1" dirty="0"/>
          </a:p>
          <a:p>
            <a:endParaRPr lang="en-US" b="1" dirty="0"/>
          </a:p>
          <a:p>
            <a:endParaRPr lang="en-US" b="1" dirty="0"/>
          </a:p>
        </p:txBody>
      </p:sp>
    </p:spTree>
    <p:extLst>
      <p:ext uri="{BB962C8B-B14F-4D97-AF65-F5344CB8AC3E}">
        <p14:creationId xmlns:p14="http://schemas.microsoft.com/office/powerpoint/2010/main" val="2436581120"/>
      </p:ext>
    </p:extLst>
  </p:cSld>
  <p:clrMapOvr>
    <a:masterClrMapping/>
  </p:clrMapOvr>
  <mc:AlternateContent xmlns:mc="http://schemas.openxmlformats.org/markup-compatibility/2006" xmlns:p14="http://schemas.microsoft.com/office/powerpoint/2010/main">
    <mc:Choice Requires="p14">
      <p:transition spd="slow" p14:dur="2000" advTm="150508"/>
    </mc:Choice>
    <mc:Fallback xmlns="">
      <p:transition spd="slow" advTm="150508"/>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94DC13-F575-4569-80AB-3B6047500374}"/>
              </a:ext>
            </a:extLst>
          </p:cNvPr>
          <p:cNvSpPr txBox="1"/>
          <p:nvPr/>
        </p:nvSpPr>
        <p:spPr>
          <a:xfrm>
            <a:off x="3875485" y="143947"/>
            <a:ext cx="6093618" cy="769441"/>
          </a:xfrm>
          <a:prstGeom prst="rect">
            <a:avLst/>
          </a:prstGeom>
          <a:noFill/>
        </p:spPr>
        <p:txBody>
          <a:bodyPr wrap="square">
            <a:spAutoFit/>
          </a:bodyPr>
          <a:lstStyle/>
          <a:p>
            <a:r>
              <a:rPr lang="en-US" sz="4400" dirty="0">
                <a:solidFill>
                  <a:schemeClr val="accent1">
                    <a:lumMod val="75000"/>
                  </a:schemeClr>
                </a:solidFill>
                <a:latin typeface="Algerian" panose="04020705040A02060702" pitchFamily="82" charset="0"/>
              </a:rPr>
              <a:t>RECOMMENDATIONS</a:t>
            </a:r>
          </a:p>
        </p:txBody>
      </p:sp>
      <p:sp>
        <p:nvSpPr>
          <p:cNvPr id="4" name="TextBox 3">
            <a:extLst>
              <a:ext uri="{FF2B5EF4-FFF2-40B4-BE49-F238E27FC236}">
                <a16:creationId xmlns:a16="http://schemas.microsoft.com/office/drawing/2014/main" id="{59C1BA13-5569-467D-A69D-BA51780DA71B}"/>
              </a:ext>
            </a:extLst>
          </p:cNvPr>
          <p:cNvSpPr txBox="1"/>
          <p:nvPr/>
        </p:nvSpPr>
        <p:spPr>
          <a:xfrm>
            <a:off x="251791" y="1170156"/>
            <a:ext cx="8892209" cy="4524315"/>
          </a:xfrm>
          <a:prstGeom prst="rect">
            <a:avLst/>
          </a:prstGeom>
          <a:noFill/>
        </p:spPr>
        <p:txBody>
          <a:bodyPr wrap="square">
            <a:spAutoFit/>
          </a:bodyPr>
          <a:lstStyle/>
          <a:p>
            <a:pPr marL="285750" indent="-285750" algn="l">
              <a:buFont typeface="Wingdings" panose="05000000000000000000" pitchFamily="2" charset="2"/>
              <a:buChar char="§"/>
            </a:pPr>
            <a:r>
              <a:rPr lang="en-US" b="1" dirty="0">
                <a:solidFill>
                  <a:srgbClr val="303C43"/>
                </a:solidFill>
                <a:latin typeface="Calibri Light" panose="020F0302020204030204" pitchFamily="34" charset="0"/>
                <a:cs typeface="Calibri Light" panose="020F0302020204030204" pitchFamily="34" charset="0"/>
              </a:rPr>
              <a:t>S</a:t>
            </a:r>
            <a:r>
              <a:rPr lang="en-US" b="1" i="0" dirty="0">
                <a:solidFill>
                  <a:srgbClr val="303C43"/>
                </a:solidFill>
                <a:effectLst/>
                <a:latin typeface="Calibri Light" panose="020F0302020204030204" pitchFamily="34" charset="0"/>
                <a:cs typeface="Calibri Light" panose="020F0302020204030204" pitchFamily="34" charset="0"/>
              </a:rPr>
              <a:t>ocial media influencers </a:t>
            </a:r>
            <a:r>
              <a:rPr lang="en-US" b="1" dirty="0">
                <a:solidFill>
                  <a:srgbClr val="303C43"/>
                </a:solidFill>
                <a:latin typeface="Calibri Light" panose="020F0302020204030204" pitchFamily="34" charset="0"/>
                <a:cs typeface="Calibri Light" panose="020F0302020204030204" pitchFamily="34" charset="0"/>
              </a:rPr>
              <a:t>can</a:t>
            </a:r>
            <a:r>
              <a:rPr lang="en-US" b="1" i="0" dirty="0">
                <a:solidFill>
                  <a:srgbClr val="303C43"/>
                </a:solidFill>
                <a:effectLst/>
                <a:latin typeface="Calibri Light" panose="020F0302020204030204" pitchFamily="34" charset="0"/>
                <a:cs typeface="Calibri Light" panose="020F0302020204030204" pitchFamily="34" charset="0"/>
              </a:rPr>
              <a:t> help spread the word about your brand . Young people respond well to influencers because they’re real people. Your brand is largely faceless, and even if you have a celebrity representing you, it’s obvious that their entire job is built around advertising for you. But When you pick influencers, they are more relatable to the average person . Make sure that you pick influencers that fit your brand .Find an influencer that fits your “vibe” and negotiate with them. It’s helpful if you let them try your product with no strings attached if you want an authentic advertisement from them.</a:t>
            </a:r>
          </a:p>
          <a:p>
            <a:pPr marL="285750" indent="-285750" algn="l">
              <a:buFont typeface="Wingdings" panose="05000000000000000000" pitchFamily="2" charset="2"/>
              <a:buChar char="§"/>
            </a:pPr>
            <a:endParaRPr lang="en-US" b="1" dirty="0">
              <a:solidFill>
                <a:srgbClr val="303C43"/>
              </a:solidFill>
              <a:latin typeface="Calibri Light" panose="020F0302020204030204" pitchFamily="34" charset="0"/>
              <a:cs typeface="Calibri Light" panose="020F0302020204030204" pitchFamily="34" charset="0"/>
            </a:endParaRPr>
          </a:p>
          <a:p>
            <a:pPr marL="285750" indent="-285750" algn="l">
              <a:buFont typeface="Wingdings" panose="05000000000000000000" pitchFamily="2" charset="2"/>
              <a:buChar char="§"/>
            </a:pPr>
            <a:r>
              <a:rPr lang="en-US" b="1" i="0" dirty="0" err="1">
                <a:solidFill>
                  <a:srgbClr val="303C43"/>
                </a:solidFill>
                <a:effectLst/>
                <a:latin typeface="Calibri Light" panose="020F0302020204030204" pitchFamily="34" charset="0"/>
                <a:cs typeface="Calibri Light" panose="020F0302020204030204" pitchFamily="34" charset="0"/>
              </a:rPr>
              <a:t>CodeX</a:t>
            </a:r>
            <a:r>
              <a:rPr lang="en-US" b="1" i="0" dirty="0">
                <a:solidFill>
                  <a:srgbClr val="303C43"/>
                </a:solidFill>
                <a:effectLst/>
                <a:latin typeface="Calibri Light" panose="020F0302020204030204" pitchFamily="34" charset="0"/>
                <a:cs typeface="Calibri Light" panose="020F0302020204030204" pitchFamily="34" charset="0"/>
              </a:rPr>
              <a:t> should distribute drink samples to provide customers with firsthand experience with it. Products can be distributed through various channels, such as in-store promotions , mail-outs or by publishing coupons in print advertisements.</a:t>
            </a:r>
            <a:r>
              <a:rPr lang="en-US" b="1" dirty="0">
                <a:solidFill>
                  <a:srgbClr val="303C43"/>
                </a:solidFill>
                <a:latin typeface="Calibri Light" panose="020F0302020204030204" pitchFamily="34" charset="0"/>
                <a:cs typeface="Calibri Light" panose="020F0302020204030204" pitchFamily="34" charset="0"/>
              </a:rPr>
              <a:t> Another campaign can involve  encouraging customers to participate in recycling program. For instance , If a customer return 10 cans for recycling , they will be eligible to get extra cans with their next purchase. This will promote sustainability and will recognize </a:t>
            </a:r>
            <a:r>
              <a:rPr lang="en-US" b="1" dirty="0" err="1">
                <a:solidFill>
                  <a:srgbClr val="303C43"/>
                </a:solidFill>
                <a:latin typeface="Calibri Light" panose="020F0302020204030204" pitchFamily="34" charset="0"/>
                <a:cs typeface="Calibri Light" panose="020F0302020204030204" pitchFamily="34" charset="0"/>
              </a:rPr>
              <a:t>CodeX</a:t>
            </a:r>
            <a:r>
              <a:rPr lang="en-US" b="1" dirty="0">
                <a:solidFill>
                  <a:srgbClr val="303C43"/>
                </a:solidFill>
                <a:latin typeface="Calibri Light" panose="020F0302020204030204" pitchFamily="34" charset="0"/>
                <a:cs typeface="Calibri Light" panose="020F0302020204030204" pitchFamily="34" charset="0"/>
              </a:rPr>
              <a:t> as environment conscious brand that would differentiate it with other leading brands. </a:t>
            </a:r>
            <a:r>
              <a:rPr lang="en-US" b="1" dirty="0" err="1">
                <a:solidFill>
                  <a:srgbClr val="303C43"/>
                </a:solidFill>
                <a:latin typeface="Calibri Light" panose="020F0302020204030204" pitchFamily="34" charset="0"/>
                <a:cs typeface="Calibri Light" panose="020F0302020204030204" pitchFamily="34" charset="0"/>
              </a:rPr>
              <a:t>CodeX</a:t>
            </a:r>
            <a:r>
              <a:rPr lang="en-US" b="1" dirty="0">
                <a:solidFill>
                  <a:srgbClr val="303C43"/>
                </a:solidFill>
                <a:latin typeface="Calibri Light" panose="020F0302020204030204" pitchFamily="34" charset="0"/>
                <a:cs typeface="Calibri Light" panose="020F0302020204030204" pitchFamily="34" charset="0"/>
              </a:rPr>
              <a:t> could also offer discounts on bulk purchase of cans.</a:t>
            </a:r>
            <a:endParaRPr lang="en-US" b="1" i="0" dirty="0">
              <a:solidFill>
                <a:srgbClr val="303C43"/>
              </a:solidFill>
              <a:effectLst/>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29553935"/>
      </p:ext>
    </p:extLst>
  </p:cSld>
  <p:clrMapOvr>
    <a:masterClrMapping/>
  </p:clrMapOvr>
  <mc:AlternateContent xmlns:mc="http://schemas.openxmlformats.org/markup-compatibility/2006" xmlns:p14="http://schemas.microsoft.com/office/powerpoint/2010/main">
    <mc:Choice Requires="p14">
      <p:transition spd="slow" p14:dur="2000" advTm="122307"/>
    </mc:Choice>
    <mc:Fallback xmlns="">
      <p:transition spd="slow" advTm="122307"/>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DEF40B-F855-451A-B048-A9C9DE96B8D7}"/>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1451083143"/>
      </p:ext>
    </p:extLst>
  </p:cSld>
  <p:clrMapOvr>
    <a:masterClrMapping/>
  </p:clrMapOvr>
  <mc:AlternateContent xmlns:mc="http://schemas.openxmlformats.org/markup-compatibility/2006" xmlns:p14="http://schemas.microsoft.com/office/powerpoint/2010/main">
    <mc:Choice Requires="p14">
      <p:transition spd="slow" p14:dur="2000" advTm="40568"/>
    </mc:Choice>
    <mc:Fallback xmlns="">
      <p:transition spd="slow" advTm="4056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8766D5-CD5E-46AD-BB1A-6C080BB5A2E6}"/>
              </a:ext>
            </a:extLst>
          </p:cNvPr>
          <p:cNvSpPr txBox="1"/>
          <p:nvPr/>
        </p:nvSpPr>
        <p:spPr>
          <a:xfrm>
            <a:off x="5157788" y="1443038"/>
            <a:ext cx="3700462"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F513E679-3C22-4D31-8D88-DDD80D94BC84}"/>
              </a:ext>
            </a:extLst>
          </p:cNvPr>
          <p:cNvSpPr txBox="1"/>
          <p:nvPr/>
        </p:nvSpPr>
        <p:spPr>
          <a:xfrm>
            <a:off x="5310188" y="1595438"/>
            <a:ext cx="3700462" cy="369332"/>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78BE2538-4AF5-43C0-8951-9C8197F4B931}"/>
              </a:ext>
            </a:extLst>
          </p:cNvPr>
          <p:cNvSpPr txBox="1"/>
          <p:nvPr/>
        </p:nvSpPr>
        <p:spPr>
          <a:xfrm>
            <a:off x="587574" y="1105972"/>
            <a:ext cx="9140428" cy="369332"/>
          </a:xfrm>
          <a:prstGeom prst="rect">
            <a:avLst/>
          </a:prstGeom>
          <a:noFill/>
        </p:spPr>
        <p:txBody>
          <a:bodyPr wrap="square">
            <a:spAutoFit/>
          </a:bodyPr>
          <a:lstStyle/>
          <a:p>
            <a:r>
              <a:rPr lang="en-US" b="1" i="0" dirty="0" err="1">
                <a:solidFill>
                  <a:srgbClr val="131022"/>
                </a:solidFill>
                <a:effectLst/>
                <a:latin typeface="Manrope"/>
              </a:rPr>
              <a:t>CodeX</a:t>
            </a:r>
            <a:r>
              <a:rPr lang="en-US" b="1" i="0" dirty="0">
                <a:solidFill>
                  <a:srgbClr val="131022"/>
                </a:solidFill>
                <a:effectLst/>
                <a:latin typeface="Manrope"/>
              </a:rPr>
              <a:t> </a:t>
            </a:r>
            <a:r>
              <a:rPr lang="en-US" b="0" i="0" dirty="0">
                <a:solidFill>
                  <a:srgbClr val="131022"/>
                </a:solidFill>
                <a:effectLst/>
                <a:latin typeface="Manrope"/>
              </a:rPr>
              <a:t>is a German beverage company that is aiming to make its mark in the Indian </a:t>
            </a:r>
            <a:r>
              <a:rPr lang="en-US" dirty="0">
                <a:solidFill>
                  <a:srgbClr val="131022"/>
                </a:solidFill>
                <a:latin typeface="Manrope"/>
              </a:rPr>
              <a:t>market.</a:t>
            </a:r>
            <a:endParaRPr lang="en-US" dirty="0"/>
          </a:p>
        </p:txBody>
      </p:sp>
      <p:sp>
        <p:nvSpPr>
          <p:cNvPr id="7" name="TextBox 6">
            <a:extLst>
              <a:ext uri="{FF2B5EF4-FFF2-40B4-BE49-F238E27FC236}">
                <a16:creationId xmlns:a16="http://schemas.microsoft.com/office/drawing/2014/main" id="{A03488BD-F943-4043-A797-BD8D17580495}"/>
              </a:ext>
            </a:extLst>
          </p:cNvPr>
          <p:cNvSpPr txBox="1"/>
          <p:nvPr/>
        </p:nvSpPr>
        <p:spPr>
          <a:xfrm>
            <a:off x="3481387" y="88077"/>
            <a:ext cx="6429375" cy="923330"/>
          </a:xfrm>
          <a:prstGeom prst="rect">
            <a:avLst/>
          </a:prstGeom>
          <a:noFill/>
        </p:spPr>
        <p:txBody>
          <a:bodyPr wrap="square" rtlCol="0">
            <a:spAutoFit/>
          </a:bodyPr>
          <a:lstStyle/>
          <a:p>
            <a:r>
              <a:rPr lang="en-US" sz="5400" dirty="0">
                <a:solidFill>
                  <a:schemeClr val="accent1">
                    <a:lumMod val="75000"/>
                  </a:schemeClr>
                </a:solidFill>
                <a:latin typeface="Algerian" panose="04020705040A02060702" pitchFamily="82" charset="0"/>
              </a:rPr>
              <a:t>About </a:t>
            </a:r>
            <a:r>
              <a:rPr lang="en-US" sz="5400" dirty="0" err="1">
                <a:solidFill>
                  <a:schemeClr val="accent1">
                    <a:lumMod val="75000"/>
                  </a:schemeClr>
                </a:solidFill>
                <a:latin typeface="Algerian" panose="04020705040A02060702" pitchFamily="82" charset="0"/>
              </a:rPr>
              <a:t>CodeX</a:t>
            </a:r>
            <a:endParaRPr lang="en-US" sz="5400" dirty="0">
              <a:solidFill>
                <a:schemeClr val="accent1">
                  <a:lumMod val="75000"/>
                </a:schemeClr>
              </a:solidFill>
              <a:latin typeface="Algerian" panose="04020705040A02060702" pitchFamily="82" charset="0"/>
            </a:endParaRPr>
          </a:p>
        </p:txBody>
      </p:sp>
      <p:sp>
        <p:nvSpPr>
          <p:cNvPr id="10" name="TextBox 9">
            <a:extLst>
              <a:ext uri="{FF2B5EF4-FFF2-40B4-BE49-F238E27FC236}">
                <a16:creationId xmlns:a16="http://schemas.microsoft.com/office/drawing/2014/main" id="{0DB146B3-C52D-427D-B497-505E9EEFF326}"/>
              </a:ext>
            </a:extLst>
          </p:cNvPr>
          <p:cNvSpPr txBox="1"/>
          <p:nvPr/>
        </p:nvSpPr>
        <p:spPr>
          <a:xfrm>
            <a:off x="604837" y="1904420"/>
            <a:ext cx="4155282" cy="461665"/>
          </a:xfrm>
          <a:prstGeom prst="rect">
            <a:avLst/>
          </a:prstGeom>
          <a:noFill/>
        </p:spPr>
        <p:txBody>
          <a:bodyPr wrap="square" rtlCol="0">
            <a:spAutoFit/>
          </a:bodyPr>
          <a:lstStyle/>
          <a:p>
            <a:r>
              <a:rPr lang="en-US" sz="2400" dirty="0">
                <a:solidFill>
                  <a:schemeClr val="accent1">
                    <a:lumMod val="75000"/>
                  </a:schemeClr>
                </a:solidFill>
              </a:rPr>
              <a:t>BACKGROUND</a:t>
            </a:r>
          </a:p>
        </p:txBody>
      </p:sp>
      <p:sp>
        <p:nvSpPr>
          <p:cNvPr id="14" name="TextBox 13">
            <a:extLst>
              <a:ext uri="{FF2B5EF4-FFF2-40B4-BE49-F238E27FC236}">
                <a16:creationId xmlns:a16="http://schemas.microsoft.com/office/drawing/2014/main" id="{5F5D98DB-5E0F-4795-9236-7A033F49F844}"/>
              </a:ext>
            </a:extLst>
          </p:cNvPr>
          <p:cNvSpPr txBox="1"/>
          <p:nvPr/>
        </p:nvSpPr>
        <p:spPr>
          <a:xfrm>
            <a:off x="604837" y="2453758"/>
            <a:ext cx="7199215" cy="369332"/>
          </a:xfrm>
          <a:prstGeom prst="rect">
            <a:avLst/>
          </a:prstGeom>
          <a:noFill/>
        </p:spPr>
        <p:txBody>
          <a:bodyPr wrap="none" rtlCol="0" anchor="ctr">
            <a:spAutoFit/>
          </a:bodyPr>
          <a:lstStyle/>
          <a:p>
            <a:r>
              <a:rPr lang="en-US" b="0" i="0" dirty="0">
                <a:solidFill>
                  <a:srgbClr val="131022"/>
                </a:solidFill>
                <a:effectLst/>
                <a:latin typeface="Manrope"/>
              </a:rPr>
              <a:t> 1. A few months ago, they launched their energy drink in 10 cities of India.</a:t>
            </a:r>
            <a:endParaRPr lang="en-US" dirty="0"/>
          </a:p>
        </p:txBody>
      </p:sp>
      <p:sp>
        <p:nvSpPr>
          <p:cNvPr id="15" name="TextBox 14">
            <a:extLst>
              <a:ext uri="{FF2B5EF4-FFF2-40B4-BE49-F238E27FC236}">
                <a16:creationId xmlns:a16="http://schemas.microsoft.com/office/drawing/2014/main" id="{2269E053-AC91-4754-BC4F-FDC8C0087BA4}"/>
              </a:ext>
            </a:extLst>
          </p:cNvPr>
          <p:cNvSpPr txBox="1"/>
          <p:nvPr/>
        </p:nvSpPr>
        <p:spPr>
          <a:xfrm>
            <a:off x="685799" y="2829815"/>
            <a:ext cx="8093869" cy="646331"/>
          </a:xfrm>
          <a:prstGeom prst="rect">
            <a:avLst/>
          </a:prstGeom>
          <a:noFill/>
        </p:spPr>
        <p:txBody>
          <a:bodyPr wrap="square" rtlCol="0">
            <a:spAutoFit/>
          </a:bodyPr>
          <a:lstStyle/>
          <a:p>
            <a:r>
              <a:rPr lang="en-US" dirty="0">
                <a:solidFill>
                  <a:schemeClr val="bg1"/>
                </a:solidFill>
                <a:latin typeface="Manrope"/>
              </a:rPr>
              <a:t>2.</a:t>
            </a:r>
            <a:r>
              <a:rPr lang="en-US" dirty="0">
                <a:solidFill>
                  <a:schemeClr val="accent1">
                    <a:lumMod val="75000"/>
                  </a:schemeClr>
                </a:solidFill>
              </a:rPr>
              <a:t> </a:t>
            </a:r>
            <a:r>
              <a:rPr lang="en-US" dirty="0">
                <a:solidFill>
                  <a:schemeClr val="bg1"/>
                </a:solidFill>
                <a:latin typeface="Manrope"/>
              </a:rPr>
              <a:t>With the launch of the energy drinks </a:t>
            </a:r>
            <a:r>
              <a:rPr lang="en-US" b="0" i="0" dirty="0">
                <a:solidFill>
                  <a:srgbClr val="131022"/>
                </a:solidFill>
                <a:effectLst/>
                <a:latin typeface="Manrope"/>
              </a:rPr>
              <a:t>They conducted a survey in those 10 cities and received results from </a:t>
            </a:r>
            <a:r>
              <a:rPr lang="en-US" b="1" i="0" dirty="0">
                <a:solidFill>
                  <a:srgbClr val="131022"/>
                </a:solidFill>
                <a:effectLst/>
                <a:latin typeface="Manrope"/>
              </a:rPr>
              <a:t>10k</a:t>
            </a:r>
            <a:r>
              <a:rPr lang="en-US" b="0" i="0" dirty="0">
                <a:solidFill>
                  <a:srgbClr val="131022"/>
                </a:solidFill>
                <a:effectLst/>
                <a:latin typeface="Manrope"/>
              </a:rPr>
              <a:t> respondents.</a:t>
            </a:r>
            <a:endParaRPr lang="en-US" dirty="0"/>
          </a:p>
        </p:txBody>
      </p:sp>
      <p:sp>
        <p:nvSpPr>
          <p:cNvPr id="16" name="TextBox 15">
            <a:extLst>
              <a:ext uri="{FF2B5EF4-FFF2-40B4-BE49-F238E27FC236}">
                <a16:creationId xmlns:a16="http://schemas.microsoft.com/office/drawing/2014/main" id="{ABA71076-CA0A-4026-AA0B-60EB79692AC4}"/>
              </a:ext>
            </a:extLst>
          </p:cNvPr>
          <p:cNvSpPr txBox="1"/>
          <p:nvPr/>
        </p:nvSpPr>
        <p:spPr>
          <a:xfrm>
            <a:off x="671510" y="3464478"/>
            <a:ext cx="10652788" cy="369332"/>
          </a:xfrm>
          <a:prstGeom prst="rect">
            <a:avLst/>
          </a:prstGeom>
          <a:noFill/>
        </p:spPr>
        <p:txBody>
          <a:bodyPr wrap="none" rtlCol="0">
            <a:spAutoFit/>
          </a:bodyPr>
          <a:lstStyle/>
          <a:p>
            <a:r>
              <a:rPr lang="en-US" b="0" i="0" dirty="0">
                <a:solidFill>
                  <a:srgbClr val="131022"/>
                </a:solidFill>
                <a:effectLst/>
                <a:latin typeface="Manrope"/>
              </a:rPr>
              <a:t>3. The Marketing team is now aiming for increasing brand awareness, market share, and product development.</a:t>
            </a:r>
            <a:endParaRPr lang="en-US" dirty="0"/>
          </a:p>
        </p:txBody>
      </p:sp>
      <p:sp>
        <p:nvSpPr>
          <p:cNvPr id="18" name="TextBox 17">
            <a:extLst>
              <a:ext uri="{FF2B5EF4-FFF2-40B4-BE49-F238E27FC236}">
                <a16:creationId xmlns:a16="http://schemas.microsoft.com/office/drawing/2014/main" id="{C35DA72B-BDE6-47DE-B3AF-0E9CF3224D60}"/>
              </a:ext>
            </a:extLst>
          </p:cNvPr>
          <p:cNvSpPr txBox="1"/>
          <p:nvPr/>
        </p:nvSpPr>
        <p:spPr>
          <a:xfrm>
            <a:off x="685799" y="4144857"/>
            <a:ext cx="6093618" cy="461665"/>
          </a:xfrm>
          <a:prstGeom prst="rect">
            <a:avLst/>
          </a:prstGeom>
          <a:noFill/>
        </p:spPr>
        <p:txBody>
          <a:bodyPr wrap="square">
            <a:spAutoFit/>
          </a:bodyPr>
          <a:lstStyle/>
          <a:p>
            <a:r>
              <a:rPr lang="en-US" sz="2400" dirty="0">
                <a:solidFill>
                  <a:schemeClr val="accent1">
                    <a:lumMod val="75000"/>
                  </a:schemeClr>
                </a:solidFill>
              </a:rPr>
              <a:t>OBJECTIVE</a:t>
            </a:r>
          </a:p>
        </p:txBody>
      </p:sp>
      <p:sp>
        <p:nvSpPr>
          <p:cNvPr id="19" name="TextBox 18">
            <a:extLst>
              <a:ext uri="{FF2B5EF4-FFF2-40B4-BE49-F238E27FC236}">
                <a16:creationId xmlns:a16="http://schemas.microsoft.com/office/drawing/2014/main" id="{86119EBD-4C57-489D-B72C-D7CAC2A3F9D6}"/>
              </a:ext>
            </a:extLst>
          </p:cNvPr>
          <p:cNvSpPr txBox="1"/>
          <p:nvPr/>
        </p:nvSpPr>
        <p:spPr>
          <a:xfrm>
            <a:off x="671510" y="4706718"/>
            <a:ext cx="11111503" cy="646331"/>
          </a:xfrm>
          <a:prstGeom prst="rect">
            <a:avLst/>
          </a:prstGeom>
          <a:noFill/>
        </p:spPr>
        <p:txBody>
          <a:bodyPr wrap="none" rtlCol="0">
            <a:spAutoFit/>
          </a:bodyPr>
          <a:lstStyle/>
          <a:p>
            <a:r>
              <a:rPr lang="en-US" dirty="0">
                <a:solidFill>
                  <a:srgbClr val="131022"/>
                </a:solidFill>
                <a:latin typeface="Manrope"/>
              </a:rPr>
              <a:t>The Objective is</a:t>
            </a:r>
            <a:r>
              <a:rPr lang="en-US" b="0" i="0" dirty="0">
                <a:solidFill>
                  <a:srgbClr val="131022"/>
                </a:solidFill>
                <a:effectLst/>
                <a:latin typeface="Manrope"/>
              </a:rPr>
              <a:t> to create a dashboard for the marketing team to convert these survey results to meaningful insights </a:t>
            </a:r>
          </a:p>
          <a:p>
            <a:r>
              <a:rPr lang="en-US" b="0" i="0" dirty="0">
                <a:solidFill>
                  <a:srgbClr val="131022"/>
                </a:solidFill>
                <a:effectLst/>
                <a:latin typeface="Manrope"/>
              </a:rPr>
              <a:t>which can be used to drive actions and help in better and deeper understanding of the market.</a:t>
            </a:r>
            <a:endParaRPr lang="en-US" dirty="0"/>
          </a:p>
        </p:txBody>
      </p:sp>
    </p:spTree>
    <p:extLst>
      <p:ext uri="{BB962C8B-B14F-4D97-AF65-F5344CB8AC3E}">
        <p14:creationId xmlns:p14="http://schemas.microsoft.com/office/powerpoint/2010/main" val="3368118379"/>
      </p:ext>
    </p:extLst>
  </p:cSld>
  <p:clrMapOvr>
    <a:masterClrMapping/>
  </p:clrMapOvr>
  <mc:AlternateContent xmlns:mc="http://schemas.openxmlformats.org/markup-compatibility/2006" xmlns:p14="http://schemas.microsoft.com/office/powerpoint/2010/main">
    <mc:Choice Requires="p14">
      <p:transition spd="slow" p14:dur="2000" advTm="37684"/>
    </mc:Choice>
    <mc:Fallback xmlns="">
      <p:transition spd="slow" advTm="3768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133DCA-92B5-414A-A465-96388422C1DE}"/>
              </a:ext>
            </a:extLst>
          </p:cNvPr>
          <p:cNvPicPr>
            <a:picLocks noChangeAspect="1"/>
          </p:cNvPicPr>
          <p:nvPr/>
        </p:nvPicPr>
        <p:blipFill>
          <a:blip r:embed="rId2">
            <a:alphaModFix amt="35000"/>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9B0AC3C3-CC3A-426C-9403-9FBCB6AD30DA}"/>
              </a:ext>
            </a:extLst>
          </p:cNvPr>
          <p:cNvSpPr txBox="1"/>
          <p:nvPr/>
        </p:nvSpPr>
        <p:spPr>
          <a:xfrm>
            <a:off x="173831" y="602666"/>
            <a:ext cx="8170069" cy="4247317"/>
          </a:xfrm>
          <a:prstGeom prst="rect">
            <a:avLst/>
          </a:prstGeom>
          <a:noFill/>
        </p:spPr>
        <p:txBody>
          <a:bodyPr wrap="square">
            <a:spAutoFit/>
          </a:bodyPr>
          <a:lstStyle/>
          <a:p>
            <a:pPr algn="just"/>
            <a:r>
              <a:rPr lang="en-US" b="0" i="0" dirty="0">
                <a:solidFill>
                  <a:srgbClr val="13293D"/>
                </a:solidFill>
                <a:effectLst/>
                <a:latin typeface="regular_medium"/>
              </a:rPr>
              <a:t>The India energy drink market is projected to register a </a:t>
            </a:r>
            <a:r>
              <a:rPr lang="en-US" b="1" i="0" dirty="0">
                <a:solidFill>
                  <a:srgbClr val="13293D"/>
                </a:solidFill>
                <a:effectLst/>
                <a:latin typeface="regular_medium"/>
              </a:rPr>
              <a:t>CAGR of 9.98% </a:t>
            </a:r>
            <a:r>
              <a:rPr lang="en-US" b="0" i="0" dirty="0">
                <a:solidFill>
                  <a:srgbClr val="13293D"/>
                </a:solidFill>
                <a:effectLst/>
                <a:latin typeface="regular_medium"/>
              </a:rPr>
              <a:t>over the next five years.</a:t>
            </a:r>
          </a:p>
          <a:p>
            <a:pPr algn="just">
              <a:buFont typeface="Arial" panose="020B0604020202020204" pitchFamily="34" charset="0"/>
              <a:buChar char="•"/>
            </a:pPr>
            <a:r>
              <a:rPr lang="en-US" b="0" i="0" dirty="0">
                <a:solidFill>
                  <a:srgbClr val="212529"/>
                </a:solidFill>
                <a:effectLst/>
                <a:latin typeface="regular_medium"/>
              </a:rPr>
              <a:t>Energy drinks are gaining massive popularity among millennials due to aggressive marketing campaigns targeting young consumers. Moreover, </a:t>
            </a:r>
            <a:r>
              <a:rPr lang="en-US" b="1" i="0" dirty="0">
                <a:solidFill>
                  <a:srgbClr val="212529"/>
                </a:solidFill>
                <a:effectLst/>
                <a:latin typeface="regular_medium"/>
              </a:rPr>
              <a:t>advertisements promote energy drinks as drinks that ignite the mind, refresh the body, and enhance performance and stamina</a:t>
            </a:r>
            <a:r>
              <a:rPr lang="en-US" b="0" i="0" dirty="0">
                <a:solidFill>
                  <a:srgbClr val="212529"/>
                </a:solidFill>
                <a:effectLst/>
                <a:latin typeface="regular_medium"/>
              </a:rPr>
              <a:t>. </a:t>
            </a:r>
          </a:p>
          <a:p>
            <a:pPr algn="just">
              <a:buFont typeface="Arial" panose="020B0604020202020204" pitchFamily="34" charset="0"/>
              <a:buChar char="•"/>
            </a:pPr>
            <a:r>
              <a:rPr lang="en-US" b="0" i="0" dirty="0">
                <a:solidFill>
                  <a:srgbClr val="212529"/>
                </a:solidFill>
                <a:effectLst/>
                <a:latin typeface="regular_medium"/>
              </a:rPr>
              <a:t>Over the medium term, the increased demand for energy boosters from the young population in parties and clubs is accelerating the demand for energy drinks in India. </a:t>
            </a:r>
            <a:r>
              <a:rPr lang="en-US" b="1" i="0" dirty="0">
                <a:solidFill>
                  <a:srgbClr val="212529"/>
                </a:solidFill>
                <a:effectLst/>
                <a:latin typeface="regular_medium"/>
              </a:rPr>
              <a:t>Increased urbanization, rising disposable income, and growing health consciousness among the Indian youth have increased the demand for non-carbonated drinks called energy drinks</a:t>
            </a:r>
            <a:r>
              <a:rPr lang="en-US" b="0" i="0" dirty="0">
                <a:solidFill>
                  <a:srgbClr val="212529"/>
                </a:solidFill>
                <a:effectLst/>
                <a:latin typeface="regular_medium"/>
              </a:rPr>
              <a:t>. At the same time, long and erratic working hours led to consumption of energy drinks.</a:t>
            </a:r>
          </a:p>
          <a:p>
            <a:pPr algn="just">
              <a:buFont typeface="Arial" panose="020B0604020202020204" pitchFamily="34" charset="0"/>
              <a:buChar char="•"/>
            </a:pPr>
            <a:r>
              <a:rPr lang="en-US" b="0" i="0" dirty="0">
                <a:solidFill>
                  <a:srgbClr val="212529"/>
                </a:solidFill>
                <a:effectLst/>
                <a:latin typeface="regular_medium"/>
              </a:rPr>
              <a:t>Major soft drink companies </a:t>
            </a:r>
            <a:r>
              <a:rPr lang="en-US" b="1" i="0" dirty="0">
                <a:solidFill>
                  <a:srgbClr val="212529"/>
                </a:solidFill>
                <a:effectLst/>
                <a:latin typeface="regular_medium"/>
              </a:rPr>
              <a:t>like PepsiCo and Coca-Cola entered the market </a:t>
            </a:r>
            <a:r>
              <a:rPr lang="en-US" b="0" i="0" dirty="0">
                <a:solidFill>
                  <a:srgbClr val="212529"/>
                </a:solidFill>
                <a:effectLst/>
                <a:latin typeface="regular_medium"/>
              </a:rPr>
              <a:t>for energy drinks to compete with industry leaders in India. </a:t>
            </a:r>
          </a:p>
          <a:p>
            <a:pPr algn="just">
              <a:buFont typeface="Arial" panose="020B0604020202020204" pitchFamily="34" charset="0"/>
              <a:buChar char="•"/>
            </a:pPr>
            <a:endParaRPr lang="en-US" b="0" i="0" dirty="0">
              <a:solidFill>
                <a:srgbClr val="212529"/>
              </a:solidFill>
              <a:effectLst/>
              <a:latin typeface="regular_medium"/>
            </a:endParaRPr>
          </a:p>
        </p:txBody>
      </p:sp>
      <p:sp>
        <p:nvSpPr>
          <p:cNvPr id="10" name="TextBox 9">
            <a:extLst>
              <a:ext uri="{FF2B5EF4-FFF2-40B4-BE49-F238E27FC236}">
                <a16:creationId xmlns:a16="http://schemas.microsoft.com/office/drawing/2014/main" id="{C7D3986F-9F60-49D6-AFD7-6E1E30FAB5E9}"/>
              </a:ext>
            </a:extLst>
          </p:cNvPr>
          <p:cNvSpPr txBox="1"/>
          <p:nvPr/>
        </p:nvSpPr>
        <p:spPr>
          <a:xfrm>
            <a:off x="-26640" y="141001"/>
            <a:ext cx="4211666" cy="1015663"/>
          </a:xfrm>
          <a:prstGeom prst="rect">
            <a:avLst/>
          </a:prstGeom>
          <a:noFill/>
        </p:spPr>
        <p:txBody>
          <a:bodyPr wrap="none" rtlCol="0">
            <a:spAutoFit/>
          </a:bodyPr>
          <a:lstStyle/>
          <a:p>
            <a:pPr algn="just"/>
            <a:r>
              <a:rPr lang="en-US" sz="2000" b="0" i="0" dirty="0">
                <a:solidFill>
                  <a:schemeClr val="accent1">
                    <a:lumMod val="75000"/>
                  </a:schemeClr>
                </a:solidFill>
                <a:effectLst/>
                <a:latin typeface="regular_semibold"/>
              </a:rPr>
              <a:t>India Energy Drinks Market Analysis</a:t>
            </a:r>
          </a:p>
          <a:p>
            <a:br>
              <a:rPr lang="en-US" sz="2000" dirty="0">
                <a:solidFill>
                  <a:schemeClr val="accent1">
                    <a:lumMod val="75000"/>
                  </a:schemeClr>
                </a:solidFill>
              </a:rPr>
            </a:br>
            <a:endParaRPr lang="en-US" sz="2000" dirty="0">
              <a:solidFill>
                <a:schemeClr val="accent1">
                  <a:lumMod val="75000"/>
                </a:schemeClr>
              </a:solidFill>
            </a:endParaRPr>
          </a:p>
        </p:txBody>
      </p:sp>
      <p:sp>
        <p:nvSpPr>
          <p:cNvPr id="11" name="TextBox 10">
            <a:extLst>
              <a:ext uri="{FF2B5EF4-FFF2-40B4-BE49-F238E27FC236}">
                <a16:creationId xmlns:a16="http://schemas.microsoft.com/office/drawing/2014/main" id="{5C9C94BA-B488-46E5-8402-D93A62C97162}"/>
              </a:ext>
            </a:extLst>
          </p:cNvPr>
          <p:cNvSpPr txBox="1"/>
          <p:nvPr/>
        </p:nvSpPr>
        <p:spPr>
          <a:xfrm>
            <a:off x="152400" y="4685674"/>
            <a:ext cx="6743700" cy="2031325"/>
          </a:xfrm>
          <a:prstGeom prst="rect">
            <a:avLst/>
          </a:prstGeom>
          <a:noFill/>
        </p:spPr>
        <p:txBody>
          <a:bodyPr wrap="square" rtlCol="0">
            <a:spAutoFit/>
          </a:bodyPr>
          <a:lstStyle/>
          <a:p>
            <a:pPr algn="just"/>
            <a:r>
              <a:rPr lang="en-US" b="1" i="0" dirty="0">
                <a:solidFill>
                  <a:srgbClr val="0E7DB3"/>
                </a:solidFill>
                <a:effectLst/>
                <a:latin typeface="regular_semibold"/>
              </a:rPr>
              <a:t>India Energy Drinks Market Leaders</a:t>
            </a:r>
          </a:p>
          <a:p>
            <a:pPr algn="just">
              <a:buFont typeface="+mj-lt"/>
              <a:buAutoNum type="arabicPeriod"/>
            </a:pPr>
            <a:r>
              <a:rPr lang="en-US" b="1" i="0" u="none" strike="noStrike" dirty="0">
                <a:solidFill>
                  <a:srgbClr val="444444"/>
                </a:solidFill>
                <a:effectLst/>
                <a:latin typeface="regular_medium"/>
              </a:rPr>
              <a:t>Goldwin Healthcare</a:t>
            </a:r>
          </a:p>
          <a:p>
            <a:pPr algn="just">
              <a:buFont typeface="+mj-lt"/>
              <a:buAutoNum type="arabicPeriod"/>
            </a:pPr>
            <a:r>
              <a:rPr lang="en-US" b="1" i="0" u="none" strike="noStrike" dirty="0">
                <a:solidFill>
                  <a:srgbClr val="444444"/>
                </a:solidFill>
                <a:effectLst/>
                <a:latin typeface="regular_medium"/>
              </a:rPr>
              <a:t>Power Horse Energy Drinks GMBH</a:t>
            </a:r>
          </a:p>
          <a:p>
            <a:pPr algn="just">
              <a:buFont typeface="+mj-lt"/>
              <a:buAutoNum type="arabicPeriod"/>
            </a:pPr>
            <a:r>
              <a:rPr lang="en-US" b="1" i="0" u="none" strike="noStrike" dirty="0">
                <a:solidFill>
                  <a:srgbClr val="444444"/>
                </a:solidFill>
                <a:effectLst/>
                <a:latin typeface="regular_medium"/>
              </a:rPr>
              <a:t>Monster Beverage Corporation</a:t>
            </a:r>
          </a:p>
          <a:p>
            <a:pPr algn="just">
              <a:buFont typeface="+mj-lt"/>
              <a:buAutoNum type="arabicPeriod"/>
            </a:pPr>
            <a:r>
              <a:rPr lang="en-US" b="1" i="0" u="none" strike="noStrike" dirty="0">
                <a:solidFill>
                  <a:srgbClr val="444444"/>
                </a:solidFill>
                <a:effectLst/>
                <a:latin typeface="regular_medium"/>
              </a:rPr>
              <a:t>Nutra like Health Care</a:t>
            </a:r>
          </a:p>
          <a:p>
            <a:pPr algn="just">
              <a:buFont typeface="+mj-lt"/>
              <a:buAutoNum type="arabicPeriod"/>
            </a:pPr>
            <a:r>
              <a:rPr lang="en-US" b="1" i="0" u="none" strike="noStrike" dirty="0">
                <a:solidFill>
                  <a:srgbClr val="444444"/>
                </a:solidFill>
                <a:effectLst/>
                <a:latin typeface="regular_medium"/>
              </a:rPr>
              <a:t>Red Bull GMBH</a:t>
            </a:r>
          </a:p>
          <a:p>
            <a:endParaRPr lang="en-US" dirty="0"/>
          </a:p>
        </p:txBody>
      </p:sp>
    </p:spTree>
    <p:extLst>
      <p:ext uri="{BB962C8B-B14F-4D97-AF65-F5344CB8AC3E}">
        <p14:creationId xmlns:p14="http://schemas.microsoft.com/office/powerpoint/2010/main" val="1609959715"/>
      </p:ext>
    </p:extLst>
  </p:cSld>
  <p:clrMapOvr>
    <a:masterClrMapping/>
  </p:clrMapOvr>
  <mc:AlternateContent xmlns:mc="http://schemas.openxmlformats.org/markup-compatibility/2006" xmlns:p14="http://schemas.microsoft.com/office/powerpoint/2010/main">
    <mc:Choice Requires="p14">
      <p:transition spd="slow" p14:dur="2000" advTm="89090"/>
    </mc:Choice>
    <mc:Fallback xmlns="">
      <p:transition spd="slow" advTm="8909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ieChart ,Count of Preferences by Gender. Please refer to the notes on this slide for details">
            <a:hlinkClick r:id="rId3"/>
          </p:cNvPr>
          <p:cNvPicPr>
            <a:picLocks noChangeAspect="1"/>
          </p:cNvPicPr>
          <p:nvPr/>
        </p:nvPicPr>
        <p:blipFill>
          <a:blip r:embed="rId4">
            <a:clrChange>
              <a:clrFrom>
                <a:srgbClr val="FFFFFF"/>
              </a:clrFrom>
              <a:clrTo>
                <a:srgbClr val="FFFFFF">
                  <a:alpha val="0"/>
                </a:srgbClr>
              </a:clrTo>
            </a:clrChange>
          </a:blip>
          <a:stretch>
            <a:fillRect/>
          </a:stretch>
        </p:blipFill>
        <p:spPr>
          <a:xfrm>
            <a:off x="3444337" y="537540"/>
            <a:ext cx="7096169" cy="5632174"/>
          </a:xfrm>
          <a:prstGeom prst="rect">
            <a:avLst/>
          </a:prstGeom>
          <a:noFill/>
        </p:spPr>
      </p:pic>
      <p:sp>
        <p:nvSpPr>
          <p:cNvPr id="4" name="Title" hidden="1"/>
          <p:cNvSpPr>
            <a:spLocks noGrp="1"/>
          </p:cNvSpPr>
          <p:nvPr>
            <p:ph type="title"/>
          </p:nvPr>
        </p:nvSpPr>
        <p:spPr/>
        <p:txBody>
          <a:bodyPr/>
          <a:lstStyle/>
          <a:p>
            <a:r>
              <a:t>Page 1</a:t>
            </a:r>
          </a:p>
        </p:txBody>
      </p:sp>
      <p:sp>
        <p:nvSpPr>
          <p:cNvPr id="2" name="TextBox 1">
            <a:extLst>
              <a:ext uri="{FF2B5EF4-FFF2-40B4-BE49-F238E27FC236}">
                <a16:creationId xmlns:a16="http://schemas.microsoft.com/office/drawing/2014/main" id="{4E5CFA45-9A63-4F0B-B0F0-FCFDCE755892}"/>
              </a:ext>
            </a:extLst>
          </p:cNvPr>
          <p:cNvSpPr txBox="1"/>
          <p:nvPr/>
        </p:nvSpPr>
        <p:spPr>
          <a:xfrm>
            <a:off x="2604927" y="31766"/>
            <a:ext cx="4912962" cy="584775"/>
          </a:xfrm>
          <a:prstGeom prst="rect">
            <a:avLst/>
          </a:prstGeom>
          <a:noFill/>
        </p:spPr>
        <p:txBody>
          <a:bodyPr wrap="square" rtlCol="0">
            <a:spAutoFit/>
          </a:bodyPr>
          <a:lstStyle/>
          <a:p>
            <a:r>
              <a:rPr lang="en-US" sz="3200" b="1" dirty="0">
                <a:solidFill>
                  <a:schemeClr val="accent3">
                    <a:lumMod val="50000"/>
                  </a:schemeClr>
                </a:solidFill>
                <a:latin typeface="Algerian" panose="04020705040A02060702" pitchFamily="82" charset="0"/>
              </a:rPr>
              <a:t>Demographic Insights</a:t>
            </a:r>
          </a:p>
        </p:txBody>
      </p:sp>
      <p:sp>
        <p:nvSpPr>
          <p:cNvPr id="5" name="TextBox 4">
            <a:extLst>
              <a:ext uri="{FF2B5EF4-FFF2-40B4-BE49-F238E27FC236}">
                <a16:creationId xmlns:a16="http://schemas.microsoft.com/office/drawing/2014/main" id="{478AAC83-AECE-4F7D-9DAA-881DA176F333}"/>
              </a:ext>
            </a:extLst>
          </p:cNvPr>
          <p:cNvSpPr txBox="1"/>
          <p:nvPr/>
        </p:nvSpPr>
        <p:spPr>
          <a:xfrm>
            <a:off x="236188" y="959179"/>
            <a:ext cx="6416298" cy="369332"/>
          </a:xfrm>
          <a:prstGeom prst="rect">
            <a:avLst/>
          </a:prstGeom>
          <a:noFill/>
        </p:spPr>
        <p:txBody>
          <a:bodyPr wrap="square" rtlCol="0">
            <a:spAutoFit/>
          </a:bodyPr>
          <a:lstStyle/>
          <a:p>
            <a:r>
              <a:rPr lang="en-US" dirty="0">
                <a:solidFill>
                  <a:schemeClr val="bg1"/>
                </a:solidFill>
              </a:rPr>
              <a:t>Who prefers energy drink more? (male/female/non-binary?)</a:t>
            </a:r>
          </a:p>
        </p:txBody>
      </p:sp>
      <p:pic>
        <p:nvPicPr>
          <p:cNvPr id="7" name="Picture 6">
            <a:extLst>
              <a:ext uri="{FF2B5EF4-FFF2-40B4-BE49-F238E27FC236}">
                <a16:creationId xmlns:a16="http://schemas.microsoft.com/office/drawing/2014/main" id="{E45F8A15-F22F-41BA-B309-D13508F615A7}"/>
              </a:ext>
            </a:extLst>
          </p:cNvPr>
          <p:cNvPicPr>
            <a:picLocks noChangeAspect="1"/>
          </p:cNvPicPr>
          <p:nvPr/>
        </p:nvPicPr>
        <p:blipFill>
          <a:blip r:embed="rId5"/>
          <a:stretch>
            <a:fillRect/>
          </a:stretch>
        </p:blipFill>
        <p:spPr>
          <a:xfrm>
            <a:off x="236188" y="2023732"/>
            <a:ext cx="4267796" cy="1295581"/>
          </a:xfrm>
          <a:prstGeom prst="rect">
            <a:avLst/>
          </a:prstGeom>
        </p:spPr>
      </p:pic>
      <p:sp>
        <p:nvSpPr>
          <p:cNvPr id="8" name="TextBox 7">
            <a:extLst>
              <a:ext uri="{FF2B5EF4-FFF2-40B4-BE49-F238E27FC236}">
                <a16:creationId xmlns:a16="http://schemas.microsoft.com/office/drawing/2014/main" id="{58394E4F-F2CC-43C2-A61E-AE803692A292}"/>
              </a:ext>
            </a:extLst>
          </p:cNvPr>
          <p:cNvSpPr txBox="1"/>
          <p:nvPr/>
        </p:nvSpPr>
        <p:spPr>
          <a:xfrm>
            <a:off x="253139" y="1553898"/>
            <a:ext cx="1451675" cy="369332"/>
          </a:xfrm>
          <a:prstGeom prst="rect">
            <a:avLst/>
          </a:prstGeom>
          <a:noFill/>
        </p:spPr>
        <p:txBody>
          <a:bodyPr wrap="square" rtlCol="0">
            <a:spAutoFit/>
          </a:bodyPr>
          <a:lstStyle/>
          <a:p>
            <a:r>
              <a:rPr lang="en-US" b="1" dirty="0">
                <a:solidFill>
                  <a:schemeClr val="bg1"/>
                </a:solidFill>
              </a:rPr>
              <a:t>Query</a:t>
            </a:r>
          </a:p>
        </p:txBody>
      </p:sp>
      <p:sp>
        <p:nvSpPr>
          <p:cNvPr id="10" name="TextBox 9">
            <a:extLst>
              <a:ext uri="{FF2B5EF4-FFF2-40B4-BE49-F238E27FC236}">
                <a16:creationId xmlns:a16="http://schemas.microsoft.com/office/drawing/2014/main" id="{0282BA6D-F92D-4F4D-BD97-832222533A31}"/>
              </a:ext>
            </a:extLst>
          </p:cNvPr>
          <p:cNvSpPr txBox="1"/>
          <p:nvPr/>
        </p:nvSpPr>
        <p:spPr>
          <a:xfrm>
            <a:off x="258305" y="3502831"/>
            <a:ext cx="1451675" cy="369332"/>
          </a:xfrm>
          <a:prstGeom prst="rect">
            <a:avLst/>
          </a:prstGeom>
          <a:noFill/>
        </p:spPr>
        <p:txBody>
          <a:bodyPr wrap="square" rtlCol="0">
            <a:spAutoFit/>
          </a:bodyPr>
          <a:lstStyle/>
          <a:p>
            <a:r>
              <a:rPr lang="en-US" b="1" dirty="0">
                <a:solidFill>
                  <a:schemeClr val="bg1"/>
                </a:solidFill>
              </a:rPr>
              <a:t>Output</a:t>
            </a:r>
          </a:p>
        </p:txBody>
      </p:sp>
      <p:pic>
        <p:nvPicPr>
          <p:cNvPr id="14" name="Picture 13">
            <a:extLst>
              <a:ext uri="{FF2B5EF4-FFF2-40B4-BE49-F238E27FC236}">
                <a16:creationId xmlns:a16="http://schemas.microsoft.com/office/drawing/2014/main" id="{4FA8FBA3-7DCE-428A-B70B-BCF6181241F6}"/>
              </a:ext>
            </a:extLst>
          </p:cNvPr>
          <p:cNvPicPr>
            <a:picLocks noChangeAspect="1"/>
          </p:cNvPicPr>
          <p:nvPr/>
        </p:nvPicPr>
        <p:blipFill>
          <a:blip r:embed="rId6"/>
          <a:stretch>
            <a:fillRect/>
          </a:stretch>
        </p:blipFill>
        <p:spPr>
          <a:xfrm>
            <a:off x="258305" y="4014534"/>
            <a:ext cx="2661995" cy="1744719"/>
          </a:xfrm>
          <a:prstGeom prst="rect">
            <a:avLst/>
          </a:prstGeom>
        </p:spPr>
      </p:pic>
      <p:sp>
        <p:nvSpPr>
          <p:cNvPr id="16" name="TextBox 15">
            <a:extLst>
              <a:ext uri="{FF2B5EF4-FFF2-40B4-BE49-F238E27FC236}">
                <a16:creationId xmlns:a16="http://schemas.microsoft.com/office/drawing/2014/main" id="{D2A547EE-D521-43A9-91B2-180DD8A6626F}"/>
              </a:ext>
            </a:extLst>
          </p:cNvPr>
          <p:cNvSpPr txBox="1"/>
          <p:nvPr/>
        </p:nvSpPr>
        <p:spPr>
          <a:xfrm>
            <a:off x="152926" y="5893128"/>
            <a:ext cx="8092172" cy="830997"/>
          </a:xfrm>
          <a:prstGeom prst="rect">
            <a:avLst/>
          </a:prstGeom>
          <a:noFill/>
        </p:spPr>
        <p:txBody>
          <a:bodyPr wrap="square" rtlCol="0">
            <a:spAutoFit/>
          </a:bodyPr>
          <a:lstStyle/>
          <a:p>
            <a:r>
              <a:rPr lang="en-US" sz="2400" b="1" dirty="0">
                <a:solidFill>
                  <a:schemeClr val="accent1">
                    <a:lumMod val="50000"/>
                  </a:schemeClr>
                </a:solidFill>
                <a:latin typeface="Goudy Old Style" panose="02020502050305020303" pitchFamily="18" charset="0"/>
              </a:rPr>
              <a:t>Energy drinks are more popular among males followed by females and non binary population</a:t>
            </a:r>
            <a:r>
              <a:rPr lang="en-US" sz="2400" dirty="0"/>
              <a:t>.</a:t>
            </a:r>
          </a:p>
        </p:txBody>
      </p:sp>
    </p:spTree>
  </p:cSld>
  <p:clrMapOvr>
    <a:masterClrMapping/>
  </p:clrMapOvr>
  <mc:AlternateContent xmlns:mc="http://schemas.openxmlformats.org/markup-compatibility/2006" xmlns:p14="http://schemas.microsoft.com/office/powerpoint/2010/main">
    <mc:Choice Requires="p14">
      <p:transition spd="slow" p14:dur="2000" advTm="57759"/>
    </mc:Choice>
    <mc:Fallback xmlns="">
      <p:transition spd="slow" advTm="5775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ount of Preferences by Age. Please refer to the notes on this slide for details">
            <a:hlinkClick r:id="rId3"/>
          </p:cNvPr>
          <p:cNvPicPr>
            <a:picLocks noChangeAspect="1"/>
          </p:cNvPicPr>
          <p:nvPr/>
        </p:nvPicPr>
        <p:blipFill>
          <a:blip r:embed="rId4">
            <a:clrChange>
              <a:clrFrom>
                <a:srgbClr val="F9E1E3"/>
              </a:clrFrom>
              <a:clrTo>
                <a:srgbClr val="F9E1E3">
                  <a:alpha val="0"/>
                </a:srgbClr>
              </a:clrTo>
            </a:clrChange>
          </a:blip>
          <a:stretch>
            <a:fillRect/>
          </a:stretch>
        </p:blipFill>
        <p:spPr>
          <a:xfrm>
            <a:off x="828298" y="-3686730"/>
            <a:ext cx="11473618" cy="8544488"/>
          </a:xfrm>
          <a:prstGeom prst="rect">
            <a:avLst/>
          </a:prstGeom>
          <a:noFill/>
        </p:spPr>
      </p:pic>
      <p:sp>
        <p:nvSpPr>
          <p:cNvPr id="4" name="Title" hidden="1"/>
          <p:cNvSpPr>
            <a:spLocks noGrp="1"/>
          </p:cNvSpPr>
          <p:nvPr>
            <p:ph type="title"/>
          </p:nvPr>
        </p:nvSpPr>
        <p:spPr/>
        <p:txBody>
          <a:bodyPr/>
          <a:lstStyle/>
          <a:p>
            <a:r>
              <a:t>Page 2</a:t>
            </a:r>
          </a:p>
        </p:txBody>
      </p:sp>
      <p:sp>
        <p:nvSpPr>
          <p:cNvPr id="2" name="TextBox 1">
            <a:extLst>
              <a:ext uri="{FF2B5EF4-FFF2-40B4-BE49-F238E27FC236}">
                <a16:creationId xmlns:a16="http://schemas.microsoft.com/office/drawing/2014/main" id="{B95B8321-2BDA-42CF-812D-F6AFAC6B1184}"/>
              </a:ext>
            </a:extLst>
          </p:cNvPr>
          <p:cNvSpPr txBox="1"/>
          <p:nvPr/>
        </p:nvSpPr>
        <p:spPr>
          <a:xfrm>
            <a:off x="171450" y="585514"/>
            <a:ext cx="5438936" cy="369332"/>
          </a:xfrm>
          <a:prstGeom prst="rect">
            <a:avLst/>
          </a:prstGeom>
          <a:noFill/>
        </p:spPr>
        <p:txBody>
          <a:bodyPr wrap="square" rtlCol="0">
            <a:spAutoFit/>
          </a:bodyPr>
          <a:lstStyle>
            <a:defPPr>
              <a:defRPr lang="en-US"/>
            </a:defPPr>
            <a:lvl1pPr>
              <a:defRPr>
                <a:solidFill>
                  <a:schemeClr val="bg1"/>
                </a:solidFill>
              </a:defRPr>
            </a:lvl1pPr>
          </a:lstStyle>
          <a:p>
            <a:r>
              <a:rPr lang="en-US" dirty="0"/>
              <a:t>Which age group prefers energy drinks more?</a:t>
            </a:r>
          </a:p>
        </p:txBody>
      </p:sp>
      <p:pic>
        <p:nvPicPr>
          <p:cNvPr id="8" name="Picture 7">
            <a:extLst>
              <a:ext uri="{FF2B5EF4-FFF2-40B4-BE49-F238E27FC236}">
                <a16:creationId xmlns:a16="http://schemas.microsoft.com/office/drawing/2014/main" id="{E044B5C6-9AB7-4222-A08A-323B4AAB81F1}"/>
              </a:ext>
            </a:extLst>
          </p:cNvPr>
          <p:cNvPicPr>
            <a:picLocks noChangeAspect="1"/>
          </p:cNvPicPr>
          <p:nvPr/>
        </p:nvPicPr>
        <p:blipFill>
          <a:blip r:embed="rId5"/>
          <a:stretch>
            <a:fillRect/>
          </a:stretch>
        </p:blipFill>
        <p:spPr>
          <a:xfrm>
            <a:off x="171450" y="1555563"/>
            <a:ext cx="4199072" cy="1466606"/>
          </a:xfrm>
          <a:prstGeom prst="rect">
            <a:avLst/>
          </a:prstGeom>
        </p:spPr>
      </p:pic>
      <p:pic>
        <p:nvPicPr>
          <p:cNvPr id="10" name="Picture 9">
            <a:extLst>
              <a:ext uri="{FF2B5EF4-FFF2-40B4-BE49-F238E27FC236}">
                <a16:creationId xmlns:a16="http://schemas.microsoft.com/office/drawing/2014/main" id="{FBBB0008-FF74-42A8-A7E1-8DDE97A64EA3}"/>
              </a:ext>
            </a:extLst>
          </p:cNvPr>
          <p:cNvPicPr>
            <a:picLocks noChangeAspect="1"/>
          </p:cNvPicPr>
          <p:nvPr/>
        </p:nvPicPr>
        <p:blipFill>
          <a:blip r:embed="rId6"/>
          <a:stretch>
            <a:fillRect/>
          </a:stretch>
        </p:blipFill>
        <p:spPr>
          <a:xfrm>
            <a:off x="171450" y="4011717"/>
            <a:ext cx="3703126" cy="1891149"/>
          </a:xfrm>
          <a:prstGeom prst="rect">
            <a:avLst/>
          </a:prstGeom>
        </p:spPr>
      </p:pic>
      <p:sp>
        <p:nvSpPr>
          <p:cNvPr id="11" name="TextBox 10">
            <a:extLst>
              <a:ext uri="{FF2B5EF4-FFF2-40B4-BE49-F238E27FC236}">
                <a16:creationId xmlns:a16="http://schemas.microsoft.com/office/drawing/2014/main" id="{473E9E3A-CAE9-4C61-972C-1C1C7551AFF6}"/>
              </a:ext>
            </a:extLst>
          </p:cNvPr>
          <p:cNvSpPr txBox="1"/>
          <p:nvPr/>
        </p:nvSpPr>
        <p:spPr>
          <a:xfrm>
            <a:off x="253139" y="992345"/>
            <a:ext cx="1451675" cy="369332"/>
          </a:xfrm>
          <a:prstGeom prst="rect">
            <a:avLst/>
          </a:prstGeom>
          <a:noFill/>
        </p:spPr>
        <p:txBody>
          <a:bodyPr wrap="square" rtlCol="0">
            <a:spAutoFit/>
          </a:bodyPr>
          <a:lstStyle/>
          <a:p>
            <a:r>
              <a:rPr lang="en-US" b="1" dirty="0">
                <a:solidFill>
                  <a:schemeClr val="bg1"/>
                </a:solidFill>
              </a:rPr>
              <a:t>Query</a:t>
            </a:r>
          </a:p>
        </p:txBody>
      </p:sp>
      <p:sp>
        <p:nvSpPr>
          <p:cNvPr id="12" name="TextBox 11">
            <a:extLst>
              <a:ext uri="{FF2B5EF4-FFF2-40B4-BE49-F238E27FC236}">
                <a16:creationId xmlns:a16="http://schemas.microsoft.com/office/drawing/2014/main" id="{5BE5473D-9D05-4228-ADA7-ABDEA312C2EC}"/>
              </a:ext>
            </a:extLst>
          </p:cNvPr>
          <p:cNvSpPr txBox="1"/>
          <p:nvPr/>
        </p:nvSpPr>
        <p:spPr>
          <a:xfrm>
            <a:off x="253139" y="3429000"/>
            <a:ext cx="1451675" cy="369332"/>
          </a:xfrm>
          <a:prstGeom prst="rect">
            <a:avLst/>
          </a:prstGeom>
          <a:noFill/>
        </p:spPr>
        <p:txBody>
          <a:bodyPr wrap="square" rtlCol="0">
            <a:spAutoFit/>
          </a:bodyPr>
          <a:lstStyle/>
          <a:p>
            <a:r>
              <a:rPr lang="en-US" b="1" dirty="0">
                <a:solidFill>
                  <a:schemeClr val="bg1"/>
                </a:solidFill>
              </a:rPr>
              <a:t>Output</a:t>
            </a:r>
          </a:p>
        </p:txBody>
      </p:sp>
      <p:sp>
        <p:nvSpPr>
          <p:cNvPr id="14" name="TextBox 13">
            <a:extLst>
              <a:ext uri="{FF2B5EF4-FFF2-40B4-BE49-F238E27FC236}">
                <a16:creationId xmlns:a16="http://schemas.microsoft.com/office/drawing/2014/main" id="{04F603D7-A860-472D-9D20-F2676EF9F5C8}"/>
              </a:ext>
            </a:extLst>
          </p:cNvPr>
          <p:cNvSpPr txBox="1"/>
          <p:nvPr/>
        </p:nvSpPr>
        <p:spPr>
          <a:xfrm>
            <a:off x="171450" y="6079876"/>
            <a:ext cx="6152826" cy="646331"/>
          </a:xfrm>
          <a:prstGeom prst="rect">
            <a:avLst/>
          </a:prstGeom>
          <a:noFill/>
        </p:spPr>
        <p:txBody>
          <a:bodyPr wrap="square">
            <a:spAutoFit/>
          </a:bodyPr>
          <a:lstStyle/>
          <a:p>
            <a:r>
              <a:rPr lang="en-US" b="1" dirty="0">
                <a:solidFill>
                  <a:schemeClr val="accent1">
                    <a:lumMod val="50000"/>
                  </a:schemeClr>
                </a:solidFill>
                <a:latin typeface="Goudy Old Style" panose="02020502050305020303" pitchFamily="18" charset="0"/>
              </a:rPr>
              <a:t>The age group 19-45 years has the highest consumer base and it is important to target this segment more effectively.</a:t>
            </a:r>
            <a:endParaRPr lang="en-US" sz="1800" dirty="0"/>
          </a:p>
        </p:txBody>
      </p:sp>
      <p:sp>
        <p:nvSpPr>
          <p:cNvPr id="13" name="TextBox 12">
            <a:extLst>
              <a:ext uri="{FF2B5EF4-FFF2-40B4-BE49-F238E27FC236}">
                <a16:creationId xmlns:a16="http://schemas.microsoft.com/office/drawing/2014/main" id="{4138255A-FB21-408F-98D9-3A266D925FE9}"/>
              </a:ext>
            </a:extLst>
          </p:cNvPr>
          <p:cNvSpPr txBox="1"/>
          <p:nvPr/>
        </p:nvSpPr>
        <p:spPr>
          <a:xfrm>
            <a:off x="3518298" y="49504"/>
            <a:ext cx="6093618" cy="369332"/>
          </a:xfrm>
          <a:prstGeom prst="rect">
            <a:avLst/>
          </a:prstGeom>
          <a:noFill/>
        </p:spPr>
        <p:txBody>
          <a:bodyPr wrap="square">
            <a:spAutoFit/>
          </a:bodyPr>
          <a:lstStyle/>
          <a:p>
            <a:r>
              <a:rPr lang="en-US" sz="1800" b="1" dirty="0">
                <a:solidFill>
                  <a:schemeClr val="accent3">
                    <a:lumMod val="50000"/>
                  </a:schemeClr>
                </a:solidFill>
                <a:latin typeface="Algerian" panose="04020705040A02060702" pitchFamily="82" charset="0"/>
              </a:rPr>
              <a:t>Demographic Insights</a:t>
            </a:r>
          </a:p>
        </p:txBody>
      </p:sp>
    </p:spTree>
  </p:cSld>
  <p:clrMapOvr>
    <a:masterClrMapping/>
  </p:clrMapOvr>
  <mc:AlternateContent xmlns:mc="http://schemas.openxmlformats.org/markup-compatibility/2006" xmlns:p14="http://schemas.microsoft.com/office/powerpoint/2010/main">
    <mc:Choice Requires="p14">
      <p:transition spd="slow" p14:dur="2000" advTm="33377"/>
    </mc:Choice>
    <mc:Fallback xmlns="">
      <p:transition spd="slow" advTm="3337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reffered Ingredients among Respondents. Please refer to the notes on this slide for details">
            <a:hlinkClick r:id="rId3"/>
          </p:cNvPr>
          <p:cNvPicPr>
            <a:picLocks noChangeAspect="1"/>
          </p:cNvPicPr>
          <p:nvPr/>
        </p:nvPicPr>
        <p:blipFill>
          <a:blip r:embed="rId4">
            <a:clrChange>
              <a:clrFrom>
                <a:srgbClr val="F9E1E3"/>
              </a:clrFrom>
              <a:clrTo>
                <a:srgbClr val="F9E1E3">
                  <a:alpha val="0"/>
                </a:srgbClr>
              </a:clrTo>
            </a:clrChange>
          </a:blip>
          <a:stretch>
            <a:fillRect/>
          </a:stretch>
        </p:blipFill>
        <p:spPr>
          <a:xfrm>
            <a:off x="171450" y="309966"/>
            <a:ext cx="12020550" cy="6858000"/>
          </a:xfrm>
          <a:prstGeom prst="rect">
            <a:avLst/>
          </a:prstGeom>
          <a:noFill/>
        </p:spPr>
      </p:pic>
      <p:sp>
        <p:nvSpPr>
          <p:cNvPr id="4" name="Title" hidden="1"/>
          <p:cNvSpPr>
            <a:spLocks noGrp="1"/>
          </p:cNvSpPr>
          <p:nvPr>
            <p:ph type="title"/>
          </p:nvPr>
        </p:nvSpPr>
        <p:spPr/>
        <p:txBody>
          <a:bodyPr/>
          <a:lstStyle/>
          <a:p>
            <a:r>
              <a:t>Page 3</a:t>
            </a:r>
          </a:p>
        </p:txBody>
      </p:sp>
      <p:sp>
        <p:nvSpPr>
          <p:cNvPr id="5" name="TextBox 4">
            <a:extLst>
              <a:ext uri="{FF2B5EF4-FFF2-40B4-BE49-F238E27FC236}">
                <a16:creationId xmlns:a16="http://schemas.microsoft.com/office/drawing/2014/main" id="{DC449F79-035E-4946-81B4-9F60B6210065}"/>
              </a:ext>
            </a:extLst>
          </p:cNvPr>
          <p:cNvSpPr txBox="1"/>
          <p:nvPr/>
        </p:nvSpPr>
        <p:spPr>
          <a:xfrm>
            <a:off x="146587" y="786688"/>
            <a:ext cx="6796653" cy="646331"/>
          </a:xfrm>
          <a:prstGeom prst="rect">
            <a:avLst/>
          </a:prstGeom>
          <a:noFill/>
        </p:spPr>
        <p:txBody>
          <a:bodyPr wrap="square" rtlCol="0">
            <a:spAutoFit/>
          </a:bodyPr>
          <a:lstStyle/>
          <a:p>
            <a:r>
              <a:rPr lang="en-US" dirty="0">
                <a:solidFill>
                  <a:schemeClr val="bg1"/>
                </a:solidFill>
              </a:rPr>
              <a:t>What are the preferred ingredients of energy drinks among respondents?</a:t>
            </a:r>
          </a:p>
        </p:txBody>
      </p:sp>
      <p:pic>
        <p:nvPicPr>
          <p:cNvPr id="6" name="Picture 5">
            <a:extLst>
              <a:ext uri="{FF2B5EF4-FFF2-40B4-BE49-F238E27FC236}">
                <a16:creationId xmlns:a16="http://schemas.microsoft.com/office/drawing/2014/main" id="{E4E58BDB-5FBF-4BB1-AD94-D73A45F187CB}"/>
              </a:ext>
            </a:extLst>
          </p:cNvPr>
          <p:cNvPicPr>
            <a:picLocks noChangeAspect="1"/>
          </p:cNvPicPr>
          <p:nvPr/>
        </p:nvPicPr>
        <p:blipFill>
          <a:blip r:embed="rId5"/>
          <a:stretch>
            <a:fillRect/>
          </a:stretch>
        </p:blipFill>
        <p:spPr>
          <a:xfrm>
            <a:off x="171450" y="2176824"/>
            <a:ext cx="4591310" cy="1252176"/>
          </a:xfrm>
          <a:prstGeom prst="rect">
            <a:avLst/>
          </a:prstGeom>
        </p:spPr>
      </p:pic>
      <p:pic>
        <p:nvPicPr>
          <p:cNvPr id="8" name="Picture 7">
            <a:extLst>
              <a:ext uri="{FF2B5EF4-FFF2-40B4-BE49-F238E27FC236}">
                <a16:creationId xmlns:a16="http://schemas.microsoft.com/office/drawing/2014/main" id="{209DD518-CFF2-4980-AB40-E6AEFA725528}"/>
              </a:ext>
            </a:extLst>
          </p:cNvPr>
          <p:cNvPicPr>
            <a:picLocks noChangeAspect="1"/>
          </p:cNvPicPr>
          <p:nvPr/>
        </p:nvPicPr>
        <p:blipFill>
          <a:blip r:embed="rId6"/>
          <a:stretch>
            <a:fillRect/>
          </a:stretch>
        </p:blipFill>
        <p:spPr>
          <a:xfrm>
            <a:off x="223111" y="4117255"/>
            <a:ext cx="3511186" cy="1383195"/>
          </a:xfrm>
          <a:prstGeom prst="rect">
            <a:avLst/>
          </a:prstGeom>
        </p:spPr>
      </p:pic>
      <p:sp>
        <p:nvSpPr>
          <p:cNvPr id="9" name="TextBox 8">
            <a:extLst>
              <a:ext uri="{FF2B5EF4-FFF2-40B4-BE49-F238E27FC236}">
                <a16:creationId xmlns:a16="http://schemas.microsoft.com/office/drawing/2014/main" id="{2A3C8649-34E1-4D56-B72D-D843F388DE1E}"/>
              </a:ext>
            </a:extLst>
          </p:cNvPr>
          <p:cNvSpPr txBox="1"/>
          <p:nvPr/>
        </p:nvSpPr>
        <p:spPr>
          <a:xfrm>
            <a:off x="193083" y="1669044"/>
            <a:ext cx="1451675" cy="369332"/>
          </a:xfrm>
          <a:prstGeom prst="rect">
            <a:avLst/>
          </a:prstGeom>
          <a:noFill/>
        </p:spPr>
        <p:txBody>
          <a:bodyPr wrap="square" rtlCol="0">
            <a:spAutoFit/>
          </a:bodyPr>
          <a:lstStyle/>
          <a:p>
            <a:r>
              <a:rPr lang="en-US" b="1" dirty="0">
                <a:solidFill>
                  <a:schemeClr val="bg1"/>
                </a:solidFill>
              </a:rPr>
              <a:t>Query</a:t>
            </a:r>
          </a:p>
        </p:txBody>
      </p:sp>
      <p:sp>
        <p:nvSpPr>
          <p:cNvPr id="10" name="TextBox 9">
            <a:extLst>
              <a:ext uri="{FF2B5EF4-FFF2-40B4-BE49-F238E27FC236}">
                <a16:creationId xmlns:a16="http://schemas.microsoft.com/office/drawing/2014/main" id="{DB99003A-EB6C-42DA-8081-A7D3F1067F17}"/>
              </a:ext>
            </a:extLst>
          </p:cNvPr>
          <p:cNvSpPr txBox="1"/>
          <p:nvPr/>
        </p:nvSpPr>
        <p:spPr>
          <a:xfrm>
            <a:off x="177585" y="3705578"/>
            <a:ext cx="1451675" cy="369332"/>
          </a:xfrm>
          <a:prstGeom prst="rect">
            <a:avLst/>
          </a:prstGeom>
          <a:noFill/>
        </p:spPr>
        <p:txBody>
          <a:bodyPr wrap="square" rtlCol="0">
            <a:spAutoFit/>
          </a:bodyPr>
          <a:lstStyle/>
          <a:p>
            <a:r>
              <a:rPr lang="en-US" b="1" dirty="0">
                <a:solidFill>
                  <a:schemeClr val="bg1"/>
                </a:solidFill>
              </a:rPr>
              <a:t>Output</a:t>
            </a:r>
          </a:p>
        </p:txBody>
      </p:sp>
      <p:sp>
        <p:nvSpPr>
          <p:cNvPr id="12" name="TextBox 11">
            <a:extLst>
              <a:ext uri="{FF2B5EF4-FFF2-40B4-BE49-F238E27FC236}">
                <a16:creationId xmlns:a16="http://schemas.microsoft.com/office/drawing/2014/main" id="{FC5026DC-2E85-43CB-8F50-118887B36D4A}"/>
              </a:ext>
            </a:extLst>
          </p:cNvPr>
          <p:cNvSpPr txBox="1"/>
          <p:nvPr/>
        </p:nvSpPr>
        <p:spPr>
          <a:xfrm>
            <a:off x="50532" y="6070891"/>
            <a:ext cx="12141468" cy="369332"/>
          </a:xfrm>
          <a:prstGeom prst="rect">
            <a:avLst/>
          </a:prstGeom>
          <a:noFill/>
        </p:spPr>
        <p:txBody>
          <a:bodyPr wrap="square">
            <a:spAutoFit/>
          </a:bodyPr>
          <a:lstStyle>
            <a:defPPr>
              <a:defRPr lang="en-US"/>
            </a:defPPr>
            <a:lvl1pPr>
              <a:defRPr b="1">
                <a:solidFill>
                  <a:schemeClr val="accent1">
                    <a:lumMod val="50000"/>
                  </a:schemeClr>
                </a:solidFill>
                <a:latin typeface="Goudy Old Style" panose="02020502050305020303" pitchFamily="18" charset="0"/>
              </a:defRPr>
            </a:lvl1pPr>
          </a:lstStyle>
          <a:p>
            <a:r>
              <a:rPr lang="en-US" dirty="0"/>
              <a:t>People like caffeine more in comparison with other ingredients hence , more caffeine based products should be considered.</a:t>
            </a:r>
          </a:p>
        </p:txBody>
      </p:sp>
      <p:sp>
        <p:nvSpPr>
          <p:cNvPr id="14" name="TextBox 13">
            <a:extLst>
              <a:ext uri="{FF2B5EF4-FFF2-40B4-BE49-F238E27FC236}">
                <a16:creationId xmlns:a16="http://schemas.microsoft.com/office/drawing/2014/main" id="{D1F393C8-899B-43D8-9183-FCCFF0C59321}"/>
              </a:ext>
            </a:extLst>
          </p:cNvPr>
          <p:cNvSpPr txBox="1"/>
          <p:nvPr/>
        </p:nvSpPr>
        <p:spPr>
          <a:xfrm>
            <a:off x="1978704" y="33069"/>
            <a:ext cx="6098582" cy="584775"/>
          </a:xfrm>
          <a:prstGeom prst="rect">
            <a:avLst/>
          </a:prstGeom>
          <a:noFill/>
        </p:spPr>
        <p:txBody>
          <a:bodyPr wrap="square">
            <a:spAutoFit/>
          </a:bodyPr>
          <a:lstStyle/>
          <a:p>
            <a:r>
              <a:rPr lang="en-US" sz="3200" b="1" dirty="0">
                <a:solidFill>
                  <a:schemeClr val="accent3">
                    <a:lumMod val="50000"/>
                  </a:schemeClr>
                </a:solidFill>
                <a:latin typeface="Algerian" panose="04020705040A02060702" pitchFamily="82" charset="0"/>
              </a:rPr>
              <a:t>Consumer</a:t>
            </a:r>
            <a:r>
              <a:rPr lang="en-US" dirty="0"/>
              <a:t> </a:t>
            </a:r>
            <a:r>
              <a:rPr lang="en-US" sz="3200" b="1" dirty="0">
                <a:solidFill>
                  <a:schemeClr val="accent3">
                    <a:lumMod val="50000"/>
                  </a:schemeClr>
                </a:solidFill>
                <a:latin typeface="Algerian" panose="04020705040A02060702" pitchFamily="82" charset="0"/>
              </a:rPr>
              <a:t>Preferences</a:t>
            </a:r>
            <a:r>
              <a:rPr lang="en-US" dirty="0"/>
              <a:t>: </a:t>
            </a:r>
          </a:p>
        </p:txBody>
      </p:sp>
    </p:spTree>
  </p:cSld>
  <p:clrMapOvr>
    <a:masterClrMapping/>
  </p:clrMapOvr>
  <mc:AlternateContent xmlns:mc="http://schemas.openxmlformats.org/markup-compatibility/2006" xmlns:p14="http://schemas.microsoft.com/office/powerpoint/2010/main">
    <mc:Choice Requires="p14">
      <p:transition spd="slow" p14:dur="2000" advTm="33162"/>
    </mc:Choice>
    <mc:Fallback xmlns="">
      <p:transition spd="slow" advTm="3316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ackaging_Preferences by Respondents. Please refer to the notes on this slide for details">
            <a:hlinkClick r:id="rId3"/>
          </p:cNvPr>
          <p:cNvPicPr>
            <a:picLocks noChangeAspect="1"/>
          </p:cNvPicPr>
          <p:nvPr/>
        </p:nvPicPr>
        <p:blipFill rotWithShape="1">
          <a:blip r:embed="rId4">
            <a:clrChange>
              <a:clrFrom>
                <a:srgbClr val="F9E1E3"/>
              </a:clrFrom>
              <a:clrTo>
                <a:srgbClr val="F9E1E3">
                  <a:alpha val="0"/>
                </a:srgbClr>
              </a:clrTo>
            </a:clrChange>
          </a:blip>
          <a:srcRect/>
          <a:stretch/>
        </p:blipFill>
        <p:spPr>
          <a:xfrm>
            <a:off x="4814889" y="-3143549"/>
            <a:ext cx="7377111" cy="7039811"/>
          </a:xfrm>
          <a:prstGeom prst="rect">
            <a:avLst/>
          </a:prstGeom>
          <a:noFill/>
          <a:ln>
            <a:noFill/>
          </a:ln>
        </p:spPr>
      </p:pic>
      <p:sp>
        <p:nvSpPr>
          <p:cNvPr id="4" name="Title" hidden="1"/>
          <p:cNvSpPr>
            <a:spLocks noGrp="1"/>
          </p:cNvSpPr>
          <p:nvPr>
            <p:ph type="title"/>
          </p:nvPr>
        </p:nvSpPr>
        <p:spPr/>
        <p:txBody>
          <a:bodyPr/>
          <a:lstStyle/>
          <a:p>
            <a:r>
              <a:t>Page 4</a:t>
            </a:r>
          </a:p>
        </p:txBody>
      </p:sp>
      <p:sp>
        <p:nvSpPr>
          <p:cNvPr id="5" name="TextBox 4">
            <a:extLst>
              <a:ext uri="{FF2B5EF4-FFF2-40B4-BE49-F238E27FC236}">
                <a16:creationId xmlns:a16="http://schemas.microsoft.com/office/drawing/2014/main" id="{D463AFB1-41E6-4F77-BA6D-6F5D9DB4CCEF}"/>
              </a:ext>
            </a:extLst>
          </p:cNvPr>
          <p:cNvSpPr txBox="1"/>
          <p:nvPr/>
        </p:nvSpPr>
        <p:spPr>
          <a:xfrm>
            <a:off x="220851" y="376357"/>
            <a:ext cx="6098582" cy="646331"/>
          </a:xfrm>
          <a:prstGeom prst="rect">
            <a:avLst/>
          </a:prstGeom>
          <a:noFill/>
        </p:spPr>
        <p:txBody>
          <a:bodyPr wrap="square">
            <a:spAutoFit/>
          </a:bodyPr>
          <a:lstStyle>
            <a:defPPr>
              <a:defRPr lang="en-US"/>
            </a:defPPr>
            <a:lvl1pPr>
              <a:defRPr>
                <a:solidFill>
                  <a:schemeClr val="bg1"/>
                </a:solidFill>
              </a:defRPr>
            </a:lvl1pPr>
          </a:lstStyle>
          <a:p>
            <a:r>
              <a:rPr lang="en-US" dirty="0"/>
              <a:t>What packaging preferences do respondents have for energy drinks?</a:t>
            </a:r>
          </a:p>
        </p:txBody>
      </p:sp>
      <p:pic>
        <p:nvPicPr>
          <p:cNvPr id="13" name="Picture 12">
            <a:extLst>
              <a:ext uri="{FF2B5EF4-FFF2-40B4-BE49-F238E27FC236}">
                <a16:creationId xmlns:a16="http://schemas.microsoft.com/office/drawing/2014/main" id="{4583E5F4-765E-4438-AFCC-6003A431074F}"/>
              </a:ext>
            </a:extLst>
          </p:cNvPr>
          <p:cNvPicPr>
            <a:picLocks noChangeAspect="1"/>
          </p:cNvPicPr>
          <p:nvPr/>
        </p:nvPicPr>
        <p:blipFill>
          <a:blip r:embed="rId5"/>
          <a:stretch>
            <a:fillRect/>
          </a:stretch>
        </p:blipFill>
        <p:spPr>
          <a:xfrm>
            <a:off x="220851" y="3582359"/>
            <a:ext cx="3363133" cy="1654662"/>
          </a:xfrm>
          <a:prstGeom prst="rect">
            <a:avLst/>
          </a:prstGeom>
        </p:spPr>
      </p:pic>
      <p:pic>
        <p:nvPicPr>
          <p:cNvPr id="15" name="Picture 14">
            <a:extLst>
              <a:ext uri="{FF2B5EF4-FFF2-40B4-BE49-F238E27FC236}">
                <a16:creationId xmlns:a16="http://schemas.microsoft.com/office/drawing/2014/main" id="{81A8BE49-3F08-4232-B6C6-C59BBD13A45B}"/>
              </a:ext>
            </a:extLst>
          </p:cNvPr>
          <p:cNvPicPr>
            <a:picLocks noChangeAspect="1"/>
          </p:cNvPicPr>
          <p:nvPr/>
        </p:nvPicPr>
        <p:blipFill>
          <a:blip r:embed="rId6"/>
          <a:stretch>
            <a:fillRect/>
          </a:stretch>
        </p:blipFill>
        <p:spPr>
          <a:xfrm>
            <a:off x="220851" y="1385799"/>
            <a:ext cx="4132940" cy="1419394"/>
          </a:xfrm>
          <a:prstGeom prst="rect">
            <a:avLst/>
          </a:prstGeom>
        </p:spPr>
      </p:pic>
      <p:sp>
        <p:nvSpPr>
          <p:cNvPr id="20" name="TextBox 19">
            <a:extLst>
              <a:ext uri="{FF2B5EF4-FFF2-40B4-BE49-F238E27FC236}">
                <a16:creationId xmlns:a16="http://schemas.microsoft.com/office/drawing/2014/main" id="{85B47E2C-E3EE-4C83-BBBF-0978FE1C4E8D}"/>
              </a:ext>
            </a:extLst>
          </p:cNvPr>
          <p:cNvSpPr txBox="1"/>
          <p:nvPr/>
        </p:nvSpPr>
        <p:spPr>
          <a:xfrm>
            <a:off x="220851" y="1013998"/>
            <a:ext cx="1906291" cy="369332"/>
          </a:xfrm>
          <a:prstGeom prst="rect">
            <a:avLst/>
          </a:prstGeom>
          <a:noFill/>
        </p:spPr>
        <p:txBody>
          <a:bodyPr wrap="square" rtlCol="0">
            <a:spAutoFit/>
          </a:bodyPr>
          <a:lstStyle/>
          <a:p>
            <a:r>
              <a:rPr lang="en-US" b="1" dirty="0">
                <a:solidFill>
                  <a:schemeClr val="bg1"/>
                </a:solidFill>
              </a:rPr>
              <a:t>Query</a:t>
            </a:r>
          </a:p>
        </p:txBody>
      </p:sp>
      <p:sp>
        <p:nvSpPr>
          <p:cNvPr id="23" name="TextBox 22">
            <a:extLst>
              <a:ext uri="{FF2B5EF4-FFF2-40B4-BE49-F238E27FC236}">
                <a16:creationId xmlns:a16="http://schemas.microsoft.com/office/drawing/2014/main" id="{5A930984-AC86-430B-B0E8-1CE2A4EB7C2E}"/>
              </a:ext>
            </a:extLst>
          </p:cNvPr>
          <p:cNvSpPr txBox="1"/>
          <p:nvPr/>
        </p:nvSpPr>
        <p:spPr>
          <a:xfrm>
            <a:off x="220851" y="3099572"/>
            <a:ext cx="1906291" cy="369332"/>
          </a:xfrm>
          <a:prstGeom prst="rect">
            <a:avLst/>
          </a:prstGeom>
          <a:noFill/>
        </p:spPr>
        <p:txBody>
          <a:bodyPr wrap="square" rtlCol="0">
            <a:spAutoFit/>
          </a:bodyPr>
          <a:lstStyle/>
          <a:p>
            <a:r>
              <a:rPr lang="en-US" b="1" dirty="0">
                <a:solidFill>
                  <a:schemeClr val="bg1"/>
                </a:solidFill>
              </a:rPr>
              <a:t>Output</a:t>
            </a:r>
          </a:p>
        </p:txBody>
      </p:sp>
      <p:sp>
        <p:nvSpPr>
          <p:cNvPr id="25" name="TextBox 24">
            <a:extLst>
              <a:ext uri="{FF2B5EF4-FFF2-40B4-BE49-F238E27FC236}">
                <a16:creationId xmlns:a16="http://schemas.microsoft.com/office/drawing/2014/main" id="{2695B0EE-B53C-4801-AF4D-E3B6FD5C9486}"/>
              </a:ext>
            </a:extLst>
          </p:cNvPr>
          <p:cNvSpPr txBox="1"/>
          <p:nvPr/>
        </p:nvSpPr>
        <p:spPr>
          <a:xfrm>
            <a:off x="220851" y="5695971"/>
            <a:ext cx="6098582" cy="923330"/>
          </a:xfrm>
          <a:prstGeom prst="rect">
            <a:avLst/>
          </a:prstGeom>
          <a:noFill/>
        </p:spPr>
        <p:txBody>
          <a:bodyPr wrap="square">
            <a:spAutoFit/>
          </a:bodyPr>
          <a:lstStyle/>
          <a:p>
            <a:r>
              <a:rPr lang="en-US" b="1" dirty="0">
                <a:solidFill>
                  <a:schemeClr val="accent1">
                    <a:lumMod val="50000"/>
                  </a:schemeClr>
                </a:solidFill>
                <a:latin typeface="Goudy Old Style" panose="02020502050305020303" pitchFamily="18" charset="0"/>
              </a:rPr>
              <a:t>Compact and portable cans are mainly preferred by the customers because they are handy and convenient to carry . Moreover, it looks quite attractive.</a:t>
            </a:r>
          </a:p>
        </p:txBody>
      </p:sp>
      <p:sp>
        <p:nvSpPr>
          <p:cNvPr id="11" name="TextBox 10">
            <a:extLst>
              <a:ext uri="{FF2B5EF4-FFF2-40B4-BE49-F238E27FC236}">
                <a16:creationId xmlns:a16="http://schemas.microsoft.com/office/drawing/2014/main" id="{19CA70C1-62A1-4251-B1E3-E61935342B57}"/>
              </a:ext>
            </a:extLst>
          </p:cNvPr>
          <p:cNvSpPr txBox="1"/>
          <p:nvPr/>
        </p:nvSpPr>
        <p:spPr>
          <a:xfrm>
            <a:off x="3729038" y="-20360"/>
            <a:ext cx="6143624" cy="369332"/>
          </a:xfrm>
          <a:prstGeom prst="rect">
            <a:avLst/>
          </a:prstGeom>
          <a:noFill/>
        </p:spPr>
        <p:txBody>
          <a:bodyPr wrap="square">
            <a:spAutoFit/>
          </a:bodyPr>
          <a:lstStyle/>
          <a:p>
            <a:r>
              <a:rPr lang="en-US" sz="1800" b="1" dirty="0">
                <a:solidFill>
                  <a:schemeClr val="accent3">
                    <a:lumMod val="50000"/>
                  </a:schemeClr>
                </a:solidFill>
                <a:latin typeface="Algerian" panose="04020705040A02060702" pitchFamily="82" charset="0"/>
              </a:rPr>
              <a:t>Consumer</a:t>
            </a:r>
            <a:r>
              <a:rPr lang="en-US" dirty="0"/>
              <a:t> </a:t>
            </a:r>
            <a:r>
              <a:rPr lang="en-US" sz="1800" b="1" dirty="0">
                <a:solidFill>
                  <a:schemeClr val="accent3">
                    <a:lumMod val="50000"/>
                  </a:schemeClr>
                </a:solidFill>
                <a:latin typeface="Algerian" panose="04020705040A02060702" pitchFamily="82" charset="0"/>
              </a:rPr>
              <a:t>Preferences</a:t>
            </a:r>
            <a:r>
              <a:rPr lang="en-US" dirty="0"/>
              <a:t>: </a:t>
            </a:r>
          </a:p>
        </p:txBody>
      </p:sp>
    </p:spTree>
  </p:cSld>
  <p:clrMapOvr>
    <a:masterClrMapping/>
  </p:clrMapOvr>
  <mc:AlternateContent xmlns:mc="http://schemas.openxmlformats.org/markup-compatibility/2006" xmlns:p14="http://schemas.microsoft.com/office/powerpoint/2010/main">
    <mc:Choice Requires="p14">
      <p:transition spd="slow" p14:dur="2000" advTm="54501"/>
    </mc:Choice>
    <mc:Fallback xmlns="">
      <p:transition spd="slow" advTm="5450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p 3 Brands. Please refer to the notes on this slide for details">
            <a:hlinkClick r:id="rId3"/>
          </p:cNvPr>
          <p:cNvPicPr>
            <a:picLocks noChangeAspect="1"/>
          </p:cNvPicPr>
          <p:nvPr/>
        </p:nvPicPr>
        <p:blipFill>
          <a:blip r:embed="rId4">
            <a:clrChange>
              <a:clrFrom>
                <a:srgbClr val="FFFFFF"/>
              </a:clrFrom>
              <a:clrTo>
                <a:srgbClr val="FFFFFF">
                  <a:alpha val="0"/>
                </a:srgbClr>
              </a:clrTo>
            </a:clrChange>
          </a:blip>
          <a:stretch>
            <a:fillRect/>
          </a:stretch>
        </p:blipFill>
        <p:spPr>
          <a:xfrm>
            <a:off x="3528340" y="123987"/>
            <a:ext cx="9595947" cy="5474708"/>
          </a:xfrm>
          <a:prstGeom prst="rect">
            <a:avLst/>
          </a:prstGeom>
          <a:noFill/>
        </p:spPr>
      </p:pic>
      <p:sp>
        <p:nvSpPr>
          <p:cNvPr id="4" name="Title" hidden="1"/>
          <p:cNvSpPr>
            <a:spLocks noGrp="1"/>
          </p:cNvSpPr>
          <p:nvPr>
            <p:ph type="title"/>
          </p:nvPr>
        </p:nvSpPr>
        <p:spPr/>
        <p:txBody>
          <a:bodyPr/>
          <a:lstStyle/>
          <a:p>
            <a:r>
              <a:t>Page 5</a:t>
            </a:r>
          </a:p>
        </p:txBody>
      </p:sp>
      <p:sp>
        <p:nvSpPr>
          <p:cNvPr id="5" name="TextBox 4">
            <a:extLst>
              <a:ext uri="{FF2B5EF4-FFF2-40B4-BE49-F238E27FC236}">
                <a16:creationId xmlns:a16="http://schemas.microsoft.com/office/drawing/2014/main" id="{9346FE8F-5E16-4038-82DD-3B1623C36E7F}"/>
              </a:ext>
            </a:extLst>
          </p:cNvPr>
          <p:cNvSpPr txBox="1"/>
          <p:nvPr/>
        </p:nvSpPr>
        <p:spPr>
          <a:xfrm>
            <a:off x="3391982" y="15403"/>
            <a:ext cx="6713620" cy="584775"/>
          </a:xfrm>
          <a:prstGeom prst="rect">
            <a:avLst/>
          </a:prstGeom>
          <a:noFill/>
        </p:spPr>
        <p:txBody>
          <a:bodyPr wrap="square">
            <a:spAutoFit/>
          </a:bodyPr>
          <a:lstStyle/>
          <a:p>
            <a:r>
              <a:rPr lang="en-US" sz="3200" b="1" dirty="0">
                <a:solidFill>
                  <a:schemeClr val="accent3">
                    <a:lumMod val="50000"/>
                  </a:schemeClr>
                </a:solidFill>
                <a:latin typeface="Algerian" panose="04020705040A02060702" pitchFamily="82" charset="0"/>
              </a:rPr>
              <a:t>Competition</a:t>
            </a:r>
            <a:r>
              <a:rPr lang="en-US" dirty="0"/>
              <a:t> </a:t>
            </a:r>
            <a:r>
              <a:rPr lang="en-US" sz="3200" b="1" dirty="0">
                <a:solidFill>
                  <a:schemeClr val="accent3">
                    <a:lumMod val="50000"/>
                  </a:schemeClr>
                </a:solidFill>
                <a:latin typeface="Algerian" panose="04020705040A02060702" pitchFamily="82" charset="0"/>
              </a:rPr>
              <a:t>Analysis</a:t>
            </a:r>
          </a:p>
        </p:txBody>
      </p:sp>
      <p:sp>
        <p:nvSpPr>
          <p:cNvPr id="7" name="TextBox 6">
            <a:extLst>
              <a:ext uri="{FF2B5EF4-FFF2-40B4-BE49-F238E27FC236}">
                <a16:creationId xmlns:a16="http://schemas.microsoft.com/office/drawing/2014/main" id="{0895F242-3CBB-4408-A249-0EE99855BE03}"/>
              </a:ext>
            </a:extLst>
          </p:cNvPr>
          <p:cNvSpPr txBox="1"/>
          <p:nvPr/>
        </p:nvSpPr>
        <p:spPr>
          <a:xfrm>
            <a:off x="111372" y="718200"/>
            <a:ext cx="6561220" cy="369332"/>
          </a:xfrm>
          <a:prstGeom prst="rect">
            <a:avLst/>
          </a:prstGeom>
          <a:noFill/>
        </p:spPr>
        <p:txBody>
          <a:bodyPr wrap="square">
            <a:spAutoFit/>
          </a:bodyPr>
          <a:lstStyle/>
          <a:p>
            <a:r>
              <a:rPr lang="en-US" dirty="0">
                <a:solidFill>
                  <a:schemeClr val="bg1"/>
                </a:solidFill>
              </a:rPr>
              <a:t>Who are the current market leaders?</a:t>
            </a:r>
          </a:p>
        </p:txBody>
      </p:sp>
      <p:pic>
        <p:nvPicPr>
          <p:cNvPr id="9" name="Picture 8">
            <a:extLst>
              <a:ext uri="{FF2B5EF4-FFF2-40B4-BE49-F238E27FC236}">
                <a16:creationId xmlns:a16="http://schemas.microsoft.com/office/drawing/2014/main" id="{4B2334D6-5A34-487B-A290-EE012CF8C9B4}"/>
              </a:ext>
            </a:extLst>
          </p:cNvPr>
          <p:cNvPicPr>
            <a:picLocks noChangeAspect="1"/>
          </p:cNvPicPr>
          <p:nvPr/>
        </p:nvPicPr>
        <p:blipFill>
          <a:blip r:embed="rId5"/>
          <a:stretch>
            <a:fillRect/>
          </a:stretch>
        </p:blipFill>
        <p:spPr>
          <a:xfrm>
            <a:off x="111371" y="1689677"/>
            <a:ext cx="3738733" cy="1715720"/>
          </a:xfrm>
          <a:prstGeom prst="rect">
            <a:avLst/>
          </a:prstGeom>
        </p:spPr>
      </p:pic>
      <p:pic>
        <p:nvPicPr>
          <p:cNvPr id="11" name="Picture 10">
            <a:extLst>
              <a:ext uri="{FF2B5EF4-FFF2-40B4-BE49-F238E27FC236}">
                <a16:creationId xmlns:a16="http://schemas.microsoft.com/office/drawing/2014/main" id="{8840FCF3-934C-4001-AF36-E6077677351E}"/>
              </a:ext>
            </a:extLst>
          </p:cNvPr>
          <p:cNvPicPr>
            <a:picLocks noChangeAspect="1"/>
          </p:cNvPicPr>
          <p:nvPr/>
        </p:nvPicPr>
        <p:blipFill>
          <a:blip r:embed="rId6"/>
          <a:stretch>
            <a:fillRect/>
          </a:stretch>
        </p:blipFill>
        <p:spPr>
          <a:xfrm>
            <a:off x="123053" y="4167659"/>
            <a:ext cx="3257471" cy="1313497"/>
          </a:xfrm>
          <a:prstGeom prst="rect">
            <a:avLst/>
          </a:prstGeom>
        </p:spPr>
      </p:pic>
      <p:sp>
        <p:nvSpPr>
          <p:cNvPr id="13" name="TextBox 12">
            <a:extLst>
              <a:ext uri="{FF2B5EF4-FFF2-40B4-BE49-F238E27FC236}">
                <a16:creationId xmlns:a16="http://schemas.microsoft.com/office/drawing/2014/main" id="{0936972D-7E00-444C-88F3-202B761B3114}"/>
              </a:ext>
            </a:extLst>
          </p:cNvPr>
          <p:cNvSpPr txBox="1"/>
          <p:nvPr/>
        </p:nvSpPr>
        <p:spPr>
          <a:xfrm>
            <a:off x="111372" y="1259305"/>
            <a:ext cx="6563532" cy="369332"/>
          </a:xfrm>
          <a:prstGeom prst="rect">
            <a:avLst/>
          </a:prstGeom>
          <a:noFill/>
        </p:spPr>
        <p:txBody>
          <a:bodyPr wrap="square">
            <a:spAutoFit/>
          </a:bodyPr>
          <a:lstStyle/>
          <a:p>
            <a:r>
              <a:rPr lang="en-US" b="1" dirty="0">
                <a:solidFill>
                  <a:schemeClr val="bg1"/>
                </a:solidFill>
              </a:rPr>
              <a:t>Query</a:t>
            </a:r>
          </a:p>
        </p:txBody>
      </p:sp>
      <p:sp>
        <p:nvSpPr>
          <p:cNvPr id="15" name="TextBox 14">
            <a:extLst>
              <a:ext uri="{FF2B5EF4-FFF2-40B4-BE49-F238E27FC236}">
                <a16:creationId xmlns:a16="http://schemas.microsoft.com/office/drawing/2014/main" id="{59B078F2-AAD7-41C6-AEF3-455225A1F2B4}"/>
              </a:ext>
            </a:extLst>
          </p:cNvPr>
          <p:cNvSpPr txBox="1"/>
          <p:nvPr/>
        </p:nvSpPr>
        <p:spPr>
          <a:xfrm>
            <a:off x="98758" y="3704396"/>
            <a:ext cx="6563532" cy="369332"/>
          </a:xfrm>
          <a:prstGeom prst="rect">
            <a:avLst/>
          </a:prstGeom>
          <a:noFill/>
        </p:spPr>
        <p:txBody>
          <a:bodyPr wrap="square">
            <a:spAutoFit/>
          </a:bodyPr>
          <a:lstStyle/>
          <a:p>
            <a:r>
              <a:rPr lang="en-US" b="1" dirty="0">
                <a:solidFill>
                  <a:schemeClr val="bg1"/>
                </a:solidFill>
              </a:rPr>
              <a:t>Output</a:t>
            </a:r>
          </a:p>
        </p:txBody>
      </p:sp>
      <p:sp>
        <p:nvSpPr>
          <p:cNvPr id="17" name="TextBox 16">
            <a:extLst>
              <a:ext uri="{FF2B5EF4-FFF2-40B4-BE49-F238E27FC236}">
                <a16:creationId xmlns:a16="http://schemas.microsoft.com/office/drawing/2014/main" id="{53467D5A-1A6E-4929-845E-5B1A61E5E853}"/>
              </a:ext>
            </a:extLst>
          </p:cNvPr>
          <p:cNvSpPr txBox="1"/>
          <p:nvPr/>
        </p:nvSpPr>
        <p:spPr>
          <a:xfrm>
            <a:off x="123052" y="6180877"/>
            <a:ext cx="10942737" cy="369332"/>
          </a:xfrm>
          <a:prstGeom prst="rect">
            <a:avLst/>
          </a:prstGeom>
          <a:noFill/>
        </p:spPr>
        <p:txBody>
          <a:bodyPr wrap="square">
            <a:spAutoFit/>
          </a:bodyPr>
          <a:lstStyle/>
          <a:p>
            <a:r>
              <a:rPr lang="en-US" b="1" dirty="0">
                <a:solidFill>
                  <a:schemeClr val="accent1">
                    <a:lumMod val="50000"/>
                  </a:schemeClr>
                </a:solidFill>
                <a:latin typeface="Goudy Old Style" panose="02020502050305020303" pitchFamily="18" charset="0"/>
              </a:rPr>
              <a:t>Cola-</a:t>
            </a:r>
            <a:r>
              <a:rPr lang="en-US" b="1" dirty="0" err="1">
                <a:solidFill>
                  <a:schemeClr val="accent1">
                    <a:lumMod val="50000"/>
                  </a:schemeClr>
                </a:solidFill>
                <a:latin typeface="Goudy Old Style" panose="02020502050305020303" pitchFamily="18" charset="0"/>
              </a:rPr>
              <a:t>Coka</a:t>
            </a:r>
            <a:r>
              <a:rPr lang="en-US" b="1" dirty="0">
                <a:solidFill>
                  <a:schemeClr val="accent1">
                    <a:lumMod val="50000"/>
                  </a:schemeClr>
                </a:solidFill>
                <a:latin typeface="Goudy Old Style" panose="02020502050305020303" pitchFamily="18" charset="0"/>
              </a:rPr>
              <a:t> , </a:t>
            </a:r>
            <a:r>
              <a:rPr lang="en-US" b="1" dirty="0" err="1">
                <a:solidFill>
                  <a:schemeClr val="accent1">
                    <a:lumMod val="50000"/>
                  </a:schemeClr>
                </a:solidFill>
                <a:latin typeface="Goudy Old Style" panose="02020502050305020303" pitchFamily="18" charset="0"/>
              </a:rPr>
              <a:t>Bepsi</a:t>
            </a:r>
            <a:r>
              <a:rPr lang="en-US" b="1" dirty="0">
                <a:solidFill>
                  <a:schemeClr val="accent1">
                    <a:lumMod val="50000"/>
                  </a:schemeClr>
                </a:solidFill>
                <a:latin typeface="Goudy Old Style" panose="02020502050305020303" pitchFamily="18" charset="0"/>
              </a:rPr>
              <a:t> , Gangster are the current market leaders.</a:t>
            </a:r>
          </a:p>
        </p:txBody>
      </p:sp>
    </p:spTree>
  </p:cSld>
  <p:clrMapOvr>
    <a:masterClrMapping/>
  </p:clrMapOvr>
  <mc:AlternateContent xmlns:mc="http://schemas.openxmlformats.org/markup-compatibility/2006" xmlns:p14="http://schemas.microsoft.com/office/powerpoint/2010/main">
    <mc:Choice Requires="p14">
      <p:transition spd="slow" p14:dur="2000" advTm="34558"/>
    </mc:Choice>
    <mc:Fallback xmlns="">
      <p:transition spd="slow" advTm="3455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Reasons for consumer prefrences. Please refer to the notes on this slide for details">
            <a:hlinkClick r:id="rId5"/>
          </p:cNvPr>
          <p:cNvPicPr>
            <a:picLocks noChangeAspect="1"/>
          </p:cNvPicPr>
          <p:nvPr/>
        </p:nvPicPr>
        <p:blipFill>
          <a:blip r:embed="rId6">
            <a:clrChange>
              <a:clrFrom>
                <a:srgbClr val="FFFFFF"/>
              </a:clrFrom>
              <a:clrTo>
                <a:srgbClr val="FFFFFF">
                  <a:alpha val="0"/>
                </a:srgbClr>
              </a:clrTo>
            </a:clrChange>
          </a:blip>
          <a:stretch>
            <a:fillRect/>
          </a:stretch>
        </p:blipFill>
        <p:spPr>
          <a:xfrm>
            <a:off x="5646550" y="2448476"/>
            <a:ext cx="6966811" cy="4580006"/>
          </a:xfrm>
          <a:prstGeom prst="rect">
            <a:avLst/>
          </a:prstGeom>
          <a:noFill/>
        </p:spPr>
      </p:pic>
      <p:sp>
        <p:nvSpPr>
          <p:cNvPr id="4" name="Title" hidden="1"/>
          <p:cNvSpPr>
            <a:spLocks noGrp="1"/>
          </p:cNvSpPr>
          <p:nvPr>
            <p:ph type="title"/>
          </p:nvPr>
        </p:nvSpPr>
        <p:spPr/>
        <p:txBody>
          <a:bodyPr/>
          <a:lstStyle/>
          <a:p>
            <a:r>
              <a:t>Page 6</a:t>
            </a:r>
          </a:p>
        </p:txBody>
      </p:sp>
      <p:pic>
        <p:nvPicPr>
          <p:cNvPr id="5" name="Picture 4">
            <a:extLst>
              <a:ext uri="{FF2B5EF4-FFF2-40B4-BE49-F238E27FC236}">
                <a16:creationId xmlns:a16="http://schemas.microsoft.com/office/drawing/2014/main" id="{C68AC9FF-883E-4CA0-B250-F12DCA9B9698}"/>
              </a:ext>
            </a:extLst>
          </p:cNvPr>
          <p:cNvPicPr>
            <a:picLocks noChangeAspect="1"/>
          </p:cNvPicPr>
          <p:nvPr/>
        </p:nvPicPr>
        <p:blipFill>
          <a:blip r:embed="rId7"/>
          <a:stretch>
            <a:fillRect/>
          </a:stretch>
        </p:blipFill>
        <p:spPr>
          <a:xfrm>
            <a:off x="168838" y="1138997"/>
            <a:ext cx="5927162" cy="4580006"/>
          </a:xfrm>
          <a:prstGeom prst="rect">
            <a:avLst/>
          </a:prstGeom>
        </p:spPr>
      </p:pic>
      <p:pic>
        <p:nvPicPr>
          <p:cNvPr id="7" name="Picture 6">
            <a:extLst>
              <a:ext uri="{FF2B5EF4-FFF2-40B4-BE49-F238E27FC236}">
                <a16:creationId xmlns:a16="http://schemas.microsoft.com/office/drawing/2014/main" id="{900D9C1D-A1F0-492A-8CB0-28DFD00A0752}"/>
              </a:ext>
            </a:extLst>
          </p:cNvPr>
          <p:cNvPicPr>
            <a:picLocks noChangeAspect="1"/>
          </p:cNvPicPr>
          <p:nvPr/>
        </p:nvPicPr>
        <p:blipFill>
          <a:blip r:embed="rId8"/>
          <a:stretch>
            <a:fillRect/>
          </a:stretch>
        </p:blipFill>
        <p:spPr>
          <a:xfrm>
            <a:off x="6625525" y="0"/>
            <a:ext cx="5560851" cy="2789360"/>
          </a:xfrm>
          <a:prstGeom prst="rect">
            <a:avLst/>
          </a:prstGeom>
        </p:spPr>
      </p:pic>
      <p:sp>
        <p:nvSpPr>
          <p:cNvPr id="9" name="TextBox 8">
            <a:extLst>
              <a:ext uri="{FF2B5EF4-FFF2-40B4-BE49-F238E27FC236}">
                <a16:creationId xmlns:a16="http://schemas.microsoft.com/office/drawing/2014/main" id="{59763731-09AC-40F1-9143-4007178675FE}"/>
              </a:ext>
            </a:extLst>
          </p:cNvPr>
          <p:cNvSpPr txBox="1"/>
          <p:nvPr/>
        </p:nvSpPr>
        <p:spPr>
          <a:xfrm>
            <a:off x="205647" y="492666"/>
            <a:ext cx="6245816" cy="646331"/>
          </a:xfrm>
          <a:prstGeom prst="rect">
            <a:avLst/>
          </a:prstGeom>
          <a:noFill/>
        </p:spPr>
        <p:txBody>
          <a:bodyPr wrap="square">
            <a:spAutoFit/>
          </a:bodyPr>
          <a:lstStyle/>
          <a:p>
            <a:r>
              <a:rPr lang="en-US" dirty="0">
                <a:solidFill>
                  <a:schemeClr val="bg1"/>
                </a:solidFill>
              </a:rPr>
              <a:t>What are the primary reasons</a:t>
            </a:r>
            <a:r>
              <a:rPr lang="en-US" b="1" dirty="0">
                <a:solidFill>
                  <a:schemeClr val="accent3">
                    <a:lumMod val="50000"/>
                  </a:schemeClr>
                </a:solidFill>
                <a:latin typeface="Algerian" panose="04020705040A02060702" pitchFamily="82" charset="0"/>
              </a:rPr>
              <a:t> </a:t>
            </a:r>
            <a:r>
              <a:rPr lang="en-US" dirty="0">
                <a:solidFill>
                  <a:schemeClr val="bg1"/>
                </a:solidFill>
              </a:rPr>
              <a:t>consumers prefer those brands over ours?</a:t>
            </a:r>
          </a:p>
        </p:txBody>
      </p:sp>
      <p:sp>
        <p:nvSpPr>
          <p:cNvPr id="11" name="TextBox 10">
            <a:extLst>
              <a:ext uri="{FF2B5EF4-FFF2-40B4-BE49-F238E27FC236}">
                <a16:creationId xmlns:a16="http://schemas.microsoft.com/office/drawing/2014/main" id="{A4901762-AE4F-495A-958A-348A7CE3C5DA}"/>
              </a:ext>
            </a:extLst>
          </p:cNvPr>
          <p:cNvSpPr txBox="1"/>
          <p:nvPr/>
        </p:nvSpPr>
        <p:spPr>
          <a:xfrm>
            <a:off x="120700" y="5934670"/>
            <a:ext cx="6307810" cy="923330"/>
          </a:xfrm>
          <a:prstGeom prst="rect">
            <a:avLst/>
          </a:prstGeom>
          <a:noFill/>
        </p:spPr>
        <p:txBody>
          <a:bodyPr wrap="square">
            <a:spAutoFit/>
          </a:bodyPr>
          <a:lstStyle/>
          <a:p>
            <a:r>
              <a:rPr lang="en-US" b="1" dirty="0">
                <a:solidFill>
                  <a:schemeClr val="accent1">
                    <a:lumMod val="50000"/>
                  </a:schemeClr>
                </a:solidFill>
                <a:latin typeface="Goudy Old Style" panose="02020502050305020303" pitchFamily="18" charset="0"/>
              </a:rPr>
              <a:t>The reasons for choosing these brands over </a:t>
            </a:r>
            <a:r>
              <a:rPr lang="en-US" b="1" dirty="0" err="1">
                <a:solidFill>
                  <a:schemeClr val="accent1">
                    <a:lumMod val="50000"/>
                  </a:schemeClr>
                </a:solidFill>
                <a:latin typeface="Goudy Old Style" panose="02020502050305020303" pitchFamily="18" charset="0"/>
              </a:rPr>
              <a:t>CodeX</a:t>
            </a:r>
            <a:r>
              <a:rPr lang="en-US" b="1" dirty="0">
                <a:solidFill>
                  <a:schemeClr val="accent1">
                    <a:lumMod val="50000"/>
                  </a:schemeClr>
                </a:solidFill>
                <a:latin typeface="Goudy Old Style" panose="02020502050305020303" pitchFamily="18" charset="0"/>
              </a:rPr>
              <a:t> are their easy availability, brand reputation, taste and preferences and effectiveness.</a:t>
            </a:r>
          </a:p>
        </p:txBody>
      </p:sp>
      <p:sp>
        <p:nvSpPr>
          <p:cNvPr id="10" name="TextBox 9">
            <a:extLst>
              <a:ext uri="{FF2B5EF4-FFF2-40B4-BE49-F238E27FC236}">
                <a16:creationId xmlns:a16="http://schemas.microsoft.com/office/drawing/2014/main" id="{7BE87489-61B0-4D9F-B2A7-35EDC7D40697}"/>
              </a:ext>
            </a:extLst>
          </p:cNvPr>
          <p:cNvSpPr txBox="1"/>
          <p:nvPr/>
        </p:nvSpPr>
        <p:spPr>
          <a:xfrm>
            <a:off x="2937974" y="0"/>
            <a:ext cx="6307930" cy="369332"/>
          </a:xfrm>
          <a:prstGeom prst="rect">
            <a:avLst/>
          </a:prstGeom>
          <a:noFill/>
        </p:spPr>
        <p:txBody>
          <a:bodyPr wrap="square">
            <a:spAutoFit/>
          </a:bodyPr>
          <a:lstStyle/>
          <a:p>
            <a:r>
              <a:rPr lang="en-US" sz="1800" b="1" dirty="0">
                <a:solidFill>
                  <a:schemeClr val="accent3">
                    <a:lumMod val="50000"/>
                  </a:schemeClr>
                </a:solidFill>
                <a:latin typeface="Algerian" panose="04020705040A02060702" pitchFamily="82" charset="0"/>
              </a:rPr>
              <a:t>Competition</a:t>
            </a:r>
            <a:r>
              <a:rPr lang="en-US" dirty="0"/>
              <a:t> </a:t>
            </a:r>
            <a:r>
              <a:rPr lang="en-US" sz="1800" b="1" dirty="0">
                <a:solidFill>
                  <a:schemeClr val="accent3">
                    <a:lumMod val="50000"/>
                  </a:schemeClr>
                </a:solidFill>
                <a:latin typeface="Algerian" panose="04020705040A02060702" pitchFamily="82" charset="0"/>
              </a:rPr>
              <a:t>Analysis</a:t>
            </a:r>
          </a:p>
        </p:txBody>
      </p:sp>
      <p:pic>
        <p:nvPicPr>
          <p:cNvPr id="13" name="Audio 12">
            <a:hlinkClick r:id="" action="ppaction://media"/>
            <a:extLst>
              <a:ext uri="{FF2B5EF4-FFF2-40B4-BE49-F238E27FC236}">
                <a16:creationId xmlns:a16="http://schemas.microsoft.com/office/drawing/2014/main" id="{DE7ECC28-C235-4CE5-AEBF-043F5C33C135}"/>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430000" y="60960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53727"/>
    </mc:Choice>
    <mc:Fallback xmlns="">
      <p:transition spd="slow" advTm="5372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3"/>
                </p:tgtEl>
              </p:cMediaNode>
            </p:audio>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3">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eme3" id="{03C38394-CFA5-43FB-8D80-A37C97BFF127}" vid="{0CF6DBAB-4209-44CF-8CF9-C4A82CC7DD1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811</TotalTime>
  <Words>1416</Words>
  <Application>Microsoft Office PowerPoint</Application>
  <PresentationFormat>Widescreen</PresentationFormat>
  <Paragraphs>145</Paragraphs>
  <Slides>19</Slides>
  <Notes>12</Notes>
  <HiddenSlides>0</HiddenSlides>
  <MMClips>1</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19</vt:i4>
      </vt:variant>
    </vt:vector>
  </HeadingPairs>
  <TitlesOfParts>
    <vt:vector size="32" baseType="lpstr">
      <vt:lpstr>Algerian</vt:lpstr>
      <vt:lpstr>Arial</vt:lpstr>
      <vt:lpstr>Calibri</vt:lpstr>
      <vt:lpstr>Calibri Light</vt:lpstr>
      <vt:lpstr>Calisto MT</vt:lpstr>
      <vt:lpstr>Goudy Old Style</vt:lpstr>
      <vt:lpstr>Manrope</vt:lpstr>
      <vt:lpstr>regular_medium</vt:lpstr>
      <vt:lpstr>regular_semibold</vt:lpstr>
      <vt:lpstr>Wingdings</vt:lpstr>
      <vt:lpstr>Wingdings 2</vt:lpstr>
      <vt:lpstr>Custom Design</vt:lpstr>
      <vt:lpstr>Theme3</vt:lpstr>
      <vt:lpstr>PowerPoint Presentation</vt:lpstr>
      <vt:lpstr>PowerPoint Presentation</vt:lpstr>
      <vt:lpstr>PowerPoint Presentation</vt:lpstr>
      <vt:lpstr>Page 1</vt:lpstr>
      <vt:lpstr>Page 2</vt:lpstr>
      <vt:lpstr>Page 3</vt:lpstr>
      <vt:lpstr>Page 4</vt:lpstr>
      <vt:lpstr>Page 5</vt:lpstr>
      <vt:lpstr>Page 6</vt:lpstr>
      <vt:lpstr>Page 7</vt:lpstr>
      <vt:lpstr>Page 8</vt:lpstr>
      <vt:lpstr>Page 9</vt:lpstr>
      <vt:lpstr>Page 10</vt:lpstr>
      <vt:lpstr>Page 12</vt:lpstr>
      <vt:lpstr>PowerPoint Presentation</vt:lpstr>
      <vt:lpstr>Page 13</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Rhytham Bajaj</cp:lastModifiedBy>
  <cp:revision>71</cp:revision>
  <dcterms:created xsi:type="dcterms:W3CDTF">2016-09-04T11:54:55Z</dcterms:created>
  <dcterms:modified xsi:type="dcterms:W3CDTF">2023-08-14T13:00:32Z</dcterms:modified>
</cp:coreProperties>
</file>