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 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Shape 13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Shape 3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b="0" i="0" sz="54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Shape 272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Shape 29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Shape 297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Shape 303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Shape 304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Shape 3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Shape 329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Shape 43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Shape 6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Shape 75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Shape 9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Shape 95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Shape 105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Shape 1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Shape 138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Shape 16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Shape 173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Shape 19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Shape 208"/>
            <p:cNvSpPr/>
            <p:nvPr/>
          </p:nvSpPr>
          <p:spPr>
            <a:xfrm>
              <a:off x="1306513" y="0"/>
              <a:ext cx="3862388" cy="6843713"/>
            </a:xfrm>
            <a:custGeom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0626725" y="9525"/>
              <a:ext cx="1539875" cy="555625"/>
            </a:xfrm>
            <a:custGeom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0247313" y="5013325"/>
              <a:ext cx="1919288" cy="1830388"/>
            </a:xfrm>
            <a:custGeom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120775" y="0"/>
              <a:ext cx="3676650" cy="6843713"/>
            </a:xfrm>
            <a:custGeom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202988" y="9525"/>
              <a:ext cx="963613" cy="366713"/>
            </a:xfrm>
            <a:custGeom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0494963" y="5275263"/>
              <a:ext cx="1666875" cy="1577975"/>
            </a:xfrm>
            <a:custGeom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001713" y="0"/>
              <a:ext cx="3621088" cy="6843713"/>
            </a:xfrm>
            <a:custGeom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1501438" y="9525"/>
              <a:ext cx="665163" cy="257175"/>
            </a:xfrm>
            <a:custGeom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0641013" y="5408613"/>
              <a:ext cx="1525588" cy="1435100"/>
            </a:xfrm>
            <a:custGeom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001713" y="0"/>
              <a:ext cx="3244850" cy="6843713"/>
            </a:xfrm>
            <a:custGeom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802938" y="5518150"/>
              <a:ext cx="1363663" cy="1325563"/>
            </a:xfrm>
            <a:custGeom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889000" y="0"/>
              <a:ext cx="3230563" cy="6843713"/>
            </a:xfrm>
            <a:custGeom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0979150" y="5694363"/>
              <a:ext cx="1187450" cy="1149350"/>
            </a:xfrm>
            <a:custGeom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84188" y="0"/>
              <a:ext cx="3421063" cy="6843713"/>
            </a:xfrm>
            <a:custGeom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1287125" y="6049963"/>
              <a:ext cx="879475" cy="793750"/>
            </a:xfrm>
            <a:custGeom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98488" y="0"/>
              <a:ext cx="2717800" cy="6843713"/>
            </a:xfrm>
            <a:custGeom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1938" y="0"/>
              <a:ext cx="2944813" cy="6843713"/>
            </a:xfrm>
            <a:custGeom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-417513" y="0"/>
              <a:ext cx="2403475" cy="6843713"/>
            </a:xfrm>
            <a:custGeom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288" y="9525"/>
              <a:ext cx="1771650" cy="3198813"/>
            </a:xfrm>
            <a:custGeom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763" y="6016625"/>
              <a:ext cx="214313" cy="827088"/>
            </a:xfrm>
            <a:custGeom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4288" y="0"/>
              <a:ext cx="1562100" cy="2228850"/>
            </a:xfrm>
            <a:custGeom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Shape 2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Shape 241"/>
            <p:cNvSpPr/>
            <p:nvPr/>
          </p:nvSpPr>
          <p:spPr>
            <a:xfrm>
              <a:off x="-329674" y="1298404"/>
              <a:ext cx="9702800" cy="5573512"/>
            </a:xfrm>
            <a:custGeom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0451" y="2018236"/>
              <a:ext cx="7373938" cy="4848892"/>
            </a:xfrm>
            <a:custGeom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51351" y="1788400"/>
              <a:ext cx="8035925" cy="5083516"/>
            </a:xfrm>
            <a:custGeom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-1061" y="549842"/>
              <a:ext cx="10334625" cy="6322075"/>
            </a:xfrm>
            <a:custGeom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701" y="6186246"/>
              <a:ext cx="504825" cy="681527"/>
            </a:xfrm>
            <a:custGeom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-1061" y="-51881"/>
              <a:ext cx="11091863" cy="6923796"/>
            </a:xfrm>
            <a:custGeom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426601" y="5579"/>
              <a:ext cx="5788025" cy="6847184"/>
            </a:xfrm>
            <a:custGeom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-1061" y="5579"/>
              <a:ext cx="1057275" cy="614491"/>
            </a:xfrm>
            <a:custGeom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21889" y="5579"/>
              <a:ext cx="5588000" cy="6866337"/>
            </a:xfrm>
            <a:custGeom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701" y="790"/>
              <a:ext cx="595313" cy="352734"/>
            </a:xfrm>
            <a:custGeom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012389" y="5579"/>
              <a:ext cx="5497513" cy="6866337"/>
            </a:xfrm>
            <a:custGeom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-1061" y="5579"/>
              <a:ext cx="357188" cy="213875"/>
            </a:xfrm>
            <a:custGeom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210826" y="790"/>
              <a:ext cx="5522913" cy="6871126"/>
            </a:xfrm>
            <a:custGeom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463239" y="5579"/>
              <a:ext cx="5413375" cy="6866337"/>
            </a:xfrm>
            <a:custGeom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77576" y="5579"/>
              <a:ext cx="5037138" cy="6861550"/>
            </a:xfrm>
            <a:custGeom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768289" y="5579"/>
              <a:ext cx="3417888" cy="2742066"/>
            </a:xfrm>
            <a:custGeom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9235014" y="10367"/>
              <a:ext cx="2951163" cy="2555325"/>
            </a:xfrm>
            <a:custGeom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0020826" y="5579"/>
              <a:ext cx="2165350" cy="1358265"/>
            </a:xfrm>
            <a:custGeom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1290826" y="5579"/>
              <a:ext cx="895350" cy="534687"/>
            </a:xfrm>
            <a:custGeom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Shape 261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Shape 264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Style</a:t>
            </a:r>
            <a:endParaRPr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1759237" y="3906266"/>
            <a:ext cx="86733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t/>
            </a:r>
            <a:endParaRPr i="0" sz="1665" u="none" cap="none" strike="noStrike">
              <a:solidFill>
                <a:srgbClr val="FFFE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</a:t>
            </a: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Lakshmi Sudheera Dama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Ridhima </a:t>
            </a:r>
            <a:r>
              <a:rPr lang="en-US" sz="16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oshi</a:t>
            </a:r>
            <a:endParaRPr i="0" sz="166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lang="en-US" sz="16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             (Group 4)</a:t>
            </a:r>
            <a:endParaRPr sz="16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r>
              <a:rPr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</a:t>
            </a:r>
            <a:endParaRPr i="0" sz="166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 </a:t>
            </a:r>
            <a:r>
              <a:rPr lang="en-US">
                <a:solidFill>
                  <a:srgbClr val="000000"/>
                </a:solidFill>
              </a:rPr>
              <a:t>Flow Style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flow is a software architectural style that is widely used in various application domains where data processing plays a significant role.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     Illustration of data fl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ow style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75" y="3048163"/>
            <a:ext cx="41338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212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Sequential</a:t>
            </a:r>
            <a:endParaRPr sz="3600">
              <a:solidFill>
                <a:srgbClr val="1212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(Data Flow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5125305" y="1488985"/>
            <a:ext cx="6264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subsystem can be an independent program working on input data and producing output data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Shape 402"/>
          <p:cNvSpPr txBox="1"/>
          <p:nvPr>
            <p:ph idx="3" type="body"/>
          </p:nvPr>
        </p:nvSpPr>
        <p:spPr>
          <a:xfrm>
            <a:off x="5118653" y="3665887"/>
            <a:ext cx="6264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Shape 403"/>
          <p:cNvSpPr txBox="1"/>
          <p:nvPr>
            <p:ph idx="4" type="body"/>
          </p:nvPr>
        </p:nvSpPr>
        <p:spPr>
          <a:xfrm>
            <a:off x="5118447" y="4351687"/>
            <a:ext cx="62655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Does not provide concurrency and interactive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Pipe-and-Filter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(Data Flow)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5125300" y="1488974"/>
            <a:ext cx="62643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Concurrency and high throughput for excessive data processing.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Reusability and simplifies system maintenance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Simplicity by offering clear divisions between any two filters connected by pipe.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Flexibility by supporting both sequential and parallel execution.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Shape 411"/>
          <p:cNvSpPr txBox="1"/>
          <p:nvPr>
            <p:ph idx="3" type="body"/>
          </p:nvPr>
        </p:nvSpPr>
        <p:spPr>
          <a:xfrm>
            <a:off x="5310378" y="4011337"/>
            <a:ext cx="6264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Shape 412"/>
          <p:cNvSpPr txBox="1"/>
          <p:nvPr>
            <p:ph idx="4" type="body"/>
          </p:nvPr>
        </p:nvSpPr>
        <p:spPr>
          <a:xfrm>
            <a:off x="5208022" y="4697137"/>
            <a:ext cx="62655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suitable for dynamic interactions.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Loss of performance and increase complexity on data transmission.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875406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Independent Component Style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architectural style of independent components has attracted increasing interest recently for its strong support to software reuse and evolution due to its ease of integration of components into a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Example of Independent Component Style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                               </a:t>
            </a:r>
            <a:endParaRPr sz="1400"/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50" y="2796550"/>
            <a:ext cx="3505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based implicit invocation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components)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Shape 426"/>
          <p:cNvSpPr txBox="1"/>
          <p:nvPr>
            <p:ph idx="2" type="body"/>
          </p:nvPr>
        </p:nvSpPr>
        <p:spPr>
          <a:xfrm>
            <a:off x="5125305" y="1488985"/>
            <a:ext cx="6264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supports reuse.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evolution is easy in this architecture.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 is suitable for asynchronous communication.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Shape 427"/>
          <p:cNvSpPr txBox="1"/>
          <p:nvPr>
            <p:ph idx="3" type="body"/>
          </p:nvPr>
        </p:nvSpPr>
        <p:spPr>
          <a:xfrm>
            <a:off x="5119053" y="2898187"/>
            <a:ext cx="6264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Shape 428"/>
          <p:cNvSpPr txBox="1"/>
          <p:nvPr>
            <p:ph idx="4" type="body"/>
          </p:nvPr>
        </p:nvSpPr>
        <p:spPr>
          <a:xfrm>
            <a:off x="5118447" y="3660762"/>
            <a:ext cx="62655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Components do not have control over computation since they can generate events only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Responses to the events are not ordered.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 via pre and post condition is difficult.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Exchange of data requires global data or shared repository, so resource management become challenging.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Call and Return Style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Call-and-return architecture has been the dominant architectural style in large systems for the past 30 years. This is directly supported by the classical and current programming paradigms.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Structure of call and return architectures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00" y="3218000"/>
            <a:ext cx="4792307" cy="20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(Call and Return)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5125305" y="1488985"/>
            <a:ext cx="6264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abstraction level.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Easy to enhance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Reusable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5119053" y="2898187"/>
            <a:ext cx="6264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Shape 444"/>
          <p:cNvSpPr txBox="1"/>
          <p:nvPr>
            <p:ph idx="4" type="body"/>
          </p:nvPr>
        </p:nvSpPr>
        <p:spPr>
          <a:xfrm>
            <a:off x="5118447" y="3660762"/>
            <a:ext cx="62655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Level of abstraction is difficult to decide.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Low performance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Dividing every system into layers and deciding the functionality of layers is difficult.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 Centered Style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term data-centred architecture refers to systems in which the access and update of a widely accessed data-store is an apt description.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Data Centered Style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25" y="2930275"/>
            <a:ext cx="4813647" cy="187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 centered architecture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Shape 458"/>
          <p:cNvSpPr txBox="1"/>
          <p:nvPr>
            <p:ph idx="2" type="body"/>
          </p:nvPr>
        </p:nvSpPr>
        <p:spPr>
          <a:xfrm>
            <a:off x="5125305" y="1488985"/>
            <a:ext cx="6264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Suitable for complex problem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Very helpful for network based applications.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Useful in the systems that involve shared access to data with loosely coupled agents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>
            <p:ph idx="3" type="body"/>
          </p:nvPr>
        </p:nvSpPr>
        <p:spPr>
          <a:xfrm>
            <a:off x="5119053" y="2898187"/>
            <a:ext cx="6264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Shape 460"/>
          <p:cNvSpPr txBox="1"/>
          <p:nvPr>
            <p:ph idx="4" type="body"/>
          </p:nvPr>
        </p:nvSpPr>
        <p:spPr>
          <a:xfrm>
            <a:off x="5118447" y="3660762"/>
            <a:ext cx="62655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suitable for every problem.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Designing of good controller is very important.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If number of knowledge sources requested to access the shared data increases then bottleneck problem arises at the controller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Virtual Machine Style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Virtual Machine Architecture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975" y="2223800"/>
            <a:ext cx="53149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 </a:t>
            </a:r>
            <a:endParaRPr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5270" lvl="0" marL="228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Defined in terms of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1" marL="6858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1" marL="6858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Connectors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240" lvl="1" marL="6858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7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●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Depicts the system’s organization or structure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7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●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an explanation of how it behaves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5201912" y="1289385"/>
            <a:ext cx="6265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Shape 474"/>
          <p:cNvSpPr txBox="1"/>
          <p:nvPr>
            <p:ph idx="2" type="body"/>
          </p:nvPr>
        </p:nvSpPr>
        <p:spPr>
          <a:xfrm>
            <a:off x="5119050" y="1975179"/>
            <a:ext cx="62643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produces the machine independent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Shape 475"/>
          <p:cNvSpPr txBox="1"/>
          <p:nvPr>
            <p:ph idx="3" type="body"/>
          </p:nvPr>
        </p:nvSpPr>
        <p:spPr>
          <a:xfrm>
            <a:off x="5119053" y="2898187"/>
            <a:ext cx="6264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Shape 476"/>
          <p:cNvSpPr txBox="1"/>
          <p:nvPr>
            <p:ph idx="4" type="body"/>
          </p:nvPr>
        </p:nvSpPr>
        <p:spPr>
          <a:xfrm>
            <a:off x="5118447" y="3660762"/>
            <a:ext cx="62655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Slow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888632" y="2349925"/>
            <a:ext cx="35013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4727350" y="285775"/>
            <a:ext cx="7140900" cy="6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4330" lvl="0" marL="457200" rtl="0"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Zhu, Hong. Software Design Methodology : From Principles to Architectural Styles, Elsevier Science &amp; Technology, 2005. ProQuest Ebook Central, https://ebookcentral.proquest.com/lib/uhcl/detail.action?docID=269543.</a:t>
            </a:r>
            <a:endParaRPr/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R. T. Monroe, A. Kompanek, R. Melton and D. Garlan, "Architectural styles, design patterns, and objects," in IEEE Software, vol. 14, no. 1, pp. 43-52, Jan/Feb 1997.doi: 10.1109/52.566427</a:t>
            </a:r>
            <a:endParaRPr/>
          </a:p>
          <a:p>
            <a:pPr indent="-354330" lvl="0" marL="457200" rtl="0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https://cs.uwaterloo.ca/~gweddell/cs446/NewArch.pdf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344216" y="2074730"/>
            <a:ext cx="5490300" cy="16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0000"/>
                </a:solidFill>
              </a:rPr>
              <a:t>Thank you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344215" y="3846851"/>
            <a:ext cx="54903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endParaRPr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118447" y="879386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Defines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of Element Types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of Constraints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 shape of an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According to David Garlan &amp; Mary Shaw: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family of systems in terms of a pattern of structural organization. More specifically, an architectural style determines the vocabulary of components and connectors that can be used in instances of that style, together with a set of constraints on how they can be combined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These can include topological constraints on architectural descriptions (e.g., no cycles). Other constraints - say, having to do with execution semantics - might also be part of the style definition.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[January 1994, CMU-CS-94-166]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Style Properties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Vocabulary of Design Elements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Configuration Rules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Analyses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Characterising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 architectural style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889500" y="803175"/>
            <a:ext cx="65109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understand what a style is by answering the following questions.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is the structural pattern (i.e., components, connectors, constraints)?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is the underlying computational model 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the essential invariants of the style?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some common examples of its use?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the advantages and disadvantages of using that style?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are some of the common specializations of that style?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88625" y="2349925"/>
            <a:ext cx="35436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 vs. Architectural styles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Architectural patterns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the implementation strategies of those components and connectors (‘how?’)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• More domain specific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Architectural styles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define the components and connectors (‘what?’)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• Less domain specific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Using Styles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Reuse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• Design: Well-understood solutions applied to new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• Code: Shared implementations of invariant aspects of a style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Understandability of system organization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A phrase such as “client-server” conveys a lot of information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Interoperability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Supported by style standardization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components can be independently developed with a particular     style in mind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Style-specificity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Analyses: enabled by the constrained design 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Visualizations: depictions matching engineers’ mental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architectural styles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5118447" y="879386"/>
            <a:ext cx="6282000" cy="52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Pipe-and-filter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Batch sequential 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Independent components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Event-based implicit invocation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Call and return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Layered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abstraction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Data-centred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Virtual machine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