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2"/>
  </p:notesMasterIdLst>
  <p:handoutMasterIdLst>
    <p:handoutMasterId r:id="rId23"/>
  </p:handoutMasterIdLst>
  <p:sldIdLst>
    <p:sldId id="2422" r:id="rId2"/>
    <p:sldId id="2461" r:id="rId3"/>
    <p:sldId id="2463" r:id="rId4"/>
    <p:sldId id="2459" r:id="rId5"/>
    <p:sldId id="2456" r:id="rId6"/>
    <p:sldId id="2467" r:id="rId7"/>
    <p:sldId id="2482" r:id="rId8"/>
    <p:sldId id="2474" r:id="rId9"/>
    <p:sldId id="2485" r:id="rId10"/>
    <p:sldId id="2476" r:id="rId11"/>
    <p:sldId id="2475" r:id="rId12"/>
    <p:sldId id="2477" r:id="rId13"/>
    <p:sldId id="2478" r:id="rId14"/>
    <p:sldId id="2480" r:id="rId15"/>
    <p:sldId id="2481" r:id="rId16"/>
    <p:sldId id="2483" r:id="rId17"/>
    <p:sldId id="2479" r:id="rId18"/>
    <p:sldId id="2486" r:id="rId19"/>
    <p:sldId id="2484" r:id="rId20"/>
    <p:sldId id="2442" r:id="rId2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0A745C-5500-4A95-8167-DB56C25B44F5}">
          <p14:sldIdLst>
            <p14:sldId id="2422"/>
          </p14:sldIdLst>
        </p14:section>
        <p14:section name="Untitled Section" id="{53A4836C-8513-4F82-923E-D2E51B515713}">
          <p14:sldIdLst>
            <p14:sldId id="2461"/>
            <p14:sldId id="2463"/>
            <p14:sldId id="2459"/>
            <p14:sldId id="2456"/>
            <p14:sldId id="2467"/>
            <p14:sldId id="2482"/>
            <p14:sldId id="2474"/>
            <p14:sldId id="2485"/>
            <p14:sldId id="2476"/>
            <p14:sldId id="2475"/>
            <p14:sldId id="2477"/>
            <p14:sldId id="2478"/>
            <p14:sldId id="2480"/>
            <p14:sldId id="2481"/>
          </p14:sldIdLst>
        </p14:section>
        <p14:section name="Untitled Section" id="{9EFD9417-610A-4BCA-8C33-7D3880C14596}">
          <p14:sldIdLst>
            <p14:sldId id="2483"/>
            <p14:sldId id="2479"/>
            <p14:sldId id="2486"/>
            <p14:sldId id="2484"/>
            <p14:sldId id="2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ka Aberle" initials="AA" lastIdx="7" clrIdx="0">
    <p:extLst>
      <p:ext uri="{19B8F6BF-5375-455C-9EA6-DF929625EA0E}">
        <p15:presenceInfo xmlns:p15="http://schemas.microsoft.com/office/powerpoint/2012/main" userId="S::annika.aberle@itk-engineering.de::64a1ba28-2d1e-4249-93d9-d55727801a40" providerId="AD"/>
      </p:ext>
    </p:extLst>
  </p:cmAuthor>
  <p:cmAuthor id="2" name="Karolin Hofbauer" initials="KH" lastIdx="1" clrIdx="1">
    <p:extLst>
      <p:ext uri="{19B8F6BF-5375-455C-9EA6-DF929625EA0E}">
        <p15:presenceInfo xmlns:p15="http://schemas.microsoft.com/office/powerpoint/2012/main" userId="S::karolin.hofbauer@itk-engineering.de::0d707aba-341c-4cf6-8e84-4f4fe0f601be" providerId="AD"/>
      </p:ext>
    </p:extLst>
  </p:cmAuthor>
  <p:cmAuthor id="3" name="Michael Bartel" initials="MB" lastIdx="1" clrIdx="2">
    <p:extLst>
      <p:ext uri="{19B8F6BF-5375-455C-9EA6-DF929625EA0E}">
        <p15:presenceInfo xmlns:p15="http://schemas.microsoft.com/office/powerpoint/2012/main" userId="S::bartel@typix.de::2694a649-5b17-4785-94f6-98a5c6b9c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69"/>
    <a:srgbClr val="004689"/>
    <a:srgbClr val="EAEEF1"/>
    <a:srgbClr val="A4ADBB"/>
    <a:srgbClr val="8B9FCA"/>
    <a:srgbClr val="5D6A70"/>
    <a:srgbClr val="7D888D"/>
    <a:srgbClr val="000000"/>
    <a:srgbClr val="C1C5CC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8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15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D21252-C427-4E9B-81AB-F42ACD2164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97644" y="343603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/>
            </a:lvl1pPr>
          </a:lstStyle>
          <a:p>
            <a:r>
              <a:rPr lang="de-DE">
                <a:solidFill>
                  <a:schemeClr val="bg2"/>
                </a:solidFill>
              </a:rPr>
              <a:t>ITK Engineering GmbH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667F68-960B-43F5-9565-5FA3FB993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488261" y="9468426"/>
            <a:ext cx="1666699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/>
            </a:lvl1pPr>
          </a:lstStyle>
          <a:p>
            <a:r>
              <a:rPr lang="de-DE" dirty="0">
                <a:solidFill>
                  <a:schemeClr val="bg2"/>
                </a:solidFill>
              </a:rPr>
              <a:t>Vertraulich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0F4DDB-84A2-46E7-AE0E-1E26026CF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74869" y="9468426"/>
            <a:ext cx="1851145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fld id="{0A4ACAC5-DB6F-4A5D-A159-3215594976A3}" type="slidenum">
              <a:rPr lang="de-DE" smtClean="0">
                <a:solidFill>
                  <a:schemeClr val="bg2"/>
                </a:solidFill>
              </a:rPr>
              <a:t>‹#›</a:t>
            </a:fld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4ABD6-DD1B-484A-9979-2DE218ADCB17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EF0B21-0B09-40F0-978C-6F963864D18D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F1D44B-4EED-4450-AFEE-748D2D28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4A9846-2A73-42C7-8C75-96DCF96F6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10995" y="9468426"/>
            <a:ext cx="984816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pPr algn="l"/>
            <a:r>
              <a:rPr lang="de-DE">
                <a:solidFill>
                  <a:schemeClr val="bg2"/>
                </a:solidFill>
              </a:rPr>
              <a:t>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Lenkungsinformation" title="[Versionsnummer]">
            <a:extLst>
              <a:ext uri="{FF2B5EF4-FFF2-40B4-BE49-F238E27FC236}">
                <a16:creationId xmlns:a16="http://schemas.microsoft.com/office/drawing/2014/main" id="{66653351-56F2-46A9-B2B8-81BB7F6C2133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2397720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39356" y="393377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ITK Engineering GmbH</a:t>
            </a:r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6" rIns="94750" bIns="47376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9355" y="4925410"/>
            <a:ext cx="6220592" cy="4029879"/>
          </a:xfrm>
          <a:prstGeom prst="rect">
            <a:avLst/>
          </a:prstGeom>
        </p:spPr>
        <p:txBody>
          <a:bodyPr vert="horz" lIns="94750" tIns="47376" rIns="94750" bIns="47376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432462" y="9147967"/>
            <a:ext cx="3076363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Vertraulich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341884" y="9147967"/>
            <a:ext cx="1284129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9A72EC1-E8DD-498A-A5FD-DBFF2DFE5E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5460E8-5701-4A45-AA06-63A4FAA895EE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89018-C826-47B8-AA95-0ED37F122D14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302ED4-D376-4B39-BF20-DEB679D4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11" name="Lenkungsinformation" title="[Versionsnummer]">
            <a:extLst>
              <a:ext uri="{FF2B5EF4-FFF2-40B4-BE49-F238E27FC236}">
                <a16:creationId xmlns:a16="http://schemas.microsoft.com/office/drawing/2014/main" id="{8701198B-4C02-4005-B452-F378799CFDF6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noProof="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371521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4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48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3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6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01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6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8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42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6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5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6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39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67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svg"/><Relationship Id="rId3" Type="http://schemas.openxmlformats.org/officeDocument/2006/relationships/hyperlink" Target="https://www.facebook.com/itkengineering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itkengineering" TargetMode="External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channel/UChdFA7NS5L8jiacKK0HL5nA" TargetMode="External"/><Relationship Id="rId14" Type="http://schemas.openxmlformats.org/officeDocument/2006/relationships/hyperlink" Target="https://de.linkedin.com/company/itk-engineeri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chnolog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0298C85-7103-1B45-C5B0-F1ABC8CADA2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b="12382"/>
          <a:stretch/>
        </p:blipFill>
        <p:spPr>
          <a:xfrm>
            <a:off x="-1" y="-1"/>
            <a:ext cx="12191999" cy="518314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B0349AC-3190-42B0-AD5A-B9BF8C52A4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31C1DF5-32D2-4F85-BE54-BD1CE880E5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DDBD7E21-A446-4457-B78E-8D7907922B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D09D913D-B039-409D-AF0D-6D5255E553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8" y="6241416"/>
            <a:ext cx="1500245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5E2A3E-B293-4E9C-AE19-0DFED34E9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F07F5B6-CC56-4FB9-BEE8-0133885DDC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6" name="Datumsplatzhalter 6">
            <a:extLst>
              <a:ext uri="{FF2B5EF4-FFF2-40B4-BE49-F238E27FC236}">
                <a16:creationId xmlns:a16="http://schemas.microsoft.com/office/drawing/2014/main" id="{DB952E4C-1DDB-4C1D-AF80-6B96ADD0F6D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7" name="Fußzeilenplatzhalter 7">
            <a:extLst>
              <a:ext uri="{FF2B5EF4-FFF2-40B4-BE49-F238E27FC236}">
                <a16:creationId xmlns:a16="http://schemas.microsoft.com/office/drawing/2014/main" id="{306D3E75-E63C-4E4C-BB9B-0C647BC35D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3F01C-9D69-C176-F902-5008D602C372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DED613-932B-4057-CB4A-960D10B1355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C025C80-D44D-709D-776F-6F7A92D21F6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4AFAA33B-DD1A-24F0-B997-736C1956860B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4313287-FBF3-A1AF-6D71-8F8529983996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448226-28C9-86A5-45BA-2D4B81AFFEC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7E76811-F8E7-5029-45BC-5EC70FD740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846C16D-7F58-23D6-3611-597667C39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682C8B6-F2A5-D3E0-9661-D342713D35ED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88895C-2311-51EF-69A3-3343CD8425E9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E86F4E-0D88-4D07-7C45-FDD0FB30FE00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39DD0E0-B7B5-6825-F0E1-01CF7D4DD85E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889E0F2-0AE4-80C0-9553-8957A6B10902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3B3198-613B-F5B1-8ED1-A3EA9E4608E7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1690BB-2C3C-262C-28DA-124679187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9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3 Colum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075" y="3860714"/>
            <a:ext cx="3710686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02B79E4-D4D2-4D0E-8F96-05CF7868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81061B-00B5-4CC3-91C7-0D54BC1AE6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1DA70-18E1-4E15-B826-6E152DD7FC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32DC7-074B-4B06-9CDE-5B02EB7652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8DB685E0-4F34-48C4-B562-0510788D1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5277" y="3860714"/>
            <a:ext cx="3710686" cy="458757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E5A99DE7-7303-4391-86C0-23B110F41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59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B881D36F-2324-4F38-876B-3E02E28910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4478" y="3860714"/>
            <a:ext cx="3710686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60DAFEB-52C8-45C6-926F-B86FEE7A8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45176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1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963" y="3860714"/>
            <a:ext cx="5416550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064F71D-026D-45EB-A034-8AFC68E8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D452F-5168-4D19-A252-CD4756674B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37C6F-641B-406E-9018-2D1BB31F9C9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4C04D369-D137-43B8-B9F0-E94AFE986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631" y="4446773"/>
            <a:ext cx="542766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BF7B8049-98DE-4E77-B9B0-CBB986BBAB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0489" y="3860714"/>
            <a:ext cx="5416550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644BFBC-D51C-42D4-8963-E156B6CB0B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489" y="4446773"/>
            <a:ext cx="5427663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9900" indent="-285750">
              <a:buFont typeface="Wingdings" panose="05000000000000000000" pitchFamily="2" charset="2"/>
              <a:buChar char="§"/>
              <a:defRPr/>
            </a:lvl2pPr>
            <a:lvl3pPr marL="646112" indent="-285750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9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Images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330745D-ADAC-4F19-A2B5-F5D821C695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9375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8DB2869-13BC-4748-94E7-5C6321A8C7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F2198-D279-4354-935E-7C0C36785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5529A-ECF5-4106-85D9-2B8AEF3FFF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BD2394D2-7DDE-4F6F-83F8-6F6A6097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1317D-154A-4DDF-A1DA-0B15BC0FFE8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828B7-4DE8-470A-954A-C2E7C2488E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D0800E49-38B1-4BFA-8081-B94CFABEB4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7E00F4A-5025-43EE-9564-8EF364CDCC9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27788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B4B2072-3C56-4ABF-BD64-6232892C21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7788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37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righ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0D7DCCC2-83F8-46AD-9D96-3B284CF91C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27788" y="1341438"/>
            <a:ext cx="5761037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8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lef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D5016B3-CF7B-4A87-876B-7EB0D87E48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341438"/>
            <a:ext cx="5755098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825365B7-894D-49B3-BB00-C624E07257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9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5FAE92C-AD6D-43A7-ADBA-E3BBFEA933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7947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CE5A9C-1C45-4D1A-9748-D02D04394727}"/>
              </a:ext>
            </a:extLst>
          </p:cNvPr>
          <p:cNvSpPr/>
          <p:nvPr userDrawn="1"/>
        </p:nvSpPr>
        <p:spPr>
          <a:xfrm>
            <a:off x="1" y="3822556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noProof="0" dirty="0">
              <a:solidFill>
                <a:schemeClr val="accent5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73BFCF-F848-4223-B0F4-15CEA08C2EA2}"/>
              </a:ext>
            </a:extLst>
          </p:cNvPr>
          <p:cNvSpPr/>
          <p:nvPr userDrawn="1"/>
        </p:nvSpPr>
        <p:spPr>
          <a:xfrm>
            <a:off x="1" y="1439863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0" tIns="0" rIns="108000" bIns="0" rtlCol="0" anchor="ctr"/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B37634-FC0A-477B-B88E-B0A50CC324DD}"/>
              </a:ext>
            </a:extLst>
          </p:cNvPr>
          <p:cNvSpPr/>
          <p:nvPr userDrawn="1"/>
        </p:nvSpPr>
        <p:spPr>
          <a:xfrm>
            <a:off x="6347295" y="1439863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D74451-2FAC-40C4-AD81-9A03B3B0987B}"/>
              </a:ext>
            </a:extLst>
          </p:cNvPr>
          <p:cNvSpPr/>
          <p:nvPr userDrawn="1"/>
        </p:nvSpPr>
        <p:spPr>
          <a:xfrm>
            <a:off x="6347295" y="3822556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751901D-76AC-4E2B-92CE-B78F90FD8D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49386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2B5F931-ECCB-4A43-BB00-362180C9E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1" y="3827317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B500830E-6C75-4582-82D2-3D5F96896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847" y="3839493"/>
            <a:ext cx="3209153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6915D545-2013-49A3-8E88-5BCA6A59ED9D}"/>
              </a:ext>
            </a:extLst>
          </p:cNvPr>
          <p:cNvSpPr>
            <a:spLocks noChangeAspect="1"/>
          </p:cNvSpPr>
          <p:nvPr userDrawn="1"/>
        </p:nvSpPr>
        <p:spPr>
          <a:xfrm>
            <a:off x="3457858" y="1075840"/>
            <a:ext cx="5291530" cy="5291530"/>
          </a:xfrm>
          <a:prstGeom prst="hexagon">
            <a:avLst/>
          </a:prstGeom>
          <a:solidFill>
            <a:schemeClr val="bg1"/>
          </a:solidFill>
          <a:ln w="3492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D8B67-437E-4D0B-ACB2-2856B181F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B68D6E02-DA21-41A5-9713-230671D0E5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06217" y="1456800"/>
            <a:ext cx="5179565" cy="4528074"/>
          </a:xfrm>
          <a:prstGeom prst="hexagon">
            <a:avLst/>
          </a:prstGeom>
          <a:noFill/>
        </p:spPr>
        <p:txBody>
          <a:bodyPr wrap="none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BADCA7CA-F497-468A-A556-B9A97541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5AA98-D410-4B64-8D17-FCBC75977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448940B-DEC1-4934-B748-824A3F509A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C63D159-6F7E-464D-B2E2-70EA1E8E6F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82848" y="1412875"/>
            <a:ext cx="3209152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5064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E010B-5C55-4315-B008-93115BE11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B6BAA167-2577-4233-BC28-8775D9724BFE}"/>
              </a:ext>
            </a:extLst>
          </p:cNvPr>
          <p:cNvSpPr/>
          <p:nvPr/>
        </p:nvSpPr>
        <p:spPr>
          <a:xfrm>
            <a:off x="5249731" y="2987448"/>
            <a:ext cx="1692539" cy="145908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6" name="Sechseck 5">
            <a:extLst>
              <a:ext uri="{FF2B5EF4-FFF2-40B4-BE49-F238E27FC236}">
                <a16:creationId xmlns:a16="http://schemas.microsoft.com/office/drawing/2014/main" id="{F786E558-E572-464F-AA12-633CE6C61258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144359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FC33636-9EDA-432D-99F9-A25DADD01EC9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4532506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FF2304AA-1D3E-4076-A785-8C7810F610A2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181183BB-0F7C-4C75-BA33-72DBFE3AFCF8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162C2B34-5377-4F62-9820-87A4D4BE3FC0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749C1EDB-C156-46D2-970C-44A67DAAB4C2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59" name="Textplatzhalter 52">
            <a:extLst>
              <a:ext uri="{FF2B5EF4-FFF2-40B4-BE49-F238E27FC236}">
                <a16:creationId xmlns:a16="http://schemas.microsoft.com/office/drawing/2014/main" id="{D33C6699-3B70-42C8-AE48-6FE3A835C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314" y="1380691"/>
            <a:ext cx="16696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0" name="Textplatzhalter 52">
            <a:extLst>
              <a:ext uri="{FF2B5EF4-FFF2-40B4-BE49-F238E27FC236}">
                <a16:creationId xmlns:a16="http://schemas.microsoft.com/office/drawing/2014/main" id="{7E0F572B-BD1F-4128-858C-160396493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793007"/>
            <a:ext cx="381453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1" name="Textplatzhalter 52">
            <a:extLst>
              <a:ext uri="{FF2B5EF4-FFF2-40B4-BE49-F238E27FC236}">
                <a16:creationId xmlns:a16="http://schemas.microsoft.com/office/drawing/2014/main" id="{A474F676-0CED-4777-B481-9B201EA711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365907"/>
            <a:ext cx="381488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2" name="Textplatzhalter 52">
            <a:extLst>
              <a:ext uri="{FF2B5EF4-FFF2-40B4-BE49-F238E27FC236}">
                <a16:creationId xmlns:a16="http://schemas.microsoft.com/office/drawing/2014/main" id="{C4E2729D-3BA3-4D12-858F-B0969267BC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0347" y="2791670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FontTx/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3" name="Textplatzhalter 52">
            <a:extLst>
              <a:ext uri="{FF2B5EF4-FFF2-40B4-BE49-F238E27FC236}">
                <a16:creationId xmlns:a16="http://schemas.microsoft.com/office/drawing/2014/main" id="{F34081E0-3415-47A5-87F8-42A318054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9352" y="4352171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4" name="Textplatzhalter 52">
            <a:extLst>
              <a:ext uri="{FF2B5EF4-FFF2-40B4-BE49-F238E27FC236}">
                <a16:creationId xmlns:a16="http://schemas.microsoft.com/office/drawing/2014/main" id="{401970BA-D26C-4D0B-A19C-2EE7830CE5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304" y="5750951"/>
            <a:ext cx="52738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855FFA92-830E-42FA-91BA-2E080480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F6640-8E80-491B-9353-645434D0DE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26CBE-D530-4F14-BDFD-DB16FC034E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4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6">
            <a:extLst>
              <a:ext uri="{FF2B5EF4-FFF2-40B4-BE49-F238E27FC236}">
                <a16:creationId xmlns:a16="http://schemas.microsoft.com/office/drawing/2014/main" id="{7066F451-EEA8-444A-AB86-09C5D3C2BFA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04861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0" name="Bildplatzhalter 16">
            <a:extLst>
              <a:ext uri="{FF2B5EF4-FFF2-40B4-BE49-F238E27FC236}">
                <a16:creationId xmlns:a16="http://schemas.microsoft.com/office/drawing/2014/main" id="{69918232-2ED4-45EC-B753-7F2FC7DA12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944662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108000" tIns="72000" rIns="0" bIns="0" rtlCol="0" anchor="ctr">
            <a:noAutofit/>
          </a:bodyPr>
          <a:lstStyle>
            <a:lvl1pPr marL="0" indent="0">
              <a:buNone/>
              <a:defRPr lang="en-GB" sz="1400" cap="none" dirty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1589C53-006A-4142-AB88-48B62EBE5AA2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9" name="Bildplatzhalter 16">
            <a:extLst>
              <a:ext uri="{FF2B5EF4-FFF2-40B4-BE49-F238E27FC236}">
                <a16:creationId xmlns:a16="http://schemas.microsoft.com/office/drawing/2014/main" id="{0B8B4389-BE96-4B02-8D7B-179BFF0965C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0747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BCA898F-DA2B-4D64-B63B-C276989D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A4867A-E4FB-4E65-A6BA-1D5942ECC3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306E-0057-4786-83ED-10CE88B0183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C224DD-028E-412C-AC04-E20231CDB3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16861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04CDC150-C0DE-448E-A1A1-679C153CCC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80662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C9B8147-3105-409E-ABDD-BDBAD87C8E2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4961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22DBF09-AEAA-469F-B08F-31388DCF86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726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18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5 Text Boxes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ldplatzhalter 16">
            <a:extLst>
              <a:ext uri="{FF2B5EF4-FFF2-40B4-BE49-F238E27FC236}">
                <a16:creationId xmlns:a16="http://schemas.microsoft.com/office/drawing/2014/main" id="{87804577-20CE-402F-8CB1-799B8390FD69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951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6" name="Bildplatzhalter 16">
            <a:extLst>
              <a:ext uri="{FF2B5EF4-FFF2-40B4-BE49-F238E27FC236}">
                <a16:creationId xmlns:a16="http://schemas.microsoft.com/office/drawing/2014/main" id="{B796A14A-D5F7-40EC-A236-F390F299C2C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62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2" name="Bildplatzhalter 16">
            <a:extLst>
              <a:ext uri="{FF2B5EF4-FFF2-40B4-BE49-F238E27FC236}">
                <a16:creationId xmlns:a16="http://schemas.microsoft.com/office/drawing/2014/main" id="{51DCA20E-42DD-41DB-9712-E6B060426AF7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5" name="Bildplatzhalter 16">
            <a:extLst>
              <a:ext uri="{FF2B5EF4-FFF2-40B4-BE49-F238E27FC236}">
                <a16:creationId xmlns:a16="http://schemas.microsoft.com/office/drawing/2014/main" id="{9987718D-5E87-40C5-90E4-2030FD00D0E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6" name="Bildplatzhalter 16">
            <a:extLst>
              <a:ext uri="{FF2B5EF4-FFF2-40B4-BE49-F238E27FC236}">
                <a16:creationId xmlns:a16="http://schemas.microsoft.com/office/drawing/2014/main" id="{A46FB474-456C-4565-A1A4-38F5AE4057D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2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D9E2835C-8A33-43B5-A6B5-496CD78E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1FAF77-0F5A-4B23-AD16-6C7C6C07404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59955D2B-6187-4BA4-B97D-AC843A41E99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E80D844-AFB1-4B33-8F46-81BAEAC091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38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E6B165D-80BE-4850-B35C-E7AF12F336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46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CE677415-ABBA-42FB-AAA7-81D24CE63C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4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F6951893-F3DC-4B2C-9665-E495FAC48E8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03083BEF-6877-4DB3-A22B-6D40B8AD037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50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4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9" pos="1595" userDrawn="1">
          <p15:clr>
            <a:srgbClr val="FBAE40"/>
          </p15:clr>
        </p15:guide>
        <p15:guide id="10" pos="1663" userDrawn="1">
          <p15:clr>
            <a:srgbClr val="FBAE40"/>
          </p15:clr>
        </p15:guide>
        <p15:guide id="12" pos="3137" userDrawn="1">
          <p15:clr>
            <a:srgbClr val="FBAE40"/>
          </p15:clr>
        </p15:guide>
        <p15:guide id="13" pos="3046" userDrawn="1">
          <p15:clr>
            <a:srgbClr val="FBAE40"/>
          </p15:clr>
        </p15:guide>
        <p15:guide id="14" pos="4520" userDrawn="1">
          <p15:clr>
            <a:srgbClr val="FBAE40"/>
          </p15:clr>
        </p15:guide>
        <p15:guide id="15" pos="4611" userDrawn="1">
          <p15:clr>
            <a:srgbClr val="FBAE40"/>
          </p15:clr>
        </p15:guide>
        <p15:guide id="16" pos="5995" userDrawn="1">
          <p15:clr>
            <a:srgbClr val="FBAE40"/>
          </p15:clr>
        </p15:guide>
        <p15:guide id="17" pos="608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light) + Title +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04D271-FCA7-4F6D-A621-9AC508D9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8E6BD0-9B0E-4557-8054-FBA0033A557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B021-4943-417B-BB78-606B92F6802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D39504C-E8E7-4185-814C-9F1FED215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3" y="1341438"/>
            <a:ext cx="11522075" cy="83099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22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drinnen, Person, stehend, Decke enthält.&#10;&#10;Automatisch generierte Beschreibung">
            <a:extLst>
              <a:ext uri="{FF2B5EF4-FFF2-40B4-BE49-F238E27FC236}">
                <a16:creationId xmlns:a16="http://schemas.microsoft.com/office/drawing/2014/main" id="{D7A6CE8B-1DA2-4CC6-9FA3-20C427940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16034" b="20248"/>
          <a:stretch/>
        </p:blipFill>
        <p:spPr>
          <a:xfrm>
            <a:off x="-12000" y="-1"/>
            <a:ext cx="12204000" cy="519668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DBE5C052-DCF9-4538-8346-A86984C43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C9AE7232-47BE-4AC0-B4B2-5D053979E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B297B6D5-9A3B-495E-A02E-89475D6A21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9" y="6241416"/>
            <a:ext cx="15002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FD23F278-16C0-41C3-AC08-266FCA01E3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16320201-F8E3-4554-B380-BA6E5E7CA9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8" name="Datumsplatzhalter 6">
            <a:extLst>
              <a:ext uri="{FF2B5EF4-FFF2-40B4-BE49-F238E27FC236}">
                <a16:creationId xmlns:a16="http://schemas.microsoft.com/office/drawing/2014/main" id="{B0D535A3-8997-4C1F-899C-3F8C11E127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9" name="Fußzeilenplatzhalter 7">
            <a:extLst>
              <a:ext uri="{FF2B5EF4-FFF2-40B4-BE49-F238E27FC236}">
                <a16:creationId xmlns:a16="http://schemas.microsoft.com/office/drawing/2014/main" id="{474D8A35-B9BD-461B-85D0-8963B89249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E22CE0-6076-7499-214A-1F8FA652C84B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4E3C3C-A76A-47FD-C2B4-4C8C936AA054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4ADA547-FB4E-F77B-41FB-6CC12623071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9C2BF2-0A4B-353C-8CB0-C7EADD0267C4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04FFBCFE-0EB8-DA09-B07A-F5897CFAF5E8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45C9556-C97C-A09C-173A-85A5A6E7782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9D2603C-2562-2E61-6AB8-24CC28EB68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94ABA24-50AD-33CD-03B1-C9C2D1EC2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749DEDE-DF49-AC69-4E9F-FE1EF64541CC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78B4E12-FEEE-3BF2-BDFA-6E102C6DA38A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1D7E438-EB96-B6D1-CC0B-5FBEF8E8512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63D771C-D0D4-CE8A-8001-9953EFE1467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725B7EE-180A-2B2E-6E7C-3A448BC6929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CC81B898-58FE-8557-B29C-BC0E44B8EC0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D00037-2591-BAC1-EC72-52090AFB7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002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dark) + Title + Conten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8343F2-9A81-469A-8B87-D8DC787DF3C1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EB1D528-B685-4AD7-8563-D145B26704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3037" y="6479980"/>
            <a:ext cx="1294557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© ITK Engineering GmbH |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70E781-E7B0-442F-8E25-7467B5870B68}"/>
              </a:ext>
            </a:extLst>
          </p:cNvPr>
          <p:cNvSpPr/>
          <p:nvPr userDrawn="1"/>
        </p:nvSpPr>
        <p:spPr>
          <a:xfrm>
            <a:off x="943394" y="6714709"/>
            <a:ext cx="11248607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013A8C-881B-4F5E-96A0-DCE9649F0EBE}"/>
              </a:ext>
            </a:extLst>
          </p:cNvPr>
          <p:cNvSpPr/>
          <p:nvPr userDrawn="1"/>
        </p:nvSpPr>
        <p:spPr>
          <a:xfrm>
            <a:off x="-1" y="6714709"/>
            <a:ext cx="289245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B96F9C-77B3-4139-9B80-50B83558A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197" y="6300868"/>
            <a:ext cx="566245" cy="490457"/>
          </a:xfrm>
          <a:prstGeom prst="rect">
            <a:avLst/>
          </a:prstGeom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8BA7C29-F462-476C-BFB6-74C92832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E9925-1ABF-4A3B-B535-A75387E29F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BBBBDD-DDC1-4340-A3D9-A5F2D62C55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AA29B22-B73B-4353-A658-2AD50B6DE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65463" y="6479980"/>
            <a:ext cx="116350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|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64432-A5E8-46D3-9840-7B6A21488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488" y="1341438"/>
            <a:ext cx="11512549" cy="139268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911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4AFB4FB6-4625-4BC1-B2C2-4FA014E6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DF221C-0B51-4EE0-97DB-6520F5B34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EE3DB-9FF2-4363-A3AE-F8B9887F8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398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gre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F761EF-8A4D-22D5-3C77-0A45CC7CCED0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C14A49B3-7923-E886-A132-3D5D9C7D370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DA1E4C20-C8D4-F711-483E-8D20050ED28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E030C9C-65EB-89C9-D8A1-FB9B5ECBB16D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207B07D-7B58-97B6-C07A-B497EAE9FD1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E75DC76-07C1-E985-9AF9-8649719BF4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F3ABEB8-F200-555B-8D0D-19EECD2810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E8BD616-4C10-146D-2315-73BF1891D4BB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5AEC306-5FC4-BAD7-1892-BF75879248E4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0F66552-27B4-388E-AF12-192AA8C4E2BB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F1F7882-B9F7-573F-3B86-37C20E7C6EB1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07D8863-6F38-79A8-6EE4-DC0FE09E36E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9660A528-0370-8190-F437-161CB4A37410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83ED14C-9A45-3C6E-26A4-55450BCE52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8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829721-0864-47AC-63EA-7D77BEAD173F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B008FD0-61BE-13DF-8682-18739C9BC02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C2EB7BB7-F39D-66A2-FE47-BAD6FDFDAFC0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716E6F8-C4EA-4931-DB6D-7652A243533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C7821D7C-162B-5271-B001-B03E82BC346B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4251A0A-67CC-F0D9-4123-6D11C35842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288ECB7-42CC-BEF8-DEFC-3F1F39B68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439847A-A956-53BB-3755-F049164711DA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ECBA9A3-6BC0-903D-3C0A-9A93259D5547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5C0E3C2-2C92-5CED-350A-0CE4950D7F27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0DEF6E0-F7B3-9589-5EDB-B0053F71E5E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E5AA7B3-CC6F-C285-0CED-908BCC1BB704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5AA91EC9-F7E5-5F9D-5D47-F2AF7427E19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A11D132-5A5B-2617-0801-CB7273F00A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55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digital engineering)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5BE5B-C7B5-4972-3205-FC7C3FE1A811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4CF1E16-FCDC-4F0B-971F-1DC79A0ED3AE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1172C97A-15B1-5F5F-43FA-77498AD4C17D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CE2F301A-3678-B71C-47C9-226CC750BCFA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8DD8DE2-06D7-39CE-CE13-7A94ECA796F8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E10C405A-DF00-8E23-89F2-1ADD4572EE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C80BA78F-B012-378F-91E0-E934B17CCD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6AF8924-7E88-B3EC-C369-1B2420298BE6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9698C42-377A-5A13-5A99-F17A07C84770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93B13AA-81B1-E3CD-9D37-AB1872A5E4F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091E27-5F59-0E40-F94E-F602EA163189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55AD446-412B-5C44-45A9-BCDD2FC92016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BA1A9509-458B-150E-5A5B-180E77A6CD2C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FAD15F-B06A-AEC9-7632-AC1104BF29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98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Stadt, Uhr enthält.&#10;&#10;Automatisch generierte Beschreibung">
            <a:extLst>
              <a:ext uri="{FF2B5EF4-FFF2-40B4-BE49-F238E27FC236}">
                <a16:creationId xmlns:a16="http://schemas.microsoft.com/office/drawing/2014/main" id="{47F07EA7-550E-4735-8DA7-630F6D1A4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" y="-40737"/>
            <a:ext cx="12192000" cy="5199082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13" name="Text Box 4">
            <a:extLst>
              <a:ext uri="{FF2B5EF4-FFF2-40B4-BE49-F238E27FC236}">
                <a16:creationId xmlns:a16="http://schemas.microsoft.com/office/drawing/2014/main" id="{930A39F9-0F05-456D-A795-01E07D518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81473" y="6479980"/>
            <a:ext cx="6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53" name="Grafik 52">
            <a:hlinkClick r:id="rId3"/>
            <a:extLst>
              <a:ext uri="{FF2B5EF4-FFF2-40B4-BE49-F238E27FC236}">
                <a16:creationId xmlns:a16="http://schemas.microsoft.com/office/drawing/2014/main" id="{2E7696B0-B220-481B-B6D3-5D788C198D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308" y="5536446"/>
            <a:ext cx="174905" cy="323307"/>
          </a:xfrm>
          <a:prstGeom prst="rect">
            <a:avLst/>
          </a:prstGeom>
        </p:spPr>
      </p:pic>
      <p:pic>
        <p:nvPicPr>
          <p:cNvPr id="54" name="Grafik 53">
            <a:hlinkClick r:id="rId6"/>
            <a:extLst>
              <a:ext uri="{FF2B5EF4-FFF2-40B4-BE49-F238E27FC236}">
                <a16:creationId xmlns:a16="http://schemas.microsoft.com/office/drawing/2014/main" id="{D0B75E89-28F9-4B51-9DF1-25429F16678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9776" y="5528260"/>
            <a:ext cx="287104" cy="323307"/>
          </a:xfrm>
          <a:prstGeom prst="rect">
            <a:avLst/>
          </a:prstGeom>
        </p:spPr>
      </p:pic>
      <p:pic>
        <p:nvPicPr>
          <p:cNvPr id="55" name="Grafik 54">
            <a:hlinkClick r:id="rId9"/>
            <a:extLst>
              <a:ext uri="{FF2B5EF4-FFF2-40B4-BE49-F238E27FC236}">
                <a16:creationId xmlns:a16="http://schemas.microsoft.com/office/drawing/2014/main" id="{45EFD485-72B2-4E35-99FD-2A5C973CA4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87243" y="5534006"/>
            <a:ext cx="273103" cy="32528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CD21EA2-F51A-4DAD-839F-A92A9BEDBAF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8" name="Freeform 85">
            <a:hlinkClick r:id="rId14"/>
            <a:extLst>
              <a:ext uri="{FF2B5EF4-FFF2-40B4-BE49-F238E27FC236}">
                <a16:creationId xmlns:a16="http://schemas.microsoft.com/office/drawing/2014/main" id="{E6868EA3-073B-47DC-BA0B-AA662E4CA7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40455" y="5594301"/>
            <a:ext cx="276206" cy="262396"/>
          </a:xfrm>
          <a:custGeom>
            <a:avLst/>
            <a:gdLst>
              <a:gd name="T0" fmla="*/ 2 w 220"/>
              <a:gd name="T1" fmla="*/ 68 h 209"/>
              <a:gd name="T2" fmla="*/ 49 w 220"/>
              <a:gd name="T3" fmla="*/ 68 h 209"/>
              <a:gd name="T4" fmla="*/ 49 w 220"/>
              <a:gd name="T5" fmla="*/ 209 h 209"/>
              <a:gd name="T6" fmla="*/ 2 w 220"/>
              <a:gd name="T7" fmla="*/ 209 h 209"/>
              <a:gd name="T8" fmla="*/ 2 w 220"/>
              <a:gd name="T9" fmla="*/ 68 h 209"/>
              <a:gd name="T10" fmla="*/ 165 w 220"/>
              <a:gd name="T11" fmla="*/ 64 h 209"/>
              <a:gd name="T12" fmla="*/ 180 w 220"/>
              <a:gd name="T13" fmla="*/ 66 h 209"/>
              <a:gd name="T14" fmla="*/ 193 w 220"/>
              <a:gd name="T15" fmla="*/ 72 h 209"/>
              <a:gd name="T16" fmla="*/ 204 w 220"/>
              <a:gd name="T17" fmla="*/ 79 h 209"/>
              <a:gd name="T18" fmla="*/ 212 w 220"/>
              <a:gd name="T19" fmla="*/ 93 h 209"/>
              <a:gd name="T20" fmla="*/ 217 w 220"/>
              <a:gd name="T21" fmla="*/ 108 h 209"/>
              <a:gd name="T22" fmla="*/ 220 w 220"/>
              <a:gd name="T23" fmla="*/ 128 h 209"/>
              <a:gd name="T24" fmla="*/ 220 w 220"/>
              <a:gd name="T25" fmla="*/ 209 h 209"/>
              <a:gd name="T26" fmla="*/ 173 w 220"/>
              <a:gd name="T27" fmla="*/ 209 h 209"/>
              <a:gd name="T28" fmla="*/ 173 w 220"/>
              <a:gd name="T29" fmla="*/ 133 h 209"/>
              <a:gd name="T30" fmla="*/ 171 w 220"/>
              <a:gd name="T31" fmla="*/ 120 h 209"/>
              <a:gd name="T32" fmla="*/ 167 w 220"/>
              <a:gd name="T33" fmla="*/ 111 h 209"/>
              <a:gd name="T34" fmla="*/ 159 w 220"/>
              <a:gd name="T35" fmla="*/ 104 h 209"/>
              <a:gd name="T36" fmla="*/ 149 w 220"/>
              <a:gd name="T37" fmla="*/ 102 h 209"/>
              <a:gd name="T38" fmla="*/ 137 w 220"/>
              <a:gd name="T39" fmla="*/ 104 h 209"/>
              <a:gd name="T40" fmla="*/ 129 w 220"/>
              <a:gd name="T41" fmla="*/ 111 h 209"/>
              <a:gd name="T42" fmla="*/ 124 w 220"/>
              <a:gd name="T43" fmla="*/ 119 h 209"/>
              <a:gd name="T44" fmla="*/ 123 w 220"/>
              <a:gd name="T45" fmla="*/ 121 h 209"/>
              <a:gd name="T46" fmla="*/ 123 w 220"/>
              <a:gd name="T47" fmla="*/ 125 h 209"/>
              <a:gd name="T48" fmla="*/ 123 w 220"/>
              <a:gd name="T49" fmla="*/ 130 h 209"/>
              <a:gd name="T50" fmla="*/ 123 w 220"/>
              <a:gd name="T51" fmla="*/ 209 h 209"/>
              <a:gd name="T52" fmla="*/ 76 w 220"/>
              <a:gd name="T53" fmla="*/ 209 h 209"/>
              <a:gd name="T54" fmla="*/ 76 w 220"/>
              <a:gd name="T55" fmla="*/ 205 h 209"/>
              <a:gd name="T56" fmla="*/ 76 w 220"/>
              <a:gd name="T57" fmla="*/ 193 h 209"/>
              <a:gd name="T58" fmla="*/ 76 w 220"/>
              <a:gd name="T59" fmla="*/ 175 h 209"/>
              <a:gd name="T60" fmla="*/ 76 w 220"/>
              <a:gd name="T61" fmla="*/ 154 h 209"/>
              <a:gd name="T62" fmla="*/ 76 w 220"/>
              <a:gd name="T63" fmla="*/ 132 h 209"/>
              <a:gd name="T64" fmla="*/ 76 w 220"/>
              <a:gd name="T65" fmla="*/ 110 h 209"/>
              <a:gd name="T66" fmla="*/ 76 w 220"/>
              <a:gd name="T67" fmla="*/ 91 h 209"/>
              <a:gd name="T68" fmla="*/ 76 w 220"/>
              <a:gd name="T69" fmla="*/ 76 h 209"/>
              <a:gd name="T70" fmla="*/ 76 w 220"/>
              <a:gd name="T71" fmla="*/ 68 h 209"/>
              <a:gd name="T72" fmla="*/ 123 w 220"/>
              <a:gd name="T73" fmla="*/ 68 h 209"/>
              <a:gd name="T74" fmla="*/ 123 w 220"/>
              <a:gd name="T75" fmla="*/ 87 h 209"/>
              <a:gd name="T76" fmla="*/ 123 w 220"/>
              <a:gd name="T77" fmla="*/ 89 h 209"/>
              <a:gd name="T78" fmla="*/ 123 w 220"/>
              <a:gd name="T79" fmla="*/ 89 h 209"/>
              <a:gd name="T80" fmla="*/ 123 w 220"/>
              <a:gd name="T81" fmla="*/ 87 h 209"/>
              <a:gd name="T82" fmla="*/ 128 w 220"/>
              <a:gd name="T83" fmla="*/ 79 h 209"/>
              <a:gd name="T84" fmla="*/ 137 w 220"/>
              <a:gd name="T85" fmla="*/ 73 h 209"/>
              <a:gd name="T86" fmla="*/ 149 w 220"/>
              <a:gd name="T87" fmla="*/ 66 h 209"/>
              <a:gd name="T88" fmla="*/ 165 w 220"/>
              <a:gd name="T89" fmla="*/ 64 h 209"/>
              <a:gd name="T90" fmla="*/ 26 w 220"/>
              <a:gd name="T91" fmla="*/ 0 h 209"/>
              <a:gd name="T92" fmla="*/ 38 w 220"/>
              <a:gd name="T93" fmla="*/ 1 h 209"/>
              <a:gd name="T94" fmla="*/ 46 w 220"/>
              <a:gd name="T95" fmla="*/ 6 h 209"/>
              <a:gd name="T96" fmla="*/ 51 w 220"/>
              <a:gd name="T97" fmla="*/ 14 h 209"/>
              <a:gd name="T98" fmla="*/ 52 w 220"/>
              <a:gd name="T99" fmla="*/ 23 h 209"/>
              <a:gd name="T100" fmla="*/ 51 w 220"/>
              <a:gd name="T101" fmla="*/ 34 h 209"/>
              <a:gd name="T102" fmla="*/ 46 w 220"/>
              <a:gd name="T103" fmla="*/ 41 h 209"/>
              <a:gd name="T104" fmla="*/ 38 w 220"/>
              <a:gd name="T105" fmla="*/ 47 h 209"/>
              <a:gd name="T106" fmla="*/ 26 w 220"/>
              <a:gd name="T107" fmla="*/ 48 h 209"/>
              <a:gd name="T108" fmla="*/ 26 w 220"/>
              <a:gd name="T109" fmla="*/ 48 h 209"/>
              <a:gd name="T110" fmla="*/ 15 w 220"/>
              <a:gd name="T111" fmla="*/ 47 h 209"/>
              <a:gd name="T112" fmla="*/ 6 w 220"/>
              <a:gd name="T113" fmla="*/ 41 h 209"/>
              <a:gd name="T114" fmla="*/ 1 w 220"/>
              <a:gd name="T115" fmla="*/ 34 h 209"/>
              <a:gd name="T116" fmla="*/ 0 w 220"/>
              <a:gd name="T117" fmla="*/ 23 h 209"/>
              <a:gd name="T118" fmla="*/ 1 w 220"/>
              <a:gd name="T119" fmla="*/ 14 h 209"/>
              <a:gd name="T120" fmla="*/ 8 w 220"/>
              <a:gd name="T121" fmla="*/ 6 h 209"/>
              <a:gd name="T122" fmla="*/ 15 w 220"/>
              <a:gd name="T123" fmla="*/ 1 h 209"/>
              <a:gd name="T124" fmla="*/ 26 w 220"/>
              <a:gd name="T12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" h="209">
                <a:moveTo>
                  <a:pt x="2" y="68"/>
                </a:moveTo>
                <a:lnTo>
                  <a:pt x="49" y="68"/>
                </a:lnTo>
                <a:lnTo>
                  <a:pt x="49" y="209"/>
                </a:lnTo>
                <a:lnTo>
                  <a:pt x="2" y="209"/>
                </a:lnTo>
                <a:lnTo>
                  <a:pt x="2" y="68"/>
                </a:lnTo>
                <a:close/>
                <a:moveTo>
                  <a:pt x="165" y="64"/>
                </a:moveTo>
                <a:lnTo>
                  <a:pt x="180" y="66"/>
                </a:lnTo>
                <a:lnTo>
                  <a:pt x="193" y="72"/>
                </a:lnTo>
                <a:lnTo>
                  <a:pt x="204" y="79"/>
                </a:lnTo>
                <a:lnTo>
                  <a:pt x="212" y="93"/>
                </a:lnTo>
                <a:lnTo>
                  <a:pt x="217" y="108"/>
                </a:lnTo>
                <a:lnTo>
                  <a:pt x="220" y="128"/>
                </a:lnTo>
                <a:lnTo>
                  <a:pt x="220" y="209"/>
                </a:lnTo>
                <a:lnTo>
                  <a:pt x="173" y="209"/>
                </a:lnTo>
                <a:lnTo>
                  <a:pt x="173" y="133"/>
                </a:lnTo>
                <a:lnTo>
                  <a:pt x="171" y="120"/>
                </a:lnTo>
                <a:lnTo>
                  <a:pt x="167" y="111"/>
                </a:lnTo>
                <a:lnTo>
                  <a:pt x="159" y="104"/>
                </a:lnTo>
                <a:lnTo>
                  <a:pt x="149" y="102"/>
                </a:lnTo>
                <a:lnTo>
                  <a:pt x="137" y="104"/>
                </a:lnTo>
                <a:lnTo>
                  <a:pt x="129" y="111"/>
                </a:lnTo>
                <a:lnTo>
                  <a:pt x="124" y="119"/>
                </a:lnTo>
                <a:lnTo>
                  <a:pt x="123" y="121"/>
                </a:lnTo>
                <a:lnTo>
                  <a:pt x="123" y="125"/>
                </a:lnTo>
                <a:lnTo>
                  <a:pt x="123" y="130"/>
                </a:lnTo>
                <a:lnTo>
                  <a:pt x="123" y="209"/>
                </a:lnTo>
                <a:lnTo>
                  <a:pt x="76" y="209"/>
                </a:lnTo>
                <a:lnTo>
                  <a:pt x="76" y="205"/>
                </a:lnTo>
                <a:lnTo>
                  <a:pt x="76" y="193"/>
                </a:lnTo>
                <a:lnTo>
                  <a:pt x="76" y="175"/>
                </a:lnTo>
                <a:lnTo>
                  <a:pt x="76" y="154"/>
                </a:lnTo>
                <a:lnTo>
                  <a:pt x="76" y="132"/>
                </a:lnTo>
                <a:lnTo>
                  <a:pt x="76" y="110"/>
                </a:lnTo>
                <a:lnTo>
                  <a:pt x="76" y="91"/>
                </a:lnTo>
                <a:lnTo>
                  <a:pt x="76" y="76"/>
                </a:lnTo>
                <a:lnTo>
                  <a:pt x="76" y="68"/>
                </a:lnTo>
                <a:lnTo>
                  <a:pt x="123" y="68"/>
                </a:lnTo>
                <a:lnTo>
                  <a:pt x="123" y="87"/>
                </a:lnTo>
                <a:lnTo>
                  <a:pt x="123" y="89"/>
                </a:lnTo>
                <a:lnTo>
                  <a:pt x="123" y="89"/>
                </a:lnTo>
                <a:lnTo>
                  <a:pt x="123" y="87"/>
                </a:lnTo>
                <a:lnTo>
                  <a:pt x="128" y="79"/>
                </a:lnTo>
                <a:lnTo>
                  <a:pt x="137" y="73"/>
                </a:lnTo>
                <a:lnTo>
                  <a:pt x="149" y="66"/>
                </a:lnTo>
                <a:lnTo>
                  <a:pt x="165" y="64"/>
                </a:lnTo>
                <a:close/>
                <a:moveTo>
                  <a:pt x="26" y="0"/>
                </a:moveTo>
                <a:lnTo>
                  <a:pt x="38" y="1"/>
                </a:lnTo>
                <a:lnTo>
                  <a:pt x="46" y="6"/>
                </a:lnTo>
                <a:lnTo>
                  <a:pt x="51" y="14"/>
                </a:lnTo>
                <a:lnTo>
                  <a:pt x="52" y="23"/>
                </a:lnTo>
                <a:lnTo>
                  <a:pt x="51" y="34"/>
                </a:lnTo>
                <a:lnTo>
                  <a:pt x="46" y="41"/>
                </a:lnTo>
                <a:lnTo>
                  <a:pt x="38" y="47"/>
                </a:lnTo>
                <a:lnTo>
                  <a:pt x="26" y="48"/>
                </a:lnTo>
                <a:lnTo>
                  <a:pt x="26" y="48"/>
                </a:lnTo>
                <a:lnTo>
                  <a:pt x="15" y="47"/>
                </a:lnTo>
                <a:lnTo>
                  <a:pt x="6" y="41"/>
                </a:lnTo>
                <a:lnTo>
                  <a:pt x="1" y="34"/>
                </a:lnTo>
                <a:lnTo>
                  <a:pt x="0" y="23"/>
                </a:lnTo>
                <a:lnTo>
                  <a:pt x="1" y="14"/>
                </a:lnTo>
                <a:lnTo>
                  <a:pt x="8" y="6"/>
                </a:lnTo>
                <a:lnTo>
                  <a:pt x="15" y="1"/>
                </a:lnTo>
                <a:lnTo>
                  <a:pt x="2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9F59E6C8-90CC-4100-9C4F-50D37616D9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143" y="5401941"/>
            <a:ext cx="4936858" cy="384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2500" cap="all" dirty="0" smtClean="0">
                <a:solidFill>
                  <a:schemeClr val="accent3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First Name last name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51445F88-9E0B-4983-A7C5-30F901054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21143" y="6234720"/>
            <a:ext cx="4506453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Email address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E2D733A-655C-4D01-9C92-CB54047CE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4873" y="6234720"/>
            <a:ext cx="2787179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info@itk-engineering.de</a:t>
            </a:r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674DB9F4-1F83-4E95-844D-06B1CDA16D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19621" y="5980804"/>
            <a:ext cx="2215152" cy="46935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spcAft>
                <a:spcPts val="300"/>
              </a:spcAft>
              <a:buNone/>
              <a:tabLst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www.itk-engineering.de</a:t>
            </a:r>
          </a:p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www.itk-karriere.de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81C9C7D2-9FF2-49C7-8986-CA56E46A3C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39611"/>
            <a:ext cx="12200021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buNone/>
              <a:defRPr lang="de-DE" sz="3600" b="1" cap="all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0" lvl="0" indent="0" defTabSz="914400" latinLnBrk="0">
              <a:spcBef>
                <a:spcPct val="0"/>
              </a:spcBef>
            </a:pPr>
            <a:r>
              <a:rPr lang="en-GB" noProof="0" dirty="0"/>
              <a:t>Edit Text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C4C782-BC2E-5B24-6789-1661C518DA3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B32BD99-83AE-0C7F-49D3-7E22BA05F23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5F6A74-9CA9-B3C1-DEC8-F5F08FE5C82C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9C7CE7C2-4843-FCA2-A083-05C1437040DC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243A7DD-4AB4-CA2D-63C8-86DFEE38EBC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451F4E4-5660-D437-349F-9B1059504D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471685A-4917-0CC2-FFD0-64106E2008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97DE32D-27EC-3044-793C-2EAD535B1255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C380B37-E7BC-73E2-A268-F0D4667F118D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DC9EFE9-46F2-E74D-D4A3-C57DF5260BC9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AF86A3D-FC0D-9406-8611-C607B483EDC2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FF4929A-3A34-6A1A-AA8F-2D877C474A67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8DD8501D-9747-AECB-DFC7-0390333533E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87D6445-4075-1F55-800D-623D47B767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8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ndividual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8C138457-D586-4626-A86C-FF4389D424C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12192000" cy="5196680"/>
          </a:xfrm>
          <a:prstGeom prst="rect">
            <a:avLst/>
          </a:prstGeom>
        </p:spPr>
        <p:txBody>
          <a:bodyPr lIns="144000" tIns="108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3BC12-80F9-4349-8585-0FBCDF3D74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872" y="5388548"/>
            <a:ext cx="1090734" cy="944747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ADCB849-AA2B-4BE0-AB89-743F075BD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DE01C22-66F0-4A53-A3AF-2F45671D3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09383" y="615983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F44C65-F1BE-470D-A9E6-1398F3144D9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838556" y="6164621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dirty="0"/>
              <a:t>06/02/2023</a:t>
            </a:r>
            <a:endParaRPr lang="en-GB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AFE4E1-85E9-4CB3-8F75-7AB35253926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9796887" y="6159836"/>
            <a:ext cx="556789" cy="1628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90F3B40-FF22-41EB-8EFF-08B60D4932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19639" y="6138022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2843602-3B45-DEFE-0596-99BE3FB2B896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C90D0CC-F155-F00C-BF0E-09D244A5E1C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098ACAC-352F-2F10-4D6D-D74882D847A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0B5FCBF-5226-2A35-EC46-38F94E9E3890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48C72C9-3DAE-6F62-B14B-4A122A3C0539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5F53080-0FBA-3FB1-CA1D-FF46351E1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A14EF03C-0553-1ED5-8B6F-5F4EBB0735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3BA2331-0A18-9DF6-99FE-D0875BB276B8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DA30072-5D28-08A0-863C-76EEFD312B8C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9848ACF-7420-6355-6955-28877A50FF12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9DB2D10-FF1B-80A0-831C-E2BC2D2BF957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0FDD6A5-0D03-4E5C-2C17-86626477847E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366DACF-1C5F-E72B-0273-89405C318AA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0890C7E-2B00-2797-7158-D3C4CD0824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53474D-0B5A-DEE7-D116-2D96C6E0AA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7" name="Picture 1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17E896-02C2-DD25-A738-418B97C69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93" y="5294445"/>
            <a:ext cx="1889271" cy="1418044"/>
          </a:xfrm>
          <a:prstGeom prst="rect">
            <a:avLst/>
          </a:prstGeom>
        </p:spPr>
      </p:pic>
      <p:pic>
        <p:nvPicPr>
          <p:cNvPr id="19" name="Picture 18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593CC73E-26AD-D622-8C45-27D5336DC4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5625134"/>
            <a:ext cx="1279585" cy="7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DE67D53-1545-4C58-87D7-605F6D0A80A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288473"/>
            <a:ext cx="11499850" cy="49355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CD932-17AE-4EA6-A816-7B518AA7CE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191D25D3-B68C-46D6-A59B-F2080837312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929921"/>
            <a:ext cx="11499850" cy="429409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4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53287659-C85B-4445-9982-F0F873C4C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7788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3F98C5B1-CCC8-4EB8-9480-82E016C974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5580646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B855AF-C36E-459F-A846-1BFB2DEC7C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9376" y="5580645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8848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E0E7328A-599C-4626-BB9C-3F67520857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0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EA414CB-5C38-4AD9-AAAA-B6015D92F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30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8C3C49B4-F4C8-4119-90E2-B3ECC03C49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3046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BB9AFED-88E7-42FA-BB61-3FC3352EE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72" y="5570976"/>
            <a:ext cx="5758953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0" tIns="72000" rIns="18000" bIns="7200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6EBA9EFA-2D6D-43CC-AC19-9A56CAF6B6A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29376" y="5562470"/>
            <a:ext cx="5762624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72000" rIns="18000" bIns="72000" rtlCol="0">
            <a:spAutoFit/>
          </a:bodyPr>
          <a:lstStyle>
            <a:lvl1pPr marL="0" indent="0">
              <a:buNone/>
              <a:defRPr lang="de-DE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04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AACC431A-F488-481A-BB5E-93500ED2B2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3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5C0DFDC0-51D1-4741-8F23-FAD7AE8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2FFA17E-A51F-41C2-A956-DD93A27985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35104" y="6462508"/>
            <a:ext cx="2037528" cy="123111"/>
          </a:xfrm>
          <a:prstGeom prst="rect">
            <a:avLst/>
          </a:prstGeom>
        </p:spPr>
        <p:txBody>
          <a:bodyPr vert="horz" wrap="squar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 defTabSz="1774825"/>
            <a:r>
              <a:rPr lang="de-DE" dirty="0"/>
              <a:t>© ITK Engineering GmbH |	|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7C6482-B023-4F5F-ACDA-D9897F87066F}"/>
              </a:ext>
            </a:extLst>
          </p:cNvPr>
          <p:cNvSpPr/>
          <p:nvPr userDrawn="1"/>
        </p:nvSpPr>
        <p:spPr>
          <a:xfrm>
            <a:off x="2556800" y="6676276"/>
            <a:ext cx="832075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208428-9209-456A-823F-9BB962ED4C5E}"/>
              </a:ext>
            </a:extLst>
          </p:cNvPr>
          <p:cNvSpPr/>
          <p:nvPr userDrawn="1"/>
        </p:nvSpPr>
        <p:spPr>
          <a:xfrm>
            <a:off x="11500691" y="6660751"/>
            <a:ext cx="678769" cy="75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5019E-1BB0-4BC0-ADCD-804EBFAE11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05998" y="6259060"/>
            <a:ext cx="566245" cy="490457"/>
          </a:xfrm>
          <a:prstGeom prst="rect">
            <a:avLst/>
          </a:prstGeom>
        </p:spPr>
      </p:pic>
      <p:sp>
        <p:nvSpPr>
          <p:cNvPr id="38" name="Datumsplatzhalter 3">
            <a:extLst>
              <a:ext uri="{FF2B5EF4-FFF2-40B4-BE49-F238E27FC236}">
                <a16:creationId xmlns:a16="http://schemas.microsoft.com/office/drawing/2014/main" id="{D938ACB3-BB34-4036-9454-26EB44CBC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6614886" y="6468630"/>
            <a:ext cx="57024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lang="de-DE" sz="800" dirty="0">
                <a:solidFill>
                  <a:schemeClr val="accent6"/>
                </a:solidFill>
              </a:defRPr>
            </a:lvl1pPr>
          </a:lstStyle>
          <a:p>
            <a:r>
              <a:rPr lang="de-DE" noProof="0" dirty="0"/>
              <a:t>03//2023</a:t>
            </a:r>
            <a:endParaRPr lang="en-GB" noProof="0" dirty="0"/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129F85E9-4ED1-4780-86A5-A2D4BE4A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9975" y="6471344"/>
            <a:ext cx="421194" cy="11427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de-DE" sz="800" smtClean="0">
                <a:solidFill>
                  <a:schemeClr val="accent6"/>
                </a:solidFill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75D12E56-F3B9-442D-A4A5-95C56A15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90215" y="6479352"/>
            <a:ext cx="19877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de-DE" sz="800" smtClean="0">
                <a:solidFill>
                  <a:schemeClr val="accent6"/>
                </a:solidFill>
              </a:defRPr>
            </a:lvl1pPr>
          </a:lstStyle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F4A6A0-DD63-4FAA-84D6-DA49B834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81804"/>
            <a:ext cx="11439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E4FAF1-A8A4-1019-2817-671B6184EBB9}"/>
              </a:ext>
            </a:extLst>
          </p:cNvPr>
          <p:cNvSpPr txBox="1"/>
          <p:nvPr userDrawn="1"/>
        </p:nvSpPr>
        <p:spPr>
          <a:xfrm>
            <a:off x="8381145" y="6422871"/>
            <a:ext cx="231968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2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2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20D6BB-DA7A-438E-D8CC-A169180E3379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59A1120-E1E2-3F7D-18A7-DDA7D7350AE2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E7F5724F-5A65-EFD6-937C-13CF6C865308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539B757-7883-CCDD-5D4A-5F75DDE8F2A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D4BA1FB-85F9-B182-DC6F-46746D99DF4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F78E1B1-2DD3-F3C7-B473-58DA901365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EDBB84C-AF4F-B6DA-BCA3-9DE75A33C0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A9EC205F-7D43-A6AE-BC80-78BF09E0B9EF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AA2765B-C491-F8A3-ECEB-0C1E2313E885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FAD78DF7-8672-024C-ADBF-80B0C7F70C8D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D98E8A8-D45E-B893-21C7-3AE3719865C3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38272BB-537D-9049-4539-EDE7B1C66488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A77FE7F-80BF-BB7F-7FCD-23D5E2D5A641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309E035E-43C4-3F8D-9131-6087BE9B51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pic>
        <p:nvPicPr>
          <p:cNvPr id="7" name="Picture 6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36D9E2A6-9F2B-2402-FBB4-26D08183FC9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335035"/>
            <a:ext cx="743268" cy="417857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99E99D5-2B9A-B6F7-C69F-E04FC4AC964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141818"/>
            <a:ext cx="899396" cy="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94" r:id="rId3"/>
    <p:sldLayoutId id="2147483849" r:id="rId4"/>
    <p:sldLayoutId id="2147483861" r:id="rId5"/>
    <p:sldLayoutId id="2147483863" r:id="rId6"/>
    <p:sldLayoutId id="2147483870" r:id="rId7"/>
    <p:sldLayoutId id="2147483848" r:id="rId8"/>
    <p:sldLayoutId id="2147483871" r:id="rId9"/>
    <p:sldLayoutId id="2147483800" r:id="rId10"/>
    <p:sldLayoutId id="2147483840" r:id="rId11"/>
    <p:sldLayoutId id="2147483833" r:id="rId12"/>
    <p:sldLayoutId id="2147483865" r:id="rId13"/>
    <p:sldLayoutId id="2147483866" r:id="rId14"/>
    <p:sldLayoutId id="2147483842" r:id="rId15"/>
    <p:sldLayoutId id="2147483797" r:id="rId16"/>
    <p:sldLayoutId id="2147483790" r:id="rId17"/>
    <p:sldLayoutId id="2147483791" r:id="rId18"/>
    <p:sldLayoutId id="2147483841" r:id="rId19"/>
    <p:sldLayoutId id="2147483844" r:id="rId20"/>
    <p:sldLayoutId id="2147483832" r:id="rId21"/>
    <p:sldLayoutId id="2147483718" r:id="rId22"/>
    <p:sldLayoutId id="2147483838" r:id="rId23"/>
    <p:sldLayoutId id="2147483872" r:id="rId24"/>
    <p:sldLayoutId id="2147483745" r:id="rId25"/>
  </p:sldLayoutIdLst>
  <p:hf sldNum="0" hd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Font typeface="Wingdings" panose="05000000000000000000" pitchFamily="2" charset="2"/>
        <a:buNone/>
        <a:defRPr sz="3000" b="1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180975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§"/>
        <a:defRPr lang="de-DE" altLang="de-DE" sz="1800" b="0" kern="1200" cap="none" baseline="0" dirty="0" smtClean="0">
          <a:solidFill>
            <a:schemeClr val="accent6"/>
          </a:solidFill>
          <a:latin typeface="+mn-lt"/>
          <a:ea typeface="+mn-ea"/>
          <a:cs typeface="+mn-cs"/>
        </a:defRPr>
      </a:lvl1pPr>
      <a:lvl2pPr marL="360363" indent="-176213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600" b="0" kern="1200" dirty="0">
          <a:solidFill>
            <a:schemeClr val="accent6"/>
          </a:solidFill>
          <a:latin typeface="+mn-lt"/>
          <a:ea typeface="+mn-ea"/>
          <a:cs typeface="+mn-cs"/>
        </a:defRPr>
      </a:lvl2pPr>
      <a:lvl3pPr marL="492125" indent="-131763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400" kern="1200" dirty="0">
          <a:solidFill>
            <a:schemeClr val="accent6"/>
          </a:solidFill>
          <a:latin typeface="+mn-lt"/>
          <a:ea typeface="+mn-ea"/>
          <a:cs typeface="+mn-cs"/>
        </a:defRPr>
      </a:lvl3pPr>
      <a:lvl4pPr marL="609600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kumimoji="0" lang="de-DE" altLang="de-DE" sz="1200" b="0" i="0" u="none" strike="noStrike" kern="1200" cap="none" spc="0" normalizeH="0" baseline="0" dirty="0">
          <a:ln>
            <a:noFill/>
          </a:ln>
          <a:solidFill>
            <a:schemeClr val="accent6"/>
          </a:solidFill>
          <a:effectLst/>
          <a:uLnTx/>
          <a:uFillTx/>
          <a:latin typeface="+mn-lt"/>
          <a:ea typeface="+mn-ea"/>
          <a:cs typeface="+mn-cs"/>
        </a:defRPr>
      </a:lvl4pPr>
      <a:lvl5pPr marL="811213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200" kern="1200" dirty="0">
          <a:solidFill>
            <a:schemeClr val="accent6"/>
          </a:solidFill>
          <a:latin typeface="+mn-lt"/>
          <a:ea typeface="+mn-ea"/>
          <a:cs typeface="+mn-cs"/>
        </a:defRPr>
      </a:lvl5pPr>
      <a:lvl6pPr marL="847725" marR="0" indent="-79375" algn="l" defTabSz="9141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6A70"/>
        </a:buClr>
        <a:buSzTx/>
        <a:buFont typeface="Segoe UI" panose="020B0502040204020203" pitchFamily="34" charset="0"/>
        <a:buChar char="▪"/>
        <a:tabLst/>
        <a:defRPr sz="1000" kern="1200">
          <a:solidFill>
            <a:srgbClr val="5D6A70"/>
          </a:solidFill>
          <a:latin typeface="+mn-lt"/>
          <a:ea typeface="+mn-ea"/>
          <a:cs typeface="+mn-cs"/>
        </a:defRPr>
      </a:lvl6pPr>
      <a:lvl7pPr marL="1116013" indent="-155575" algn="l" defTabSz="914117" rtl="0" eaLnBrk="1" latinLnBrk="0" hangingPunct="1">
        <a:lnSpc>
          <a:spcPct val="100000"/>
        </a:lnSpc>
        <a:spcBef>
          <a:spcPct val="20000"/>
        </a:spcBef>
        <a:buClr>
          <a:srgbClr val="5D6A70"/>
        </a:buClr>
        <a:buFont typeface="Segoe UI" panose="020B0502040204020203" pitchFamily="34" charset="0"/>
        <a:buChar char="▪"/>
        <a:defRPr sz="1000" kern="1200">
          <a:solidFill>
            <a:srgbClr val="5D6A70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tabLst>
          <a:tab pos="808038" algn="l"/>
          <a:tab pos="107632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37" userDrawn="1">
          <p15:clr>
            <a:srgbClr val="F26B43"/>
          </p15:clr>
        </p15:guide>
        <p15:guide id="3" pos="363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5748" userDrawn="1">
          <p15:clr>
            <a:srgbClr val="F26B43"/>
          </p15:clr>
        </p15:guide>
        <p15:guide id="11" orient="horz" pos="216">
          <p15:clr>
            <a:srgbClr val="F26B43"/>
          </p15:clr>
        </p15:guide>
        <p15:guide id="12" orient="horz" pos="3770">
          <p15:clr>
            <a:srgbClr val="F26B43"/>
          </p15:clr>
        </p15:guide>
        <p15:guide id="13" orient="horz" pos="1207" userDrawn="1">
          <p15:clr>
            <a:srgbClr val="F26B43"/>
          </p15:clr>
        </p15:guide>
        <p15:guide id="15" pos="211" userDrawn="1">
          <p15:clr>
            <a:srgbClr val="F26B43"/>
          </p15:clr>
        </p15:guide>
        <p15:guide id="16" pos="7469" userDrawn="1">
          <p15:clr>
            <a:srgbClr val="F26B43"/>
          </p15:clr>
        </p15:guide>
        <p15:guide id="17" pos="4049" userDrawn="1">
          <p15:clr>
            <a:srgbClr val="F26B43"/>
          </p15:clr>
        </p15:guide>
        <p15:guide id="19" pos="2057" userDrawn="1">
          <p15:clr>
            <a:srgbClr val="F26B43"/>
          </p15:clr>
        </p15:guide>
        <p15:guide id="20" pos="5624" userDrawn="1">
          <p15:clr>
            <a:srgbClr val="F26B43"/>
          </p15:clr>
        </p15:guide>
        <p15:guide id="22" pos="3777" userDrawn="1">
          <p15:clr>
            <a:srgbClr val="F26B43"/>
          </p15:clr>
        </p15:guide>
        <p15:guide id="23" pos="3903" userDrawn="1">
          <p15:clr>
            <a:srgbClr val="F26B43"/>
          </p15:clr>
        </p15:guide>
        <p15:guide id="24" pos="1931" userDrawn="1">
          <p15:clr>
            <a:srgbClr val="F26B43"/>
          </p15:clr>
        </p15:guide>
        <p15:guide id="25" orient="horz" pos="845" userDrawn="1">
          <p15:clr>
            <a:srgbClr val="F26B43"/>
          </p15:clr>
        </p15:guide>
        <p15:guide id="26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DF2F43-6968-4F6C-BB00-CA5C7C538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462" y="1333880"/>
            <a:ext cx="11686903" cy="11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Master Thesis: Defense Techniques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Model Extraction Attacks on Deep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Learning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F1D49-AA87-4B35-BE65-13E06B022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08/17/2023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D6A7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DB72-56A1-C719-ADAD-7D61E8305B7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noProof="0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01DFE-F870-618A-4783-A16EB3A4D49C}"/>
              </a:ext>
            </a:extLst>
          </p:cNvPr>
          <p:cNvSpPr txBox="1"/>
          <p:nvPr/>
        </p:nvSpPr>
        <p:spPr>
          <a:xfrm>
            <a:off x="5146767" y="3827578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Ridhima Garg (sa46jiza)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09F59-6B71-819B-769C-AC299635D246}"/>
              </a:ext>
            </a:extLst>
          </p:cNvPr>
          <p:cNvSpPr txBox="1"/>
          <p:nvPr/>
        </p:nvSpPr>
        <p:spPr>
          <a:xfrm>
            <a:off x="2542087" y="4332781"/>
            <a:ext cx="7690483" cy="892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de-DE" sz="1800" b="1" i="0" u="none" strike="noStrike" baseline="0" dirty="0">
                <a:latin typeface="CMR12"/>
              </a:rPr>
              <a:t>Supervisors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CMR12"/>
              </a:rPr>
              <a:t>Prof. Dr. Christian Riess </a:t>
            </a:r>
            <a:r>
              <a:rPr lang="en-US" sz="1800" b="0" i="0" u="none" strike="noStrike" baseline="0" dirty="0">
                <a:latin typeface="CMR9"/>
              </a:rPr>
              <a:t>(FAU, Department of Computer Science)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MR9"/>
              </a:rPr>
              <a:t>Mr. Yannick </a:t>
            </a:r>
            <a:r>
              <a:rPr lang="de-DE" sz="1800" b="0" i="0" u="none" strike="noStrike" baseline="0" dirty="0">
                <a:latin typeface="CMR12"/>
              </a:rPr>
              <a:t>Möll (</a:t>
            </a:r>
            <a:r>
              <a:rPr lang="en-US" sz="1800" b="0" i="0" u="none" strike="noStrike" baseline="0" dirty="0">
                <a:latin typeface="CMR9"/>
              </a:rPr>
              <a:t>ITK Engineering GmbH, Data-Driven Software and Sensors</a:t>
            </a:r>
            <a:r>
              <a:rPr lang="de-DE" dirty="0">
                <a:latin typeface="CMR12"/>
              </a:rPr>
              <a:t>)</a:t>
            </a:r>
            <a:endParaRPr lang="en-US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A112-4E2C-8A26-1969-C7FBC3ECC46E}"/>
              </a:ext>
            </a:extLst>
          </p:cNvPr>
          <p:cNvSpPr txBox="1"/>
          <p:nvPr/>
        </p:nvSpPr>
        <p:spPr>
          <a:xfrm>
            <a:off x="4853951" y="2709562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1" dirty="0"/>
              <a:t>Fourth Round Discussion</a:t>
            </a:r>
            <a:endParaRPr lang="de-DE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70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 err="1"/>
              <a:t>FROntier</a:t>
            </a:r>
            <a:r>
              <a:rPr lang="en-GB" dirty="0"/>
              <a:t>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14AD54E-73FD-5BAF-3BF1-647A32A8F03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Triggers are generated with noise = 0.1 and 100 watermark size</a:t>
            </a:r>
          </a:p>
        </p:txBody>
      </p:sp>
      <p:pic>
        <p:nvPicPr>
          <p:cNvPr id="4" name="Picture 3" descr="A number written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64635049-30E7-78E3-10BA-FDC8D30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4" y="1870512"/>
            <a:ext cx="5582200" cy="41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 err="1"/>
              <a:t>FROntier</a:t>
            </a:r>
            <a:r>
              <a:rPr lang="en-GB" dirty="0"/>
              <a:t>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14AD54E-73FD-5BAF-3BF1-647A32A8F03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CIFAR10: 3 </a:t>
            </a:r>
            <a:r>
              <a:rPr lang="en-US" dirty="0" err="1">
                <a:solidFill>
                  <a:schemeClr val="tx1"/>
                </a:solidFill>
              </a:rPr>
              <a:t>convblocks</a:t>
            </a:r>
            <a:r>
              <a:rPr lang="en-US" dirty="0">
                <a:solidFill>
                  <a:schemeClr val="tx1"/>
                </a:solidFill>
              </a:rPr>
              <a:t> with dropouts and </a:t>
            </a:r>
            <a:r>
              <a:rPr lang="en-US" dirty="0" err="1">
                <a:solidFill>
                  <a:schemeClr val="tx1"/>
                </a:solidFill>
              </a:rPr>
              <a:t>batchnorm</a:t>
            </a:r>
            <a:r>
              <a:rPr lang="en-US" dirty="0">
                <a:solidFill>
                  <a:schemeClr val="tx1"/>
                </a:solidFill>
              </a:rPr>
              <a:t> [same model victim and adversary]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17289CF-9476-23F2-E5E7-C4ACE8111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7F2353B-DEC6-052A-265E-B8B30236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90" y="1759073"/>
            <a:ext cx="4097386" cy="40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 err="1"/>
              <a:t>FROntier</a:t>
            </a:r>
            <a:r>
              <a:rPr lang="en-GB" dirty="0"/>
              <a:t>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14AD54E-73FD-5BAF-3BF1-647A32A8F03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CIFAR10: RESNET34 architecture for the attacker.</a:t>
            </a:r>
          </a:p>
          <a:p>
            <a:r>
              <a:rPr lang="en-US" dirty="0">
                <a:solidFill>
                  <a:schemeClr val="tx1"/>
                </a:solidFill>
              </a:rPr>
              <a:t>eps – 0.1 , l=100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17289CF-9476-23F2-E5E7-C4ACE8111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108ECE99-365C-9C90-1A70-80C7F9A28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1" y="2011536"/>
            <a:ext cx="2876455" cy="2876455"/>
          </a:xfrm>
          <a:prstGeom prst="rect">
            <a:avLst/>
          </a:prstGeom>
        </p:spPr>
      </p:pic>
      <p:pic>
        <p:nvPicPr>
          <p:cNvPr id="13" name="Picture 12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0E9BF9D-0236-9821-3EF3-9B1DB7C1B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5" y="1917624"/>
            <a:ext cx="2951725" cy="2951725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0C0C7E0E-24EC-BF26-CEDE-DFA0A8784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66" y="1912800"/>
            <a:ext cx="2951726" cy="2951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620271-A9C4-922A-1045-BC60A08BA40E}"/>
              </a:ext>
            </a:extLst>
          </p:cNvPr>
          <p:cNvSpPr txBox="1"/>
          <p:nvPr/>
        </p:nvSpPr>
        <p:spPr>
          <a:xfrm>
            <a:off x="764046" y="4988661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15, Victim model – 3 conv block.)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61D0C-0DD7-681B-49EA-1D9135DFB415}"/>
              </a:ext>
            </a:extLst>
          </p:cNvPr>
          <p:cNvSpPr txBox="1"/>
          <p:nvPr/>
        </p:nvSpPr>
        <p:spPr>
          <a:xfrm>
            <a:off x="4168983" y="4988660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15, Victim model – 3 conv block)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EF70A-F177-3181-9FCC-69FC86C5E707}"/>
              </a:ext>
            </a:extLst>
          </p:cNvPr>
          <p:cNvSpPr txBox="1"/>
          <p:nvPr/>
        </p:nvSpPr>
        <p:spPr>
          <a:xfrm>
            <a:off x="7242673" y="4988660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50, Victim model – RESNET34)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8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20B0E6-A015-6C4C-9F24-93B3CF9B744C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32516651"/>
              </p:ext>
            </p:extLst>
          </p:nvPr>
        </p:nvGraphicFramePr>
        <p:xfrm>
          <a:off x="1619794" y="1765837"/>
          <a:ext cx="7971696" cy="3642360"/>
        </p:xfrm>
        <a:graphic>
          <a:graphicData uri="http://schemas.openxmlformats.org/drawingml/2006/table">
            <a:tbl>
              <a:tblPr/>
              <a:tblGrid>
                <a:gridCol w="1992924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1992924">
                  <a:extLst>
                    <a:ext uri="{9D8B030D-6E8A-4147-A177-3AD203B41FA5}">
                      <a16:colId xmlns:a16="http://schemas.microsoft.com/office/drawing/2014/main" val="3276239203"/>
                    </a:ext>
                  </a:extLst>
                </a:gridCol>
                <a:gridCol w="1992924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1992924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b="1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b="1">
                          <a:solidFill>
                            <a:srgbClr val="172B4D"/>
                          </a:solidFill>
                          <a:effectLst/>
                        </a:rPr>
                        <a:t>Model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Without frontier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After frontier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2-layer </a:t>
                      </a:r>
                      <a:r>
                        <a:rPr lang="de-DE" dirty="0" err="1">
                          <a:effectLst/>
                        </a:rPr>
                        <a:t>conv</a:t>
                      </a:r>
                      <a:r>
                        <a:rPr lang="de-DE" dirty="0">
                          <a:effectLst/>
                        </a:rPr>
                        <a:t>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effectLst/>
                        </a:rPr>
                        <a:t>99.3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99.3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2-layer </a:t>
                      </a:r>
                      <a:r>
                        <a:rPr lang="de-DE" dirty="0" err="1">
                          <a:effectLst/>
                        </a:rPr>
                        <a:t>conv</a:t>
                      </a:r>
                      <a:r>
                        <a:rPr lang="de-DE" dirty="0">
                          <a:effectLst/>
                        </a:rPr>
                        <a:t>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=0.2)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solidFill>
                            <a:srgbClr val="003366"/>
                          </a:solidFill>
                          <a:effectLst/>
                        </a:rPr>
                        <a:t>99.3</a:t>
                      </a:r>
                      <a:endParaRPr lang="de-DE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solidFill>
                            <a:srgbClr val="003366"/>
                          </a:solidFill>
                          <a:effectLst/>
                        </a:rPr>
                        <a:t>99.3</a:t>
                      </a:r>
                      <a:endParaRPr lang="de-DE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1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3 </a:t>
                      </a:r>
                      <a:r>
                        <a:rPr lang="de-DE" dirty="0" err="1">
                          <a:effectLst/>
                        </a:rPr>
                        <a:t>conv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blocks</a:t>
                      </a:r>
                      <a:r>
                        <a:rPr lang="de-DE" dirty="0">
                          <a:effectLst/>
                        </a:rPr>
                        <a:t> (multiple </a:t>
                      </a:r>
                      <a:r>
                        <a:rPr lang="de-DE" dirty="0" err="1">
                          <a:effectLst/>
                        </a:rPr>
                        <a:t>drops</a:t>
                      </a:r>
                      <a:r>
                        <a:rPr lang="de-DE" dirty="0">
                          <a:effectLst/>
                        </a:rPr>
                        <a:t>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solidFill>
                            <a:srgbClr val="003366"/>
                          </a:solidFill>
                          <a:effectLst/>
                        </a:rPr>
                        <a:t>84.0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solidFill>
                            <a:srgbClr val="003366"/>
                          </a:solidFill>
                          <a:effectLst/>
                        </a:rPr>
                        <a:t>81.7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1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ResNet34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85.2</a:t>
                      </a:r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85.1</a:t>
                      </a:r>
                      <a:endParaRPr lang="de-DE" dirty="0"/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882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49204A0-4931-49A7-4700-CD38B51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FIDELITY (DECREASE IN ACCURACY </a:t>
            </a:r>
            <a:r>
              <a:rPr lang="de-DE" dirty="0" err="1"/>
              <a:t>of</a:t>
            </a:r>
            <a:r>
              <a:rPr lang="de-DE" dirty="0"/>
              <a:t> original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0666-7BCF-40C6-180B-7D40E91284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251C-4C84-8AA8-C558-AC27A5D518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58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204A0-4931-49A7-4700-CD38B51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FALSE POSITIVES on MODEL </a:t>
            </a:r>
            <a:r>
              <a:rPr lang="de-DE" dirty="0" err="1"/>
              <a:t>Without</a:t>
            </a:r>
            <a:r>
              <a:rPr lang="de-DE" dirty="0"/>
              <a:t>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0666-7BCF-40C6-180B-7D40E91284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251C-4C84-8AA8-C558-AC27A5D518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6C2DAE-CC95-318C-AFDC-CC14D7B3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6" y="1726822"/>
            <a:ext cx="5022447" cy="3766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80A2E5-91C6-445B-12A3-E517D8F5C28A}"/>
              </a:ext>
            </a:extLst>
          </p:cNvPr>
          <p:cNvSpPr txBox="1"/>
          <p:nvPr/>
        </p:nvSpPr>
        <p:spPr>
          <a:xfrm>
            <a:off x="1838823" y="5493658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(eps =0.1)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graph of data analysis&#10;&#10;Description automatically generated">
            <a:extLst>
              <a:ext uri="{FF2B5EF4-FFF2-40B4-BE49-F238E27FC236}">
                <a16:creationId xmlns:a16="http://schemas.microsoft.com/office/drawing/2014/main" id="{138E026F-83E6-04D6-E71A-E7D13840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69" y="1726822"/>
            <a:ext cx="5079064" cy="3809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A7240-1101-A6DB-97EF-6C91FEC8346F}"/>
              </a:ext>
            </a:extLst>
          </p:cNvPr>
          <p:cNvSpPr txBox="1"/>
          <p:nvPr/>
        </p:nvSpPr>
        <p:spPr>
          <a:xfrm>
            <a:off x="7289859" y="5493657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(eps =0.25)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775A8421-ED96-FBC7-DEE8-ED0B884B9E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 – 10 epochs, watermark size = 500 </a:t>
            </a:r>
          </a:p>
        </p:txBody>
      </p:sp>
    </p:spTree>
    <p:extLst>
      <p:ext uri="{BB962C8B-B14F-4D97-AF65-F5344CB8AC3E}">
        <p14:creationId xmlns:p14="http://schemas.microsoft.com/office/powerpoint/2010/main" val="344486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2DFD5A-2762-43E7-A4CF-9B606C7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FALSE POSITIVES on MODEL </a:t>
            </a:r>
            <a:r>
              <a:rPr lang="de-DE" dirty="0" err="1"/>
              <a:t>Without</a:t>
            </a:r>
            <a:r>
              <a:rPr lang="de-DE" dirty="0"/>
              <a:t>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994D-8577-77E4-DBA3-F93531EE4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ADAD-D4AE-AE1A-51CA-77E8EE8963A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6" name="Picture 5" descr="A graph with purple and orange dots&#10;&#10;Description automatically generated">
            <a:extLst>
              <a:ext uri="{FF2B5EF4-FFF2-40B4-BE49-F238E27FC236}">
                <a16:creationId xmlns:a16="http://schemas.microsoft.com/office/drawing/2014/main" id="{30FADB26-B20C-02A7-C9A8-DBAFFBC5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83" y="1285764"/>
            <a:ext cx="5426678" cy="4070008"/>
          </a:xfrm>
          <a:prstGeom prst="rect">
            <a:avLst/>
          </a:prstGeom>
        </p:spPr>
      </p:pic>
      <p:pic>
        <p:nvPicPr>
          <p:cNvPr id="8" name="Picture 7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AB6BF321-DDC3-1FAA-DE1E-1E5397A7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2" y="1337491"/>
            <a:ext cx="5288739" cy="3966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E03B1-FAE7-DB0A-FACE-C761769887D2}"/>
              </a:ext>
            </a:extLst>
          </p:cNvPr>
          <p:cNvSpPr txBox="1"/>
          <p:nvPr/>
        </p:nvSpPr>
        <p:spPr>
          <a:xfrm>
            <a:off x="1838823" y="5493658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(eps =0.5)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C59FA-1D74-E161-DC6D-D28572893A8D}"/>
              </a:ext>
            </a:extLst>
          </p:cNvPr>
          <p:cNvSpPr txBox="1"/>
          <p:nvPr/>
        </p:nvSpPr>
        <p:spPr>
          <a:xfrm>
            <a:off x="7220696" y="5493658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(eps =0.75)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2263835-E670-1EC6-4468-68AF80B5C9A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 – 10 epochs, watermark size = 500 </a:t>
            </a:r>
          </a:p>
        </p:txBody>
      </p:sp>
    </p:spTree>
    <p:extLst>
      <p:ext uri="{BB962C8B-B14F-4D97-AF65-F5344CB8AC3E}">
        <p14:creationId xmlns:p14="http://schemas.microsoft.com/office/powerpoint/2010/main" val="331502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2DFD5A-2762-43E7-A4CF-9B606C7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PRoBABLISTIC</a:t>
            </a:r>
            <a:r>
              <a:rPr lang="de-DE" dirty="0"/>
              <a:t> APPROACH FOR CLAIMING 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994D-8577-77E4-DBA3-F93531EE4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ADAD-D4AE-AE1A-51CA-77E8EE8963A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33DF3C77-1CA1-4725-5727-FA80E2E5CE2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780382"/>
            <a:ext cx="11499850" cy="844731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Theta</a:t>
            </a:r>
            <a:r>
              <a:rPr lang="en-GB" dirty="0">
                <a:solidFill>
                  <a:schemeClr val="tx1"/>
                </a:solidFill>
              </a:rPr>
              <a:t>: max no. of errors tolerated for the watermark set from adversary model.</a:t>
            </a:r>
          </a:p>
          <a:p>
            <a:r>
              <a:rPr lang="en-GB" dirty="0">
                <a:solidFill>
                  <a:schemeClr val="tx1"/>
                </a:solidFill>
              </a:rPr>
              <a:t>If no. of errors &lt; theta : model is watermarked.</a:t>
            </a:r>
          </a:p>
          <a:p>
            <a:r>
              <a:rPr lang="en-US" dirty="0">
                <a:solidFill>
                  <a:schemeClr val="tx1"/>
                </a:solidFill>
              </a:rPr>
              <a:t>Triggers are generated with noise = 0.1 and 100 watermark size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EF187A51-7338-9489-B15A-2C14C248D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332371"/>
              </p:ext>
            </p:extLst>
          </p:nvPr>
        </p:nvGraphicFramePr>
        <p:xfrm>
          <a:off x="896983" y="1625115"/>
          <a:ext cx="10023565" cy="4977975"/>
        </p:xfrm>
        <a:graphic>
          <a:graphicData uri="http://schemas.openxmlformats.org/drawingml/2006/table">
            <a:tbl>
              <a:tblPr/>
              <a:tblGrid>
                <a:gridCol w="1402080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276239203"/>
                    </a:ext>
                  </a:extLst>
                </a:gridCol>
                <a:gridCol w="2661339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004713">
                  <a:extLst>
                    <a:ext uri="{9D8B030D-6E8A-4147-A177-3AD203B41FA5}">
                      <a16:colId xmlns:a16="http://schemas.microsoft.com/office/drawing/2014/main" val="690939504"/>
                    </a:ext>
                  </a:extLst>
                </a:gridCol>
                <a:gridCol w="2004713">
                  <a:extLst>
                    <a:ext uri="{9D8B030D-6E8A-4147-A177-3AD203B41FA5}">
                      <a16:colId xmlns:a16="http://schemas.microsoft.com/office/drawing/2014/main" val="2761171669"/>
                    </a:ext>
                  </a:extLst>
                </a:gridCol>
              </a:tblGrid>
              <a:tr h="1019385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 err="1">
                          <a:solidFill>
                            <a:srgbClr val="172B4D"/>
                          </a:solidFill>
                          <a:effectLst/>
                        </a:rPr>
                        <a:t>No</a:t>
                      </a:r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. </a:t>
                      </a:r>
                      <a:r>
                        <a:rPr lang="de-DE" b="1" dirty="0" err="1">
                          <a:solidFill>
                            <a:srgbClr val="172B4D"/>
                          </a:solidFill>
                          <a:effectLst/>
                        </a:rPr>
                        <a:t>Of</a:t>
                      </a:r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b="1" dirty="0" err="1">
                          <a:solidFill>
                            <a:srgbClr val="172B4D"/>
                          </a:solidFill>
                          <a:effectLst/>
                        </a:rPr>
                        <a:t>queries</a:t>
                      </a:r>
                      <a:endParaRPr lang="de-DE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Frontier Stitching Watermarking Claim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False predictions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False Prediction Tolerance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MNISTL2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250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True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42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MNISTL2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500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solidFill>
                            <a:srgbClr val="003366"/>
                          </a:solidFill>
                          <a:effectLst/>
                        </a:rPr>
                        <a:t>True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42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16502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MNISTL2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1000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solidFill>
                            <a:srgbClr val="003366"/>
                          </a:solidFill>
                          <a:effectLst/>
                        </a:rPr>
                        <a:t>True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42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12939"/>
                  </a:ext>
                </a:extLst>
              </a:tr>
              <a:tr h="877739"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effectLst/>
                        </a:rPr>
                        <a:t>MNISTL2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=0)</a:t>
                      </a:r>
                    </a:p>
                    <a:p>
                      <a:pPr algn="l" fontAlgn="t"/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10000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True</a:t>
                      </a:r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42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88267"/>
                  </a:ext>
                </a:extLst>
              </a:tr>
              <a:tr h="877739"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effectLst/>
                        </a:rPr>
                        <a:t>MNISTL2 (</a:t>
                      </a:r>
                      <a:r>
                        <a:rPr lang="de-DE" dirty="0" err="1">
                          <a:effectLst/>
                        </a:rPr>
                        <a:t>drop</a:t>
                      </a:r>
                      <a:r>
                        <a:rPr lang="de-DE" dirty="0">
                          <a:effectLst/>
                        </a:rPr>
                        <a:t>=0)</a:t>
                      </a:r>
                    </a:p>
                    <a:p>
                      <a:pPr algn="l" fontAlgn="t"/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20000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True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16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42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57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2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 err="1"/>
              <a:t>FROntier</a:t>
            </a:r>
            <a:r>
              <a:rPr lang="en-GB" dirty="0"/>
              <a:t>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2420E-DCE4-5958-555E-B2B943DAF216}"/>
              </a:ext>
            </a:extLst>
          </p:cNvPr>
          <p:cNvSpPr txBox="1"/>
          <p:nvPr/>
        </p:nvSpPr>
        <p:spPr>
          <a:xfrm>
            <a:off x="204649" y="929953"/>
            <a:ext cx="9879875" cy="14773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P-value approach to decision criteria</a:t>
            </a:r>
            <a:endParaRPr lang="de-DE" sz="1800" dirty="0">
              <a:effectLst/>
            </a:endParaRP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Z: mismatching labels for the watermark set from adversary  and non-watermarked model</a:t>
            </a:r>
            <a:endParaRPr lang="de-DE" dirty="0">
              <a:effectLst/>
            </a:endParaRP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Probability that there will be z errors P(Z &lt; theta | f</a:t>
            </a:r>
            <a:r>
              <a:rPr lang="en-GB" sz="1800" b="0" kern="1200" baseline="-25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a</a:t>
            </a:r>
            <a:r>
              <a:rPr lang="en-GB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(w) = </a:t>
            </a:r>
            <a:r>
              <a:rPr lang="en-GB" sz="1800" b="0" kern="1200" baseline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f</a:t>
            </a:r>
            <a:r>
              <a:rPr lang="en-GB" sz="1800" b="0" kern="1200" baseline="-25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v</a:t>
            </a:r>
            <a:r>
              <a:rPr lang="en-GB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(w)) &lt; p-value, model is attacked.</a:t>
            </a:r>
            <a:endParaRPr lang="de-DE" dirty="0">
              <a:effectLst/>
            </a:endParaRP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For watermark size =100 and p-value = 0.05 : theta: 42</a:t>
            </a:r>
            <a:endParaRPr lang="de-DE" dirty="0">
              <a:effectLst/>
            </a:endParaRP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kern="1200" baseline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For watermark size =20 and p-value = 0.05 : theta: 6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220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PLAN: EVALUATION AND COMPARISON 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2420E-DCE4-5958-555E-B2B943DAF216}"/>
              </a:ext>
            </a:extLst>
          </p:cNvPr>
          <p:cNvSpPr txBox="1"/>
          <p:nvPr/>
        </p:nvSpPr>
        <p:spPr>
          <a:xfrm>
            <a:off x="204649" y="929953"/>
            <a:ext cx="9879875" cy="507831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</a:pPr>
            <a:r>
              <a:rPr lang="de-DE" b="1" dirty="0">
                <a:effectLst/>
              </a:rPr>
              <a:t>Evaluation </a:t>
            </a:r>
            <a:r>
              <a:rPr lang="de-DE" b="1" dirty="0" err="1">
                <a:effectLst/>
              </a:rPr>
              <a:t>is</a:t>
            </a:r>
            <a:r>
              <a:rPr lang="de-DE" b="1" dirty="0">
                <a:effectLst/>
              </a:rPr>
              <a:t> </a:t>
            </a:r>
            <a:r>
              <a:rPr lang="de-DE" b="1" dirty="0" err="1">
                <a:effectLst/>
              </a:rPr>
              <a:t>performed</a:t>
            </a:r>
            <a:r>
              <a:rPr lang="de-DE" b="1" dirty="0">
                <a:effectLst/>
              </a:rPr>
              <a:t> on </a:t>
            </a:r>
            <a:r>
              <a:rPr lang="de-DE" b="1" dirty="0" err="1">
                <a:effectLst/>
              </a:rPr>
              <a:t>two</a:t>
            </a:r>
            <a:r>
              <a:rPr lang="de-DE" b="1" dirty="0">
                <a:effectLst/>
              </a:rPr>
              <a:t> </a:t>
            </a:r>
            <a:r>
              <a:rPr lang="de-DE" b="1" dirty="0" err="1">
                <a:effectLst/>
              </a:rPr>
              <a:t>datasets</a:t>
            </a:r>
            <a:r>
              <a:rPr lang="de-DE" b="1" dirty="0">
                <a:effectLst/>
              </a:rPr>
              <a:t> and 3methods</a:t>
            </a:r>
          </a:p>
          <a:p>
            <a:pPr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</a:pPr>
            <a:endParaRPr lang="de-DE" b="1" dirty="0"/>
          </a:p>
          <a:p>
            <a:pPr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</a:pPr>
            <a:r>
              <a:rPr lang="de-DE" b="1" dirty="0"/>
              <a:t>Datasets -:</a:t>
            </a:r>
          </a:p>
          <a:p>
            <a:pPr marL="342900" indent="-34290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AutoNum type="arabicPeriod"/>
            </a:pPr>
            <a:r>
              <a:rPr lang="de-DE" dirty="0"/>
              <a:t>MNIST</a:t>
            </a:r>
          </a:p>
          <a:p>
            <a:pPr marL="342900" indent="-34290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AutoNum type="arabicPeriod"/>
            </a:pPr>
            <a:r>
              <a:rPr lang="de-DE" dirty="0"/>
              <a:t>CIFAR10</a:t>
            </a:r>
          </a:p>
          <a:p>
            <a:pPr marL="342900" indent="-34290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AutoNum type="arabicPeriod"/>
            </a:pPr>
            <a:endParaRPr lang="de-DE" b="1" dirty="0"/>
          </a:p>
          <a:p>
            <a:pPr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</a:pPr>
            <a:r>
              <a:rPr lang="de-DE" b="1" dirty="0"/>
              <a:t>Defense </a:t>
            </a:r>
            <a:r>
              <a:rPr lang="de-DE" b="1" dirty="0" err="1"/>
              <a:t>methods</a:t>
            </a:r>
            <a:r>
              <a:rPr lang="de-DE" b="1" dirty="0"/>
              <a:t> -:</a:t>
            </a:r>
          </a:p>
          <a:p>
            <a:pPr marL="342900" indent="-34290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AutoNum type="arabicPeriod"/>
            </a:pPr>
            <a:r>
              <a:rPr lang="de-DE" dirty="0"/>
              <a:t>DAWN – non invasive</a:t>
            </a:r>
          </a:p>
          <a:p>
            <a:pPr marL="342900" indent="-34290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AutoNum type="arabicPeriod"/>
            </a:pPr>
            <a:r>
              <a:rPr lang="de-DE" dirty="0"/>
              <a:t>EWE – invasive</a:t>
            </a:r>
          </a:p>
          <a:p>
            <a:pPr marL="342900" indent="-34290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AutoNum type="arabicPeriod"/>
            </a:pPr>
            <a:r>
              <a:rPr lang="de-DE" dirty="0"/>
              <a:t>Frontier </a:t>
            </a:r>
            <a:r>
              <a:rPr lang="de-DE" dirty="0" err="1"/>
              <a:t>Stiching</a:t>
            </a:r>
            <a:r>
              <a:rPr lang="de-DE" dirty="0"/>
              <a:t> - invasive</a:t>
            </a:r>
          </a:p>
          <a:p>
            <a:pPr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</a:pPr>
            <a:endParaRPr lang="de-DE" b="1" dirty="0">
              <a:effectLst/>
            </a:endParaRP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b="1" dirty="0">
                <a:effectLst/>
              </a:rPr>
              <a:t>Quantitative Evaluation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742950" lvl="1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effectLst/>
              </a:rPr>
              <a:t>Fidelity (</a:t>
            </a:r>
            <a:r>
              <a:rPr lang="de-DE" dirty="0" err="1">
                <a:effectLst/>
              </a:rPr>
              <a:t>differences</a:t>
            </a:r>
            <a:r>
              <a:rPr lang="de-DE" dirty="0">
                <a:effectLst/>
              </a:rPr>
              <a:t> (</a:t>
            </a:r>
            <a:r>
              <a:rPr lang="de-DE" dirty="0" err="1">
                <a:effectLst/>
              </a:rPr>
              <a:t>watermarked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model</a:t>
            </a:r>
            <a:r>
              <a:rPr lang="de-DE" dirty="0">
                <a:effectLst/>
              </a:rPr>
              <a:t> and non-</a:t>
            </a:r>
            <a:r>
              <a:rPr lang="de-DE" dirty="0" err="1">
                <a:effectLst/>
              </a:rPr>
              <a:t>watermarked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model</a:t>
            </a:r>
            <a:r>
              <a:rPr lang="de-DE" dirty="0">
                <a:effectLst/>
              </a:rPr>
              <a:t>) </a:t>
            </a:r>
            <a:r>
              <a:rPr lang="de-DE" dirty="0" err="1">
                <a:effectLst/>
              </a:rPr>
              <a:t>can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aslo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be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plotted</a:t>
            </a:r>
            <a:r>
              <a:rPr lang="de-DE" dirty="0">
                <a:effectLst/>
              </a:rPr>
              <a:t> in </a:t>
            </a:r>
            <a:r>
              <a:rPr lang="de-DE" dirty="0" err="1">
                <a:effectLst/>
              </a:rPr>
              <a:t>terms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of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graphs</a:t>
            </a:r>
            <a:r>
              <a:rPr lang="de-DE" dirty="0">
                <a:effectLst/>
              </a:rPr>
              <a:t>)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  <a:p>
            <a:pPr marL="742950" lvl="1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finetuning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(still </a:t>
            </a:r>
            <a:r>
              <a:rPr lang="de-DE" dirty="0" err="1"/>
              <a:t>blurry</a:t>
            </a:r>
            <a:r>
              <a:rPr lang="de-DE" dirty="0"/>
              <a:t>) 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b="1" dirty="0" err="1"/>
              <a:t>Runtime</a:t>
            </a:r>
            <a:r>
              <a:rPr lang="de-DE" b="1" dirty="0"/>
              <a:t> Evaluation</a:t>
            </a:r>
            <a:r>
              <a:rPr lang="de-DE" dirty="0"/>
              <a:t> – </a:t>
            </a:r>
            <a:r>
              <a:rPr lang="de-DE" dirty="0" err="1"/>
              <a:t>runtime</a:t>
            </a:r>
            <a:r>
              <a:rPr lang="de-DE" dirty="0"/>
              <a:t> to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5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NEXT Steps AND Discussion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Watermark Removal – Pruning, Neural Cleanse.</a:t>
            </a:r>
          </a:p>
          <a:p>
            <a:r>
              <a:rPr lang="en-US" dirty="0">
                <a:solidFill>
                  <a:schemeClr val="tx1"/>
                </a:solidFill>
              </a:rPr>
              <a:t>Frontier stitching with finetuning cases.</a:t>
            </a:r>
          </a:p>
          <a:p>
            <a:r>
              <a:rPr lang="en-US" dirty="0">
                <a:solidFill>
                  <a:schemeClr val="tx1"/>
                </a:solidFill>
              </a:rPr>
              <a:t>Analysis of false positives for CIFAR-10 dataset.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4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RECAP: Experiments : EWE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52866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2-convolution blocks with dropout -0.5 (low capacity model) [same model victim and adversary]</a:t>
            </a:r>
          </a:p>
          <a:p>
            <a:r>
              <a:rPr lang="en-US" dirty="0">
                <a:solidFill>
                  <a:schemeClr val="tx1"/>
                </a:solidFill>
              </a:rPr>
              <a:t>Black box model – 3 convolution blocks with dropout – 0.5 [victim same as above]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with purple dots&#10;&#10;Description automatically generated">
            <a:extLst>
              <a:ext uri="{FF2B5EF4-FFF2-40B4-BE49-F238E27FC236}">
                <a16:creationId xmlns:a16="http://schemas.microsoft.com/office/drawing/2014/main" id="{CEC01E23-258C-576A-2C82-3201A165C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32"/>
          <a:stretch/>
        </p:blipFill>
        <p:spPr>
          <a:xfrm>
            <a:off x="334963" y="1918444"/>
            <a:ext cx="3617057" cy="3617058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97CB4EFE-8302-2A0D-66B9-245C6AB5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57" y="2147764"/>
            <a:ext cx="3559488" cy="355948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253C7DA-32C9-9E61-6853-6536C269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83" y="2164124"/>
            <a:ext cx="3543128" cy="35431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2B10E7-87BF-3EC1-D668-B190EE8A230F}"/>
              </a:ext>
            </a:extLst>
          </p:cNvPr>
          <p:cNvSpPr txBox="1"/>
          <p:nvPr/>
        </p:nvSpPr>
        <p:spPr>
          <a:xfrm>
            <a:off x="769088" y="5619985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EWE (No. of epoch = </a:t>
            </a:r>
            <a:r>
              <a:rPr lang="en-US" sz="1600" b="1" dirty="0">
                <a:solidFill>
                  <a:schemeClr val="accent3"/>
                </a:solidFill>
              </a:rPr>
              <a:t>10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F9AFC-E599-DB6C-808B-AAF9C7B15106}"/>
              </a:ext>
            </a:extLst>
          </p:cNvPr>
          <p:cNvSpPr txBox="1"/>
          <p:nvPr/>
        </p:nvSpPr>
        <p:spPr>
          <a:xfrm>
            <a:off x="4379933" y="5619986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9A0F-1E37-8611-EB44-A54F65FDBDAA}"/>
              </a:ext>
            </a:extLst>
          </p:cNvPr>
          <p:cNvSpPr txBox="1"/>
          <p:nvPr/>
        </p:nvSpPr>
        <p:spPr>
          <a:xfrm>
            <a:off x="7953528" y="5619986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10), Blackbox setting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umsplatzhalter 4">
            <a:extLst>
              <a:ext uri="{FF2B5EF4-FFF2-40B4-BE49-F238E27FC236}">
                <a16:creationId xmlns:a16="http://schemas.microsoft.com/office/drawing/2014/main" id="{C882AE24-87C5-F53D-66FB-5B06232016E4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50926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27A2D-482E-B14C-7282-CD2FB68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494"/>
            <a:ext cx="12192000" cy="1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RECAP: EWE on Trained model APPROACHES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AE015-945F-D10C-A5F5-5D06232C0975}"/>
              </a:ext>
            </a:extLst>
          </p:cNvPr>
          <p:cNvSpPr/>
          <p:nvPr/>
        </p:nvSpPr>
        <p:spPr>
          <a:xfrm>
            <a:off x="805343" y="1582552"/>
            <a:ext cx="2457925" cy="679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(</a:t>
            </a:r>
            <a:r>
              <a:rPr lang="de-DE" sz="1600" b="1" dirty="0" err="1"/>
              <a:t>trained</a:t>
            </a:r>
            <a:r>
              <a:rPr lang="de-DE" sz="1600" b="1" dirty="0"/>
              <a:t> on </a:t>
            </a:r>
            <a:r>
              <a:rPr lang="de-DE" sz="1600" b="1" dirty="0" err="1"/>
              <a:t>task</a:t>
            </a:r>
            <a:r>
              <a:rPr lang="de-DE" sz="1600" b="1" dirty="0"/>
              <a:t>, </a:t>
            </a:r>
            <a:r>
              <a:rPr lang="de-DE" sz="1600" b="1" dirty="0" err="1"/>
              <a:t>without</a:t>
            </a:r>
            <a:r>
              <a:rPr lang="de-DE" sz="1600" b="1" dirty="0"/>
              <a:t> </a:t>
            </a:r>
            <a:r>
              <a:rPr lang="de-DE" sz="1600" b="1" dirty="0" err="1"/>
              <a:t>watermark</a:t>
            </a:r>
            <a:r>
              <a:rPr lang="de-DE" sz="1600" b="1" dirty="0"/>
              <a:t>)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8A1050B-C1C2-A5C5-B8BE-9594EB5B1A8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84080" y="2573755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7876CB-2DEA-4A55-FAED-9BDB5525154A}"/>
              </a:ext>
            </a:extLst>
          </p:cNvPr>
          <p:cNvSpPr/>
          <p:nvPr/>
        </p:nvSpPr>
        <p:spPr>
          <a:xfrm>
            <a:off x="780127" y="3156650"/>
            <a:ext cx="2457925" cy="8563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Same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architecture</a:t>
            </a:r>
            <a:r>
              <a:rPr lang="de-DE" sz="1600" b="1" dirty="0"/>
              <a:t> (</a:t>
            </a:r>
            <a:r>
              <a:rPr lang="de-DE" sz="1600" b="1" dirty="0" err="1"/>
              <a:t>transfered</a:t>
            </a:r>
            <a:r>
              <a:rPr lang="de-DE" sz="1600" b="1" dirty="0"/>
              <a:t> </a:t>
            </a:r>
            <a:r>
              <a:rPr lang="de-DE" sz="1600" b="1" dirty="0" err="1"/>
              <a:t>weights</a:t>
            </a:r>
            <a:r>
              <a:rPr lang="de-DE" sz="1600" b="1" dirty="0"/>
              <a:t>)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B0DF359-18BC-5BA2-E095-95AF94FD6E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80496" y="4189141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0C5E0-0D06-21C7-CFAF-EEEF630703D9}"/>
              </a:ext>
            </a:extLst>
          </p:cNvPr>
          <p:cNvSpPr/>
          <p:nvPr/>
        </p:nvSpPr>
        <p:spPr>
          <a:xfrm>
            <a:off x="780126" y="4636435"/>
            <a:ext cx="2457925" cy="8563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</a:t>
            </a:r>
            <a:r>
              <a:rPr lang="de-DE" sz="1600" b="1" dirty="0" err="1"/>
              <a:t>training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watermarking</a:t>
            </a:r>
            <a:endParaRPr lang="de-DE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A7E55-ED99-7F5C-3EDC-33AE68075294}"/>
              </a:ext>
            </a:extLst>
          </p:cNvPr>
          <p:cNvSpPr/>
          <p:nvPr/>
        </p:nvSpPr>
        <p:spPr>
          <a:xfrm>
            <a:off x="4595234" y="1592130"/>
            <a:ext cx="2457925" cy="679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(</a:t>
            </a:r>
            <a:r>
              <a:rPr lang="de-DE" sz="1600" b="1" dirty="0" err="1"/>
              <a:t>trained</a:t>
            </a:r>
            <a:r>
              <a:rPr lang="de-DE" sz="1600" b="1" dirty="0"/>
              <a:t> on </a:t>
            </a:r>
            <a:r>
              <a:rPr lang="de-DE" sz="1600" b="1" dirty="0" err="1"/>
              <a:t>task</a:t>
            </a:r>
            <a:r>
              <a:rPr lang="de-DE" sz="1600" b="1" dirty="0"/>
              <a:t>, </a:t>
            </a:r>
            <a:r>
              <a:rPr lang="de-DE" sz="1600" b="1" dirty="0" err="1"/>
              <a:t>without</a:t>
            </a:r>
            <a:r>
              <a:rPr lang="de-DE" sz="1600" b="1" dirty="0"/>
              <a:t> </a:t>
            </a:r>
            <a:r>
              <a:rPr lang="de-DE" sz="1600" b="1" dirty="0" err="1"/>
              <a:t>watermark</a:t>
            </a:r>
            <a:r>
              <a:rPr lang="de-DE" sz="1600" b="1" dirty="0"/>
              <a:t>)</a:t>
            </a:r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576361BC-1AFF-26FC-627B-861A669A34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73971" y="2583333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71A1F-6550-4BD8-1239-9900C3CB3C92}"/>
              </a:ext>
            </a:extLst>
          </p:cNvPr>
          <p:cNvSpPr/>
          <p:nvPr/>
        </p:nvSpPr>
        <p:spPr>
          <a:xfrm>
            <a:off x="4570018" y="3166228"/>
            <a:ext cx="2457925" cy="856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Different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architecture</a:t>
            </a:r>
            <a:r>
              <a:rPr lang="de-DE" sz="1600" b="1" dirty="0"/>
              <a:t> (</a:t>
            </a:r>
            <a:r>
              <a:rPr lang="de-DE" sz="1600" b="1" dirty="0" err="1"/>
              <a:t>take</a:t>
            </a:r>
            <a:r>
              <a:rPr lang="de-DE" sz="1600" b="1" dirty="0"/>
              <a:t> </a:t>
            </a:r>
            <a:r>
              <a:rPr lang="de-DE" sz="1600" b="1" dirty="0" err="1"/>
              <a:t>input</a:t>
            </a:r>
            <a:r>
              <a:rPr lang="de-DE" sz="1600" b="1" dirty="0"/>
              <a:t> </a:t>
            </a:r>
            <a:r>
              <a:rPr lang="de-DE" sz="1600" b="1" dirty="0" err="1"/>
              <a:t>from</a:t>
            </a:r>
            <a:r>
              <a:rPr lang="de-DE" sz="1600" b="1" dirty="0"/>
              <a:t> </a:t>
            </a:r>
            <a:r>
              <a:rPr lang="de-DE" sz="1600" b="1" dirty="0" err="1"/>
              <a:t>above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)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B808675B-3512-AE1C-F0C1-711C8C1EBF7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70387" y="4198719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D99F3-EF38-82D4-78F7-3420EFC8A08F}"/>
              </a:ext>
            </a:extLst>
          </p:cNvPr>
          <p:cNvSpPr/>
          <p:nvPr/>
        </p:nvSpPr>
        <p:spPr>
          <a:xfrm>
            <a:off x="4595234" y="4636434"/>
            <a:ext cx="2457925" cy="856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</a:t>
            </a:r>
            <a:r>
              <a:rPr lang="de-DE" sz="1600" b="1" dirty="0" err="1"/>
              <a:t>training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watermarking</a:t>
            </a:r>
            <a:r>
              <a:rPr lang="de-DE" sz="1600" b="1" dirty="0"/>
              <a:t> on </a:t>
            </a:r>
            <a:r>
              <a:rPr lang="de-DE" sz="1600" b="1" dirty="0" err="1"/>
              <a:t>new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only</a:t>
            </a:r>
            <a:r>
              <a:rPr lang="de-DE" sz="1600" b="1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CA799F-A6A0-1F22-E09A-8005663EC07A}"/>
              </a:ext>
            </a:extLst>
          </p:cNvPr>
          <p:cNvSpPr/>
          <p:nvPr/>
        </p:nvSpPr>
        <p:spPr>
          <a:xfrm>
            <a:off x="8410342" y="1582552"/>
            <a:ext cx="2457925" cy="679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(</a:t>
            </a:r>
            <a:r>
              <a:rPr lang="de-DE" sz="1600" b="1" dirty="0" err="1"/>
              <a:t>trained</a:t>
            </a:r>
            <a:r>
              <a:rPr lang="de-DE" sz="1600" b="1" dirty="0"/>
              <a:t> on </a:t>
            </a:r>
            <a:r>
              <a:rPr lang="de-DE" sz="1600" b="1" dirty="0" err="1"/>
              <a:t>task</a:t>
            </a:r>
            <a:r>
              <a:rPr lang="de-DE" sz="1600" b="1" dirty="0"/>
              <a:t>, </a:t>
            </a:r>
            <a:r>
              <a:rPr lang="de-DE" sz="1600" b="1" dirty="0" err="1"/>
              <a:t>without</a:t>
            </a:r>
            <a:r>
              <a:rPr lang="de-DE" sz="1600" b="1" dirty="0"/>
              <a:t> </a:t>
            </a:r>
            <a:r>
              <a:rPr lang="de-DE" sz="1600" b="1" dirty="0" err="1"/>
              <a:t>watermark</a:t>
            </a:r>
            <a:r>
              <a:rPr lang="de-DE" sz="1600" b="1" dirty="0"/>
              <a:t>)</a:t>
            </a:r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4036535B-E0FC-62A9-EBCD-0D9F43E9D12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289079" y="2573755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83DA2-A803-57A8-F597-7846924192ED}"/>
              </a:ext>
            </a:extLst>
          </p:cNvPr>
          <p:cNvSpPr/>
          <p:nvPr/>
        </p:nvSpPr>
        <p:spPr>
          <a:xfrm>
            <a:off x="8385126" y="3156650"/>
            <a:ext cx="2457925" cy="856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Different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architecture</a:t>
            </a:r>
            <a:r>
              <a:rPr lang="de-DE" sz="1600" b="1" dirty="0"/>
              <a:t> (</a:t>
            </a:r>
            <a:r>
              <a:rPr lang="de-DE" sz="1600" b="1" dirty="0" err="1"/>
              <a:t>take</a:t>
            </a:r>
            <a:r>
              <a:rPr lang="de-DE" sz="1600" b="1" dirty="0"/>
              <a:t> </a:t>
            </a:r>
            <a:r>
              <a:rPr lang="de-DE" sz="1600" b="1" dirty="0" err="1"/>
              <a:t>input</a:t>
            </a:r>
            <a:r>
              <a:rPr lang="de-DE" sz="1600" b="1" dirty="0"/>
              <a:t> </a:t>
            </a:r>
            <a:r>
              <a:rPr lang="de-DE" sz="1600" b="1" dirty="0" err="1"/>
              <a:t>from</a:t>
            </a:r>
            <a:r>
              <a:rPr lang="de-DE" sz="1600" b="1" dirty="0"/>
              <a:t> </a:t>
            </a:r>
            <a:r>
              <a:rPr lang="de-DE" sz="1600" b="1" dirty="0" err="1"/>
              <a:t>above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)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8B729BB8-B1F2-B94C-1D7C-338801FE407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285495" y="4189141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FF96F5-955C-D8BD-3ADC-B27A1256C67D}"/>
              </a:ext>
            </a:extLst>
          </p:cNvPr>
          <p:cNvSpPr/>
          <p:nvPr/>
        </p:nvSpPr>
        <p:spPr>
          <a:xfrm>
            <a:off x="8385125" y="4636434"/>
            <a:ext cx="2457925" cy="950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</a:t>
            </a:r>
            <a:r>
              <a:rPr lang="de-DE" sz="1600" b="1" dirty="0" err="1"/>
              <a:t>training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watermarking</a:t>
            </a:r>
            <a:r>
              <a:rPr lang="de-DE" sz="1600" b="1" dirty="0"/>
              <a:t> </a:t>
            </a:r>
            <a:r>
              <a:rPr lang="de-DE" sz="1600" b="1" dirty="0" err="1"/>
              <a:t>keeping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r>
              <a:rPr lang="de-DE" sz="1600" b="1" dirty="0"/>
              <a:t> </a:t>
            </a:r>
            <a:r>
              <a:rPr lang="de-DE" sz="1600" b="1" dirty="0" err="1"/>
              <a:t>unfreezed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base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15597C-9A0B-45D0-C510-880DA42FA9D1}"/>
              </a:ext>
            </a:extLst>
          </p:cNvPr>
          <p:cNvSpPr txBox="1"/>
          <p:nvPr/>
        </p:nvSpPr>
        <p:spPr>
          <a:xfrm>
            <a:off x="616118" y="566892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Tranfering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weights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A17F6-10D8-B1F7-E68D-107CC7AED328}"/>
              </a:ext>
            </a:extLst>
          </p:cNvPr>
          <p:cNvSpPr txBox="1"/>
          <p:nvPr/>
        </p:nvSpPr>
        <p:spPr>
          <a:xfrm>
            <a:off x="4331981" y="566892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dirty="0">
                <a:solidFill>
                  <a:schemeClr val="accent3"/>
                </a:solidFill>
              </a:rPr>
              <a:t>Finetuning </a:t>
            </a:r>
            <a:r>
              <a:rPr lang="de-DE" sz="1600" b="1" dirty="0" err="1">
                <a:solidFill>
                  <a:schemeClr val="accent3"/>
                </a:solidFill>
              </a:rPr>
              <a:t>with</a:t>
            </a:r>
            <a:r>
              <a:rPr lang="de-DE" sz="1600" b="1" dirty="0">
                <a:solidFill>
                  <a:schemeClr val="accent3"/>
                </a:solidFill>
              </a:rPr>
              <a:t> all </a:t>
            </a:r>
            <a:r>
              <a:rPr lang="de-DE" sz="1600" b="1" dirty="0" err="1">
                <a:solidFill>
                  <a:schemeClr val="accent3"/>
                </a:solidFill>
              </a:rPr>
              <a:t>layers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freezed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355D34-DD93-7A4E-4A11-AD703A66C3FF}"/>
              </a:ext>
            </a:extLst>
          </p:cNvPr>
          <p:cNvSpPr txBox="1"/>
          <p:nvPr/>
        </p:nvSpPr>
        <p:spPr>
          <a:xfrm>
            <a:off x="8047845" y="566892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dirty="0">
                <a:solidFill>
                  <a:schemeClr val="accent3"/>
                </a:solidFill>
              </a:rPr>
              <a:t>Finetuning </a:t>
            </a:r>
            <a:r>
              <a:rPr lang="de-DE" sz="1600" b="1" dirty="0" err="1">
                <a:solidFill>
                  <a:schemeClr val="accent3"/>
                </a:solidFill>
              </a:rPr>
              <a:t>with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some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layers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freezed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Datumsplatzhalter 4">
            <a:extLst>
              <a:ext uri="{FF2B5EF4-FFF2-40B4-BE49-F238E27FC236}">
                <a16:creationId xmlns:a16="http://schemas.microsoft.com/office/drawing/2014/main" id="{9800C41B-57BD-7BC9-710D-400321B028E7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16808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RECAP: Experiments : EWE ON trained model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3E95DE-E068-C4D6-1FDC-B03021FF9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88738"/>
              </p:ext>
            </p:extLst>
          </p:nvPr>
        </p:nvGraphicFramePr>
        <p:xfrm>
          <a:off x="612396" y="920828"/>
          <a:ext cx="10511405" cy="5016344"/>
        </p:xfrm>
        <a:graphic>
          <a:graphicData uri="http://schemas.openxmlformats.org/drawingml/2006/table">
            <a:tbl>
              <a:tblPr/>
              <a:tblGrid>
                <a:gridCol w="1794368">
                  <a:extLst>
                    <a:ext uri="{9D8B030D-6E8A-4147-A177-3AD203B41FA5}">
                      <a16:colId xmlns:a16="http://schemas.microsoft.com/office/drawing/2014/main" val="1337433829"/>
                    </a:ext>
                  </a:extLst>
                </a:gridCol>
                <a:gridCol w="1412137">
                  <a:extLst>
                    <a:ext uri="{9D8B030D-6E8A-4147-A177-3AD203B41FA5}">
                      <a16:colId xmlns:a16="http://schemas.microsoft.com/office/drawing/2014/main" val="92347873"/>
                    </a:ext>
                  </a:extLst>
                </a:gridCol>
                <a:gridCol w="966199">
                  <a:extLst>
                    <a:ext uri="{9D8B030D-6E8A-4147-A177-3AD203B41FA5}">
                      <a16:colId xmlns:a16="http://schemas.microsoft.com/office/drawing/2014/main" val="249006791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3066761190"/>
                    </a:ext>
                  </a:extLst>
                </a:gridCol>
                <a:gridCol w="764895">
                  <a:extLst>
                    <a:ext uri="{9D8B030D-6E8A-4147-A177-3AD203B41FA5}">
                      <a16:colId xmlns:a16="http://schemas.microsoft.com/office/drawing/2014/main" val="3096763357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1709098913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3776987135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2698483335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1603292118"/>
                    </a:ext>
                  </a:extLst>
                </a:gridCol>
              </a:tblGrid>
              <a:tr h="209367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Dataset (EWE Model)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Method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Distribution for Watermark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Victim </a:t>
                      </a:r>
                    </a:p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(Validation)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 err="1">
                          <a:solidFill>
                            <a:srgbClr val="172B4D"/>
                          </a:solidFill>
                          <a:effectLst/>
                        </a:rPr>
                        <a:t>Victim</a:t>
                      </a:r>
                      <a:endParaRPr lang="de-DE" sz="14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4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Extracted (Validation)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Extracted (Watermark)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Original Model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Original Model </a:t>
                      </a:r>
                      <a:r>
                        <a:rPr lang="de-DE" sz="1400" b="1" dirty="0" err="1">
                          <a:solidFill>
                            <a:srgbClr val="172B4D"/>
                          </a:solidFill>
                          <a:effectLst/>
                        </a:rPr>
                        <a:t>Accuracy</a:t>
                      </a:r>
                      <a:endParaRPr lang="de-DE" sz="14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81261"/>
                  </a:ext>
                </a:extLst>
              </a:tr>
              <a:tr h="1035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MNIST  (</a:t>
                      </a:r>
                      <a:r>
                        <a:rPr lang="en-US" sz="1400" dirty="0" err="1">
                          <a:effectLst/>
                        </a:rPr>
                        <a:t>EWE_feature_extract_Keras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Finetuning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0.61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Plain_2_conv_Keras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7949"/>
                  </a:ext>
                </a:extLst>
              </a:tr>
              <a:tr h="972682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MNIST (EWE_Plain_2_conv)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 err="1">
                          <a:effectLst/>
                        </a:rPr>
                        <a:t>Transfering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weights</a:t>
                      </a:r>
                      <a:endParaRPr lang="de-DE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0.988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0.697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Plain_2_conv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16834"/>
                  </a:ext>
                </a:extLst>
              </a:tr>
              <a:tr h="1098302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FASHION MNIST (</a:t>
                      </a:r>
                      <a:r>
                        <a:rPr lang="de-DE" sz="1400" dirty="0" err="1">
                          <a:effectLst/>
                        </a:rPr>
                        <a:t>EWE_feature_extract_Keras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Finetuning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0.898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0.828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Plain_2_conv_Keras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0.911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30768"/>
                  </a:ext>
                </a:extLst>
              </a:tr>
              <a:tr h="1035492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FASHION MNIST (EWE_2_conv)</a:t>
                      </a:r>
                    </a:p>
                    <a:p>
                      <a:pPr algn="l" fontAlgn="t"/>
                      <a:br>
                        <a:rPr lang="de-DE" sz="1400" dirty="0">
                          <a:effectLst/>
                        </a:rPr>
                      </a:br>
                      <a:endParaRPr lang="de-DE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 err="1">
                          <a:effectLst/>
                        </a:rPr>
                        <a:t>Transfering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weights</a:t>
                      </a:r>
                      <a:endParaRPr lang="de-DE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0.897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0.891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0.857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Plain_2_conv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0.905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31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8CEEB-59C0-3A05-3488-048CBE3F08CF}"/>
              </a:ext>
            </a:extLst>
          </p:cNvPr>
          <p:cNvSpPr txBox="1"/>
          <p:nvPr/>
        </p:nvSpPr>
        <p:spPr>
          <a:xfrm>
            <a:off x="2902592" y="6005068"/>
            <a:ext cx="6669247" cy="3904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Training Victim with 50 epochs, extracted model with 20 epochs, original model w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2B391D2F-313F-8FE4-AC3C-D453FE467293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39923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661C-780A-312B-0B0B-23E0477A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RECAP: FINAL EXPERIMENT RESULTS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4654-E70F-D92F-6017-5A5699CB9D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1F44-FAF1-A718-5534-BA83385BA28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B4D6AC-4002-F452-C900-D1359405D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13284"/>
              </p:ext>
            </p:extLst>
          </p:nvPr>
        </p:nvGraphicFramePr>
        <p:xfrm>
          <a:off x="534870" y="1982013"/>
          <a:ext cx="11369746" cy="34442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5983">
                  <a:extLst>
                    <a:ext uri="{9D8B030D-6E8A-4147-A177-3AD203B41FA5}">
                      <a16:colId xmlns:a16="http://schemas.microsoft.com/office/drawing/2014/main" val="1942192309"/>
                    </a:ext>
                  </a:extLst>
                </a:gridCol>
                <a:gridCol w="1739644">
                  <a:extLst>
                    <a:ext uri="{9D8B030D-6E8A-4147-A177-3AD203B41FA5}">
                      <a16:colId xmlns:a16="http://schemas.microsoft.com/office/drawing/2014/main" val="1757811348"/>
                    </a:ext>
                  </a:extLst>
                </a:gridCol>
                <a:gridCol w="911766">
                  <a:extLst>
                    <a:ext uri="{9D8B030D-6E8A-4147-A177-3AD203B41FA5}">
                      <a16:colId xmlns:a16="http://schemas.microsoft.com/office/drawing/2014/main" val="1350166108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169272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372760841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843616465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3722685704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87620668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4205121919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4075346885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490628701"/>
                    </a:ext>
                  </a:extLst>
                </a:gridCol>
                <a:gridCol w="687976">
                  <a:extLst>
                    <a:ext uri="{9D8B030D-6E8A-4147-A177-3AD203B41FA5}">
                      <a16:colId xmlns:a16="http://schemas.microsoft.com/office/drawing/2014/main" val="900120854"/>
                    </a:ext>
                  </a:extLst>
                </a:gridCol>
              </a:tblGrid>
              <a:tr h="930265">
                <a:tc rowSpan="3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Dataset (Model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Defense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defense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defense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scratch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defense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finetuning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58546"/>
                  </a:ext>
                </a:extLst>
              </a:tr>
              <a:tr h="53025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endParaRPr lang="de-DE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Victim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Model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Adversary Model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Victim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Adversary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50369"/>
                  </a:ext>
                </a:extLst>
              </a:tr>
              <a:tr h="4017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sz="1400" baseline="-250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endParaRPr lang="de-DE" sz="1400" baseline="-250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762498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MNIST (2-Conv)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DAWN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40480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CIFAR10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DenseNet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9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66400"/>
                  </a:ext>
                </a:extLst>
              </a:tr>
            </a:tbl>
          </a:graphicData>
        </a:graphic>
      </p:graphicFrame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95C96D6-AEFF-907E-7715-54C1B5A2B69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26048" y="851714"/>
            <a:ext cx="8411181" cy="1109472"/>
          </a:xfrm>
        </p:spPr>
        <p:txBody>
          <a:bodyPr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Datasets – MNIST (FASHION MNIST), CIFAR10</a:t>
            </a:r>
          </a:p>
          <a:p>
            <a:r>
              <a:rPr lang="en-GB" dirty="0">
                <a:solidFill>
                  <a:schemeClr val="tx1"/>
                </a:solidFill>
              </a:rPr>
              <a:t>Models – 2/3 layer </a:t>
            </a:r>
            <a:r>
              <a:rPr lang="en-GB" dirty="0" err="1">
                <a:solidFill>
                  <a:schemeClr val="tx1"/>
                </a:solidFill>
              </a:rPr>
              <a:t>ConvNet</a:t>
            </a:r>
            <a:r>
              <a:rPr lang="en-GB" dirty="0">
                <a:solidFill>
                  <a:schemeClr val="tx1"/>
                </a:solidFill>
              </a:rPr>
              <a:t> (with and without dropout), </a:t>
            </a:r>
            <a:r>
              <a:rPr lang="en-GB" dirty="0" err="1">
                <a:solidFill>
                  <a:schemeClr val="tx1"/>
                </a:solidFill>
              </a:rPr>
              <a:t>DenseNet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RECAP: NEXT Steps AND Discussion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 with CIFAR 10 dataset and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DenseNet</a:t>
            </a:r>
            <a:r>
              <a:rPr lang="en-US" dirty="0">
                <a:solidFill>
                  <a:schemeClr val="tx1"/>
                </a:solidFill>
              </a:rPr>
              <a:t> model.</a:t>
            </a:r>
          </a:p>
          <a:p>
            <a:r>
              <a:rPr lang="en-US" dirty="0">
                <a:solidFill>
                  <a:schemeClr val="tx1"/>
                </a:solidFill>
              </a:rPr>
              <a:t>EWE for the watermark removal techniques – Pruning, Neural Cleanse</a:t>
            </a:r>
          </a:p>
          <a:p>
            <a:r>
              <a:rPr lang="en-US" dirty="0">
                <a:solidFill>
                  <a:schemeClr val="tx1"/>
                </a:solidFill>
              </a:rPr>
              <a:t>Real model stealing attacks on watermark embedding with finetuning.</a:t>
            </a:r>
          </a:p>
          <a:p>
            <a:r>
              <a:rPr lang="en-US" dirty="0">
                <a:solidFill>
                  <a:schemeClr val="tx1"/>
                </a:solidFill>
              </a:rPr>
              <a:t>Which method to pick next?</a:t>
            </a: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FRONTIER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7"/>
            <a:ext cx="11499850" cy="154141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Defense</a:t>
            </a:r>
            <a:r>
              <a:rPr lang="en-GB" dirty="0">
                <a:solidFill>
                  <a:schemeClr val="tx1"/>
                </a:solidFill>
              </a:rPr>
              <a:t> Technique for Model Extraction Attacks</a:t>
            </a:r>
          </a:p>
          <a:p>
            <a:r>
              <a:rPr lang="en-GB" b="1" dirty="0">
                <a:solidFill>
                  <a:schemeClr val="tx1"/>
                </a:solidFill>
              </a:rPr>
              <a:t>Invasive</a:t>
            </a:r>
            <a:r>
              <a:rPr lang="en-GB" dirty="0">
                <a:solidFill>
                  <a:schemeClr val="tx1"/>
                </a:solidFill>
              </a:rPr>
              <a:t>: Changes to training process</a:t>
            </a:r>
          </a:p>
          <a:p>
            <a:r>
              <a:rPr lang="en-GB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Use the adversarial samples to clamp original model in a unique and harmless way.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96179-2021-A9A8-8240-8CBD69CF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35" y="2231092"/>
            <a:ext cx="6372225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4C6AB-1D6F-67ED-30EC-D2B3825F2A0C}"/>
              </a:ext>
            </a:extLst>
          </p:cNvPr>
          <p:cNvSpPr txBox="1"/>
          <p:nvPr/>
        </p:nvSpPr>
        <p:spPr>
          <a:xfrm>
            <a:off x="3816955" y="5478069"/>
            <a:ext cx="4535866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>
                <a:latin typeface="+mn-lt"/>
                <a:ea typeface="+mn-ea"/>
                <a:cs typeface="+mn-cs"/>
              </a:rPr>
              <a:t>(a.)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Calculate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adversary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bar) and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adversary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bar). </a:t>
            </a:r>
            <a:r>
              <a:rPr lang="de-DE" sz="1600" b="1" kern="1200" dirty="0">
                <a:latin typeface="+mn-lt"/>
                <a:ea typeface="+mn-ea"/>
                <a:cs typeface="+mn-cs"/>
              </a:rPr>
              <a:t>(b.)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fine-tunes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classifier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classify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ones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2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 err="1"/>
              <a:t>FROntier</a:t>
            </a:r>
            <a:r>
              <a:rPr lang="en-GB" dirty="0"/>
              <a:t>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3BFBCCA-3EF2-5F31-FD61-6808180A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86" y="1819731"/>
            <a:ext cx="3540038" cy="3540038"/>
          </a:xfrm>
          <a:prstGeom prst="rect">
            <a:avLst/>
          </a:prstGeom>
        </p:spPr>
      </p:pic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14AD54E-73FD-5BAF-3BF1-647A32A8F03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2-layer conv (low capacity model) [same model victim and adversary]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BCD2F-B19C-B738-AEB5-4EF40FFA4F3B}"/>
              </a:ext>
            </a:extLst>
          </p:cNvPr>
          <p:cNvSpPr txBox="1"/>
          <p:nvPr/>
        </p:nvSpPr>
        <p:spPr>
          <a:xfrm>
            <a:off x="1730531" y="5447330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50, eps=0.1, watermark size = 100)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DA7A43-70C6-F23E-8A2C-6AC16806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892"/>
              </p:ext>
            </p:extLst>
          </p:nvPr>
        </p:nvGraphicFramePr>
        <p:xfrm>
          <a:off x="5923135" y="2237557"/>
          <a:ext cx="4538334" cy="3334822"/>
        </p:xfrm>
        <a:graphic>
          <a:graphicData uri="http://schemas.openxmlformats.org/drawingml/2006/table">
            <a:tbl>
              <a:tblPr/>
              <a:tblGrid>
                <a:gridCol w="1512778">
                  <a:extLst>
                    <a:ext uri="{9D8B030D-6E8A-4147-A177-3AD203B41FA5}">
                      <a16:colId xmlns:a16="http://schemas.microsoft.com/office/drawing/2014/main" val="3678182400"/>
                    </a:ext>
                  </a:extLst>
                </a:gridCol>
                <a:gridCol w="1512778">
                  <a:extLst>
                    <a:ext uri="{9D8B030D-6E8A-4147-A177-3AD203B41FA5}">
                      <a16:colId xmlns:a16="http://schemas.microsoft.com/office/drawing/2014/main" val="1329167879"/>
                    </a:ext>
                  </a:extLst>
                </a:gridCol>
                <a:gridCol w="1512778">
                  <a:extLst>
                    <a:ext uri="{9D8B030D-6E8A-4147-A177-3AD203B41FA5}">
                      <a16:colId xmlns:a16="http://schemas.microsoft.com/office/drawing/2014/main" val="1333759321"/>
                    </a:ext>
                  </a:extLst>
                </a:gridCol>
              </a:tblGrid>
              <a:tr h="790009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 err="1">
                          <a:solidFill>
                            <a:srgbClr val="172B4D"/>
                          </a:solidFill>
                          <a:effectLst/>
                        </a:rPr>
                        <a:t>No</a:t>
                      </a:r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. </a:t>
                      </a:r>
                      <a:r>
                        <a:rPr lang="de-DE" b="1" dirty="0" err="1">
                          <a:solidFill>
                            <a:srgbClr val="172B4D"/>
                          </a:solidFill>
                          <a:effectLst/>
                        </a:rPr>
                        <a:t>Of</a:t>
                      </a:r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b="1" dirty="0" err="1">
                          <a:solidFill>
                            <a:srgbClr val="172B4D"/>
                          </a:solidFill>
                          <a:effectLst/>
                        </a:rPr>
                        <a:t>queries</a:t>
                      </a:r>
                      <a:endParaRPr lang="de-DE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Watermark acc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Test acc</a:t>
                      </a:r>
                    </a:p>
                    <a:p>
                      <a:pPr algn="l" fontAlgn="t"/>
                      <a:endParaRPr lang="en-US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01651"/>
                  </a:ext>
                </a:extLst>
              </a:tr>
              <a:tr h="423154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250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0.77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0.916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33637"/>
                  </a:ext>
                </a:extLst>
              </a:tr>
              <a:tr h="423154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500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solidFill>
                            <a:srgbClr val="003366"/>
                          </a:solidFill>
                          <a:effectLst/>
                        </a:rPr>
                        <a:t>0.77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0.933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7739"/>
                  </a:ext>
                </a:extLst>
              </a:tr>
              <a:tr h="423154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1000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solidFill>
                            <a:srgbClr val="003366"/>
                          </a:solidFill>
                          <a:effectLst/>
                        </a:rPr>
                        <a:t>0.80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0.959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728665"/>
                  </a:ext>
                </a:extLst>
              </a:tr>
              <a:tr h="647913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10000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0.80</a:t>
                      </a:r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0.989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00351"/>
                  </a:ext>
                </a:extLst>
              </a:tr>
              <a:tr h="593361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20000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0.84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0.993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61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00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 err="1"/>
              <a:t>FROntier</a:t>
            </a:r>
            <a:r>
              <a:rPr lang="en-GB" dirty="0"/>
              <a:t>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14AD54E-73FD-5BAF-3BF1-647A32A8F03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2-layer conv (low capacity model) [same model victim and adversary]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BCD2F-B19C-B738-AEB5-4EF40FFA4F3B}"/>
              </a:ext>
            </a:extLst>
          </p:cNvPr>
          <p:cNvSpPr txBox="1"/>
          <p:nvPr/>
        </p:nvSpPr>
        <p:spPr>
          <a:xfrm>
            <a:off x="1861160" y="5416895"/>
            <a:ext cx="3132483" cy="40912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</a:t>
            </a:r>
            <a:r>
              <a:rPr lang="en-US" sz="1600" b="1" dirty="0">
                <a:solidFill>
                  <a:schemeClr val="accent3"/>
                </a:solidFill>
              </a:rPr>
              <a:t>FS, eps=0.5, watermark size = 500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7C1BF-BC36-CBEC-E9A9-1B53C93B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56" y="2255118"/>
            <a:ext cx="3973632" cy="29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52219"/>
      </p:ext>
    </p:extLst>
  </p:cSld>
  <p:clrMapOvr>
    <a:masterClrMapping/>
  </p:clrMapOvr>
</p:sld>
</file>

<file path=ppt/theme/theme1.xml><?xml version="1.0" encoding="utf-8"?>
<a:theme xmlns:a="http://schemas.openxmlformats.org/drawingml/2006/main" name="ITK Master Slides (EN) V2.0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vert="horz" wrap="square" lIns="0" tIns="0" rIns="0" bIns="0" rtlCol="0">
        <a:noAutofit/>
      </a:bodyPr>
      <a:lstStyle>
        <a:defPPr marL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1500"/>
          </a:spcAft>
          <a:buClr>
            <a:schemeClr val="accent6"/>
          </a:buClr>
          <a:buSzPct val="100000"/>
          <a:buFont typeface="Segoe UI" panose="020B0502040204020203" pitchFamily="34" charset="0"/>
          <a:buNone/>
          <a:defRPr b="0" kern="1200" dirty="0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Mastertemplate_EN.pptx" id="{9FF881E0-3E6A-460D-83A2-A70C47D3B827}" vid="{FA85A7FF-30C2-4456-8E10-503DBED42240}"/>
    </a:ext>
  </a:extLst>
</a:theme>
</file>

<file path=ppt/theme/theme2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ITK_Mastertemplate_EN</Template>
  <TotalTime>0</TotalTime>
  <Words>1238</Words>
  <Application>Microsoft Office PowerPoint</Application>
  <PresentationFormat>Widescreen</PresentationFormat>
  <Paragraphs>312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CMR12</vt:lpstr>
      <vt:lpstr>CMR9</vt:lpstr>
      <vt:lpstr>Georgia</vt:lpstr>
      <vt:lpstr>Segoe UI</vt:lpstr>
      <vt:lpstr>Segoe UI Light</vt:lpstr>
      <vt:lpstr>Segoe UI Semibold</vt:lpstr>
      <vt:lpstr>TeleGrotesk Next</vt:lpstr>
      <vt:lpstr>Wingdings</vt:lpstr>
      <vt:lpstr>ITK Master Slides (EN) V2.0</vt:lpstr>
      <vt:lpstr>PowerPoint Presentation</vt:lpstr>
      <vt:lpstr>RECAP: Experiments : EWE ON REAL MODEL STEALING ATTACK - Knockoffnet </vt:lpstr>
      <vt:lpstr>RECAP: EWE on Trained model APPROACHES </vt:lpstr>
      <vt:lpstr>RECAP: Experiments : EWE ON trained model </vt:lpstr>
      <vt:lpstr>RECAP: FINAL EXPERIMENT RESULTS OVERVIEW</vt:lpstr>
      <vt:lpstr>RECAP: NEXT Steps AND Discussion</vt:lpstr>
      <vt:lpstr>FRONTIER STICHING</vt:lpstr>
      <vt:lpstr>FROntier STICHING</vt:lpstr>
      <vt:lpstr>FROntier STICHING</vt:lpstr>
      <vt:lpstr>FROntier STICHING</vt:lpstr>
      <vt:lpstr>FROntier STICHING</vt:lpstr>
      <vt:lpstr>FROntier STICHING</vt:lpstr>
      <vt:lpstr>FIDELITY (DECREASE IN ACCURACY of original model)</vt:lpstr>
      <vt:lpstr>FALSE POSITIVES on MODEL Without FS</vt:lpstr>
      <vt:lpstr>FALSE POSITIVES on MODEL Without FS</vt:lpstr>
      <vt:lpstr>PRoBABLISTIC APPROACH FOR CLAIMING OWNERSHIP</vt:lpstr>
      <vt:lpstr>FROntier STICHING</vt:lpstr>
      <vt:lpstr>PLAN: EVALUATION AND COMPARISON </vt:lpstr>
      <vt:lpstr>NEXT Steps AND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 Hofbauer</dc:creator>
  <cp:lastModifiedBy>Ridhima Garg</cp:lastModifiedBy>
  <cp:revision>137</cp:revision>
  <cp:lastPrinted>2021-03-31T07:41:22Z</cp:lastPrinted>
  <dcterms:created xsi:type="dcterms:W3CDTF">2023-03-24T11:18:54Z</dcterms:created>
  <dcterms:modified xsi:type="dcterms:W3CDTF">2023-08-17T17:06:35Z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ocumentIdentifier">
    <vt:lpwstr>3E487259</vt:lpwstr>
  </property>
  <property fmtid="{D5CDD505-2E9C-101B-9397-08002B2CF9AE}" pid="3" name="_DocumentVersion">
    <vt:lpwstr>3.1.0</vt:lpwstr>
  </property>
  <property fmtid="{D5CDD505-2E9C-101B-9397-08002B2CF9AE}" pid="4" name="_DocumentChanged">
    <vt:lpwstr>2020-07-20</vt:lpwstr>
  </property>
</Properties>
</file>