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A02_B42AE0FC.xml" ContentType="application/vnd.ms-powerpoint.comments+xml"/>
  <Override PartName="/ppt/comments/modernComment_9D7_DF35C667.xml" ContentType="application/vnd.ms-powerpoint.comments+xml"/>
  <Override PartName="/ppt/comments/modernComment_9D6_E2BBBFC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9E7_AE0C39AB.xml" ContentType="application/vnd.ms-powerpoint.comments+xml"/>
  <Override PartName="/ppt/notesSlides/notesSlide6.xml" ContentType="application/vnd.openxmlformats-officedocument.presentationml.notesSlide+xml"/>
  <Override PartName="/ppt/comments/modernComment_9E8_92B33B28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987_7A2D9B72.xml" ContentType="application/vnd.ms-powerpoint.comments+xml"/>
  <Override PartName="/ppt/notesSlides/notesSlide9.xml" ContentType="application/vnd.openxmlformats-officedocument.presentationml.notesSlide+xml"/>
  <Override PartName="/ppt/comments/modernComment_9E9_62C677AC.xml" ContentType="application/vnd.ms-powerpoint.comments+xml"/>
  <Override PartName="/ppt/notesSlides/notesSlide10.xml" ContentType="application/vnd.openxmlformats-officedocument.presentationml.notesSlide+xml"/>
  <Override PartName="/ppt/comments/modernComment_9EB_7850F504.xml" ContentType="application/vnd.ms-powerpoint.comments+xml"/>
  <Override PartName="/ppt/notesSlides/notesSlide11.xml" ContentType="application/vnd.openxmlformats-officedocument.presentationml.notesSlide+xml"/>
  <Override PartName="/ppt/comments/modernComment_9EA_458F09EB.xml" ContentType="application/vnd.ms-powerpoint.comments+xml"/>
  <Override PartName="/ppt/notesSlides/notesSlide12.xml" ContentType="application/vnd.openxmlformats-officedocument.presentationml.notesSlide+xml"/>
  <Override PartName="/ppt/comments/modernComment_986_8856369E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3"/>
  </p:notesMasterIdLst>
  <p:handoutMasterIdLst>
    <p:handoutMasterId r:id="rId54"/>
  </p:handoutMasterIdLst>
  <p:sldIdLst>
    <p:sldId id="2422" r:id="rId2"/>
    <p:sldId id="2482" r:id="rId3"/>
    <p:sldId id="2559" r:id="rId4"/>
    <p:sldId id="2558" r:id="rId5"/>
    <p:sldId id="2560" r:id="rId6"/>
    <p:sldId id="2562" r:id="rId7"/>
    <p:sldId id="2563" r:id="rId8"/>
    <p:sldId id="2564" r:id="rId9"/>
    <p:sldId id="2565" r:id="rId10"/>
    <p:sldId id="2566" r:id="rId11"/>
    <p:sldId id="2519" r:id="rId12"/>
    <p:sldId id="2518" r:id="rId13"/>
    <p:sldId id="2567" r:id="rId14"/>
    <p:sldId id="2484" r:id="rId15"/>
    <p:sldId id="2509" r:id="rId16"/>
    <p:sldId id="2433" r:id="rId17"/>
    <p:sldId id="2535" r:id="rId18"/>
    <p:sldId id="2536" r:id="rId19"/>
    <p:sldId id="2553" r:id="rId20"/>
    <p:sldId id="2439" r:id="rId21"/>
    <p:sldId id="2537" r:id="rId22"/>
    <p:sldId id="2539" r:id="rId23"/>
    <p:sldId id="2538" r:id="rId24"/>
    <p:sldId id="2438" r:id="rId25"/>
    <p:sldId id="2554" r:id="rId26"/>
    <p:sldId id="2555" r:id="rId27"/>
    <p:sldId id="2556" r:id="rId28"/>
    <p:sldId id="2568" r:id="rId29"/>
    <p:sldId id="2443" r:id="rId30"/>
    <p:sldId id="2444" r:id="rId31"/>
    <p:sldId id="2540" r:id="rId32"/>
    <p:sldId id="2571" r:id="rId33"/>
    <p:sldId id="2541" r:id="rId34"/>
    <p:sldId id="2557" r:id="rId35"/>
    <p:sldId id="2544" r:id="rId36"/>
    <p:sldId id="2545" r:id="rId37"/>
    <p:sldId id="2572" r:id="rId38"/>
    <p:sldId id="2546" r:id="rId39"/>
    <p:sldId id="2547" r:id="rId40"/>
    <p:sldId id="2550" r:id="rId41"/>
    <p:sldId id="2570" r:id="rId42"/>
    <p:sldId id="2551" r:id="rId43"/>
    <p:sldId id="2552" r:id="rId44"/>
    <p:sldId id="2548" r:id="rId45"/>
    <p:sldId id="2569" r:id="rId46"/>
    <p:sldId id="2549" r:id="rId47"/>
    <p:sldId id="2575" r:id="rId48"/>
    <p:sldId id="2542" r:id="rId49"/>
    <p:sldId id="2574" r:id="rId50"/>
    <p:sldId id="2573" r:id="rId51"/>
    <p:sldId id="2442" r:id="rId5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0A745C-5500-4A95-8167-DB56C25B44F5}">
          <p14:sldIdLst>
            <p14:sldId id="2422"/>
            <p14:sldId id="2482"/>
            <p14:sldId id="2559"/>
            <p14:sldId id="2558"/>
            <p14:sldId id="2560"/>
            <p14:sldId id="2562"/>
            <p14:sldId id="2563"/>
            <p14:sldId id="2564"/>
            <p14:sldId id="2565"/>
            <p14:sldId id="2566"/>
            <p14:sldId id="2519"/>
            <p14:sldId id="2518"/>
            <p14:sldId id="2567"/>
            <p14:sldId id="2484"/>
            <p14:sldId id="2509"/>
            <p14:sldId id="2433"/>
            <p14:sldId id="2535"/>
            <p14:sldId id="2536"/>
            <p14:sldId id="2553"/>
            <p14:sldId id="2439"/>
            <p14:sldId id="2537"/>
            <p14:sldId id="2539"/>
            <p14:sldId id="2538"/>
            <p14:sldId id="2438"/>
            <p14:sldId id="2554"/>
            <p14:sldId id="2555"/>
            <p14:sldId id="2556"/>
            <p14:sldId id="2568"/>
            <p14:sldId id="2443"/>
            <p14:sldId id="2444"/>
            <p14:sldId id="2540"/>
            <p14:sldId id="2571"/>
            <p14:sldId id="2541"/>
            <p14:sldId id="2557"/>
            <p14:sldId id="2544"/>
            <p14:sldId id="2545"/>
            <p14:sldId id="2572"/>
            <p14:sldId id="2546"/>
            <p14:sldId id="2547"/>
            <p14:sldId id="2550"/>
            <p14:sldId id="2570"/>
            <p14:sldId id="2551"/>
            <p14:sldId id="2552"/>
            <p14:sldId id="2548"/>
            <p14:sldId id="2569"/>
            <p14:sldId id="2549"/>
            <p14:sldId id="2575"/>
            <p14:sldId id="2542"/>
            <p14:sldId id="2574"/>
            <p14:sldId id="2573"/>
            <p14:sldId id="2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992DDE-7436-1BC2-6117-B23AEE8CE2FB}" name="Ridhima Garg" initials="RG" userId="S::Ridhima.Garg@itk-engineering.de::cfb34cf7-acd6-45aa-833e-e85b7fae133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ka Aberle" initials="AA" lastIdx="7" clrIdx="0">
    <p:extLst>
      <p:ext uri="{19B8F6BF-5375-455C-9EA6-DF929625EA0E}">
        <p15:presenceInfo xmlns:p15="http://schemas.microsoft.com/office/powerpoint/2012/main" userId="S::annika.aberle@itk-engineering.de::64a1ba28-2d1e-4249-93d9-d55727801a40" providerId="AD"/>
      </p:ext>
    </p:extLst>
  </p:cmAuthor>
  <p:cmAuthor id="2" name="Karolin Hofbauer" initials="KH" lastIdx="1" clrIdx="1">
    <p:extLst>
      <p:ext uri="{19B8F6BF-5375-455C-9EA6-DF929625EA0E}">
        <p15:presenceInfo xmlns:p15="http://schemas.microsoft.com/office/powerpoint/2012/main" userId="S::karolin.hofbauer@itk-engineering.de::0d707aba-341c-4cf6-8e84-4f4fe0f601be" providerId="AD"/>
      </p:ext>
    </p:extLst>
  </p:cmAuthor>
  <p:cmAuthor id="3" name="Michael Bartel" initials="MB" lastIdx="1" clrIdx="2">
    <p:extLst>
      <p:ext uri="{19B8F6BF-5375-455C-9EA6-DF929625EA0E}">
        <p15:presenceInfo xmlns:p15="http://schemas.microsoft.com/office/powerpoint/2012/main" userId="S::bartel@typix.de::2694a649-5b17-4785-94f6-98a5c6b9c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69"/>
    <a:srgbClr val="004689"/>
    <a:srgbClr val="EAEEF1"/>
    <a:srgbClr val="A4ADBB"/>
    <a:srgbClr val="8B9FCA"/>
    <a:srgbClr val="5D6A70"/>
    <a:srgbClr val="7D888D"/>
    <a:srgbClr val="000000"/>
    <a:srgbClr val="C1C5CC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78" autoAdjust="0"/>
  </p:normalViewPr>
  <p:slideViewPr>
    <p:cSldViewPr snapToGrid="0" showGuides="1">
      <p:cViewPr varScale="1">
        <p:scale>
          <a:sx n="114" d="100"/>
          <a:sy n="114" d="100"/>
        </p:scale>
        <p:origin x="288" y="102"/>
      </p:cViewPr>
      <p:guideLst>
        <p:guide orient="horz" pos="2115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8/10/relationships/authors" Target="authors.xml"/></Relationships>
</file>

<file path=ppt/comments/modernComment_986_885636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4D6933-970B-4FCB-A3EC-90C2109F4069}" authorId="{07992DDE-7436-1BC2-6117-B23AEE8CE2FB}" created="2023-10-18T22:28:47.0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87351454" sldId="2438"/>
      <ac:graphicFrameMk id="38" creationId="{CEADB5B3-6E5C-3C50-F4A9-1CD2528A2F35}"/>
    </ac:deMkLst>
    <p188:txBody>
      <a:bodyPr/>
      <a:lstStyle/>
      <a:p>
        <a:r>
          <a:rPr lang="de-DE"/>
          <a:t>Attacker will attack the victim model with these perturbed images to check the robustness.</a:t>
        </a:r>
      </a:p>
    </p188:txBody>
  </p188:cm>
</p188:cmLst>
</file>

<file path=ppt/comments/modernComment_987_7A2D9B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139E31-B639-4FDA-98C5-9F50D6075876}" authorId="{07992DDE-7436-1BC2-6117-B23AEE8CE2FB}" created="2023-09-29T15:18:03.46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49809266" sldId="2439"/>
      <ac:graphicFrameMk id="8" creationId="{815F623B-4D03-E2B6-2EC5-D88CF89ED082}"/>
      <ac:tblMk/>
      <ac:tcMk rowId="267568373" colId="3418868408"/>
      <ac:txMk cp="0" len="13">
        <ac:context len="14" hash="4032389064"/>
      </ac:txMk>
    </ac:txMkLst>
    <p188:pos x="3174480" y="273178"/>
    <p188:txBody>
      <a:bodyPr/>
      <a:lstStyle/>
      <a:p>
        <a:r>
          <a:rPr lang="de-DE"/>
          <a:t>29-09-2023</a:t>
        </a:r>
      </a:p>
    </p188:txBody>
  </p188:cm>
</p188:cmLst>
</file>

<file path=ppt/comments/modernComment_9D6_E2BBBFC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A5EFCC-6AC1-48E4-81ED-CAD243F3AB0A}" authorId="{07992DDE-7436-1BC2-6117-B23AEE8CE2FB}" created="2023-09-13T20:26:49.6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03955136" sldId="2518"/>
      <ac:picMk id="7" creationId="{0A99E21B-C86D-E5D6-EFFE-55A7EEFCA5EE}"/>
    </ac:deMkLst>
    <p188:txBody>
      <a:bodyPr/>
      <a:lstStyle/>
      <a:p>
        <a:r>
          <a:rPr lang="de-DE"/>
          <a:t>06-09-2023</a:t>
        </a:r>
      </a:p>
    </p188:txBody>
  </p188:cm>
</p188:cmLst>
</file>

<file path=ppt/comments/modernComment_9D7_DF35C6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62F159-9133-4485-AA23-82B66B5AF974}" authorId="{07992DDE-7436-1BC2-6117-B23AEE8CE2FB}" created="2023-09-14T15:08:41.9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44843367" sldId="2519"/>
      <ac:picMk id="7" creationId="{90C06578-285C-05AC-9F40-8DB44F939D07}"/>
    </ac:deMkLst>
    <p188:txBody>
      <a:bodyPr/>
      <a:lstStyle/>
      <a:p>
        <a:r>
          <a:rPr lang="de-DE"/>
          <a:t>11-09-2023, 20 epochs, finetuning</a:t>
        </a:r>
      </a:p>
    </p188:txBody>
  </p188:cm>
</p188:cmLst>
</file>

<file path=ppt/comments/modernComment_9E7_AE0C39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B245A8-0ED2-4CB4-8B0B-9494E741DE13}" authorId="{07992DDE-7436-1BC2-6117-B23AEE8CE2FB}" created="2023-09-29T12:31:00.7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20036779" sldId="2535"/>
      <ac:picMk id="5" creationId="{2656F9A9-28A4-DB08-270C-D8CED5B8A58D}"/>
    </ac:deMkLst>
    <p188:txBody>
      <a:bodyPr/>
      <a:lstStyle/>
      <a:p>
        <a:r>
          <a:rPr lang="de-DE"/>
          <a:t>25-09-2023</a:t>
        </a:r>
      </a:p>
    </p188:txBody>
  </p188:cm>
</p188:cmLst>
</file>

<file path=ppt/comments/modernComment_9E8_92B33B2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9F1C57-6037-4802-A713-8E801184E98F}" authorId="{07992DDE-7436-1BC2-6117-B23AEE8CE2FB}" created="2023-09-29T12:31:12.2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61219624" sldId="2536"/>
      <ac:picMk id="6" creationId="{6E19A16E-16F7-D80E-3B92-6C890CDB950A}"/>
    </ac:deMkLst>
    <p188:txBody>
      <a:bodyPr/>
      <a:lstStyle/>
      <a:p>
        <a:r>
          <a:rPr lang="de-DE"/>
          <a:t>20-09-2023</a:t>
        </a:r>
      </a:p>
    </p188:txBody>
  </p188:cm>
</p188:cmLst>
</file>

<file path=ppt/comments/modernComment_9E9_62C677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34D881-B0CC-4287-99EC-356D253C3CDE}" authorId="{07992DDE-7436-1BC2-6117-B23AEE8CE2FB}" created="2023-09-29T15:18:12.6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57173932" sldId="2537"/>
      <ac:graphicFrameMk id="8" creationId="{815F623B-4D03-E2B6-2EC5-D88CF89ED082}"/>
    </ac:deMkLst>
    <p188:txBody>
      <a:bodyPr/>
      <a:lstStyle/>
      <a:p>
        <a:r>
          <a:rPr lang="de-DE"/>
          <a:t>29-09-2023</a:t>
        </a:r>
      </a:p>
    </p188:txBody>
  </p188:cm>
</p188:cmLst>
</file>

<file path=ppt/comments/modernComment_9EA_458F09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2B8E3C-8572-4AF3-9F9F-19326E30D9CC}" authorId="{07992DDE-7436-1BC2-6117-B23AEE8CE2FB}" created="2023-10-01T17:35:31.14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67002091" sldId="2538"/>
      <ac:graphicFrameMk id="8" creationId="{815F623B-4D03-E2B6-2EC5-D88CF89ED082}"/>
    </ac:deMkLst>
    <p188:txBody>
      <a:bodyPr/>
      <a:lstStyle/>
      <a:p>
        <a:r>
          <a:rPr lang="de-DE"/>
          <a:t>01-10-2023</a:t>
        </a:r>
      </a:p>
    </p188:txBody>
  </p188:cm>
</p188:cmLst>
</file>

<file path=ppt/comments/modernComment_9EB_7850F5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3A0ED8-B417-4BE8-9029-91313568DFCD}" authorId="{07992DDE-7436-1BC2-6117-B23AEE8CE2FB}" created="2023-10-01T17:35:18.14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18571524" sldId="2539"/>
      <ac:graphicFrameMk id="8" creationId="{815F623B-4D03-E2B6-2EC5-D88CF89ED082}"/>
    </ac:deMkLst>
    <p188:txBody>
      <a:bodyPr/>
      <a:lstStyle/>
      <a:p>
        <a:r>
          <a:rPr lang="de-DE"/>
          <a:t>01-10-2023</a:t>
        </a:r>
      </a:p>
    </p188:txBody>
  </p188:cm>
</p188:cmLst>
</file>

<file path=ppt/comments/modernComment_A02_B42AE0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7CA972-E3E0-4587-ACE9-09A03C24092E}" authorId="{07992DDE-7436-1BC2-6117-B23AEE8CE2FB}" created="2023-09-14T15:12:07.9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22708988" sldId="2562"/>
      <ac:spMk id="3" creationId="{FCA561EE-689B-6043-68F9-99742499A1EB}"/>
      <ac:txMk cp="37" len="10">
        <ac:context len="79" hash="637341256"/>
      </ac:txMk>
    </ac:txMkLst>
    <p188:pos x="8913300" y="238286"/>
    <p188:replyLst>
      <p188:reply id="{A5ADCDD4-95C3-4092-A61B-B3939A5A3803}" authorId="{07992DDE-7436-1BC2-6117-B23AEE8CE2FB}" created="2023-09-14T19:07:17.065">
        <p188:txBody>
          <a:bodyPr/>
          <a:lstStyle/>
          <a:p>
            <a:r>
              <a:rPr lang="de-DE"/>
              <a:t>Make a point here why this kind of learning rate.</a:t>
            </a:r>
          </a:p>
        </p188:txBody>
      </p188:reply>
    </p188:replyLst>
    <p188:txBody>
      <a:bodyPr/>
      <a:lstStyle/>
      <a:p>
        <a:r>
          <a:rPr lang="de-DE"/>
          <a:t>Mention a point about, Yannick's and Lea's suggestion for the true adversaries. And Yannick's suggestion to take 2/3 data or something.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D21252-C427-4E9B-81AB-F42ACD2164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97644" y="343603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/>
            </a:lvl1pPr>
          </a:lstStyle>
          <a:p>
            <a:r>
              <a:rPr lang="de-DE">
                <a:solidFill>
                  <a:schemeClr val="bg2"/>
                </a:solidFill>
              </a:rPr>
              <a:t>ITK Engineering GmbH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667F68-960B-43F5-9565-5FA3FB9932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488261" y="9468426"/>
            <a:ext cx="1666699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/>
            </a:lvl1pPr>
          </a:lstStyle>
          <a:p>
            <a:r>
              <a:rPr lang="de-DE" dirty="0">
                <a:solidFill>
                  <a:schemeClr val="bg2"/>
                </a:solidFill>
              </a:rPr>
              <a:t>Vertraulich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0F4DDB-84A2-46E7-AE0E-1E26026CF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74869" y="9468426"/>
            <a:ext cx="1851145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fld id="{0A4ACAC5-DB6F-4A5D-A159-3215594976A3}" type="slidenum">
              <a:rPr lang="de-DE" smtClean="0">
                <a:solidFill>
                  <a:schemeClr val="bg2"/>
                </a:solidFill>
              </a:rPr>
              <a:t>‹#›</a:t>
            </a:fld>
            <a:endParaRPr lang="de-DE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54ABD6-DD1B-484A-9979-2DE218ADCB17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EF0B21-0B09-40F0-978C-6F963864D18D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0F1D44B-4EED-4450-AFEE-748D2D28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4A9846-2A73-42C7-8C75-96DCF96F6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10995" y="9468426"/>
            <a:ext cx="984816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pPr algn="l"/>
            <a:r>
              <a:rPr lang="de-DE">
                <a:solidFill>
                  <a:schemeClr val="bg2"/>
                </a:solidFill>
              </a:rPr>
              <a:t>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Lenkungsinformation" title="[Versionsnummer]">
            <a:extLst>
              <a:ext uri="{FF2B5EF4-FFF2-40B4-BE49-F238E27FC236}">
                <a16:creationId xmlns:a16="http://schemas.microsoft.com/office/drawing/2014/main" id="{66653351-56F2-46A9-B2B8-81BB7F6C2133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23977202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39356" y="393377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ITK Engineering GmbH</a:t>
            </a:r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6" rIns="94750" bIns="47376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9355" y="4925410"/>
            <a:ext cx="6220592" cy="4029879"/>
          </a:xfrm>
          <a:prstGeom prst="rect">
            <a:avLst/>
          </a:prstGeom>
        </p:spPr>
        <p:txBody>
          <a:bodyPr vert="horz" lIns="94750" tIns="47376" rIns="94750" bIns="47376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432462" y="9147967"/>
            <a:ext cx="3076363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Vertraulich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341884" y="9147967"/>
            <a:ext cx="1284129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9A72EC1-E8DD-498A-A5FD-DBFF2DFE5E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5460E8-5701-4A45-AA06-63A4FAA895EE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89018-C826-47B8-AA95-0ED37F122D14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A302ED4-D376-4B39-BF20-DEB679D4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11" name="Lenkungsinformation" title="[Versionsnummer]">
            <a:extLst>
              <a:ext uri="{FF2B5EF4-FFF2-40B4-BE49-F238E27FC236}">
                <a16:creationId xmlns:a16="http://schemas.microsoft.com/office/drawing/2014/main" id="{8701198B-4C02-4005-B452-F378799CFDF6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noProof="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371521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04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42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5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39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68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05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93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940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425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60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12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0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441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768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826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589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001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279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189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594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17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4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788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179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47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34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08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79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04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4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22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59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.svg"/><Relationship Id="rId3" Type="http://schemas.openxmlformats.org/officeDocument/2006/relationships/hyperlink" Target="https://www.facebook.com/itkengineering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itkengineering" TargetMode="External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s://www.youtube.com/channel/UChdFA7NS5L8jiacKK0HL5nA" TargetMode="External"/><Relationship Id="rId14" Type="http://schemas.openxmlformats.org/officeDocument/2006/relationships/hyperlink" Target="https://de.linkedin.com/company/itk-engineering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chnologic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0298C85-7103-1B45-C5B0-F1ABC8CADA23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2" b="12382"/>
          <a:stretch/>
        </p:blipFill>
        <p:spPr>
          <a:xfrm>
            <a:off x="-1" y="-1"/>
            <a:ext cx="12191999" cy="5183143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8B0349AC-3190-42B0-AD5A-B9BF8C52A4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631C1DF5-32D2-4F85-BE54-BD1CE880E5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DDBD7E21-A446-4457-B78E-8D7907922B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D09D913D-B039-409D-AF0D-6D5255E553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8" y="6241416"/>
            <a:ext cx="1500245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E75E2A3E-B293-4E9C-AE19-0DFED34E99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F07F5B6-CC56-4FB9-BEE8-0133885DDC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6" name="Datumsplatzhalter 6">
            <a:extLst>
              <a:ext uri="{FF2B5EF4-FFF2-40B4-BE49-F238E27FC236}">
                <a16:creationId xmlns:a16="http://schemas.microsoft.com/office/drawing/2014/main" id="{DB952E4C-1DDB-4C1D-AF80-6B96ADD0F6D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7" name="Fußzeilenplatzhalter 7">
            <a:extLst>
              <a:ext uri="{FF2B5EF4-FFF2-40B4-BE49-F238E27FC236}">
                <a16:creationId xmlns:a16="http://schemas.microsoft.com/office/drawing/2014/main" id="{306D3E75-E63C-4E4C-BB9B-0C647BC35D4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53F01C-9D69-C176-F902-5008D602C372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2DED613-932B-4057-CB4A-960D10B1355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C025C80-D44D-709D-776F-6F7A92D21F6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4AFAA33B-DD1A-24F0-B997-736C1956860B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34313287-FBF3-A1AF-6D71-8F8529983996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E448226-28C9-86A5-45BA-2D4B81AFFEC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7E76811-F8E7-5029-45BC-5EC70FD740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846C16D-7F58-23D6-3611-597667C39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682C8B6-F2A5-D3E0-9661-D342713D35ED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88895C-2311-51EF-69A3-3343CD8425E9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8E86F4E-0D88-4D07-7C45-FDD0FB30FE00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D39DD0E0-B7B5-6825-F0E1-01CF7D4DD85E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889E0F2-0AE4-80C0-9553-8957A6B10902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3B3198-613B-F5B1-8ED1-A3EA9E4608E7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1690BB-2C3C-262C-28DA-1246791871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89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3 Colum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6075" y="3860714"/>
            <a:ext cx="3710686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02B79E4-D4D2-4D0E-8F96-05CF7868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81061B-00B5-4CC3-91C7-0D54BC1AE6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1DA70-18E1-4E15-B826-6E152DD7FC6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CA32DC7-074B-4B06-9CDE-5B02EB7652E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8DB685E0-4F34-48C4-B562-0510788D1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5277" y="3860714"/>
            <a:ext cx="3710686" cy="458757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3" name="Textplatzhalter 5">
            <a:extLst>
              <a:ext uri="{FF2B5EF4-FFF2-40B4-BE49-F238E27FC236}">
                <a16:creationId xmlns:a16="http://schemas.microsoft.com/office/drawing/2014/main" id="{E5A99DE7-7303-4391-86C0-23B110F419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459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B881D36F-2324-4F38-876B-3E02E28910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4478" y="3860714"/>
            <a:ext cx="3710686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260DAFEB-52C8-45C6-926F-B86FEE7A8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45176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10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963" y="3860714"/>
            <a:ext cx="5416550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064F71D-026D-45EB-A034-8AFC68E8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0D452F-5168-4D19-A252-CD4756674BD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37C6F-641B-406E-9018-2D1BB31F9C9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4C04D369-D137-43B8-B9F0-E94AFE986FC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1631" y="4446773"/>
            <a:ext cx="542766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BF7B8049-98DE-4E77-B9B0-CBB986BBAB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0489" y="3860714"/>
            <a:ext cx="5416550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644BFBC-D51C-42D4-8963-E156B6CB0B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0489" y="4446773"/>
            <a:ext cx="5427663" cy="8617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0975" indent="-180975">
              <a:buFont typeface="Wingdings" panose="05000000000000000000" pitchFamily="2" charset="2"/>
              <a:buChar char="§"/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9900" indent="-285750">
              <a:buFont typeface="Wingdings" panose="05000000000000000000" pitchFamily="2" charset="2"/>
              <a:buChar char="§"/>
              <a:defRPr/>
            </a:lvl2pPr>
            <a:lvl3pPr marL="646112" indent="-285750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099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Images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C330745D-ADAC-4F19-A2B5-F5D821C695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9375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8DB2869-13BC-4748-94E7-5C6321A8C7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F2198-D279-4354-935E-7C0C36785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5529A-ECF5-4106-85D9-2B8AEF3FFF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BD2394D2-7DDE-4F6F-83F8-6F6A6097D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1317D-154A-4DDF-A1DA-0B15BC0FFE8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828B7-4DE8-470A-954A-C2E7C2488E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D0800E49-38B1-4BFA-8081-B94CFABEB4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7E00F4A-5025-43EE-9564-8EF364CDCC9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27788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FB4B2072-3C56-4ABF-BD64-6232892C21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7788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9376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righ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0D7DCCC2-83F8-46AD-9D96-3B284CF91C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27788" y="1341438"/>
            <a:ext cx="5761037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8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lef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D5016B3-CF7B-4A87-876B-7EB0D87E48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341438"/>
            <a:ext cx="5755098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825365B7-894D-49B3-BB00-C624E07257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9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5FAE92C-AD6D-43A7-ADBA-E3BBFEA933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7947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2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CE5A9C-1C45-4D1A-9748-D02D04394727}"/>
              </a:ext>
            </a:extLst>
          </p:cNvPr>
          <p:cNvSpPr/>
          <p:nvPr userDrawn="1"/>
        </p:nvSpPr>
        <p:spPr>
          <a:xfrm>
            <a:off x="1" y="3822556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noProof="0" dirty="0">
              <a:solidFill>
                <a:schemeClr val="accent5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73BFCF-F848-4223-B0F4-15CEA08C2EA2}"/>
              </a:ext>
            </a:extLst>
          </p:cNvPr>
          <p:cNvSpPr/>
          <p:nvPr userDrawn="1"/>
        </p:nvSpPr>
        <p:spPr>
          <a:xfrm>
            <a:off x="1" y="1439863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0" tIns="0" rIns="108000" bIns="0" rtlCol="0" anchor="ctr"/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B37634-FC0A-477B-B88E-B0A50CC324DD}"/>
              </a:ext>
            </a:extLst>
          </p:cNvPr>
          <p:cNvSpPr/>
          <p:nvPr userDrawn="1"/>
        </p:nvSpPr>
        <p:spPr>
          <a:xfrm>
            <a:off x="6347295" y="1439863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D74451-2FAC-40C4-AD81-9A03B3B0987B}"/>
              </a:ext>
            </a:extLst>
          </p:cNvPr>
          <p:cNvSpPr/>
          <p:nvPr userDrawn="1"/>
        </p:nvSpPr>
        <p:spPr>
          <a:xfrm>
            <a:off x="6347295" y="3822556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751901D-76AC-4E2B-92CE-B78F90FD8D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49386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2B5F931-ECCB-4A43-BB00-362180C9E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4961" y="3827317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B500830E-6C75-4582-82D2-3D5F968967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82847" y="3839493"/>
            <a:ext cx="3209153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4" name="Sechseck 13">
            <a:extLst>
              <a:ext uri="{FF2B5EF4-FFF2-40B4-BE49-F238E27FC236}">
                <a16:creationId xmlns:a16="http://schemas.microsoft.com/office/drawing/2014/main" id="{6915D545-2013-49A3-8E88-5BCA6A59ED9D}"/>
              </a:ext>
            </a:extLst>
          </p:cNvPr>
          <p:cNvSpPr>
            <a:spLocks noChangeAspect="1"/>
          </p:cNvSpPr>
          <p:nvPr userDrawn="1"/>
        </p:nvSpPr>
        <p:spPr>
          <a:xfrm>
            <a:off x="3457858" y="1075840"/>
            <a:ext cx="5291530" cy="5291530"/>
          </a:xfrm>
          <a:prstGeom prst="hexagon">
            <a:avLst/>
          </a:prstGeom>
          <a:solidFill>
            <a:schemeClr val="bg1"/>
          </a:solidFill>
          <a:ln w="3492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6D8B67-437E-4D0B-ACB2-2856B181F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B68D6E02-DA21-41A5-9713-230671D0E5F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06217" y="1456800"/>
            <a:ext cx="5179565" cy="4528074"/>
          </a:xfrm>
          <a:prstGeom prst="hexagon">
            <a:avLst/>
          </a:prstGeom>
          <a:noFill/>
        </p:spPr>
        <p:txBody>
          <a:bodyPr wrap="none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BADCA7CA-F497-468A-A556-B9A97541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5AA98-D410-4B64-8D17-FCBC75977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448940B-DEC1-4934-B748-824A3F509A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C63D159-6F7E-464D-B2E2-70EA1E8E6F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82848" y="1412875"/>
            <a:ext cx="3209152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50648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E010B-5C55-4315-B008-93115BE11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4" name="Sechseck 3">
            <a:extLst>
              <a:ext uri="{FF2B5EF4-FFF2-40B4-BE49-F238E27FC236}">
                <a16:creationId xmlns:a16="http://schemas.microsoft.com/office/drawing/2014/main" id="{B6BAA167-2577-4233-BC28-8775D9724BFE}"/>
              </a:ext>
            </a:extLst>
          </p:cNvPr>
          <p:cNvSpPr/>
          <p:nvPr/>
        </p:nvSpPr>
        <p:spPr>
          <a:xfrm>
            <a:off x="5249731" y="2987448"/>
            <a:ext cx="1692539" cy="145908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000" dirty="0"/>
          </a:p>
        </p:txBody>
      </p:sp>
      <p:sp>
        <p:nvSpPr>
          <p:cNvPr id="6" name="Sechseck 5">
            <a:extLst>
              <a:ext uri="{FF2B5EF4-FFF2-40B4-BE49-F238E27FC236}">
                <a16:creationId xmlns:a16="http://schemas.microsoft.com/office/drawing/2014/main" id="{F786E558-E572-464F-AA12-633CE6C61258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144359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AFC33636-9EDA-432D-99F9-A25DADD01EC9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4532506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FF2304AA-1D3E-4076-A785-8C7810F610A2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181183BB-0F7C-4C75-BA33-72DBFE3AFCF8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0" name="Sechseck 9">
            <a:extLst>
              <a:ext uri="{FF2B5EF4-FFF2-40B4-BE49-F238E27FC236}">
                <a16:creationId xmlns:a16="http://schemas.microsoft.com/office/drawing/2014/main" id="{162C2B34-5377-4F62-9820-87A4D4BE3FC0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749C1EDB-C156-46D2-970C-44A67DAAB4C2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59" name="Textplatzhalter 52">
            <a:extLst>
              <a:ext uri="{FF2B5EF4-FFF2-40B4-BE49-F238E27FC236}">
                <a16:creationId xmlns:a16="http://schemas.microsoft.com/office/drawing/2014/main" id="{D33C6699-3B70-42C8-AE48-6FE3A835CA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314" y="1380691"/>
            <a:ext cx="16696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0" name="Textplatzhalter 52">
            <a:extLst>
              <a:ext uri="{FF2B5EF4-FFF2-40B4-BE49-F238E27FC236}">
                <a16:creationId xmlns:a16="http://schemas.microsoft.com/office/drawing/2014/main" id="{7E0F572B-BD1F-4128-858C-160396493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793007"/>
            <a:ext cx="381453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1" name="Textplatzhalter 52">
            <a:extLst>
              <a:ext uri="{FF2B5EF4-FFF2-40B4-BE49-F238E27FC236}">
                <a16:creationId xmlns:a16="http://schemas.microsoft.com/office/drawing/2014/main" id="{A474F676-0CED-4777-B481-9B201EA711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365907"/>
            <a:ext cx="381488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2" name="Textplatzhalter 52">
            <a:extLst>
              <a:ext uri="{FF2B5EF4-FFF2-40B4-BE49-F238E27FC236}">
                <a16:creationId xmlns:a16="http://schemas.microsoft.com/office/drawing/2014/main" id="{C4E2729D-3BA3-4D12-858F-B0969267BC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0347" y="2791670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FontTx/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3" name="Textplatzhalter 52">
            <a:extLst>
              <a:ext uri="{FF2B5EF4-FFF2-40B4-BE49-F238E27FC236}">
                <a16:creationId xmlns:a16="http://schemas.microsoft.com/office/drawing/2014/main" id="{F34081E0-3415-47A5-87F8-42A318054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09352" y="4352171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4" name="Textplatzhalter 52">
            <a:extLst>
              <a:ext uri="{FF2B5EF4-FFF2-40B4-BE49-F238E27FC236}">
                <a16:creationId xmlns:a16="http://schemas.microsoft.com/office/drawing/2014/main" id="{401970BA-D26C-4D0B-A19C-2EE7830CE5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4304" y="5750951"/>
            <a:ext cx="527381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855FFA92-830E-42FA-91BA-2E080480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F6640-8E80-491B-9353-645434D0DE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26CBE-D530-4F14-BDFD-DB16FC034EA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4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6">
            <a:extLst>
              <a:ext uri="{FF2B5EF4-FFF2-40B4-BE49-F238E27FC236}">
                <a16:creationId xmlns:a16="http://schemas.microsoft.com/office/drawing/2014/main" id="{7066F451-EEA8-444A-AB86-09C5D3C2BFA4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04861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0" name="Bildplatzhalter 16">
            <a:extLst>
              <a:ext uri="{FF2B5EF4-FFF2-40B4-BE49-F238E27FC236}">
                <a16:creationId xmlns:a16="http://schemas.microsoft.com/office/drawing/2014/main" id="{69918232-2ED4-45EC-B753-7F2FC7DA12D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944662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108000" tIns="72000" rIns="0" bIns="0" rtlCol="0" anchor="ctr">
            <a:noAutofit/>
          </a:bodyPr>
          <a:lstStyle>
            <a:lvl1pPr marL="0" indent="0">
              <a:buNone/>
              <a:defRPr lang="en-GB" sz="1400" cap="none" dirty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1589C53-006A-4142-AB88-48B62EBE5AA2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9" name="Bildplatzhalter 16">
            <a:extLst>
              <a:ext uri="{FF2B5EF4-FFF2-40B4-BE49-F238E27FC236}">
                <a16:creationId xmlns:a16="http://schemas.microsoft.com/office/drawing/2014/main" id="{0B8B4389-BE96-4B02-8D7B-179BFF0965C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0747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EBCA898F-DA2B-4D64-B63B-C276989D9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A4867A-E4FB-4E65-A6BA-1D5942ECC3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A306E-0057-4786-83ED-10CE88B0183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C224DD-028E-412C-AC04-E20231CDB3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16861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04CDC150-C0DE-448E-A1A1-679C153CCC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80662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BC9B8147-3105-409E-ABDD-BDBAD87C8E2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4961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322DBF09-AEAA-469F-B08F-31388DCF86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726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18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5 Text Boxes +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ildplatzhalter 16">
            <a:extLst>
              <a:ext uri="{FF2B5EF4-FFF2-40B4-BE49-F238E27FC236}">
                <a16:creationId xmlns:a16="http://schemas.microsoft.com/office/drawing/2014/main" id="{87804577-20CE-402F-8CB1-799B8390FD69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951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6" name="Bildplatzhalter 16">
            <a:extLst>
              <a:ext uri="{FF2B5EF4-FFF2-40B4-BE49-F238E27FC236}">
                <a16:creationId xmlns:a16="http://schemas.microsoft.com/office/drawing/2014/main" id="{B796A14A-D5F7-40EC-A236-F390F299C2C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62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2" name="Bildplatzhalter 16">
            <a:extLst>
              <a:ext uri="{FF2B5EF4-FFF2-40B4-BE49-F238E27FC236}">
                <a16:creationId xmlns:a16="http://schemas.microsoft.com/office/drawing/2014/main" id="{51DCA20E-42DD-41DB-9712-E6B060426AF7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5" name="Bildplatzhalter 16">
            <a:extLst>
              <a:ext uri="{FF2B5EF4-FFF2-40B4-BE49-F238E27FC236}">
                <a16:creationId xmlns:a16="http://schemas.microsoft.com/office/drawing/2014/main" id="{9987718D-5E87-40C5-90E4-2030FD00D0E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6" name="Bildplatzhalter 16">
            <a:extLst>
              <a:ext uri="{FF2B5EF4-FFF2-40B4-BE49-F238E27FC236}">
                <a16:creationId xmlns:a16="http://schemas.microsoft.com/office/drawing/2014/main" id="{A46FB474-456C-4565-A1A4-38F5AE4057D6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92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D9E2835C-8A33-43B5-A6B5-496CD78E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1FAF77-0F5A-4B23-AD16-6C7C6C07404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59955D2B-6187-4BA4-B97D-AC843A41E99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CE80D844-AFB1-4B33-8F46-81BAEAC091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38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E6B165D-80BE-4850-B35C-E7AF12F336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246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CE677415-ABBA-42FB-AAA7-81D24CE63C6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4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7" name="Textplatzhalter 5">
            <a:extLst>
              <a:ext uri="{FF2B5EF4-FFF2-40B4-BE49-F238E27FC236}">
                <a16:creationId xmlns:a16="http://schemas.microsoft.com/office/drawing/2014/main" id="{F6951893-F3DC-4B2C-9665-E495FAC48E8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03083BEF-6877-4DB3-A22B-6D40B8AD037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50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4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>
          <p15:clr>
            <a:srgbClr val="FBAE40"/>
          </p15:clr>
        </p15:guide>
        <p15:guide id="9" pos="1595" userDrawn="1">
          <p15:clr>
            <a:srgbClr val="FBAE40"/>
          </p15:clr>
        </p15:guide>
        <p15:guide id="10" pos="1663" userDrawn="1">
          <p15:clr>
            <a:srgbClr val="FBAE40"/>
          </p15:clr>
        </p15:guide>
        <p15:guide id="12" pos="3137" userDrawn="1">
          <p15:clr>
            <a:srgbClr val="FBAE40"/>
          </p15:clr>
        </p15:guide>
        <p15:guide id="13" pos="3046" userDrawn="1">
          <p15:clr>
            <a:srgbClr val="FBAE40"/>
          </p15:clr>
        </p15:guide>
        <p15:guide id="14" pos="4520" userDrawn="1">
          <p15:clr>
            <a:srgbClr val="FBAE40"/>
          </p15:clr>
        </p15:guide>
        <p15:guide id="15" pos="4611" userDrawn="1">
          <p15:clr>
            <a:srgbClr val="FBAE40"/>
          </p15:clr>
        </p15:guide>
        <p15:guide id="16" pos="5995" userDrawn="1">
          <p15:clr>
            <a:srgbClr val="FBAE40"/>
          </p15:clr>
        </p15:guide>
        <p15:guide id="17" pos="608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light) + Title +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A04D271-FCA7-4F6D-A621-9AC508D9B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8E6BD0-9B0E-4557-8054-FBA0033A557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B021-4943-417B-BB78-606B92F6802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D39504C-E8E7-4185-814C-9F1FED215D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963" y="1341438"/>
            <a:ext cx="11522075" cy="83099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229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drinnen, Person, stehend, Decke enthält.&#10;&#10;Automatisch generierte Beschreibung">
            <a:extLst>
              <a:ext uri="{FF2B5EF4-FFF2-40B4-BE49-F238E27FC236}">
                <a16:creationId xmlns:a16="http://schemas.microsoft.com/office/drawing/2014/main" id="{D7A6CE8B-1DA2-4CC6-9FA3-20C427940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16034" b="20248"/>
          <a:stretch/>
        </p:blipFill>
        <p:spPr>
          <a:xfrm>
            <a:off x="-12000" y="-1"/>
            <a:ext cx="12204000" cy="5196681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DBE5C052-DCF9-4538-8346-A86984C43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C9AE7232-47BE-4AC0-B4B2-5D053979E2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B297B6D5-9A3B-495E-A02E-89475D6A21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9" y="6241416"/>
            <a:ext cx="150024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FD23F278-16C0-41C3-AC08-266FCA01E3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16320201-F8E3-4554-B380-BA6E5E7CA9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8" name="Datumsplatzhalter 6">
            <a:extLst>
              <a:ext uri="{FF2B5EF4-FFF2-40B4-BE49-F238E27FC236}">
                <a16:creationId xmlns:a16="http://schemas.microsoft.com/office/drawing/2014/main" id="{B0D535A3-8997-4C1F-899C-3F8C11E127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9" name="Fußzeilenplatzhalter 7">
            <a:extLst>
              <a:ext uri="{FF2B5EF4-FFF2-40B4-BE49-F238E27FC236}">
                <a16:creationId xmlns:a16="http://schemas.microsoft.com/office/drawing/2014/main" id="{474D8A35-B9BD-461B-85D0-8963B89249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E22CE0-6076-7499-214A-1F8FA652C84B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4E3C3C-A76A-47FD-C2B4-4C8C936AA054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4ADA547-FB4E-F77B-41FB-6CC12623071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019C2BF2-0A4B-353C-8CB0-C7EADD0267C4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04FFBCFE-0EB8-DA09-B07A-F5897CFAF5E8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45C9556-C97C-A09C-173A-85A5A6E7782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9D2603C-2562-2E61-6AB8-24CC28EB68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94ABA24-50AD-33CD-03B1-C9C2D1EC22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6749DEDE-DF49-AC69-4E9F-FE1EF64541CC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78B4E12-FEEE-3BF2-BDFA-6E102C6DA38A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1D7E438-EB96-B6D1-CC0B-5FBEF8E8512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63D771C-D0D4-CE8A-8001-9953EFE1467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725B7EE-180A-2B2E-6E7C-3A448BC6929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CC81B898-58FE-8557-B29C-BC0E44B8EC0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8BD00037-2591-BAC1-EC72-52090AFB7C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0020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dark) + Title + Conten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8343F2-9A81-469A-8B87-D8DC787DF3C1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EB1D528-B685-4AD7-8563-D145B26704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3037" y="6479980"/>
            <a:ext cx="1294557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© ITK Engineering GmbH |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70E781-E7B0-442F-8E25-7467B5870B68}"/>
              </a:ext>
            </a:extLst>
          </p:cNvPr>
          <p:cNvSpPr/>
          <p:nvPr userDrawn="1"/>
        </p:nvSpPr>
        <p:spPr>
          <a:xfrm>
            <a:off x="943394" y="6714709"/>
            <a:ext cx="11248607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013A8C-881B-4F5E-96A0-DCE9649F0EBE}"/>
              </a:ext>
            </a:extLst>
          </p:cNvPr>
          <p:cNvSpPr/>
          <p:nvPr userDrawn="1"/>
        </p:nvSpPr>
        <p:spPr>
          <a:xfrm>
            <a:off x="-1" y="6714709"/>
            <a:ext cx="289245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B96F9C-77B3-4139-9B80-50B83558A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197" y="6300868"/>
            <a:ext cx="566245" cy="490457"/>
          </a:xfrm>
          <a:prstGeom prst="rect">
            <a:avLst/>
          </a:prstGeom>
        </p:spPr>
      </p:pic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A8BA7C29-F462-476C-BFB6-74C928327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7E9925-1ABF-4A3B-B535-A75387E29F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BBBBDD-DDC1-4340-A3D9-A5F2D62C55C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AA29B22-B73B-4353-A658-2AD50B6DEE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65463" y="6479980"/>
            <a:ext cx="116350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|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264432-A5E8-46D3-9840-7B6A21488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488" y="1341438"/>
            <a:ext cx="11512549" cy="139268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8911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4AFB4FB6-4625-4BC1-B2C2-4FA014E66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DF221C-0B51-4EE0-97DB-6520F5B34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EE3DB-9FF2-4363-A3AE-F8B9887F8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398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grey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F761EF-8A4D-22D5-3C77-0A45CC7CCED0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C14A49B3-7923-E886-A132-3D5D9C7D370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DA1E4C20-C8D4-F711-483E-8D20050ED28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E030C9C-65EB-89C9-D8A1-FB9B5ECBB16D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1207B07D-7B58-97B6-C07A-B497EAE9FD1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5E75DC76-07C1-E985-9AF9-8649719BF4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F3ABEB8-F200-555B-8D0D-19EECD2810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3E8BD616-4C10-146D-2315-73BF1891D4BB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5AEC306-5FC4-BAD7-1892-BF75879248E4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0F66552-27B4-388E-AF12-192AA8C4E2BB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F1F7882-B9F7-573F-3B86-37C20E7C6EB1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07D8863-6F38-79A8-6EE4-DC0FE09E36E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9660A528-0370-8190-F437-161CB4A37410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83ED14C-9A45-3C6E-26A4-55450BCE52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886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829721-0864-47AC-63EA-7D77BEAD173F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B008FD0-61BE-13DF-8682-18739C9BC02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C2EB7BB7-F39D-66A2-FE47-BAD6FDFDAFC0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716E6F8-C4EA-4931-DB6D-7652A243533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C7821D7C-162B-5271-B001-B03E82BC346B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F4251A0A-67CC-F0D9-4123-6D11C35842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A288ECB7-42CC-BEF8-DEFC-3F1F39B68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439847A-A956-53BB-3755-F049164711DA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ECBA9A3-6BC0-903D-3C0A-9A93259D5547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5C0E3C2-2C92-5CED-350A-0CE4950D7F27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0DEF6E0-F7B3-9589-5EDB-B0053F71E5E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E5AA7B3-CC6F-C285-0CED-908BCC1BB704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5AA91EC9-F7E5-5F9D-5D47-F2AF7427E19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A11D132-5A5B-2617-0801-CB7273F00A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551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digital engineering)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795BE5B-C7B5-4972-3205-FC7C3FE1A811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4CF1E16-FCDC-4F0B-971F-1DC79A0ED3AE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1172C97A-15B1-5F5F-43FA-77498AD4C17D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CE2F301A-3678-B71C-47C9-226CC750BCFA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68DD8DE2-06D7-39CE-CE13-7A94ECA796F8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E10C405A-DF00-8E23-89F2-1ADD4572EE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C80BA78F-B012-378F-91E0-E934B17CCD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6AF8924-7E88-B3EC-C369-1B2420298BE6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9698C42-377A-5A13-5A99-F17A07C84770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93B13AA-81B1-E3CD-9D37-AB1872A5E4F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5091E27-5F59-0E40-F94E-F602EA163189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55AD446-412B-5C44-45A9-BCDD2FC92016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BA1A9509-458B-150E-5A5B-180E77A6CD2C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E8FAD15F-B06A-AEC9-7632-AC1104BF29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98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bäude, draußen, Stadt, Uhr enthält.&#10;&#10;Automatisch generierte Beschreibung">
            <a:extLst>
              <a:ext uri="{FF2B5EF4-FFF2-40B4-BE49-F238E27FC236}">
                <a16:creationId xmlns:a16="http://schemas.microsoft.com/office/drawing/2014/main" id="{47F07EA7-550E-4735-8DA7-630F6D1A44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" y="-40737"/>
            <a:ext cx="12192000" cy="5199082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13" name="Text Box 4">
            <a:extLst>
              <a:ext uri="{FF2B5EF4-FFF2-40B4-BE49-F238E27FC236}">
                <a16:creationId xmlns:a16="http://schemas.microsoft.com/office/drawing/2014/main" id="{930A39F9-0F05-456D-A795-01E07D5188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81473" y="6479980"/>
            <a:ext cx="6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pic>
        <p:nvPicPr>
          <p:cNvPr id="53" name="Grafik 52">
            <a:hlinkClick r:id="rId3"/>
            <a:extLst>
              <a:ext uri="{FF2B5EF4-FFF2-40B4-BE49-F238E27FC236}">
                <a16:creationId xmlns:a16="http://schemas.microsoft.com/office/drawing/2014/main" id="{2E7696B0-B220-481B-B6D3-5D788C198D7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0308" y="5536446"/>
            <a:ext cx="174905" cy="323307"/>
          </a:xfrm>
          <a:prstGeom prst="rect">
            <a:avLst/>
          </a:prstGeom>
        </p:spPr>
      </p:pic>
      <p:pic>
        <p:nvPicPr>
          <p:cNvPr id="54" name="Grafik 53">
            <a:hlinkClick r:id="rId6"/>
            <a:extLst>
              <a:ext uri="{FF2B5EF4-FFF2-40B4-BE49-F238E27FC236}">
                <a16:creationId xmlns:a16="http://schemas.microsoft.com/office/drawing/2014/main" id="{D0B75E89-28F9-4B51-9DF1-25429F16678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9776" y="5528260"/>
            <a:ext cx="287104" cy="323307"/>
          </a:xfrm>
          <a:prstGeom prst="rect">
            <a:avLst/>
          </a:prstGeom>
        </p:spPr>
      </p:pic>
      <p:pic>
        <p:nvPicPr>
          <p:cNvPr id="55" name="Grafik 54">
            <a:hlinkClick r:id="rId9"/>
            <a:extLst>
              <a:ext uri="{FF2B5EF4-FFF2-40B4-BE49-F238E27FC236}">
                <a16:creationId xmlns:a16="http://schemas.microsoft.com/office/drawing/2014/main" id="{45EFD485-72B2-4E35-99FD-2A5C973CA4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87243" y="5534006"/>
            <a:ext cx="273103" cy="32528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CD21EA2-F51A-4DAD-839F-A92A9BEDBAF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8" name="Freeform 85">
            <a:hlinkClick r:id="rId14"/>
            <a:extLst>
              <a:ext uri="{FF2B5EF4-FFF2-40B4-BE49-F238E27FC236}">
                <a16:creationId xmlns:a16="http://schemas.microsoft.com/office/drawing/2014/main" id="{E6868EA3-073B-47DC-BA0B-AA662E4CA74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840455" y="5594301"/>
            <a:ext cx="276206" cy="262396"/>
          </a:xfrm>
          <a:custGeom>
            <a:avLst/>
            <a:gdLst>
              <a:gd name="T0" fmla="*/ 2 w 220"/>
              <a:gd name="T1" fmla="*/ 68 h 209"/>
              <a:gd name="T2" fmla="*/ 49 w 220"/>
              <a:gd name="T3" fmla="*/ 68 h 209"/>
              <a:gd name="T4" fmla="*/ 49 w 220"/>
              <a:gd name="T5" fmla="*/ 209 h 209"/>
              <a:gd name="T6" fmla="*/ 2 w 220"/>
              <a:gd name="T7" fmla="*/ 209 h 209"/>
              <a:gd name="T8" fmla="*/ 2 w 220"/>
              <a:gd name="T9" fmla="*/ 68 h 209"/>
              <a:gd name="T10" fmla="*/ 165 w 220"/>
              <a:gd name="T11" fmla="*/ 64 h 209"/>
              <a:gd name="T12" fmla="*/ 180 w 220"/>
              <a:gd name="T13" fmla="*/ 66 h 209"/>
              <a:gd name="T14" fmla="*/ 193 w 220"/>
              <a:gd name="T15" fmla="*/ 72 h 209"/>
              <a:gd name="T16" fmla="*/ 204 w 220"/>
              <a:gd name="T17" fmla="*/ 79 h 209"/>
              <a:gd name="T18" fmla="*/ 212 w 220"/>
              <a:gd name="T19" fmla="*/ 93 h 209"/>
              <a:gd name="T20" fmla="*/ 217 w 220"/>
              <a:gd name="T21" fmla="*/ 108 h 209"/>
              <a:gd name="T22" fmla="*/ 220 w 220"/>
              <a:gd name="T23" fmla="*/ 128 h 209"/>
              <a:gd name="T24" fmla="*/ 220 w 220"/>
              <a:gd name="T25" fmla="*/ 209 h 209"/>
              <a:gd name="T26" fmla="*/ 173 w 220"/>
              <a:gd name="T27" fmla="*/ 209 h 209"/>
              <a:gd name="T28" fmla="*/ 173 w 220"/>
              <a:gd name="T29" fmla="*/ 133 h 209"/>
              <a:gd name="T30" fmla="*/ 171 w 220"/>
              <a:gd name="T31" fmla="*/ 120 h 209"/>
              <a:gd name="T32" fmla="*/ 167 w 220"/>
              <a:gd name="T33" fmla="*/ 111 h 209"/>
              <a:gd name="T34" fmla="*/ 159 w 220"/>
              <a:gd name="T35" fmla="*/ 104 h 209"/>
              <a:gd name="T36" fmla="*/ 149 w 220"/>
              <a:gd name="T37" fmla="*/ 102 h 209"/>
              <a:gd name="T38" fmla="*/ 137 w 220"/>
              <a:gd name="T39" fmla="*/ 104 h 209"/>
              <a:gd name="T40" fmla="*/ 129 w 220"/>
              <a:gd name="T41" fmla="*/ 111 h 209"/>
              <a:gd name="T42" fmla="*/ 124 w 220"/>
              <a:gd name="T43" fmla="*/ 119 h 209"/>
              <a:gd name="T44" fmla="*/ 123 w 220"/>
              <a:gd name="T45" fmla="*/ 121 h 209"/>
              <a:gd name="T46" fmla="*/ 123 w 220"/>
              <a:gd name="T47" fmla="*/ 125 h 209"/>
              <a:gd name="T48" fmla="*/ 123 w 220"/>
              <a:gd name="T49" fmla="*/ 130 h 209"/>
              <a:gd name="T50" fmla="*/ 123 w 220"/>
              <a:gd name="T51" fmla="*/ 209 h 209"/>
              <a:gd name="T52" fmla="*/ 76 w 220"/>
              <a:gd name="T53" fmla="*/ 209 h 209"/>
              <a:gd name="T54" fmla="*/ 76 w 220"/>
              <a:gd name="T55" fmla="*/ 205 h 209"/>
              <a:gd name="T56" fmla="*/ 76 w 220"/>
              <a:gd name="T57" fmla="*/ 193 h 209"/>
              <a:gd name="T58" fmla="*/ 76 w 220"/>
              <a:gd name="T59" fmla="*/ 175 h 209"/>
              <a:gd name="T60" fmla="*/ 76 w 220"/>
              <a:gd name="T61" fmla="*/ 154 h 209"/>
              <a:gd name="T62" fmla="*/ 76 w 220"/>
              <a:gd name="T63" fmla="*/ 132 h 209"/>
              <a:gd name="T64" fmla="*/ 76 w 220"/>
              <a:gd name="T65" fmla="*/ 110 h 209"/>
              <a:gd name="T66" fmla="*/ 76 w 220"/>
              <a:gd name="T67" fmla="*/ 91 h 209"/>
              <a:gd name="T68" fmla="*/ 76 w 220"/>
              <a:gd name="T69" fmla="*/ 76 h 209"/>
              <a:gd name="T70" fmla="*/ 76 w 220"/>
              <a:gd name="T71" fmla="*/ 68 h 209"/>
              <a:gd name="T72" fmla="*/ 123 w 220"/>
              <a:gd name="T73" fmla="*/ 68 h 209"/>
              <a:gd name="T74" fmla="*/ 123 w 220"/>
              <a:gd name="T75" fmla="*/ 87 h 209"/>
              <a:gd name="T76" fmla="*/ 123 w 220"/>
              <a:gd name="T77" fmla="*/ 89 h 209"/>
              <a:gd name="T78" fmla="*/ 123 w 220"/>
              <a:gd name="T79" fmla="*/ 89 h 209"/>
              <a:gd name="T80" fmla="*/ 123 w 220"/>
              <a:gd name="T81" fmla="*/ 87 h 209"/>
              <a:gd name="T82" fmla="*/ 128 w 220"/>
              <a:gd name="T83" fmla="*/ 79 h 209"/>
              <a:gd name="T84" fmla="*/ 137 w 220"/>
              <a:gd name="T85" fmla="*/ 73 h 209"/>
              <a:gd name="T86" fmla="*/ 149 w 220"/>
              <a:gd name="T87" fmla="*/ 66 h 209"/>
              <a:gd name="T88" fmla="*/ 165 w 220"/>
              <a:gd name="T89" fmla="*/ 64 h 209"/>
              <a:gd name="T90" fmla="*/ 26 w 220"/>
              <a:gd name="T91" fmla="*/ 0 h 209"/>
              <a:gd name="T92" fmla="*/ 38 w 220"/>
              <a:gd name="T93" fmla="*/ 1 h 209"/>
              <a:gd name="T94" fmla="*/ 46 w 220"/>
              <a:gd name="T95" fmla="*/ 6 h 209"/>
              <a:gd name="T96" fmla="*/ 51 w 220"/>
              <a:gd name="T97" fmla="*/ 14 h 209"/>
              <a:gd name="T98" fmla="*/ 52 w 220"/>
              <a:gd name="T99" fmla="*/ 23 h 209"/>
              <a:gd name="T100" fmla="*/ 51 w 220"/>
              <a:gd name="T101" fmla="*/ 34 h 209"/>
              <a:gd name="T102" fmla="*/ 46 w 220"/>
              <a:gd name="T103" fmla="*/ 41 h 209"/>
              <a:gd name="T104" fmla="*/ 38 w 220"/>
              <a:gd name="T105" fmla="*/ 47 h 209"/>
              <a:gd name="T106" fmla="*/ 26 w 220"/>
              <a:gd name="T107" fmla="*/ 48 h 209"/>
              <a:gd name="T108" fmla="*/ 26 w 220"/>
              <a:gd name="T109" fmla="*/ 48 h 209"/>
              <a:gd name="T110" fmla="*/ 15 w 220"/>
              <a:gd name="T111" fmla="*/ 47 h 209"/>
              <a:gd name="T112" fmla="*/ 6 w 220"/>
              <a:gd name="T113" fmla="*/ 41 h 209"/>
              <a:gd name="T114" fmla="*/ 1 w 220"/>
              <a:gd name="T115" fmla="*/ 34 h 209"/>
              <a:gd name="T116" fmla="*/ 0 w 220"/>
              <a:gd name="T117" fmla="*/ 23 h 209"/>
              <a:gd name="T118" fmla="*/ 1 w 220"/>
              <a:gd name="T119" fmla="*/ 14 h 209"/>
              <a:gd name="T120" fmla="*/ 8 w 220"/>
              <a:gd name="T121" fmla="*/ 6 h 209"/>
              <a:gd name="T122" fmla="*/ 15 w 220"/>
              <a:gd name="T123" fmla="*/ 1 h 209"/>
              <a:gd name="T124" fmla="*/ 26 w 220"/>
              <a:gd name="T12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" h="209">
                <a:moveTo>
                  <a:pt x="2" y="68"/>
                </a:moveTo>
                <a:lnTo>
                  <a:pt x="49" y="68"/>
                </a:lnTo>
                <a:lnTo>
                  <a:pt x="49" y="209"/>
                </a:lnTo>
                <a:lnTo>
                  <a:pt x="2" y="209"/>
                </a:lnTo>
                <a:lnTo>
                  <a:pt x="2" y="68"/>
                </a:lnTo>
                <a:close/>
                <a:moveTo>
                  <a:pt x="165" y="64"/>
                </a:moveTo>
                <a:lnTo>
                  <a:pt x="180" y="66"/>
                </a:lnTo>
                <a:lnTo>
                  <a:pt x="193" y="72"/>
                </a:lnTo>
                <a:lnTo>
                  <a:pt x="204" y="79"/>
                </a:lnTo>
                <a:lnTo>
                  <a:pt x="212" y="93"/>
                </a:lnTo>
                <a:lnTo>
                  <a:pt x="217" y="108"/>
                </a:lnTo>
                <a:lnTo>
                  <a:pt x="220" y="128"/>
                </a:lnTo>
                <a:lnTo>
                  <a:pt x="220" y="209"/>
                </a:lnTo>
                <a:lnTo>
                  <a:pt x="173" y="209"/>
                </a:lnTo>
                <a:lnTo>
                  <a:pt x="173" y="133"/>
                </a:lnTo>
                <a:lnTo>
                  <a:pt x="171" y="120"/>
                </a:lnTo>
                <a:lnTo>
                  <a:pt x="167" y="111"/>
                </a:lnTo>
                <a:lnTo>
                  <a:pt x="159" y="104"/>
                </a:lnTo>
                <a:lnTo>
                  <a:pt x="149" y="102"/>
                </a:lnTo>
                <a:lnTo>
                  <a:pt x="137" y="104"/>
                </a:lnTo>
                <a:lnTo>
                  <a:pt x="129" y="111"/>
                </a:lnTo>
                <a:lnTo>
                  <a:pt x="124" y="119"/>
                </a:lnTo>
                <a:lnTo>
                  <a:pt x="123" y="121"/>
                </a:lnTo>
                <a:lnTo>
                  <a:pt x="123" y="125"/>
                </a:lnTo>
                <a:lnTo>
                  <a:pt x="123" y="130"/>
                </a:lnTo>
                <a:lnTo>
                  <a:pt x="123" y="209"/>
                </a:lnTo>
                <a:lnTo>
                  <a:pt x="76" y="209"/>
                </a:lnTo>
                <a:lnTo>
                  <a:pt x="76" y="205"/>
                </a:lnTo>
                <a:lnTo>
                  <a:pt x="76" y="193"/>
                </a:lnTo>
                <a:lnTo>
                  <a:pt x="76" y="175"/>
                </a:lnTo>
                <a:lnTo>
                  <a:pt x="76" y="154"/>
                </a:lnTo>
                <a:lnTo>
                  <a:pt x="76" y="132"/>
                </a:lnTo>
                <a:lnTo>
                  <a:pt x="76" y="110"/>
                </a:lnTo>
                <a:lnTo>
                  <a:pt x="76" y="91"/>
                </a:lnTo>
                <a:lnTo>
                  <a:pt x="76" y="76"/>
                </a:lnTo>
                <a:lnTo>
                  <a:pt x="76" y="68"/>
                </a:lnTo>
                <a:lnTo>
                  <a:pt x="123" y="68"/>
                </a:lnTo>
                <a:lnTo>
                  <a:pt x="123" y="87"/>
                </a:lnTo>
                <a:lnTo>
                  <a:pt x="123" y="89"/>
                </a:lnTo>
                <a:lnTo>
                  <a:pt x="123" y="89"/>
                </a:lnTo>
                <a:lnTo>
                  <a:pt x="123" y="87"/>
                </a:lnTo>
                <a:lnTo>
                  <a:pt x="128" y="79"/>
                </a:lnTo>
                <a:lnTo>
                  <a:pt x="137" y="73"/>
                </a:lnTo>
                <a:lnTo>
                  <a:pt x="149" y="66"/>
                </a:lnTo>
                <a:lnTo>
                  <a:pt x="165" y="64"/>
                </a:lnTo>
                <a:close/>
                <a:moveTo>
                  <a:pt x="26" y="0"/>
                </a:moveTo>
                <a:lnTo>
                  <a:pt x="38" y="1"/>
                </a:lnTo>
                <a:lnTo>
                  <a:pt x="46" y="6"/>
                </a:lnTo>
                <a:lnTo>
                  <a:pt x="51" y="14"/>
                </a:lnTo>
                <a:lnTo>
                  <a:pt x="52" y="23"/>
                </a:lnTo>
                <a:lnTo>
                  <a:pt x="51" y="34"/>
                </a:lnTo>
                <a:lnTo>
                  <a:pt x="46" y="41"/>
                </a:lnTo>
                <a:lnTo>
                  <a:pt x="38" y="47"/>
                </a:lnTo>
                <a:lnTo>
                  <a:pt x="26" y="48"/>
                </a:lnTo>
                <a:lnTo>
                  <a:pt x="26" y="48"/>
                </a:lnTo>
                <a:lnTo>
                  <a:pt x="15" y="47"/>
                </a:lnTo>
                <a:lnTo>
                  <a:pt x="6" y="41"/>
                </a:lnTo>
                <a:lnTo>
                  <a:pt x="1" y="34"/>
                </a:lnTo>
                <a:lnTo>
                  <a:pt x="0" y="23"/>
                </a:lnTo>
                <a:lnTo>
                  <a:pt x="1" y="14"/>
                </a:lnTo>
                <a:lnTo>
                  <a:pt x="8" y="6"/>
                </a:lnTo>
                <a:lnTo>
                  <a:pt x="15" y="1"/>
                </a:lnTo>
                <a:lnTo>
                  <a:pt x="2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9F59E6C8-90CC-4100-9C4F-50D37616D9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143" y="5401941"/>
            <a:ext cx="4936858" cy="384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2500" cap="all" dirty="0" smtClean="0">
                <a:solidFill>
                  <a:schemeClr val="accent3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First Name last name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51445F88-9E0B-4983-A7C5-30F901054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21143" y="6234720"/>
            <a:ext cx="4506453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Email address</a:t>
            </a:r>
          </a:p>
        </p:txBody>
      </p:sp>
      <p:sp>
        <p:nvSpPr>
          <p:cNvPr id="34" name="Textplatzhalter 8">
            <a:extLst>
              <a:ext uri="{FF2B5EF4-FFF2-40B4-BE49-F238E27FC236}">
                <a16:creationId xmlns:a16="http://schemas.microsoft.com/office/drawing/2014/main" id="{EE2D733A-655C-4D01-9C92-CB54047CE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4873" y="6234720"/>
            <a:ext cx="2787179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info@itk-engineering.de</a:t>
            </a:r>
          </a:p>
        </p:txBody>
      </p:sp>
      <p:sp>
        <p:nvSpPr>
          <p:cNvPr id="37" name="Textplatzhalter 8">
            <a:extLst>
              <a:ext uri="{FF2B5EF4-FFF2-40B4-BE49-F238E27FC236}">
                <a16:creationId xmlns:a16="http://schemas.microsoft.com/office/drawing/2014/main" id="{674DB9F4-1F83-4E95-844D-06B1CDA16D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19621" y="5980804"/>
            <a:ext cx="2215152" cy="46935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spcAft>
                <a:spcPts val="300"/>
              </a:spcAft>
              <a:buNone/>
              <a:tabLst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www.itk-engineering.de</a:t>
            </a:r>
          </a:p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www.itk-karriere.de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81C9C7D2-9FF2-49C7-8986-CA56E46A3C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39611"/>
            <a:ext cx="12200021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0" rIns="180000" bIns="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buNone/>
              <a:defRPr lang="de-DE" sz="3600" b="1" cap="all" baseline="0" dirty="0" smtClean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0" lvl="0" indent="0" defTabSz="914400" latinLnBrk="0">
              <a:spcBef>
                <a:spcPct val="0"/>
              </a:spcBef>
            </a:pPr>
            <a:r>
              <a:rPr lang="en-GB" noProof="0" dirty="0"/>
              <a:t>Edit Text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BC4C782-BC2E-5B24-6789-1661C518DA3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B32BD99-83AE-0C7F-49D3-7E22BA05F23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5F6A74-9CA9-B3C1-DEC8-F5F08FE5C82C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9C7CE7C2-4843-FCA2-A083-05C1437040DC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4243A7DD-4AB4-CA2D-63C8-86DFEE38EBC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F451F4E4-5660-D437-349F-9B1059504D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6471685A-4917-0CC2-FFD0-64106E2008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97DE32D-27EC-3044-793C-2EAD535B1255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C380B37-E7BC-73E2-A268-F0D4667F118D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DC9EFE9-46F2-E74D-D4A3-C57DF5260BC9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AF86A3D-FC0D-9406-8611-C607B483EDC2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CFF4929A-3A34-6A1A-AA8F-2D877C474A67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8DD8501D-9747-AECB-DFC7-0390333533E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87D6445-4075-1F55-800D-623D47B767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829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ndividual"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8C138457-D586-4626-A86C-FF4389D424CA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0" y="0"/>
            <a:ext cx="12192000" cy="5196680"/>
          </a:xfrm>
          <a:prstGeom prst="rect">
            <a:avLst/>
          </a:prstGeom>
        </p:spPr>
        <p:txBody>
          <a:bodyPr lIns="144000" tIns="108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3BC12-80F9-4349-8585-0FBCDF3D74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7872" y="5388548"/>
            <a:ext cx="1090734" cy="944747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ADCB849-AA2B-4BE0-AB89-743F075BD5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DE01C22-66F0-4A53-A3AF-2F45671D31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09383" y="615983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F44C65-F1BE-470D-A9E6-1398F3144D9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838556" y="6164621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dirty="0"/>
              <a:t>06/02/2023</a:t>
            </a:r>
            <a:endParaRPr lang="en-GB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AFE4E1-85E9-4CB3-8F75-7AB35253926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9796887" y="6159836"/>
            <a:ext cx="556789" cy="1628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90F3B40-FF22-41EB-8EFF-08B60D4932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19639" y="6138022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2843602-3B45-DEFE-0596-99BE3FB2B896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C90D0CC-F155-F00C-BF0E-09D244A5E1C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098ACAC-352F-2F10-4D6D-D74882D847A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0B5FCBF-5226-2A35-EC46-38F94E9E3890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48C72C9-3DAE-6F62-B14B-4A122A3C0539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5F53080-0FBA-3FB1-CA1D-FF46351E1B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A14EF03C-0553-1ED5-8B6F-5F4EBB0735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3BA2331-0A18-9DF6-99FE-D0875BB276B8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DA30072-5D28-08A0-863C-76EEFD312B8C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9848ACF-7420-6355-6955-28877A50FF12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9DB2D10-FF1B-80A0-831C-E2BC2D2BF957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10FDD6A5-0D03-4E5C-2C17-86626477847E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366DACF-1C5F-E72B-0273-89405C318AA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0890C7E-2B00-2797-7158-D3C4CD0824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53474D-0B5A-DEE7-D116-2D96C6E0AA2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7" name="Picture 1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A017E896-02C2-DD25-A738-418B97C693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93" y="5294445"/>
            <a:ext cx="1889271" cy="1418044"/>
          </a:xfrm>
          <a:prstGeom prst="rect">
            <a:avLst/>
          </a:prstGeom>
        </p:spPr>
      </p:pic>
      <p:pic>
        <p:nvPicPr>
          <p:cNvPr id="19" name="Picture 18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593CC73E-26AD-D622-8C45-27D5336DC4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5625134"/>
            <a:ext cx="1279585" cy="7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DE67D53-1545-4C58-87D7-605F6D0A80A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288473"/>
            <a:ext cx="11499850" cy="4935538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CD932-17AE-4EA6-A816-7B518AA7CE5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4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191D25D3-B68C-46D6-A59B-F2080837312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929921"/>
            <a:ext cx="11499850" cy="429409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74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53287659-C85B-4445-9982-F0F873C4C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7788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3F98C5B1-CCC8-4EB8-9480-82E016C974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5580646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B855AF-C36E-459F-A846-1BFB2DEC7C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29376" y="5580645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8848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E0E7328A-599C-4626-BB9C-3F67520857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0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EA414CB-5C38-4AD9-AAAA-B6015D92F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30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8C3C49B4-F4C8-4119-90E2-B3ECC03C49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3046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7BB9AFED-88E7-42FA-BB61-3FC3352EE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72" y="5570976"/>
            <a:ext cx="5758953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0" tIns="72000" rIns="18000" bIns="7200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6EBA9EFA-2D6D-43CC-AC19-9A56CAF6B6A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29376" y="5562470"/>
            <a:ext cx="5762624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72000" rIns="18000" bIns="72000" rtlCol="0">
            <a:spAutoFit/>
          </a:bodyPr>
          <a:lstStyle>
            <a:lvl1pPr marL="0" indent="0">
              <a:buNone/>
              <a:defRPr lang="de-DE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043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AACC431A-F488-481A-BB5E-93500ED2B2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03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5C0DFDC0-51D1-4741-8F23-FAD7AE86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2FFA17E-A51F-41C2-A956-DD93A27985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35104" y="6462508"/>
            <a:ext cx="2037528" cy="123111"/>
          </a:xfrm>
          <a:prstGeom prst="rect">
            <a:avLst/>
          </a:prstGeom>
        </p:spPr>
        <p:txBody>
          <a:bodyPr vert="horz" wrap="squar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 defTabSz="1774825"/>
            <a:r>
              <a:rPr lang="de-DE" dirty="0"/>
              <a:t>© ITK Engineering GmbH |	|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7C6482-B023-4F5F-ACDA-D9897F87066F}"/>
              </a:ext>
            </a:extLst>
          </p:cNvPr>
          <p:cNvSpPr/>
          <p:nvPr userDrawn="1"/>
        </p:nvSpPr>
        <p:spPr>
          <a:xfrm>
            <a:off x="2556800" y="6676276"/>
            <a:ext cx="832075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208428-9209-456A-823F-9BB962ED4C5E}"/>
              </a:ext>
            </a:extLst>
          </p:cNvPr>
          <p:cNvSpPr/>
          <p:nvPr userDrawn="1"/>
        </p:nvSpPr>
        <p:spPr>
          <a:xfrm>
            <a:off x="11500691" y="6660751"/>
            <a:ext cx="678769" cy="752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5019E-1BB0-4BC0-ADCD-804EBFAE11A8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905998" y="6259060"/>
            <a:ext cx="566245" cy="490457"/>
          </a:xfrm>
          <a:prstGeom prst="rect">
            <a:avLst/>
          </a:prstGeom>
        </p:spPr>
      </p:pic>
      <p:sp>
        <p:nvSpPr>
          <p:cNvPr id="38" name="Datumsplatzhalter 3">
            <a:extLst>
              <a:ext uri="{FF2B5EF4-FFF2-40B4-BE49-F238E27FC236}">
                <a16:creationId xmlns:a16="http://schemas.microsoft.com/office/drawing/2014/main" id="{D938ACB3-BB34-4036-9454-26EB44CBC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6614886" y="6468630"/>
            <a:ext cx="57024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lang="de-DE" sz="800" dirty="0">
                <a:solidFill>
                  <a:schemeClr val="accent6"/>
                </a:solidFill>
              </a:defRPr>
            </a:lvl1pPr>
          </a:lstStyle>
          <a:p>
            <a:r>
              <a:rPr lang="de-DE" noProof="0" dirty="0"/>
              <a:t>03//2023</a:t>
            </a:r>
            <a:endParaRPr lang="en-GB" noProof="0" dirty="0"/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129F85E9-4ED1-4780-86A5-A2D4BE4A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9975" y="6471344"/>
            <a:ext cx="421194" cy="11427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lang="de-DE" sz="800" smtClean="0">
                <a:solidFill>
                  <a:schemeClr val="accent6"/>
                </a:solidFill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75D12E56-F3B9-442D-A4A5-95C56A151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90215" y="6479352"/>
            <a:ext cx="19877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de-DE" sz="800" smtClean="0">
                <a:solidFill>
                  <a:schemeClr val="accent6"/>
                </a:solidFill>
              </a:defRPr>
            </a:lvl1pPr>
          </a:lstStyle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F4A6A0-DD63-4FAA-84D6-DA49B834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81804"/>
            <a:ext cx="11439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E4FAF1-A8A4-1019-2817-671B6184EBB9}"/>
              </a:ext>
            </a:extLst>
          </p:cNvPr>
          <p:cNvSpPr txBox="1"/>
          <p:nvPr userDrawn="1"/>
        </p:nvSpPr>
        <p:spPr>
          <a:xfrm>
            <a:off x="8381145" y="6422871"/>
            <a:ext cx="231968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2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2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20D6BB-DA7A-438E-D8CC-A169180E3379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459A1120-E1E2-3F7D-18A7-DDA7D7350AE2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E7F5724F-5A65-EFD6-937C-13CF6C865308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539B757-7883-CCDD-5D4A-5F75DDE8F2A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D4BA1FB-85F9-B182-DC6F-46746D99DF4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9F78E1B1-2DD3-F3C7-B473-58DA901365F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EDBB84C-AF4F-B6DA-BCA3-9DE75A33C0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A9EC205F-7D43-A6AE-BC80-78BF09E0B9EF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AA2765B-C491-F8A3-ECEB-0C1E2313E885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FAD78DF7-8672-024C-ADBF-80B0C7F70C8D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D98E8A8-D45E-B893-21C7-3AE3719865C3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38272BB-537D-9049-4539-EDE7B1C66488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A77FE7F-80BF-BB7F-7FCD-23D5E2D5A641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309E035E-43C4-3F8D-9131-6087BE9B51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pic>
        <p:nvPicPr>
          <p:cNvPr id="7" name="Picture 6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36D9E2A6-9F2B-2402-FBB4-26D08183FC9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335035"/>
            <a:ext cx="743268" cy="417857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99E99D5-2B9A-B6F7-C69F-E04FC4AC964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141818"/>
            <a:ext cx="899396" cy="6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2" r:id="rId2"/>
    <p:sldLayoutId id="2147483794" r:id="rId3"/>
    <p:sldLayoutId id="2147483849" r:id="rId4"/>
    <p:sldLayoutId id="2147483861" r:id="rId5"/>
    <p:sldLayoutId id="2147483863" r:id="rId6"/>
    <p:sldLayoutId id="2147483870" r:id="rId7"/>
    <p:sldLayoutId id="2147483848" r:id="rId8"/>
    <p:sldLayoutId id="2147483871" r:id="rId9"/>
    <p:sldLayoutId id="2147483800" r:id="rId10"/>
    <p:sldLayoutId id="2147483840" r:id="rId11"/>
    <p:sldLayoutId id="2147483833" r:id="rId12"/>
    <p:sldLayoutId id="2147483865" r:id="rId13"/>
    <p:sldLayoutId id="2147483866" r:id="rId14"/>
    <p:sldLayoutId id="2147483842" r:id="rId15"/>
    <p:sldLayoutId id="2147483797" r:id="rId16"/>
    <p:sldLayoutId id="2147483790" r:id="rId17"/>
    <p:sldLayoutId id="2147483791" r:id="rId18"/>
    <p:sldLayoutId id="2147483841" r:id="rId19"/>
    <p:sldLayoutId id="2147483844" r:id="rId20"/>
    <p:sldLayoutId id="2147483832" r:id="rId21"/>
    <p:sldLayoutId id="2147483718" r:id="rId22"/>
    <p:sldLayoutId id="2147483838" r:id="rId23"/>
    <p:sldLayoutId id="2147483872" r:id="rId24"/>
    <p:sldLayoutId id="2147483745" r:id="rId25"/>
  </p:sldLayoutIdLst>
  <p:hf sldNum="0" hdr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accent5"/>
        </a:buClr>
        <a:buFont typeface="Wingdings" panose="05000000000000000000" pitchFamily="2" charset="2"/>
        <a:buNone/>
        <a:defRPr sz="3000" b="1" kern="1200" cap="all" baseline="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6pPr>
      <a:lvl7pPr marL="91411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7pPr>
      <a:lvl8pPr marL="13711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8pPr>
      <a:lvl9pPr marL="182823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9pPr>
    </p:titleStyle>
    <p:bodyStyle>
      <a:lvl1pPr marL="180975" indent="-18097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§"/>
        <a:defRPr lang="de-DE" altLang="de-DE" sz="1800" b="0" kern="1200" cap="none" baseline="0" dirty="0" smtClean="0">
          <a:solidFill>
            <a:schemeClr val="accent6"/>
          </a:solidFill>
          <a:latin typeface="+mn-lt"/>
          <a:ea typeface="+mn-ea"/>
          <a:cs typeface="+mn-cs"/>
        </a:defRPr>
      </a:lvl1pPr>
      <a:lvl2pPr marL="360363" indent="-176213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600" b="0" kern="1200" dirty="0">
          <a:solidFill>
            <a:schemeClr val="accent6"/>
          </a:solidFill>
          <a:latin typeface="+mn-lt"/>
          <a:ea typeface="+mn-ea"/>
          <a:cs typeface="+mn-cs"/>
        </a:defRPr>
      </a:lvl2pPr>
      <a:lvl3pPr marL="492125" indent="-131763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400" kern="1200" dirty="0">
          <a:solidFill>
            <a:schemeClr val="accent6"/>
          </a:solidFill>
          <a:latin typeface="+mn-lt"/>
          <a:ea typeface="+mn-ea"/>
          <a:cs typeface="+mn-cs"/>
        </a:defRPr>
      </a:lvl3pPr>
      <a:lvl4pPr marL="609600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kumimoji="0" lang="de-DE" altLang="de-DE" sz="1200" b="0" i="0" u="none" strike="noStrike" kern="1200" cap="none" spc="0" normalizeH="0" baseline="0" dirty="0">
          <a:ln>
            <a:noFill/>
          </a:ln>
          <a:solidFill>
            <a:schemeClr val="accent6"/>
          </a:solidFill>
          <a:effectLst/>
          <a:uLnTx/>
          <a:uFillTx/>
          <a:latin typeface="+mn-lt"/>
          <a:ea typeface="+mn-ea"/>
          <a:cs typeface="+mn-cs"/>
        </a:defRPr>
      </a:lvl4pPr>
      <a:lvl5pPr marL="811213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200" kern="1200" dirty="0">
          <a:solidFill>
            <a:schemeClr val="accent6"/>
          </a:solidFill>
          <a:latin typeface="+mn-lt"/>
          <a:ea typeface="+mn-ea"/>
          <a:cs typeface="+mn-cs"/>
        </a:defRPr>
      </a:lvl5pPr>
      <a:lvl6pPr marL="847725" marR="0" indent="-79375" algn="l" defTabSz="9141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6A70"/>
        </a:buClr>
        <a:buSzTx/>
        <a:buFont typeface="Segoe UI" panose="020B0502040204020203" pitchFamily="34" charset="0"/>
        <a:buChar char="▪"/>
        <a:tabLst/>
        <a:defRPr sz="1000" kern="1200">
          <a:solidFill>
            <a:srgbClr val="5D6A70"/>
          </a:solidFill>
          <a:latin typeface="+mn-lt"/>
          <a:ea typeface="+mn-ea"/>
          <a:cs typeface="+mn-cs"/>
        </a:defRPr>
      </a:lvl6pPr>
      <a:lvl7pPr marL="1116013" indent="-155575" algn="l" defTabSz="914117" rtl="0" eaLnBrk="1" latinLnBrk="0" hangingPunct="1">
        <a:lnSpc>
          <a:spcPct val="100000"/>
        </a:lnSpc>
        <a:spcBef>
          <a:spcPct val="20000"/>
        </a:spcBef>
        <a:buClr>
          <a:srgbClr val="5D6A70"/>
        </a:buClr>
        <a:buFont typeface="Segoe UI" panose="020B0502040204020203" pitchFamily="34" charset="0"/>
        <a:buChar char="▪"/>
        <a:defRPr sz="1000" kern="1200">
          <a:solidFill>
            <a:srgbClr val="5D6A70"/>
          </a:solidFill>
          <a:latin typeface="+mn-lt"/>
          <a:ea typeface="+mn-ea"/>
          <a:cs typeface="+mn-cs"/>
        </a:defRPr>
      </a:lvl7pPr>
      <a:lvl8pPr marL="342794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0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tabLst>
          <a:tab pos="808038" algn="l"/>
          <a:tab pos="1076325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5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4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2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1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37" userDrawn="1">
          <p15:clr>
            <a:srgbClr val="F26B43"/>
          </p15:clr>
        </p15:guide>
        <p15:guide id="3" pos="363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5748" userDrawn="1">
          <p15:clr>
            <a:srgbClr val="F26B43"/>
          </p15:clr>
        </p15:guide>
        <p15:guide id="11" orient="horz" pos="216">
          <p15:clr>
            <a:srgbClr val="F26B43"/>
          </p15:clr>
        </p15:guide>
        <p15:guide id="12" orient="horz" pos="3770">
          <p15:clr>
            <a:srgbClr val="F26B43"/>
          </p15:clr>
        </p15:guide>
        <p15:guide id="13" orient="horz" pos="1207" userDrawn="1">
          <p15:clr>
            <a:srgbClr val="F26B43"/>
          </p15:clr>
        </p15:guide>
        <p15:guide id="15" pos="211" userDrawn="1">
          <p15:clr>
            <a:srgbClr val="F26B43"/>
          </p15:clr>
        </p15:guide>
        <p15:guide id="16" pos="7469" userDrawn="1">
          <p15:clr>
            <a:srgbClr val="F26B43"/>
          </p15:clr>
        </p15:guide>
        <p15:guide id="17" pos="4049" userDrawn="1">
          <p15:clr>
            <a:srgbClr val="F26B43"/>
          </p15:clr>
        </p15:guide>
        <p15:guide id="19" pos="2057" userDrawn="1">
          <p15:clr>
            <a:srgbClr val="F26B43"/>
          </p15:clr>
        </p15:guide>
        <p15:guide id="20" pos="5624" userDrawn="1">
          <p15:clr>
            <a:srgbClr val="F26B43"/>
          </p15:clr>
        </p15:guide>
        <p15:guide id="22" pos="3777" userDrawn="1">
          <p15:clr>
            <a:srgbClr val="F26B43"/>
          </p15:clr>
        </p15:guide>
        <p15:guide id="23" pos="3903" userDrawn="1">
          <p15:clr>
            <a:srgbClr val="F26B43"/>
          </p15:clr>
        </p15:guide>
        <p15:guide id="24" pos="1931" userDrawn="1">
          <p15:clr>
            <a:srgbClr val="F26B43"/>
          </p15:clr>
        </p15:guide>
        <p15:guide id="25" orient="horz" pos="845" userDrawn="1">
          <p15:clr>
            <a:srgbClr val="F26B43"/>
          </p15:clr>
        </p15:guide>
        <p15:guide id="26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9D7_DF35C66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9D6_E2BBBFC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9E7_AE0C39AB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9E8_92B33B2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987_7A2D9B7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9E9_62C677AC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9EB_7850F50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9EA_458F09EB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986_8856369E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A02_B42AE0FC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0DF2F43-6968-4F6C-BB00-CA5C7C5380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462" y="1333880"/>
            <a:ext cx="11686903" cy="11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Master Thesis: Defense Techniques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Model Extraction Attacks on Deep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Learning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F1D49-AA87-4B35-BE65-13E06B0220D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D6A7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/20/2023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D6A7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DB72-56A1-C719-ADAD-7D61E8305B7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noProof="0" dirty="0"/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01DFE-F870-618A-4783-A16EB3A4D49C}"/>
              </a:ext>
            </a:extLst>
          </p:cNvPr>
          <p:cNvSpPr txBox="1"/>
          <p:nvPr/>
        </p:nvSpPr>
        <p:spPr>
          <a:xfrm>
            <a:off x="5146767" y="3827578"/>
            <a:ext cx="2769324" cy="5769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Ridhima Garg (sa46jiza)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09F59-6B71-819B-769C-AC299635D246}"/>
              </a:ext>
            </a:extLst>
          </p:cNvPr>
          <p:cNvSpPr txBox="1"/>
          <p:nvPr/>
        </p:nvSpPr>
        <p:spPr>
          <a:xfrm>
            <a:off x="2542087" y="4332781"/>
            <a:ext cx="7690483" cy="8923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</a:pPr>
            <a:r>
              <a:rPr lang="de-DE" sz="1800" b="1" i="0" u="none" strike="noStrike" baseline="0" dirty="0">
                <a:latin typeface="CMR12"/>
              </a:rPr>
              <a:t>Supervisors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CMR12"/>
              </a:rPr>
              <a:t>Prof. Dr. Christian Riess </a:t>
            </a:r>
            <a:r>
              <a:rPr lang="en-US" sz="1800" b="0" i="0" u="none" strike="noStrike" baseline="0" dirty="0">
                <a:latin typeface="CMR9"/>
              </a:rPr>
              <a:t>(FAU, Department of Computer Science)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MR9"/>
              </a:rPr>
              <a:t>Mr. Yannick </a:t>
            </a:r>
            <a:r>
              <a:rPr lang="de-DE" sz="1800" b="0" i="0" u="none" strike="noStrike" baseline="0" dirty="0">
                <a:latin typeface="CMR12"/>
              </a:rPr>
              <a:t>Möll (</a:t>
            </a:r>
            <a:r>
              <a:rPr lang="en-US" sz="1800" b="0" i="0" u="none" strike="noStrike" baseline="0" dirty="0">
                <a:latin typeface="CMR9"/>
              </a:rPr>
              <a:t>ITK Engineering GmbH, Data-Driven Software and Sensors</a:t>
            </a:r>
            <a:r>
              <a:rPr lang="de-DE" dirty="0">
                <a:latin typeface="CMR12"/>
              </a:rPr>
              <a:t>)</a:t>
            </a:r>
            <a:endParaRPr lang="en-US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5A112-4E2C-8A26-1969-C7FBC3ECC46E}"/>
              </a:ext>
            </a:extLst>
          </p:cNvPr>
          <p:cNvSpPr txBox="1"/>
          <p:nvPr/>
        </p:nvSpPr>
        <p:spPr>
          <a:xfrm>
            <a:off x="4853951" y="2709562"/>
            <a:ext cx="2769324" cy="5769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1" dirty="0"/>
              <a:t>Sixth Round Discussion</a:t>
            </a:r>
            <a:endParaRPr lang="de-DE" b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70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9728A-BA9D-B568-AC60-5559AF8B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Attacking</a:t>
            </a:r>
            <a:r>
              <a:rPr lang="de-DE" dirty="0"/>
              <a:t> </a:t>
            </a:r>
            <a:r>
              <a:rPr lang="de-DE" dirty="0" err="1"/>
              <a:t>Finetuned</a:t>
            </a:r>
            <a:r>
              <a:rPr lang="de-DE" dirty="0"/>
              <a:t> (</a:t>
            </a:r>
            <a:r>
              <a:rPr lang="de-DE" dirty="0" err="1"/>
              <a:t>watermarked</a:t>
            </a:r>
            <a:r>
              <a:rPr lang="de-DE" dirty="0"/>
              <a:t>)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99D3-69AA-2197-4A73-E5E81844D5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2E96-0547-7E9E-5BCE-25E3630C6DF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4C82884-2C73-BB8F-66AC-68B57BE241D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34295" y="745637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Original Model - CIFAR10 3-conv block with batch norm and dropout</a:t>
            </a:r>
          </a:p>
          <a:p>
            <a:r>
              <a:rPr lang="en-US" dirty="0">
                <a:solidFill>
                  <a:schemeClr val="tx1"/>
                </a:solidFill>
              </a:rPr>
              <a:t>Attack with </a:t>
            </a:r>
            <a:r>
              <a:rPr lang="en-US" b="1" dirty="0">
                <a:solidFill>
                  <a:schemeClr val="tx1"/>
                </a:solidFill>
              </a:rPr>
              <a:t>architecture</a:t>
            </a:r>
            <a:r>
              <a:rPr lang="en-US" dirty="0">
                <a:solidFill>
                  <a:schemeClr val="tx1"/>
                </a:solidFill>
              </a:rPr>
              <a:t>: CIFAR10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3-conv block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epochs</a:t>
            </a:r>
            <a:r>
              <a:rPr lang="en-US" dirty="0">
                <a:solidFill>
                  <a:schemeClr val="tx1"/>
                </a:solidFill>
              </a:rPr>
              <a:t>: 50, </a:t>
            </a:r>
            <a:r>
              <a:rPr lang="en-US" b="1" dirty="0">
                <a:solidFill>
                  <a:schemeClr val="tx1"/>
                </a:solidFill>
              </a:rPr>
              <a:t>averaged</a:t>
            </a:r>
            <a:r>
              <a:rPr lang="en-US" dirty="0">
                <a:solidFill>
                  <a:schemeClr val="tx1"/>
                </a:solidFill>
              </a:rPr>
              <a:t>: 5 runs</a:t>
            </a:r>
          </a:p>
          <a:p>
            <a:r>
              <a:rPr lang="en-US" dirty="0">
                <a:solidFill>
                  <a:schemeClr val="tx1"/>
                </a:solidFill>
              </a:rPr>
              <a:t>Representing the </a:t>
            </a:r>
            <a:r>
              <a:rPr lang="en-US" b="1" dirty="0">
                <a:solidFill>
                  <a:schemeClr val="tx1"/>
                </a:solidFill>
              </a:rPr>
              <a:t>5 runs </a:t>
            </a:r>
            <a:r>
              <a:rPr lang="en-US" dirty="0">
                <a:solidFill>
                  <a:schemeClr val="tx1"/>
                </a:solidFill>
              </a:rPr>
              <a:t>by taking the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 and 90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42835-6F3F-D217-AB0C-6B4ACA7B4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2"/>
          <a:stretch/>
        </p:blipFill>
        <p:spPr>
          <a:xfrm>
            <a:off x="2586011" y="1656895"/>
            <a:ext cx="5240918" cy="3596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9DE85-25AB-76D0-DDAC-35DBEDCCEB98}"/>
              </a:ext>
            </a:extLst>
          </p:cNvPr>
          <p:cNvSpPr txBox="1"/>
          <p:nvPr/>
        </p:nvSpPr>
        <p:spPr>
          <a:xfrm>
            <a:off x="621108" y="5201105"/>
            <a:ext cx="1056069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buClr>
                <a:schemeClr val="accent6"/>
              </a:buClr>
              <a:buSzPct val="100000"/>
            </a:pPr>
            <a:r>
              <a:rPr lang="en-US" sz="1200" b="1" i="0" u="sng" dirty="0">
                <a:solidFill>
                  <a:srgbClr val="172B4D"/>
                </a:solidFill>
                <a:effectLst/>
              </a:rPr>
              <a:t>Conclusion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172B4D"/>
                </a:solidFill>
                <a:effectLst/>
              </a:rPr>
              <a:t>Acc</a:t>
            </a:r>
            <a:r>
              <a:rPr lang="en-US" sz="1200" b="0" i="0" baseline="-25000" dirty="0" err="1">
                <a:solidFill>
                  <a:srgbClr val="172B4D"/>
                </a:solidFill>
                <a:effectLst/>
              </a:rPr>
              <a:t>wm</a:t>
            </a:r>
            <a:r>
              <a:rPr lang="en-US" sz="1200" b="0" i="0" baseline="-25000" dirty="0">
                <a:solidFill>
                  <a:srgbClr val="172B4D"/>
                </a:solidFill>
                <a:effectLst/>
              </a:rPr>
              <a:t> </a:t>
            </a:r>
            <a:r>
              <a:rPr lang="en-US" sz="1200" i="0" dirty="0">
                <a:solidFill>
                  <a:srgbClr val="172B4D"/>
                </a:solidFill>
              </a:rPr>
              <a:t>(watermark acc) is preserved with more than </a:t>
            </a:r>
            <a:r>
              <a:rPr lang="en-US" sz="1200" b="1" i="0" dirty="0">
                <a:solidFill>
                  <a:srgbClr val="172B4D"/>
                </a:solidFill>
              </a:rPr>
              <a:t>90%</a:t>
            </a:r>
            <a:r>
              <a:rPr lang="en-US" sz="1200" i="0" dirty="0">
                <a:solidFill>
                  <a:srgbClr val="172B4D"/>
                </a:solidFill>
              </a:rPr>
              <a:t> confidence for every run from a lower to a higher number of queries.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086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5FF0-D054-B566-CEED-97605A79BB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0530-4A76-44BE-64C9-DD152239470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C6D762F3-2729-08F9-0F0B-10E03DB9B6D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860999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2-Conv layer</a:t>
            </a:r>
          </a:p>
          <a:p>
            <a:r>
              <a:rPr lang="en-US" dirty="0">
                <a:solidFill>
                  <a:schemeClr val="tx1"/>
                </a:solidFill>
              </a:rPr>
              <a:t>Finetuning with noise level (eps = 0.25)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F2C35-0512-728C-ABF6-9529A7E0D9A9}"/>
              </a:ext>
            </a:extLst>
          </p:cNvPr>
          <p:cNvSpPr txBox="1"/>
          <p:nvPr/>
        </p:nvSpPr>
        <p:spPr>
          <a:xfrm>
            <a:off x="4437013" y="5807413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Finetuning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dirty="0">
                <a:solidFill>
                  <a:schemeClr val="accent3"/>
                </a:solidFill>
              </a:rPr>
              <a:t>25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eps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= 0.25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D605554-9320-D632-9964-89C708E4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</p:spPr>
        <p:txBody>
          <a:bodyPr/>
          <a:lstStyle/>
          <a:p>
            <a:r>
              <a:rPr lang="de-DE" dirty="0"/>
              <a:t>Finetuning to </a:t>
            </a:r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watermark</a:t>
            </a:r>
            <a:r>
              <a:rPr lang="de-DE" dirty="0"/>
              <a:t> on MNIST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2095A-271F-5701-3FA8-C1ECC891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71" y="1649267"/>
            <a:ext cx="5544195" cy="41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433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AB7D-BC46-356C-CF61-122271AF9D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F1DD-ABB4-A300-0E65-217B084B3D9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9E21B-C86D-E5D6-EFFE-55A7EEFCA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899" y="1739633"/>
            <a:ext cx="5522191" cy="414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0429E6-6A0F-031D-11E6-55001FDD1A06}"/>
              </a:ext>
            </a:extLst>
          </p:cNvPr>
          <p:cNvSpPr txBox="1"/>
          <p:nvPr/>
        </p:nvSpPr>
        <p:spPr>
          <a:xfrm>
            <a:off x="4346235" y="5815933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eps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= 0.25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2AB3572-BDA4-1B33-20A2-2605FF73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</p:spPr>
        <p:txBody>
          <a:bodyPr/>
          <a:lstStyle/>
          <a:p>
            <a:r>
              <a:rPr lang="de-DE" dirty="0" err="1"/>
              <a:t>Attacking</a:t>
            </a:r>
            <a:r>
              <a:rPr lang="de-DE" dirty="0"/>
              <a:t> </a:t>
            </a:r>
            <a:r>
              <a:rPr lang="de-DE" dirty="0" err="1"/>
              <a:t>Finetuned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9551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AB7D-BC46-356C-CF61-122271AF9D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F1DD-ABB4-A300-0E65-217B084B3D9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2AB3572-BDA4-1B33-20A2-2605FF73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</p:spPr>
        <p:txBody>
          <a:bodyPr/>
          <a:lstStyle/>
          <a:p>
            <a:r>
              <a:rPr lang="de-DE" dirty="0"/>
              <a:t>RECAP: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E9165-83A2-244D-C123-927EFEFEF6D2}"/>
              </a:ext>
            </a:extLst>
          </p:cNvPr>
          <p:cNvSpPr txBox="1"/>
          <p:nvPr/>
        </p:nvSpPr>
        <p:spPr>
          <a:xfrm>
            <a:off x="334963" y="1525568"/>
            <a:ext cx="9879875" cy="203132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Focus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was </a:t>
            </a:r>
            <a:r>
              <a:rPr lang="de-DE" dirty="0" err="1"/>
              <a:t>more</a:t>
            </a:r>
            <a:r>
              <a:rPr lang="de-DE" dirty="0"/>
              <a:t> on Fidelity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watermark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.</a:t>
            </a: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 </a:t>
            </a:r>
            <a:r>
              <a:rPr lang="de-DE" b="1" dirty="0" err="1"/>
              <a:t>finetuning</a:t>
            </a:r>
            <a:r>
              <a:rPr lang="de-DE" dirty="0"/>
              <a:t> and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b="1" dirty="0" err="1"/>
              <a:t>only</a:t>
            </a:r>
            <a:r>
              <a:rPr lang="de-DE" b="1" dirty="0"/>
              <a:t> </a:t>
            </a:r>
            <a:r>
              <a:rPr lang="de-DE" b="1" dirty="0" err="1"/>
              <a:t>true</a:t>
            </a:r>
            <a:r>
              <a:rPr lang="de-DE" b="1" dirty="0"/>
              <a:t> </a:t>
            </a:r>
            <a:r>
              <a:rPr lang="de-DE" b="1" dirty="0" err="1"/>
              <a:t>adversaries</a:t>
            </a:r>
            <a:r>
              <a:rPr lang="de-DE" dirty="0"/>
              <a:t>.</a:t>
            </a: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Robust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watermark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– </a:t>
            </a:r>
            <a:r>
              <a:rPr lang="de-DE" dirty="0" err="1"/>
              <a:t>pruning</a:t>
            </a:r>
            <a:r>
              <a:rPr lang="de-DE" dirty="0"/>
              <a:t>.</a:t>
            </a: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in </a:t>
            </a:r>
            <a:r>
              <a:rPr lang="de-DE" dirty="0" err="1"/>
              <a:t>black</a:t>
            </a:r>
            <a:r>
              <a:rPr lang="de-DE" dirty="0"/>
              <a:t> box </a:t>
            </a:r>
            <a:r>
              <a:rPr lang="de-DE" dirty="0" err="1"/>
              <a:t>setting</a:t>
            </a:r>
            <a:r>
              <a:rPr lang="de-DE" dirty="0"/>
              <a:t>.</a:t>
            </a: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Finetuning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in </a:t>
            </a:r>
            <a:r>
              <a:rPr lang="de-DE" dirty="0" err="1"/>
              <a:t>claiming</a:t>
            </a:r>
            <a:r>
              <a:rPr lang="de-DE" dirty="0"/>
              <a:t> </a:t>
            </a:r>
            <a:r>
              <a:rPr lang="de-DE" dirty="0" err="1"/>
              <a:t>ownership</a:t>
            </a:r>
            <a:r>
              <a:rPr lang="de-DE" dirty="0"/>
              <a:t> but </a:t>
            </a:r>
            <a:r>
              <a:rPr lang="de-DE" b="1" dirty="0" err="1"/>
              <a:t>drop</a:t>
            </a:r>
            <a:r>
              <a:rPr lang="de-DE" b="1" dirty="0"/>
              <a:t> in </a:t>
            </a:r>
            <a:r>
              <a:rPr lang="de-DE" b="1" dirty="0" err="1"/>
              <a:t>accuracy</a:t>
            </a:r>
            <a:r>
              <a:rPr lang="de-DE" b="1" dirty="0"/>
              <a:t> (</a:t>
            </a:r>
            <a:r>
              <a:rPr lang="de-DE" b="1" dirty="0" err="1"/>
              <a:t>fidelity</a:t>
            </a:r>
            <a:r>
              <a:rPr lang="de-DE" b="1" dirty="0"/>
              <a:t>) </a:t>
            </a:r>
            <a:r>
              <a:rPr lang="de-DE" dirty="0" err="1"/>
              <a:t>of</a:t>
            </a:r>
            <a:r>
              <a:rPr lang="de-DE" dirty="0"/>
              <a:t> original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littler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retraining</a:t>
            </a:r>
            <a:r>
              <a:rPr lang="de-DE" dirty="0"/>
              <a:t>.</a:t>
            </a: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96218-DBD5-4229-32DF-0544421873F7}"/>
              </a:ext>
            </a:extLst>
          </p:cNvPr>
          <p:cNvSpPr txBox="1"/>
          <p:nvPr/>
        </p:nvSpPr>
        <p:spPr>
          <a:xfrm>
            <a:off x="334963" y="1025825"/>
            <a:ext cx="6104708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Frontier Stitching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2A146-2C1A-7733-4BE4-2E07D7AB8270}"/>
              </a:ext>
            </a:extLst>
          </p:cNvPr>
          <p:cNvSpPr txBox="1"/>
          <p:nvPr/>
        </p:nvSpPr>
        <p:spPr>
          <a:xfrm>
            <a:off x="334963" y="4407665"/>
            <a:ext cx="6104708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General Watermarking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D863F-24BB-6738-F430-9A648E0872D8}"/>
              </a:ext>
            </a:extLst>
          </p:cNvPr>
          <p:cNvSpPr txBox="1"/>
          <p:nvPr/>
        </p:nvSpPr>
        <p:spPr>
          <a:xfrm>
            <a:off x="256585" y="4776997"/>
            <a:ext cx="9879875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focused</a:t>
            </a:r>
            <a:r>
              <a:rPr lang="de-DE" dirty="0"/>
              <a:t> on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attacking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.</a:t>
            </a: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watermark</a:t>
            </a:r>
            <a:r>
              <a:rPr lang="de-DE" dirty="0"/>
              <a:t>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varying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RECAP: NEXT Steps AND Discussion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D261B73-21A7-DBC9-E499-0D2C7B75EDE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6"/>
            <a:ext cx="11499850" cy="48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Finalizing DAWN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Revisiting Entangled Watermarking – quite a few work is remaining there.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Writing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Outline of the thesis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Template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1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A561EE-689B-6043-68F9-99742499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02" y="2816199"/>
            <a:ext cx="9337595" cy="461665"/>
          </a:xfrm>
        </p:spPr>
        <p:txBody>
          <a:bodyPr/>
          <a:lstStyle/>
          <a:p>
            <a:pPr algn="ctr"/>
            <a:r>
              <a:rPr lang="de-DE" dirty="0"/>
              <a:t>DAWN: Dynamic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watermarking</a:t>
            </a:r>
            <a:r>
              <a:rPr lang="de-DE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C8FC-068D-8F11-FE01-A712AF4F08A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7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A02FFF-FD2A-4EBD-97F8-8E5D096F9F3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52678" y="1297578"/>
            <a:ext cx="11499850" cy="48393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𝑊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(𝑥): should the response to 𝑥 be watermarked?</a:t>
            </a:r>
          </a:p>
          <a:p>
            <a:r>
              <a:rPr lang="en-US" dirty="0">
                <a:solidFill>
                  <a:schemeClr val="tx1"/>
                </a:solidFill>
              </a:rPr>
              <a:t>𝐵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(𝑥): what is the (backdoored watermark) response?</a:t>
            </a:r>
            <a:r>
              <a:rPr lang="en-GB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RECAP: Dawn: watermark generation</a:t>
            </a:r>
            <a:br>
              <a:rPr lang="en-GB" dirty="0"/>
            </a:br>
            <a:endParaRPr lang="en-GB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DAF96-8947-2BB6-1F71-A5AA329DD559}"/>
              </a:ext>
            </a:extLst>
          </p:cNvPr>
          <p:cNvSpPr/>
          <p:nvPr/>
        </p:nvSpPr>
        <p:spPr>
          <a:xfrm>
            <a:off x="847220" y="2314169"/>
            <a:ext cx="757646" cy="48768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v</a:t>
            </a:r>
            <a:endParaRPr lang="de-DE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A5BB-D3C6-2650-1F67-066184BFFD38}"/>
              </a:ext>
            </a:extLst>
          </p:cNvPr>
          <p:cNvSpPr/>
          <p:nvPr/>
        </p:nvSpPr>
        <p:spPr>
          <a:xfrm>
            <a:off x="847220" y="4478587"/>
            <a:ext cx="757646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68B93-B54A-1B0D-210A-C18109E9001B}"/>
              </a:ext>
            </a:extLst>
          </p:cNvPr>
          <p:cNvSpPr txBox="1"/>
          <p:nvPr/>
        </p:nvSpPr>
        <p:spPr>
          <a:xfrm>
            <a:off x="2108017" y="4617667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ACC5A-EC26-37EE-8389-750CA41E6875}"/>
              </a:ext>
            </a:extLst>
          </p:cNvPr>
          <p:cNvSpPr txBox="1"/>
          <p:nvPr/>
        </p:nvSpPr>
        <p:spPr>
          <a:xfrm>
            <a:off x="2064707" y="2378330"/>
            <a:ext cx="306137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25103F-82F3-D1E4-814D-105D7824633E}"/>
              </a:ext>
            </a:extLst>
          </p:cNvPr>
          <p:cNvSpPr/>
          <p:nvPr/>
        </p:nvSpPr>
        <p:spPr>
          <a:xfrm>
            <a:off x="2892752" y="3259048"/>
            <a:ext cx="1269945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SHA(</a:t>
            </a: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r>
              <a:rPr lang="en-US" dirty="0"/>
              <a:t>, </a:t>
            </a: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r>
              <a:rPr lang="en-US" dirty="0"/>
              <a:t>)</a:t>
            </a:r>
            <a:endParaRPr lang="de-DE" baseline="-25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8B285B-8B35-0F28-E619-F83B34EEC10B}"/>
              </a:ext>
            </a:extLst>
          </p:cNvPr>
          <p:cNvCxnSpPr>
            <a:stCxn id="13" idx="3"/>
            <a:endCxn id="16" idx="0"/>
          </p:cNvCxnSpPr>
          <p:nvPr/>
        </p:nvCxnSpPr>
        <p:spPr>
          <a:xfrm>
            <a:off x="2370844" y="2558009"/>
            <a:ext cx="1156881" cy="701039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A5B087-45D2-0572-57DE-1180BC4B25B8}"/>
              </a:ext>
            </a:extLst>
          </p:cNvPr>
          <p:cNvCxnSpPr>
            <a:stCxn id="11" idx="3"/>
            <a:endCxn id="16" idx="2"/>
          </p:cNvCxnSpPr>
          <p:nvPr/>
        </p:nvCxnSpPr>
        <p:spPr>
          <a:xfrm flipV="1">
            <a:off x="2327535" y="3746728"/>
            <a:ext cx="1200190" cy="105061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82C3BB-CE8D-1D17-B7DC-32D23D427F29}"/>
              </a:ext>
            </a:extLst>
          </p:cNvPr>
          <p:cNvSpPr txBox="1"/>
          <p:nvPr/>
        </p:nvSpPr>
        <p:spPr>
          <a:xfrm>
            <a:off x="4162697" y="3045688"/>
            <a:ext cx="1613845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𝑊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 = 0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Or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𝑊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 = 1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75F453-8C72-948A-C847-7815D9628FCC}"/>
              </a:ext>
            </a:extLst>
          </p:cNvPr>
          <p:cNvSpPr/>
          <p:nvPr/>
        </p:nvSpPr>
        <p:spPr>
          <a:xfrm>
            <a:off x="6219988" y="2314169"/>
            <a:ext cx="757646" cy="48768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v</a:t>
            </a:r>
            <a:endParaRPr lang="de-DE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5514B4-284D-BDD6-1B42-604206A71645}"/>
              </a:ext>
            </a:extLst>
          </p:cNvPr>
          <p:cNvSpPr/>
          <p:nvPr/>
        </p:nvSpPr>
        <p:spPr>
          <a:xfrm>
            <a:off x="6219988" y="4478587"/>
            <a:ext cx="757646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DA374E-7ECD-03FC-5B12-0BDB6AC36946}"/>
              </a:ext>
            </a:extLst>
          </p:cNvPr>
          <p:cNvSpPr txBox="1"/>
          <p:nvPr/>
        </p:nvSpPr>
        <p:spPr>
          <a:xfrm>
            <a:off x="7480785" y="4617667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F33FA0-F4DE-BD05-BC7A-80957765B7D1}"/>
              </a:ext>
            </a:extLst>
          </p:cNvPr>
          <p:cNvSpPr txBox="1"/>
          <p:nvPr/>
        </p:nvSpPr>
        <p:spPr>
          <a:xfrm>
            <a:off x="7437475" y="2378330"/>
            <a:ext cx="306137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684546-A85E-844F-104E-10275C2A72D5}"/>
              </a:ext>
            </a:extLst>
          </p:cNvPr>
          <p:cNvSpPr/>
          <p:nvPr/>
        </p:nvSpPr>
        <p:spPr>
          <a:xfrm>
            <a:off x="8265520" y="3259048"/>
            <a:ext cx="2354942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f(SHA(K</a:t>
            </a:r>
            <a:r>
              <a:rPr lang="en-US" baseline="-25000" dirty="0"/>
              <a:t>w</a:t>
            </a:r>
            <a:r>
              <a:rPr lang="en-US" dirty="0"/>
              <a:t>, 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de-DE" baseline="-25000" dirty="0"/>
              <a:t>,</a:t>
            </a: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de-DE" baseline="-25000" dirty="0"/>
              <a:t>(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xi)</a:t>
            </a:r>
            <a:r>
              <a:rPr lang="en-US" dirty="0"/>
              <a:t>))</a:t>
            </a:r>
            <a:endParaRPr lang="de-DE" baseline="-25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78A69-9FC4-6472-0899-5D7A89731CD2}"/>
              </a:ext>
            </a:extLst>
          </p:cNvPr>
          <p:cNvCxnSpPr>
            <a:cxnSpLocks/>
            <a:stCxn id="38" idx="3"/>
            <a:endCxn id="39" idx="0"/>
          </p:cNvCxnSpPr>
          <p:nvPr/>
        </p:nvCxnSpPr>
        <p:spPr>
          <a:xfrm>
            <a:off x="7743612" y="2558009"/>
            <a:ext cx="1699379" cy="701039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B480F4-86AA-492D-031D-B09C252721AF}"/>
              </a:ext>
            </a:extLst>
          </p:cNvPr>
          <p:cNvCxnSpPr>
            <a:cxnSpLocks/>
            <a:stCxn id="37" idx="3"/>
            <a:endCxn id="39" idx="2"/>
          </p:cNvCxnSpPr>
          <p:nvPr/>
        </p:nvCxnSpPr>
        <p:spPr>
          <a:xfrm flipV="1">
            <a:off x="7700303" y="3746728"/>
            <a:ext cx="1742688" cy="105061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6AC49A-F6B8-BEB2-72D3-1B79B517E909}"/>
              </a:ext>
            </a:extLst>
          </p:cNvPr>
          <p:cNvSpPr txBox="1"/>
          <p:nvPr/>
        </p:nvSpPr>
        <p:spPr>
          <a:xfrm>
            <a:off x="10811974" y="3333980"/>
            <a:ext cx="827348" cy="38331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𝐵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7CEE8C-C769-CA83-FAE8-97201927DCE5}"/>
              </a:ext>
            </a:extLst>
          </p:cNvPr>
          <p:cNvSpPr txBox="1"/>
          <p:nvPr/>
        </p:nvSpPr>
        <p:spPr>
          <a:xfrm>
            <a:off x="847219" y="5220213"/>
            <a:ext cx="6853083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sz="1200" baseline="-25000" dirty="0"/>
              <a:t>w </a:t>
            </a:r>
            <a:r>
              <a:rPr lang="en-US" sz="1200" dirty="0"/>
              <a:t> is model specific key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baseline="-25000" dirty="0">
                <a:latin typeface="+mn-lt"/>
                <a:ea typeface="+mn-ea"/>
                <a:cs typeface="+mn-cs"/>
              </a:rPr>
              <a:t>i </a:t>
            </a:r>
            <a:r>
              <a:rPr lang="en-US" sz="1200" dirty="0"/>
              <a:t> is the query sent by an adversary to victim model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SHA is the 256 hash key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f is pseudo-random perturbation function which is implemented using the Fisher-Yates algorithm</a:t>
            </a:r>
          </a:p>
        </p:txBody>
      </p:sp>
      <p:sp>
        <p:nvSpPr>
          <p:cNvPr id="70" name="Datumsplatzhalter 4">
            <a:extLst>
              <a:ext uri="{FF2B5EF4-FFF2-40B4-BE49-F238E27FC236}">
                <a16:creationId xmlns:a16="http://schemas.microsoft.com/office/drawing/2014/main" id="{7619C2F1-224C-42DD-075A-BB500B7FF18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72" name="Footer Placeholder 1">
            <a:extLst>
              <a:ext uri="{FF2B5EF4-FFF2-40B4-BE49-F238E27FC236}">
                <a16:creationId xmlns:a16="http://schemas.microsoft.com/office/drawing/2014/main" id="{D4BDFDBC-96F5-7C51-100C-523DFA57A87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934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3" grpId="0"/>
      <p:bldP spid="16" grpId="0" animBg="1"/>
      <p:bldP spid="28" grpId="0"/>
      <p:bldP spid="33" grpId="0" animBg="1"/>
      <p:bldP spid="36" grpId="0" animBg="1"/>
      <p:bldP spid="37" grpId="0"/>
      <p:bldP spid="38" grpId="0"/>
      <p:bldP spid="39" grpId="0" animBg="1"/>
      <p:bldP spid="61" grpId="0"/>
      <p:bldP spid="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DAWN ON REAL MODEL STEALING ATTACK - MNIST</a:t>
            </a:r>
            <a:br>
              <a:rPr lang="en-GB" dirty="0"/>
            </a:br>
            <a:endParaRPr lang="en-GB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40F0E-323B-FB4C-CF63-109E6A84262D}"/>
              </a:ext>
            </a:extLst>
          </p:cNvPr>
          <p:cNvSpPr txBox="1"/>
          <p:nvPr/>
        </p:nvSpPr>
        <p:spPr>
          <a:xfrm>
            <a:off x="2052604" y="5654351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 – White box 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90176-75EC-7956-B0A7-109D5E112118}"/>
              </a:ext>
            </a:extLst>
          </p:cNvPr>
          <p:cNvSpPr txBox="1"/>
          <p:nvPr/>
        </p:nvSpPr>
        <p:spPr>
          <a:xfrm>
            <a:off x="7461445" y="5570695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 – Black box</a:t>
            </a:r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6F9A9-28A4-DB08-270C-D8CED5B8A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06" y="2231076"/>
            <a:ext cx="4331516" cy="324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C64DD-9D4D-2AA7-110D-9D4635654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506" y="2109998"/>
            <a:ext cx="4654388" cy="3490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581D98-EC37-DF7E-0BD3-478E706A3C24}"/>
              </a:ext>
            </a:extLst>
          </p:cNvPr>
          <p:cNvSpPr txBox="1"/>
          <p:nvPr/>
        </p:nvSpPr>
        <p:spPr>
          <a:xfrm>
            <a:off x="334963" y="1236926"/>
            <a:ext cx="9640644" cy="120032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Original Model - </a:t>
            </a:r>
            <a:r>
              <a:rPr lang="en-US" dirty="0"/>
              <a:t>MNIST</a:t>
            </a:r>
            <a:r>
              <a:rPr lang="en-US" dirty="0">
                <a:solidFill>
                  <a:schemeClr val="tx1"/>
                </a:solidFill>
              </a:rPr>
              <a:t> 2-conv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Attack with </a:t>
            </a:r>
            <a:r>
              <a:rPr lang="en-US" b="1" dirty="0">
                <a:solidFill>
                  <a:schemeClr val="tx1"/>
                </a:solidFill>
              </a:rPr>
              <a:t>architecture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/>
              <a:t>MNIST</a:t>
            </a:r>
            <a:r>
              <a:rPr lang="en-US" dirty="0">
                <a:solidFill>
                  <a:schemeClr val="tx1"/>
                </a:solidFill>
              </a:rPr>
              <a:t> 2-conv layer (white-box) and </a:t>
            </a:r>
            <a:r>
              <a:rPr lang="en-US" dirty="0"/>
              <a:t>MNIST</a:t>
            </a:r>
            <a:r>
              <a:rPr lang="en-US" dirty="0">
                <a:solidFill>
                  <a:schemeClr val="tx1"/>
                </a:solidFill>
              </a:rPr>
              <a:t> 3-conv layer (black-box) , </a:t>
            </a:r>
            <a:r>
              <a:rPr lang="en-US" b="1" dirty="0">
                <a:solidFill>
                  <a:schemeClr val="tx1"/>
                </a:solidFill>
              </a:rPr>
              <a:t>epochs</a:t>
            </a:r>
            <a:r>
              <a:rPr lang="en-US" dirty="0">
                <a:solidFill>
                  <a:schemeClr val="tx1"/>
                </a:solidFill>
              </a:rPr>
              <a:t>: 50, </a:t>
            </a:r>
            <a:r>
              <a:rPr lang="en-US" b="1" dirty="0">
                <a:solidFill>
                  <a:schemeClr val="tx1"/>
                </a:solidFill>
              </a:rPr>
              <a:t>averaged</a:t>
            </a:r>
            <a:r>
              <a:rPr lang="en-US" dirty="0">
                <a:solidFill>
                  <a:schemeClr val="tx1"/>
                </a:solidFill>
              </a:rPr>
              <a:t>: 5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Representing the </a:t>
            </a:r>
            <a:r>
              <a:rPr lang="en-US" b="1" dirty="0">
                <a:solidFill>
                  <a:schemeClr val="tx1"/>
                </a:solidFill>
              </a:rPr>
              <a:t>5 runs </a:t>
            </a:r>
            <a:r>
              <a:rPr lang="en-US" dirty="0">
                <a:solidFill>
                  <a:schemeClr val="tx1"/>
                </a:solidFill>
              </a:rPr>
              <a:t>by taking the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 and 90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0367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DAWN ON REAL MODEL STEALING ATTACK – CIFAR10 (shallow N/w)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9A16E-16F7-D80E-3B92-6C890CDB9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128" y="2439549"/>
            <a:ext cx="4242033" cy="318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263703-3729-B676-7E41-18C46A92B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128" y="2436507"/>
            <a:ext cx="4453644" cy="3340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8A1FCF-C03C-AF59-FB8E-F204260CA1F9}"/>
              </a:ext>
            </a:extLst>
          </p:cNvPr>
          <p:cNvSpPr txBox="1"/>
          <p:nvPr/>
        </p:nvSpPr>
        <p:spPr>
          <a:xfrm>
            <a:off x="334963" y="1236926"/>
            <a:ext cx="9640644" cy="120032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Original Model - CIFAR10 3-conv block with batch norm and 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Attack with </a:t>
            </a:r>
            <a:r>
              <a:rPr lang="en-US" b="1" dirty="0">
                <a:solidFill>
                  <a:schemeClr val="tx1"/>
                </a:solidFill>
              </a:rPr>
              <a:t>architecture</a:t>
            </a:r>
            <a:r>
              <a:rPr lang="en-US" dirty="0">
                <a:solidFill>
                  <a:schemeClr val="tx1"/>
                </a:solidFill>
              </a:rPr>
              <a:t>: CIFAR10 3-conv block (white-box) and </a:t>
            </a:r>
            <a:r>
              <a:rPr lang="en-US" dirty="0" err="1">
                <a:solidFill>
                  <a:schemeClr val="tx1"/>
                </a:solidFill>
              </a:rPr>
              <a:t>ReSNet</a:t>
            </a:r>
            <a:r>
              <a:rPr lang="en-US" dirty="0">
                <a:solidFill>
                  <a:schemeClr val="tx1"/>
                </a:solidFill>
              </a:rPr>
              <a:t> (black-box), </a:t>
            </a:r>
            <a:r>
              <a:rPr lang="en-US" b="1" dirty="0">
                <a:solidFill>
                  <a:schemeClr val="tx1"/>
                </a:solidFill>
              </a:rPr>
              <a:t>epochs</a:t>
            </a:r>
            <a:r>
              <a:rPr lang="en-US" dirty="0">
                <a:solidFill>
                  <a:schemeClr val="tx1"/>
                </a:solidFill>
              </a:rPr>
              <a:t>: 50, </a:t>
            </a:r>
            <a:r>
              <a:rPr lang="en-US" b="1" dirty="0">
                <a:solidFill>
                  <a:schemeClr val="tx1"/>
                </a:solidFill>
              </a:rPr>
              <a:t>averaged</a:t>
            </a:r>
            <a:r>
              <a:rPr lang="en-US" dirty="0">
                <a:solidFill>
                  <a:schemeClr val="tx1"/>
                </a:solidFill>
              </a:rPr>
              <a:t>: 5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Representing the </a:t>
            </a:r>
            <a:r>
              <a:rPr lang="en-US" b="1" dirty="0">
                <a:solidFill>
                  <a:schemeClr val="tx1"/>
                </a:solidFill>
              </a:rPr>
              <a:t>5 runs </a:t>
            </a:r>
            <a:r>
              <a:rPr lang="en-US" dirty="0">
                <a:solidFill>
                  <a:schemeClr val="tx1"/>
                </a:solidFill>
              </a:rPr>
              <a:t>by taking the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 and 90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A7EE-B251-E258-2A60-542674FD0F1E}"/>
              </a:ext>
            </a:extLst>
          </p:cNvPr>
          <p:cNvSpPr txBox="1"/>
          <p:nvPr/>
        </p:nvSpPr>
        <p:spPr>
          <a:xfrm>
            <a:off x="2102938" y="5776740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 – White box 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A78B5-32D2-B26D-1C6A-84B1D04E6863}"/>
              </a:ext>
            </a:extLst>
          </p:cNvPr>
          <p:cNvSpPr txBox="1"/>
          <p:nvPr/>
        </p:nvSpPr>
        <p:spPr>
          <a:xfrm>
            <a:off x="7486612" y="5727448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 – Black box</a:t>
            </a:r>
          </a:p>
        </p:txBody>
      </p:sp>
    </p:spTree>
    <p:extLst>
      <p:ext uri="{BB962C8B-B14F-4D97-AF65-F5344CB8AC3E}">
        <p14:creationId xmlns:p14="http://schemas.microsoft.com/office/powerpoint/2010/main" val="24612196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846659"/>
          </a:xfrm>
        </p:spPr>
        <p:txBody>
          <a:bodyPr/>
          <a:lstStyle/>
          <a:p>
            <a:r>
              <a:rPr lang="en-GB" dirty="0"/>
              <a:t>Experiments : DAWN ON REAL MODEL STEALING ATTACK - CIFAR10 (deep N/w)</a:t>
            </a:r>
            <a:br>
              <a:rPr lang="en-GB" dirty="0"/>
            </a:b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A1FCF-C03C-AF59-FB8E-F204260CA1F9}"/>
              </a:ext>
            </a:extLst>
          </p:cNvPr>
          <p:cNvSpPr txBox="1"/>
          <p:nvPr/>
        </p:nvSpPr>
        <p:spPr>
          <a:xfrm>
            <a:off x="334963" y="1236926"/>
            <a:ext cx="9640644" cy="120032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Original Model - CIFAR10 </a:t>
            </a:r>
            <a:r>
              <a:rPr lang="en-US" dirty="0" err="1">
                <a:solidFill>
                  <a:schemeClr val="tx1"/>
                </a:solidFill>
              </a:rPr>
              <a:t>ReSNet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Attack with </a:t>
            </a:r>
            <a:r>
              <a:rPr lang="en-US" b="1" dirty="0">
                <a:solidFill>
                  <a:schemeClr val="tx1"/>
                </a:solidFill>
              </a:rPr>
              <a:t>architecture</a:t>
            </a:r>
            <a:r>
              <a:rPr lang="en-US" dirty="0">
                <a:solidFill>
                  <a:schemeClr val="tx1"/>
                </a:solidFill>
              </a:rPr>
              <a:t>: CIFAR10 </a:t>
            </a:r>
            <a:r>
              <a:rPr lang="en-US" dirty="0" err="1">
                <a:solidFill>
                  <a:schemeClr val="tx1"/>
                </a:solidFill>
              </a:rPr>
              <a:t>ReSNet</a:t>
            </a:r>
            <a:r>
              <a:rPr lang="en-US" dirty="0">
                <a:solidFill>
                  <a:schemeClr val="tx1"/>
                </a:solidFill>
              </a:rPr>
              <a:t> (white-box) and 3-conv block (black-box), </a:t>
            </a:r>
            <a:r>
              <a:rPr lang="en-US" b="1" dirty="0">
                <a:solidFill>
                  <a:schemeClr val="tx1"/>
                </a:solidFill>
              </a:rPr>
              <a:t>epochs</a:t>
            </a:r>
            <a:r>
              <a:rPr lang="en-US" dirty="0">
                <a:solidFill>
                  <a:schemeClr val="tx1"/>
                </a:solidFill>
              </a:rPr>
              <a:t>: 50, </a:t>
            </a:r>
            <a:r>
              <a:rPr lang="en-US" b="1" dirty="0">
                <a:solidFill>
                  <a:schemeClr val="tx1"/>
                </a:solidFill>
              </a:rPr>
              <a:t>averaged</a:t>
            </a:r>
            <a:r>
              <a:rPr lang="en-US" dirty="0">
                <a:solidFill>
                  <a:schemeClr val="tx1"/>
                </a:solidFill>
              </a:rPr>
              <a:t>: 5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Representing the </a:t>
            </a:r>
            <a:r>
              <a:rPr lang="en-US" b="1" dirty="0">
                <a:solidFill>
                  <a:schemeClr val="tx1"/>
                </a:solidFill>
              </a:rPr>
              <a:t>5 runs </a:t>
            </a:r>
            <a:r>
              <a:rPr lang="en-US" dirty="0">
                <a:solidFill>
                  <a:schemeClr val="tx1"/>
                </a:solidFill>
              </a:rPr>
              <a:t>by taking the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 and 90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A7EE-B251-E258-2A60-542674FD0F1E}"/>
              </a:ext>
            </a:extLst>
          </p:cNvPr>
          <p:cNvSpPr txBox="1"/>
          <p:nvPr/>
        </p:nvSpPr>
        <p:spPr>
          <a:xfrm>
            <a:off x="2102938" y="5776740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 – White box 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A78B5-32D2-B26D-1C6A-84B1D04E6863}"/>
              </a:ext>
            </a:extLst>
          </p:cNvPr>
          <p:cNvSpPr txBox="1"/>
          <p:nvPr/>
        </p:nvSpPr>
        <p:spPr>
          <a:xfrm>
            <a:off x="7486612" y="5727448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 – Black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C624E-B8B5-58B3-7588-A98785A4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02" y="2523946"/>
            <a:ext cx="4129504" cy="3097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178C6-6AEF-5074-3DE4-33C481F6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41" y="2498995"/>
            <a:ext cx="4370327" cy="32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RECAP: FRONTIER STICHING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09/22/2023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D261B73-21A7-DBC9-E499-0D2C7B75EDE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7"/>
            <a:ext cx="11499850" cy="1541416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Defense</a:t>
            </a:r>
            <a:r>
              <a:rPr lang="en-GB" dirty="0">
                <a:solidFill>
                  <a:schemeClr val="tx1"/>
                </a:solidFill>
              </a:rPr>
              <a:t> Technique for Model Extraction Attacks</a:t>
            </a:r>
          </a:p>
          <a:p>
            <a:r>
              <a:rPr lang="en-GB" b="1" dirty="0">
                <a:solidFill>
                  <a:schemeClr val="tx1"/>
                </a:solidFill>
              </a:rPr>
              <a:t>Invasive</a:t>
            </a:r>
            <a:r>
              <a:rPr lang="en-GB" dirty="0">
                <a:solidFill>
                  <a:schemeClr val="tx1"/>
                </a:solidFill>
              </a:rPr>
              <a:t>: Changes to training process</a:t>
            </a:r>
          </a:p>
          <a:p>
            <a:r>
              <a:rPr lang="en-GB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Use the adversarial samples to clamp original model in a unique and harmless way.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1841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96179-2021-A9A8-8240-8CBD69CF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35" y="2231092"/>
            <a:ext cx="6372225" cy="3248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4C6AB-1D6F-67ED-30EC-D2B3825F2A0C}"/>
              </a:ext>
            </a:extLst>
          </p:cNvPr>
          <p:cNvSpPr txBox="1"/>
          <p:nvPr/>
        </p:nvSpPr>
        <p:spPr>
          <a:xfrm>
            <a:off x="3816955" y="5478069"/>
            <a:ext cx="4535866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>
                <a:latin typeface="+mn-lt"/>
                <a:ea typeface="+mn-ea"/>
                <a:cs typeface="+mn-cs"/>
              </a:rPr>
              <a:t>(a.)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Calculate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adversary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bar) and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adversary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bar). </a:t>
            </a:r>
            <a:r>
              <a:rPr lang="de-DE" sz="1600" b="1" kern="1200" dirty="0">
                <a:latin typeface="+mn-lt"/>
                <a:ea typeface="+mn-ea"/>
                <a:cs typeface="+mn-cs"/>
              </a:rPr>
              <a:t>(b.)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fine-tunes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classifier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classify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ones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27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kumimoji="0" lang="en-GB" altLang="de-DE" sz="2000" b="0" i="0" u="none" strike="noStrike" kern="1200" cap="all" spc="0" normalizeH="0" baseline="0" noProof="0" dirty="0">
                <a:ln>
                  <a:noFill/>
                </a:ln>
                <a:solidFill>
                  <a:srgbClr val="BFCA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pruning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3789735" y="6050540"/>
            <a:ext cx="4409918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Pruning results with different pruning level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AAB10-B4D1-2144-6DAC-F640C4B263CB}"/>
              </a:ext>
            </a:extLst>
          </p:cNvPr>
          <p:cNvSpPr txBox="1"/>
          <p:nvPr/>
        </p:nvSpPr>
        <p:spPr>
          <a:xfrm>
            <a:off x="334963" y="1550126"/>
            <a:ext cx="9801814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Adversary attempt to prune the model by setting random weights of the model to zero.</a:t>
            </a:r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 </a:t>
            </a:r>
            <a:endParaRPr lang="de-DE" b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3E815-C873-88BA-2469-4C39E13BD155}"/>
              </a:ext>
            </a:extLst>
          </p:cNvPr>
          <p:cNvSpPr txBox="1"/>
          <p:nvPr/>
        </p:nvSpPr>
        <p:spPr>
          <a:xfrm>
            <a:off x="239485" y="1921788"/>
            <a:ext cx="6104708" cy="92333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Before Pruning on MNIST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accuracy-98.7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Watermark set accuracy- 87.71</a:t>
            </a:r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5F623B-4D03-E2B6-2EC5-D88CF89E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4361"/>
              </p:ext>
            </p:extLst>
          </p:nvPr>
        </p:nvGraphicFramePr>
        <p:xfrm>
          <a:off x="1562890" y="2985588"/>
          <a:ext cx="8277796" cy="2987040"/>
        </p:xfrm>
        <a:graphic>
          <a:graphicData uri="http://schemas.openxmlformats.org/drawingml/2006/table">
            <a:tbl>
              <a:tblPr/>
              <a:tblGrid>
                <a:gridCol w="2069449">
                  <a:extLst>
                    <a:ext uri="{9D8B030D-6E8A-4147-A177-3AD203B41FA5}">
                      <a16:colId xmlns:a16="http://schemas.microsoft.com/office/drawing/2014/main" val="7243341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341886840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4269979082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1790300884"/>
                    </a:ext>
                  </a:extLst>
                </a:gridCol>
              </a:tblGrid>
              <a:tr h="37215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After Pruning</a:t>
                      </a:r>
                    </a:p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(test)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After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837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98.7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87.71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0019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 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98.66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86.86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9435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98.65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87.71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2808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0.25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98.79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87.71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0382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98.62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86.01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0244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98.63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84.74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2955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0.75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98.64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87.28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9801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98.85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86.86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4373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498092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kumimoji="0" lang="en-GB" altLang="de-DE" sz="2000" b="0" i="0" u="none" strike="noStrike" kern="1200" cap="all" spc="0" normalizeH="0" baseline="0" noProof="0" dirty="0">
                <a:ln>
                  <a:noFill/>
                </a:ln>
                <a:solidFill>
                  <a:srgbClr val="BFCA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FINE-pruning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3789735" y="6050540"/>
            <a:ext cx="4409918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Pruning results with different pruning level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AAB10-B4D1-2144-6DAC-F640C4B263CB}"/>
              </a:ext>
            </a:extLst>
          </p:cNvPr>
          <p:cNvSpPr txBox="1"/>
          <p:nvPr/>
        </p:nvSpPr>
        <p:spPr>
          <a:xfrm>
            <a:off x="334963" y="1349783"/>
            <a:ext cx="9801814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Adversary attempt to prune the model by setting random weights of the model to zero and then finetuning the model with collected data.</a:t>
            </a:r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 </a:t>
            </a:r>
            <a:endParaRPr lang="de-DE" b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3E815-C873-88BA-2469-4C39E13BD155}"/>
              </a:ext>
            </a:extLst>
          </p:cNvPr>
          <p:cNvSpPr txBox="1"/>
          <p:nvPr/>
        </p:nvSpPr>
        <p:spPr>
          <a:xfrm>
            <a:off x="239485" y="1921788"/>
            <a:ext cx="6104708" cy="92333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Before Pruning on MNIST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accuracy-98.7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Watermark set accuracy-87.71</a:t>
            </a:r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5F623B-4D03-E2B6-2EC5-D88CF89E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79987"/>
              </p:ext>
            </p:extLst>
          </p:nvPr>
        </p:nvGraphicFramePr>
        <p:xfrm>
          <a:off x="1562890" y="2985588"/>
          <a:ext cx="8277796" cy="2987040"/>
        </p:xfrm>
        <a:graphic>
          <a:graphicData uri="http://schemas.openxmlformats.org/drawingml/2006/table">
            <a:tbl>
              <a:tblPr/>
              <a:tblGrid>
                <a:gridCol w="2069449">
                  <a:extLst>
                    <a:ext uri="{9D8B030D-6E8A-4147-A177-3AD203B41FA5}">
                      <a16:colId xmlns:a16="http://schemas.microsoft.com/office/drawing/2014/main" val="7243341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341886840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4269979082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1790300884"/>
                    </a:ext>
                  </a:extLst>
                </a:gridCol>
              </a:tblGrid>
              <a:tr h="37215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After Pruning</a:t>
                      </a:r>
                    </a:p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(test)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After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837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99.12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7.2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0019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 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100.0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5.5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9435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99.98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4.23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2808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0.25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99.99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10.11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0382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1.0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11.86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0244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99.99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FF00FF"/>
                          </a:solidFill>
                          <a:effectLst/>
                        </a:rPr>
                        <a:t>13.13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2955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0.75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99.8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9801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98.03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4373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6571739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kumimoji="0" lang="en-GB" altLang="de-DE" sz="2000" b="0" i="0" u="none" strike="noStrike" kern="1200" cap="all" spc="0" normalizeH="0" baseline="0" noProof="0" dirty="0">
                <a:ln>
                  <a:noFill/>
                </a:ln>
                <a:solidFill>
                  <a:srgbClr val="BFCA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pruning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3789735" y="6050540"/>
            <a:ext cx="4409918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Pruning results with different pruning level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3E815-C873-88BA-2469-4C39E13BD155}"/>
              </a:ext>
            </a:extLst>
          </p:cNvPr>
          <p:cNvSpPr txBox="1"/>
          <p:nvPr/>
        </p:nvSpPr>
        <p:spPr>
          <a:xfrm>
            <a:off x="239485" y="1921788"/>
            <a:ext cx="6104708" cy="92333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Before Pruning on CIFAR10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accuracy-84.92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Watermark set accuracy- 78.27</a:t>
            </a:r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5F623B-4D03-E2B6-2EC5-D88CF89ED082}"/>
              </a:ext>
            </a:extLst>
          </p:cNvPr>
          <p:cNvGraphicFramePr>
            <a:graphicFrameLocks noGrp="1"/>
          </p:cNvGraphicFramePr>
          <p:nvPr/>
        </p:nvGraphicFramePr>
        <p:xfrm>
          <a:off x="1562890" y="2985588"/>
          <a:ext cx="8277796" cy="2987040"/>
        </p:xfrm>
        <a:graphic>
          <a:graphicData uri="http://schemas.openxmlformats.org/drawingml/2006/table">
            <a:tbl>
              <a:tblPr/>
              <a:tblGrid>
                <a:gridCol w="2069449">
                  <a:extLst>
                    <a:ext uri="{9D8B030D-6E8A-4147-A177-3AD203B41FA5}">
                      <a16:colId xmlns:a16="http://schemas.microsoft.com/office/drawing/2014/main" val="7243341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341886840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4269979082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1790300884"/>
                    </a:ext>
                  </a:extLst>
                </a:gridCol>
              </a:tblGrid>
              <a:tr h="37215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After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test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After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837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84.92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78.27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0019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 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84.92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´78.68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9435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84.91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79.09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2808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0.25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84.85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77.04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0382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83.99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60.65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0244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72.13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FF00FF"/>
                          </a:solidFill>
                          <a:effectLst/>
                        </a:rPr>
                        <a:t>34.01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2955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0.75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19.29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13.52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9801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10.34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9.42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4373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741A1-8BDD-94CA-1508-5839979A00A9}"/>
              </a:ext>
            </a:extLst>
          </p:cNvPr>
          <p:cNvSpPr txBox="1"/>
          <p:nvPr/>
        </p:nvSpPr>
        <p:spPr>
          <a:xfrm>
            <a:off x="334963" y="1550126"/>
            <a:ext cx="9801814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Adversary attempt to prune the model by setting random weights of the model to zero.</a:t>
            </a:r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 </a:t>
            </a:r>
            <a:endParaRPr lang="de-DE" b="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5715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kumimoji="0" lang="en-GB" altLang="de-DE" sz="2000" b="0" i="0" u="none" strike="noStrike" kern="1200" cap="all" spc="0" normalizeH="0" baseline="0" noProof="0" dirty="0">
                <a:ln>
                  <a:noFill/>
                </a:ln>
                <a:solidFill>
                  <a:srgbClr val="BFCA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FINE pruning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3789735" y="6050540"/>
            <a:ext cx="4409918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Pruning results with different pruning level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3E815-C873-88BA-2469-4C39E13BD155}"/>
              </a:ext>
            </a:extLst>
          </p:cNvPr>
          <p:cNvSpPr txBox="1"/>
          <p:nvPr/>
        </p:nvSpPr>
        <p:spPr>
          <a:xfrm>
            <a:off x="239485" y="1921788"/>
            <a:ext cx="6104708" cy="92333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Before Pruning on CIFAR10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accuracy-84.92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Watermark set accuracy- 78.27</a:t>
            </a:r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5F623B-4D03-E2B6-2EC5-D88CF89E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99044"/>
              </p:ext>
            </p:extLst>
          </p:nvPr>
        </p:nvGraphicFramePr>
        <p:xfrm>
          <a:off x="1562890" y="2985588"/>
          <a:ext cx="8277796" cy="2987040"/>
        </p:xfrm>
        <a:graphic>
          <a:graphicData uri="http://schemas.openxmlformats.org/drawingml/2006/table">
            <a:tbl>
              <a:tblPr/>
              <a:tblGrid>
                <a:gridCol w="2069449">
                  <a:extLst>
                    <a:ext uri="{9D8B030D-6E8A-4147-A177-3AD203B41FA5}">
                      <a16:colId xmlns:a16="http://schemas.microsoft.com/office/drawing/2014/main" val="7243341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341886840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4269979082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1790300884"/>
                    </a:ext>
                  </a:extLst>
                </a:gridCol>
              </a:tblGrid>
              <a:tr h="37215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After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test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After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837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92.74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17.62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0019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 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92.25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18.44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9435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92.39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18.44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2808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0.25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91.02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19.67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0382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90.28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20.49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0244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89.11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FF00FF"/>
                          </a:solidFill>
                          <a:effectLst/>
                        </a:rPr>
                        <a:t>20.08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2955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0.75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86.02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12.22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9801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64.87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4.50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4373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659AD-C304-A79C-EA21-2063C2C33960}"/>
              </a:ext>
            </a:extLst>
          </p:cNvPr>
          <p:cNvSpPr txBox="1"/>
          <p:nvPr/>
        </p:nvSpPr>
        <p:spPr>
          <a:xfrm>
            <a:off x="334963" y="1312247"/>
            <a:ext cx="9801814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Adversary attempt to prune the model by setting random weights of the model to zero and then finetuning the model with collected data.</a:t>
            </a:r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 </a:t>
            </a:r>
            <a:endParaRPr lang="de-DE" b="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0020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lang="en-GB" altLang="de-DE" sz="2000" cap="all" dirty="0">
                <a:solidFill>
                  <a:srgbClr val="BFCA00"/>
                </a:solidFill>
                <a:latin typeface="Segoe UI"/>
              </a:rPr>
              <a:t>MAPPING : Algorithm for Indistinguishability for </a:t>
            </a:r>
            <a:r>
              <a:rPr lang="en-GB" altLang="de-DE" sz="2000" cap="all" dirty="0" err="1">
                <a:solidFill>
                  <a:srgbClr val="BFCA00"/>
                </a:solidFill>
                <a:latin typeface="Segoe UI"/>
              </a:rPr>
              <a:t>mnist</a:t>
            </a:r>
            <a:endParaRPr kumimoji="0" lang="en-GB" altLang="de-DE" sz="2000" b="0" i="0" u="none" strike="noStrike" kern="1200" cap="all" spc="0" normalizeH="0" baseline="0" noProof="0" dirty="0">
              <a:ln>
                <a:noFill/>
              </a:ln>
              <a:solidFill>
                <a:srgbClr val="BFCA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F566F-B0DE-EBC6-9CF1-A16C06884153}"/>
              </a:ext>
            </a:extLst>
          </p:cNvPr>
          <p:cNvSpPr/>
          <p:nvPr/>
        </p:nvSpPr>
        <p:spPr>
          <a:xfrm>
            <a:off x="389499" y="1317279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latent embeddings as an </a:t>
            </a:r>
            <a:r>
              <a:rPr lang="en-US" sz="1600" b="1" dirty="0"/>
              <a:t>autoencoder</a:t>
            </a:r>
            <a:endParaRPr lang="de-DE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C6FC4-8141-0C35-E5F6-6FA038981840}"/>
              </a:ext>
            </a:extLst>
          </p:cNvPr>
          <p:cNvSpPr/>
          <p:nvPr/>
        </p:nvSpPr>
        <p:spPr>
          <a:xfrm>
            <a:off x="3521073" y="1317279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Embedding created - </a:t>
            </a:r>
            <a:r>
              <a:rPr lang="en-US" sz="1600" b="1" dirty="0"/>
              <a:t>middle layer</a:t>
            </a:r>
            <a:r>
              <a:rPr lang="en-US" sz="1600" dirty="0"/>
              <a:t> of the </a:t>
            </a:r>
            <a:r>
              <a:rPr lang="en-US" sz="1600" b="1" dirty="0"/>
              <a:t>victim model</a:t>
            </a:r>
            <a:endParaRPr lang="de-DE" sz="1600" b="1" dirty="0"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A65CD264-8C7C-9482-D5EE-867ECA8F0F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55166" y="1709677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4C917759-DA8F-188F-79FF-6B5392236A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97455" y="1709678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5A835-ADE5-8351-CC7F-6D8AA846BF4E}"/>
              </a:ext>
            </a:extLst>
          </p:cNvPr>
          <p:cNvSpPr/>
          <p:nvPr/>
        </p:nvSpPr>
        <p:spPr>
          <a:xfrm>
            <a:off x="6745967" y="1317279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Binarizing latent representation – results in </a:t>
            </a:r>
            <a:r>
              <a:rPr lang="en-US" sz="1600" b="1" dirty="0"/>
              <a:t>medians</a:t>
            </a:r>
            <a:r>
              <a:rPr lang="en-US" sz="1600" dirty="0"/>
              <a:t> of </a:t>
            </a:r>
            <a:r>
              <a:rPr lang="en-US" sz="1600" b="1" dirty="0"/>
              <a:t>each feature </a:t>
            </a:r>
            <a:endParaRPr lang="de-DE" sz="1600" b="1" dirty="0"/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94B27C40-CEE2-6021-D19D-46C92A81CB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141009" y="1709678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FDB75-FC11-1ECF-610D-1C4013726BF9}"/>
              </a:ext>
            </a:extLst>
          </p:cNvPr>
          <p:cNvSpPr/>
          <p:nvPr/>
        </p:nvSpPr>
        <p:spPr>
          <a:xfrm>
            <a:off x="9872344" y="1317279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Mapping</a:t>
            </a:r>
            <a:endParaRPr lang="de-DE" sz="1600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EADB5B3-6E5C-3C50-F4A9-1CD2528A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25919"/>
              </p:ext>
            </p:extLst>
          </p:nvPr>
        </p:nvGraphicFramePr>
        <p:xfrm>
          <a:off x="690664" y="3089450"/>
          <a:ext cx="9643760" cy="3144228"/>
        </p:xfrm>
        <a:graphic>
          <a:graphicData uri="http://schemas.openxmlformats.org/drawingml/2006/table">
            <a:tbl>
              <a:tblPr/>
              <a:tblGrid>
                <a:gridCol w="1377680">
                  <a:extLst>
                    <a:ext uri="{9D8B030D-6E8A-4147-A177-3AD203B41FA5}">
                      <a16:colId xmlns:a16="http://schemas.microsoft.com/office/drawing/2014/main" val="40664718"/>
                    </a:ext>
                  </a:extLst>
                </a:gridCol>
                <a:gridCol w="1377680">
                  <a:extLst>
                    <a:ext uri="{9D8B030D-6E8A-4147-A177-3AD203B41FA5}">
                      <a16:colId xmlns:a16="http://schemas.microsoft.com/office/drawing/2014/main" val="2372184209"/>
                    </a:ext>
                  </a:extLst>
                </a:gridCol>
                <a:gridCol w="1377680">
                  <a:extLst>
                    <a:ext uri="{9D8B030D-6E8A-4147-A177-3AD203B41FA5}">
                      <a16:colId xmlns:a16="http://schemas.microsoft.com/office/drawing/2014/main" val="3610240410"/>
                    </a:ext>
                  </a:extLst>
                </a:gridCol>
                <a:gridCol w="1377680">
                  <a:extLst>
                    <a:ext uri="{9D8B030D-6E8A-4147-A177-3AD203B41FA5}">
                      <a16:colId xmlns:a16="http://schemas.microsoft.com/office/drawing/2014/main" val="4034022081"/>
                    </a:ext>
                  </a:extLst>
                </a:gridCol>
                <a:gridCol w="1377680">
                  <a:extLst>
                    <a:ext uri="{9D8B030D-6E8A-4147-A177-3AD203B41FA5}">
                      <a16:colId xmlns:a16="http://schemas.microsoft.com/office/drawing/2014/main" val="1265421049"/>
                    </a:ext>
                  </a:extLst>
                </a:gridCol>
                <a:gridCol w="1377680">
                  <a:extLst>
                    <a:ext uri="{9D8B030D-6E8A-4147-A177-3AD203B41FA5}">
                      <a16:colId xmlns:a16="http://schemas.microsoft.com/office/drawing/2014/main" val="2825025701"/>
                    </a:ext>
                  </a:extLst>
                </a:gridCol>
                <a:gridCol w="1377680">
                  <a:extLst>
                    <a:ext uri="{9D8B030D-6E8A-4147-A177-3AD203B41FA5}">
                      <a16:colId xmlns:a16="http://schemas.microsoft.com/office/drawing/2014/main" val="3730967077"/>
                    </a:ext>
                  </a:extLst>
                </a:gridCol>
              </a:tblGrid>
              <a:tr h="48828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Noise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Latent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Representation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Size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Same Label and Same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Different Label and Same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Same Label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Different Label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Different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65252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1024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339966"/>
                          </a:solidFill>
                          <a:effectLst/>
                        </a:rPr>
                        <a:t>90.073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0.481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95.363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4.637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9.446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232611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94.583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2.787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95.801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4.198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2.630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44408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1024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339966"/>
                          </a:solidFill>
                          <a:effectLst/>
                        </a:rPr>
                        <a:t>90.34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0.399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95.482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4.518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9.261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81524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95.379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3.409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003366"/>
                          </a:solidFill>
                          <a:effectLst/>
                        </a:rPr>
                        <a:t>95.926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4.074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1.212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28208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1024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339966"/>
                          </a:solidFill>
                          <a:effectLst/>
                        </a:rPr>
                        <a:t>90.457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0.451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95.503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4.497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9.092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42289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95.437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3.409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95.939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4.061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1.154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46554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0.075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1024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339966"/>
                          </a:solidFill>
                          <a:effectLst/>
                        </a:rPr>
                        <a:t>90.463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0.452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339966"/>
                          </a:solidFill>
                          <a:effectLst/>
                        </a:rPr>
                        <a:t>95.502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4.498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9.085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26154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0.075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95.577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3.531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339966"/>
                          </a:solidFill>
                          <a:effectLst/>
                        </a:rPr>
                        <a:t>95.957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4.043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0.892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40856"/>
                  </a:ext>
                </a:extLst>
              </a:tr>
            </a:tbl>
          </a:graphicData>
        </a:graphic>
      </p:graphicFrame>
      <p:sp>
        <p:nvSpPr>
          <p:cNvPr id="40" name="Datumsplatzhalter 4">
            <a:extLst>
              <a:ext uri="{FF2B5EF4-FFF2-40B4-BE49-F238E27FC236}">
                <a16:creationId xmlns:a16="http://schemas.microsoft.com/office/drawing/2014/main" id="{637AEA07-5D40-5C16-5A2D-E9F1B501FB61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41" name="Footer Placeholder 1">
            <a:extLst>
              <a:ext uri="{FF2B5EF4-FFF2-40B4-BE49-F238E27FC236}">
                <a16:creationId xmlns:a16="http://schemas.microsoft.com/office/drawing/2014/main" id="{57467109-9A61-BDA6-972F-6CC44E0A55C9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8735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lang="en-GB" altLang="de-DE" sz="2000" cap="all" dirty="0">
                <a:solidFill>
                  <a:srgbClr val="BFCA00"/>
                </a:solidFill>
                <a:latin typeface="Segoe UI"/>
              </a:rPr>
              <a:t>MAPPING : Algorithm for Indistinguishability FOR CIFAR10</a:t>
            </a:r>
            <a:endParaRPr kumimoji="0" lang="en-GB" altLang="de-DE" sz="2000" b="0" i="0" u="none" strike="noStrike" kern="1200" cap="all" spc="0" normalizeH="0" baseline="0" noProof="0" dirty="0">
              <a:ln>
                <a:noFill/>
              </a:ln>
              <a:solidFill>
                <a:srgbClr val="BFCA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EADB5B3-6E5C-3C50-F4A9-1CD2528A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69932"/>
              </p:ext>
            </p:extLst>
          </p:nvPr>
        </p:nvGraphicFramePr>
        <p:xfrm>
          <a:off x="585279" y="1856886"/>
          <a:ext cx="9676310" cy="3730182"/>
        </p:xfrm>
        <a:graphic>
          <a:graphicData uri="http://schemas.openxmlformats.org/drawingml/2006/table">
            <a:tbl>
              <a:tblPr/>
              <a:tblGrid>
                <a:gridCol w="1382330">
                  <a:extLst>
                    <a:ext uri="{9D8B030D-6E8A-4147-A177-3AD203B41FA5}">
                      <a16:colId xmlns:a16="http://schemas.microsoft.com/office/drawing/2014/main" val="40664718"/>
                    </a:ext>
                  </a:extLst>
                </a:gridCol>
                <a:gridCol w="1382330">
                  <a:extLst>
                    <a:ext uri="{9D8B030D-6E8A-4147-A177-3AD203B41FA5}">
                      <a16:colId xmlns:a16="http://schemas.microsoft.com/office/drawing/2014/main" val="2372184209"/>
                    </a:ext>
                  </a:extLst>
                </a:gridCol>
                <a:gridCol w="1382330">
                  <a:extLst>
                    <a:ext uri="{9D8B030D-6E8A-4147-A177-3AD203B41FA5}">
                      <a16:colId xmlns:a16="http://schemas.microsoft.com/office/drawing/2014/main" val="3610240410"/>
                    </a:ext>
                  </a:extLst>
                </a:gridCol>
                <a:gridCol w="1382330">
                  <a:extLst>
                    <a:ext uri="{9D8B030D-6E8A-4147-A177-3AD203B41FA5}">
                      <a16:colId xmlns:a16="http://schemas.microsoft.com/office/drawing/2014/main" val="4034022081"/>
                    </a:ext>
                  </a:extLst>
                </a:gridCol>
                <a:gridCol w="1382330">
                  <a:extLst>
                    <a:ext uri="{9D8B030D-6E8A-4147-A177-3AD203B41FA5}">
                      <a16:colId xmlns:a16="http://schemas.microsoft.com/office/drawing/2014/main" val="1265421049"/>
                    </a:ext>
                  </a:extLst>
                </a:gridCol>
                <a:gridCol w="1382330">
                  <a:extLst>
                    <a:ext uri="{9D8B030D-6E8A-4147-A177-3AD203B41FA5}">
                      <a16:colId xmlns:a16="http://schemas.microsoft.com/office/drawing/2014/main" val="2825025701"/>
                    </a:ext>
                  </a:extLst>
                </a:gridCol>
                <a:gridCol w="1382330">
                  <a:extLst>
                    <a:ext uri="{9D8B030D-6E8A-4147-A177-3AD203B41FA5}">
                      <a16:colId xmlns:a16="http://schemas.microsoft.com/office/drawing/2014/main" val="3730967077"/>
                    </a:ext>
                  </a:extLst>
                </a:gridCol>
              </a:tblGrid>
              <a:tr h="756958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Noise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Latent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Representation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Size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Same Label and Same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Different Label and Same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Same Label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Different Label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Different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65252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rgbClr val="FF0000"/>
                          </a:solidFill>
                          <a:effectLst/>
                        </a:rPr>
                        <a:t>53.50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36.66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56.88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rgbClr val="FF0000"/>
                          </a:solidFill>
                          <a:effectLst/>
                        </a:rPr>
                        <a:t>43.11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9.82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232611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57.28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39.15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58.37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rgbClr val="FF0000"/>
                          </a:solidFill>
                          <a:effectLst/>
                        </a:rPr>
                        <a:t>41.62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3.56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44408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77.17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13.27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81.54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18.45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´9.55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81524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81.69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14.57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83.751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16.24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3.73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28208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79.16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11.25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83.78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16.21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9.57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42289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83.85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12.44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85.99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14.01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3.7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46554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0.075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82.2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8.372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86.84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13.15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9.42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26154"/>
                  </a:ext>
                </a:extLst>
              </a:tr>
              <a:tr h="37165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0.075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87.23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9.39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89.25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10.744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0" dirty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40856"/>
                  </a:ext>
                </a:extLst>
              </a:tr>
            </a:tbl>
          </a:graphicData>
        </a:graphic>
      </p:graphicFrame>
      <p:sp>
        <p:nvSpPr>
          <p:cNvPr id="40" name="Datumsplatzhalter 4">
            <a:extLst>
              <a:ext uri="{FF2B5EF4-FFF2-40B4-BE49-F238E27FC236}">
                <a16:creationId xmlns:a16="http://schemas.microsoft.com/office/drawing/2014/main" id="{637AEA07-5D40-5C16-5A2D-E9F1B501FB61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41" name="Footer Placeholder 1">
            <a:extLst>
              <a:ext uri="{FF2B5EF4-FFF2-40B4-BE49-F238E27FC236}">
                <a16:creationId xmlns:a16="http://schemas.microsoft.com/office/drawing/2014/main" id="{57467109-9A61-BDA6-972F-6CC44E0A55C9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3620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C8BA3-D054-627B-A0C8-6A8172999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D588-0B24-6DBA-9360-1FFA0E646A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BB576E-1D1B-3AD0-2AEA-83D3ED8D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3" y="981512"/>
            <a:ext cx="1759590" cy="1759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A0E59-C398-7609-35C1-F220396F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26" y="994991"/>
            <a:ext cx="1759590" cy="1759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FD177-7C69-5F32-2714-CF28230967E0}"/>
              </a:ext>
            </a:extLst>
          </p:cNvPr>
          <p:cNvSpPr txBox="1"/>
          <p:nvPr/>
        </p:nvSpPr>
        <p:spPr>
          <a:xfrm>
            <a:off x="-89160" y="2838173"/>
            <a:ext cx="2779455" cy="480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Original and </a:t>
            </a:r>
            <a:r>
              <a:rPr lang="de-DE" sz="12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Perturbed</a:t>
            </a:r>
            <a:r>
              <a:rPr lang="de-DE" sz="12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: Not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watermarked</a:t>
            </a: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, Same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labels</a:t>
            </a:r>
            <a:endParaRPr lang="de-DE" sz="14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14464-9163-293F-87CD-1BC65DF804D6}"/>
              </a:ext>
            </a:extLst>
          </p:cNvPr>
          <p:cNvSpPr txBox="1"/>
          <p:nvPr/>
        </p:nvSpPr>
        <p:spPr>
          <a:xfrm>
            <a:off x="3485079" y="2754581"/>
            <a:ext cx="2263632" cy="38652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Original: Not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watermarked</a:t>
            </a:r>
            <a:r>
              <a:rPr lang="de-DE" sz="1400" b="1" dirty="0">
                <a:solidFill>
                  <a:schemeClr val="accent3"/>
                </a:solidFill>
              </a:rPr>
              <a:t>, </a:t>
            </a:r>
            <a:r>
              <a:rPr lang="de-DE" sz="1400" b="1" dirty="0" err="1">
                <a:solidFill>
                  <a:schemeClr val="accent3"/>
                </a:solidFill>
              </a:rPr>
              <a:t>Perturbed</a:t>
            </a:r>
            <a:r>
              <a:rPr lang="de-DE" sz="1400" b="1" dirty="0">
                <a:solidFill>
                  <a:schemeClr val="accent3"/>
                </a:solidFill>
              </a:rPr>
              <a:t>: </a:t>
            </a:r>
            <a:r>
              <a:rPr lang="de-DE" sz="1400" b="1" dirty="0" err="1">
                <a:solidFill>
                  <a:schemeClr val="accent3"/>
                </a:solidFill>
              </a:rPr>
              <a:t>Watermarked</a:t>
            </a:r>
            <a:r>
              <a:rPr lang="de-DE" sz="1400" b="1" dirty="0">
                <a:solidFill>
                  <a:schemeClr val="accent3"/>
                </a:solidFill>
              </a:rPr>
              <a:t>, Different </a:t>
            </a:r>
            <a:r>
              <a:rPr lang="de-DE" sz="1400" b="1" dirty="0" err="1">
                <a:solidFill>
                  <a:schemeClr val="accent3"/>
                </a:solidFill>
              </a:rPr>
              <a:t>labels</a:t>
            </a:r>
            <a:endParaRPr lang="de-DE" sz="14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DDC059-47F6-32D5-6733-FE28A6E80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709" y="987804"/>
            <a:ext cx="1759590" cy="1759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DAB992-8C0E-3ED9-A632-6AB65E67AAAE}"/>
              </a:ext>
            </a:extLst>
          </p:cNvPr>
          <p:cNvSpPr txBox="1"/>
          <p:nvPr/>
        </p:nvSpPr>
        <p:spPr>
          <a:xfrm>
            <a:off x="6488077" y="2766279"/>
            <a:ext cx="2061062" cy="38652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Original: </a:t>
            </a:r>
            <a:r>
              <a:rPr lang="de-DE" sz="1400" b="1" dirty="0" err="1">
                <a:solidFill>
                  <a:schemeClr val="accent3"/>
                </a:solidFill>
              </a:rPr>
              <a:t>W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atermarked</a:t>
            </a:r>
            <a:r>
              <a:rPr lang="de-DE" sz="1400" b="1" dirty="0">
                <a:solidFill>
                  <a:schemeClr val="accent3"/>
                </a:solidFill>
              </a:rPr>
              <a:t>, </a:t>
            </a:r>
            <a:r>
              <a:rPr lang="de-DE" sz="1400" b="1" dirty="0" err="1">
                <a:solidFill>
                  <a:schemeClr val="accent3"/>
                </a:solidFill>
              </a:rPr>
              <a:t>Perturbed</a:t>
            </a:r>
            <a:r>
              <a:rPr lang="de-DE" sz="1400" b="1" dirty="0">
                <a:solidFill>
                  <a:schemeClr val="accent3"/>
                </a:solidFill>
              </a:rPr>
              <a:t>: Not </a:t>
            </a:r>
            <a:r>
              <a:rPr lang="de-DE" sz="1400" b="1" dirty="0" err="1">
                <a:solidFill>
                  <a:schemeClr val="accent3"/>
                </a:solidFill>
              </a:rPr>
              <a:t>Watermarked</a:t>
            </a:r>
            <a:r>
              <a:rPr lang="de-DE" sz="1400" b="1" dirty="0">
                <a:solidFill>
                  <a:schemeClr val="accent3"/>
                </a:solidFill>
              </a:rPr>
              <a:t>, same </a:t>
            </a:r>
            <a:r>
              <a:rPr lang="de-DE" sz="1400" b="1" dirty="0" err="1">
                <a:solidFill>
                  <a:schemeClr val="accent3"/>
                </a:solidFill>
              </a:rPr>
              <a:t>labels</a:t>
            </a:r>
            <a:endParaRPr lang="de-DE" sz="14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0F274E-E961-4B4D-3DF1-9E947C5A7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192" y="971026"/>
            <a:ext cx="1759590" cy="17595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2210CD-2144-7CB6-88BE-CEE1231AD40A}"/>
              </a:ext>
            </a:extLst>
          </p:cNvPr>
          <p:cNvSpPr txBox="1"/>
          <p:nvPr/>
        </p:nvSpPr>
        <p:spPr>
          <a:xfrm>
            <a:off x="9368675" y="2786366"/>
            <a:ext cx="2070669" cy="38652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Original: </a:t>
            </a:r>
            <a:r>
              <a:rPr lang="de-DE" sz="1400" b="1" dirty="0" err="1">
                <a:solidFill>
                  <a:schemeClr val="accent3"/>
                </a:solidFill>
              </a:rPr>
              <a:t>W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atermarked</a:t>
            </a:r>
            <a:r>
              <a:rPr lang="de-DE" sz="1400" b="1" dirty="0">
                <a:solidFill>
                  <a:schemeClr val="accent3"/>
                </a:solidFill>
              </a:rPr>
              <a:t>, </a:t>
            </a:r>
            <a:r>
              <a:rPr lang="de-DE" sz="1400" b="1" dirty="0" err="1">
                <a:solidFill>
                  <a:schemeClr val="accent3"/>
                </a:solidFill>
              </a:rPr>
              <a:t>Perturbed</a:t>
            </a:r>
            <a:r>
              <a:rPr lang="de-DE" sz="1400" b="1" dirty="0">
                <a:solidFill>
                  <a:schemeClr val="accent3"/>
                </a:solidFill>
              </a:rPr>
              <a:t>: </a:t>
            </a:r>
            <a:r>
              <a:rPr lang="de-DE" sz="1400" b="1" dirty="0" err="1">
                <a:solidFill>
                  <a:schemeClr val="accent3"/>
                </a:solidFill>
              </a:rPr>
              <a:t>Watermarked</a:t>
            </a:r>
            <a:r>
              <a:rPr lang="de-DE" sz="1400" b="1" dirty="0">
                <a:solidFill>
                  <a:schemeClr val="accent3"/>
                </a:solidFill>
              </a:rPr>
              <a:t>, same </a:t>
            </a:r>
            <a:r>
              <a:rPr lang="de-DE" sz="1400" b="1" dirty="0" err="1">
                <a:solidFill>
                  <a:schemeClr val="accent3"/>
                </a:solidFill>
              </a:rPr>
              <a:t>labels</a:t>
            </a:r>
            <a:endParaRPr lang="de-DE" sz="14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B03B62-5E0C-2ABE-AB89-21983E60F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20" y="3875834"/>
            <a:ext cx="1724713" cy="17247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704FE4-A629-FBCD-BCCF-10BD8A124B39}"/>
              </a:ext>
            </a:extLst>
          </p:cNvPr>
          <p:cNvSpPr txBox="1"/>
          <p:nvPr/>
        </p:nvSpPr>
        <p:spPr>
          <a:xfrm>
            <a:off x="177777" y="5721856"/>
            <a:ext cx="2779455" cy="480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Original and </a:t>
            </a:r>
            <a:r>
              <a:rPr lang="de-DE" sz="12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Perturbed</a:t>
            </a:r>
            <a:r>
              <a:rPr lang="de-DE" sz="12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: Not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watermarked</a:t>
            </a: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, Same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labels</a:t>
            </a:r>
            <a:endParaRPr lang="de-DE" sz="14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2D89B6-3879-FFCF-EAB6-E5FBD5E50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7226" y="3927644"/>
            <a:ext cx="1759590" cy="17595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FF1944-A173-7CD4-2843-05C8F90033B7}"/>
              </a:ext>
            </a:extLst>
          </p:cNvPr>
          <p:cNvSpPr txBox="1"/>
          <p:nvPr/>
        </p:nvSpPr>
        <p:spPr>
          <a:xfrm>
            <a:off x="3426357" y="5697079"/>
            <a:ext cx="2263632" cy="38652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Original: Not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watermarked</a:t>
            </a:r>
            <a:r>
              <a:rPr lang="de-DE" sz="1400" b="1" dirty="0">
                <a:solidFill>
                  <a:schemeClr val="accent3"/>
                </a:solidFill>
              </a:rPr>
              <a:t>, </a:t>
            </a:r>
            <a:r>
              <a:rPr lang="de-DE" sz="1400" b="1" dirty="0" err="1">
                <a:solidFill>
                  <a:schemeClr val="accent3"/>
                </a:solidFill>
              </a:rPr>
              <a:t>Perturbed</a:t>
            </a:r>
            <a:r>
              <a:rPr lang="de-DE" sz="1400" b="1" dirty="0">
                <a:solidFill>
                  <a:schemeClr val="accent3"/>
                </a:solidFill>
              </a:rPr>
              <a:t>: </a:t>
            </a:r>
            <a:r>
              <a:rPr lang="de-DE" sz="1400" b="1" dirty="0" err="1">
                <a:solidFill>
                  <a:schemeClr val="accent3"/>
                </a:solidFill>
              </a:rPr>
              <a:t>Watermarked</a:t>
            </a:r>
            <a:r>
              <a:rPr lang="de-DE" sz="1400" b="1" dirty="0">
                <a:solidFill>
                  <a:schemeClr val="accent3"/>
                </a:solidFill>
              </a:rPr>
              <a:t>, same </a:t>
            </a:r>
            <a:r>
              <a:rPr lang="de-DE" sz="1400" b="1" dirty="0" err="1">
                <a:solidFill>
                  <a:schemeClr val="accent3"/>
                </a:solidFill>
              </a:rPr>
              <a:t>labels</a:t>
            </a:r>
            <a:endParaRPr lang="de-DE" sz="14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0CE497-C7C7-2DEF-8DB0-AF55BC16E6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709" y="3927644"/>
            <a:ext cx="1759590" cy="17595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F4E9F7-5B1D-68B6-788B-888F63CC2FE7}"/>
              </a:ext>
            </a:extLst>
          </p:cNvPr>
          <p:cNvSpPr txBox="1"/>
          <p:nvPr/>
        </p:nvSpPr>
        <p:spPr>
          <a:xfrm>
            <a:off x="6488077" y="5721856"/>
            <a:ext cx="2263632" cy="38652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Original: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watermarked</a:t>
            </a:r>
            <a:r>
              <a:rPr lang="de-DE" sz="1400" b="1" dirty="0">
                <a:solidFill>
                  <a:schemeClr val="accent3"/>
                </a:solidFill>
              </a:rPr>
              <a:t>, </a:t>
            </a:r>
            <a:r>
              <a:rPr lang="de-DE" sz="1400" b="1" dirty="0" err="1">
                <a:solidFill>
                  <a:schemeClr val="accent3"/>
                </a:solidFill>
              </a:rPr>
              <a:t>Perturbed</a:t>
            </a:r>
            <a:r>
              <a:rPr lang="de-DE" sz="1400" b="1" dirty="0">
                <a:solidFill>
                  <a:schemeClr val="accent3"/>
                </a:solidFill>
              </a:rPr>
              <a:t>: Not </a:t>
            </a:r>
            <a:r>
              <a:rPr lang="de-DE" sz="1400" b="1" dirty="0" err="1">
                <a:solidFill>
                  <a:schemeClr val="accent3"/>
                </a:solidFill>
              </a:rPr>
              <a:t>Watermarked</a:t>
            </a:r>
            <a:r>
              <a:rPr lang="de-DE" sz="1400" b="1" dirty="0">
                <a:solidFill>
                  <a:schemeClr val="accent3"/>
                </a:solidFill>
              </a:rPr>
              <a:t>, different </a:t>
            </a:r>
            <a:r>
              <a:rPr lang="de-DE" sz="1400" b="1" dirty="0" err="1">
                <a:solidFill>
                  <a:schemeClr val="accent3"/>
                </a:solidFill>
              </a:rPr>
              <a:t>labels</a:t>
            </a:r>
            <a:endParaRPr lang="de-DE" sz="14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591B5C-0E3F-D0DC-B9AC-0F7BEF72C3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6946" y="3974216"/>
            <a:ext cx="1759590" cy="17595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8E171A0-880F-AA0F-251D-CC55CEBC1815}"/>
              </a:ext>
            </a:extLst>
          </p:cNvPr>
          <p:cNvSpPr txBox="1"/>
          <p:nvPr/>
        </p:nvSpPr>
        <p:spPr>
          <a:xfrm>
            <a:off x="8971283" y="5726120"/>
            <a:ext cx="2865454" cy="480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Original: </a:t>
            </a:r>
            <a:r>
              <a:rPr lang="de-DE" sz="1400" b="1" dirty="0" err="1">
                <a:solidFill>
                  <a:schemeClr val="accent3"/>
                </a:solidFill>
              </a:rPr>
              <a:t>W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atermarked</a:t>
            </a:r>
            <a:r>
              <a:rPr lang="de-DE" sz="1400" b="1" dirty="0">
                <a:solidFill>
                  <a:schemeClr val="accent3"/>
                </a:solidFill>
              </a:rPr>
              <a:t>, </a:t>
            </a:r>
            <a:r>
              <a:rPr lang="de-DE" sz="1400" b="1" dirty="0" err="1">
                <a:solidFill>
                  <a:schemeClr val="accent3"/>
                </a:solidFill>
              </a:rPr>
              <a:t>Perturbed</a:t>
            </a:r>
            <a:r>
              <a:rPr lang="de-DE" sz="1400" b="1" dirty="0">
                <a:solidFill>
                  <a:schemeClr val="accent3"/>
                </a:solidFill>
              </a:rPr>
              <a:t>: </a:t>
            </a:r>
            <a:r>
              <a:rPr lang="de-DE" sz="1400" b="1" dirty="0" err="1">
                <a:solidFill>
                  <a:schemeClr val="accent3"/>
                </a:solidFill>
              </a:rPr>
              <a:t>Watermarked</a:t>
            </a:r>
            <a:r>
              <a:rPr lang="de-DE" sz="1400" b="1" dirty="0">
                <a:solidFill>
                  <a:schemeClr val="accent3"/>
                </a:solidFill>
              </a:rPr>
              <a:t>, </a:t>
            </a:r>
            <a:r>
              <a:rPr lang="de-DE" sz="1400" b="1" dirty="0" err="1">
                <a:solidFill>
                  <a:schemeClr val="accent3"/>
                </a:solidFill>
              </a:rPr>
              <a:t>diff</a:t>
            </a:r>
            <a:r>
              <a:rPr lang="de-DE" sz="1400" b="1" dirty="0">
                <a:solidFill>
                  <a:schemeClr val="accent3"/>
                </a:solidFill>
              </a:rPr>
              <a:t> </a:t>
            </a:r>
            <a:r>
              <a:rPr lang="de-DE" sz="1400" b="1" dirty="0" err="1">
                <a:solidFill>
                  <a:schemeClr val="accent3"/>
                </a:solidFill>
              </a:rPr>
              <a:t>labels</a:t>
            </a:r>
            <a:endParaRPr lang="de-DE" sz="14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9895D6-CAD0-4D8C-644A-B35E5E3E4D9F}"/>
              </a:ext>
            </a:extLst>
          </p:cNvPr>
          <p:cNvSpPr txBox="1"/>
          <p:nvPr/>
        </p:nvSpPr>
        <p:spPr>
          <a:xfrm>
            <a:off x="3065899" y="466533"/>
            <a:ext cx="5147451" cy="480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Above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: eps-0.2 and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below</a:t>
            </a: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eps</a:t>
            </a:r>
            <a:r>
              <a:rPr lang="de-DE" sz="1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- 0.075</a:t>
            </a:r>
          </a:p>
        </p:txBody>
      </p:sp>
    </p:spTree>
    <p:extLst>
      <p:ext uri="{BB962C8B-B14F-4D97-AF65-F5344CB8AC3E}">
        <p14:creationId xmlns:p14="http://schemas.microsoft.com/office/powerpoint/2010/main" val="1262988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6547-DB98-6DD4-417B-A8F883B7B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C1A4-56A3-0D27-E195-76C1E43D81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965B9-7D54-A5BF-0202-F8031D4A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75" y="1679590"/>
            <a:ext cx="7742930" cy="256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5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A561EE-689B-6043-68F9-99742499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02" y="2816199"/>
            <a:ext cx="9337595" cy="461665"/>
          </a:xfrm>
        </p:spPr>
        <p:txBody>
          <a:bodyPr/>
          <a:lstStyle/>
          <a:p>
            <a:pPr algn="ctr"/>
            <a:r>
              <a:rPr lang="de-DE" dirty="0" err="1"/>
              <a:t>Entangled</a:t>
            </a:r>
            <a:r>
              <a:rPr lang="de-DE" dirty="0"/>
              <a:t> </a:t>
            </a:r>
            <a:r>
              <a:rPr lang="de-DE" dirty="0" err="1"/>
              <a:t>Watermarking</a:t>
            </a:r>
            <a:r>
              <a:rPr lang="de-DE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C8FC-068D-8F11-FE01-A712AF4F08A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959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EWE : Entangled watermarking 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905139FF-51D6-B1D0-E6CD-25CFBFAA9311}"/>
              </a:ext>
            </a:extLst>
          </p:cNvPr>
          <p:cNvSpPr txBox="1">
            <a:spLocks/>
          </p:cNvSpPr>
          <p:nvPr/>
        </p:nvSpPr>
        <p:spPr>
          <a:xfrm>
            <a:off x="487363" y="1037670"/>
            <a:ext cx="10017052" cy="207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Defense</a:t>
            </a:r>
            <a:r>
              <a:rPr lang="en-GB" dirty="0">
                <a:solidFill>
                  <a:schemeClr val="tx1"/>
                </a:solidFill>
              </a:rPr>
              <a:t> Technique for Model Extraction Attacks</a:t>
            </a:r>
          </a:p>
          <a:p>
            <a:r>
              <a:rPr lang="en-GB" b="1" dirty="0">
                <a:solidFill>
                  <a:schemeClr val="tx1"/>
                </a:solidFill>
              </a:rPr>
              <a:t>Invasive</a:t>
            </a:r>
            <a:r>
              <a:rPr lang="en-GB" dirty="0">
                <a:solidFill>
                  <a:schemeClr val="tx1"/>
                </a:solidFill>
              </a:rPr>
              <a:t>: Changes to training process</a:t>
            </a:r>
          </a:p>
          <a:p>
            <a:r>
              <a:rPr lang="en-GB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Leverage the soft nearest neighbor loss to entangle representations extracted from training data and watermark data </a:t>
            </a:r>
          </a:p>
          <a:p>
            <a:r>
              <a:rPr lang="en-US" b="1" dirty="0">
                <a:solidFill>
                  <a:schemeClr val="tx1"/>
                </a:solidFill>
              </a:rPr>
              <a:t>Overcomes the limitation </a:t>
            </a:r>
            <a:r>
              <a:rPr lang="en-US" dirty="0">
                <a:solidFill>
                  <a:schemeClr val="tx1"/>
                </a:solidFill>
              </a:rPr>
              <a:t>of watermarked models roughly split their parameter set into two subsets, the first encodes the </a:t>
            </a:r>
            <a:r>
              <a:rPr lang="en-US" b="1" dirty="0">
                <a:solidFill>
                  <a:schemeClr val="tx1"/>
                </a:solidFill>
              </a:rPr>
              <a:t>task distribution </a:t>
            </a:r>
            <a:r>
              <a:rPr lang="en-US" dirty="0">
                <a:solidFill>
                  <a:schemeClr val="tx1"/>
                </a:solidFill>
              </a:rPr>
              <a:t>while the second overfits to the </a:t>
            </a:r>
            <a:r>
              <a:rPr lang="en-US" b="1" dirty="0">
                <a:solidFill>
                  <a:schemeClr val="tx1"/>
                </a:solidFill>
              </a:rPr>
              <a:t>watermarks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64D83-0B19-4E3B-51FC-F9F4CA773297}"/>
              </a:ext>
            </a:extLst>
          </p:cNvPr>
          <p:cNvSpPr txBox="1"/>
          <p:nvPr/>
        </p:nvSpPr>
        <p:spPr>
          <a:xfrm>
            <a:off x="334963" y="4283015"/>
            <a:ext cx="10094586" cy="175432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Assumptions about adversary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knowledge of the training data used to train the victim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Knows the architecture of the victim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knowledge that watermarking is deployed but not what kind of watermarking as 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 descr="A picture containing clipart, sketch&#10;&#10;Description automatically generated">
            <a:extLst>
              <a:ext uri="{FF2B5EF4-FFF2-40B4-BE49-F238E27FC236}">
                <a16:creationId xmlns:a16="http://schemas.microsoft.com/office/drawing/2014/main" id="{4F33DE51-8C84-3922-786F-8A15EDB59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43" y="4072307"/>
            <a:ext cx="100979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A561EE-689B-6043-68F9-99742499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0" y="2816199"/>
            <a:ext cx="10435905" cy="923330"/>
          </a:xfrm>
        </p:spPr>
        <p:txBody>
          <a:bodyPr/>
          <a:lstStyle/>
          <a:p>
            <a:r>
              <a:rPr lang="de-DE" dirty="0"/>
              <a:t>RECAP: PHASE 1: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adversaries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retraining</a:t>
            </a:r>
            <a:r>
              <a:rPr lang="de-DE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C8FC-068D-8F11-FE01-A712AF4F08A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194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EWE : Entangled watermarking Algorithm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3AA9970D-DCC4-0432-F9CD-EB437B761B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885271"/>
            <a:ext cx="10017052" cy="10523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watermark set</a:t>
            </a:r>
          </a:p>
          <a:p>
            <a:r>
              <a:rPr lang="en-US" dirty="0">
                <a:solidFill>
                  <a:schemeClr val="tx1"/>
                </a:solidFill>
              </a:rPr>
              <a:t>Compute the trigger positions for the watermark samples</a:t>
            </a:r>
          </a:p>
          <a:p>
            <a:r>
              <a:rPr lang="en-US" dirty="0">
                <a:solidFill>
                  <a:schemeClr val="tx1"/>
                </a:solidFill>
              </a:rPr>
              <a:t>Train the model to have the special behavior that it classifies </a:t>
            </a:r>
            <a:r>
              <a:rPr lang="en-US" b="1" dirty="0">
                <a:solidFill>
                  <a:schemeClr val="tx1"/>
                </a:solidFill>
              </a:rPr>
              <a:t>watermarked sample (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b="1" baseline="-25000" dirty="0" err="1">
                <a:solidFill>
                  <a:schemeClr val="tx1"/>
                </a:solidFill>
              </a:rPr>
              <a:t>w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as semantically </a:t>
            </a:r>
            <a:r>
              <a:rPr lang="en-US" b="1" dirty="0">
                <a:solidFill>
                  <a:schemeClr val="tx1"/>
                </a:solidFill>
              </a:rPr>
              <a:t>different target class (</a:t>
            </a: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613A7-2619-998F-A8FA-E5FACB373D41}"/>
              </a:ext>
            </a:extLst>
          </p:cNvPr>
          <p:cNvSpPr/>
          <p:nvPr/>
        </p:nvSpPr>
        <p:spPr>
          <a:xfrm>
            <a:off x="184558" y="2323294"/>
            <a:ext cx="2457925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watermark set</a:t>
            </a:r>
          </a:p>
          <a:p>
            <a:pPr algn="ctr"/>
            <a:r>
              <a:rPr lang="en-US" sz="1600" b="1" dirty="0"/>
              <a:t>(in and out distribution, one target class, one source class)</a:t>
            </a:r>
            <a:endParaRPr lang="de-DE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5BF13-B6F2-2058-274B-AA08918CB974}"/>
              </a:ext>
            </a:extLst>
          </p:cNvPr>
          <p:cNvSpPr/>
          <p:nvPr/>
        </p:nvSpPr>
        <p:spPr>
          <a:xfrm>
            <a:off x="3466537" y="2323294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err="1"/>
              <a:t>Compute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trigger</a:t>
            </a:r>
            <a:r>
              <a:rPr lang="de-DE" sz="1600" b="1" dirty="0"/>
              <a:t> </a:t>
            </a:r>
            <a:r>
              <a:rPr lang="de-DE" sz="1600" b="1" dirty="0" err="1"/>
              <a:t>position</a:t>
            </a:r>
            <a:endParaRPr lang="de-DE" sz="1600" b="1" dirty="0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6105C94E-FA10-DEFF-10FC-E42480590D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00630" y="2715692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A015965-2C6B-A6A6-3EBA-918678E9EB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21262" y="2715693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AC44F-6A87-B331-3FD2-268BBB4FB85B}"/>
              </a:ext>
            </a:extLst>
          </p:cNvPr>
          <p:cNvSpPr/>
          <p:nvPr/>
        </p:nvSpPr>
        <p:spPr>
          <a:xfrm>
            <a:off x="6452598" y="2323294"/>
            <a:ext cx="2374192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Modify </a:t>
            </a:r>
            <a:r>
              <a:rPr lang="de-DE" sz="1600" b="1" dirty="0" err="1"/>
              <a:t>the</a:t>
            </a:r>
            <a:r>
              <a:rPr lang="de-DE" sz="1600" b="1" dirty="0"/>
              <a:t> Loss </a:t>
            </a:r>
            <a:r>
              <a:rPr lang="de-DE" sz="1600" b="1" dirty="0" err="1"/>
              <a:t>function</a:t>
            </a:r>
            <a:endParaRPr lang="de-DE" sz="1600" b="1" dirty="0"/>
          </a:p>
          <a:p>
            <a:pPr algn="ctr"/>
            <a:r>
              <a:rPr lang="de-DE" sz="1600" b="1" dirty="0"/>
              <a:t>(</a:t>
            </a:r>
            <a:r>
              <a:rPr lang="de-DE" sz="1600" b="1" dirty="0" err="1"/>
              <a:t>Compute</a:t>
            </a:r>
            <a:r>
              <a:rPr lang="de-DE" sz="1600" b="1" dirty="0"/>
              <a:t> SNNL and </a:t>
            </a:r>
            <a:r>
              <a:rPr lang="de-DE" sz="1600" b="1" dirty="0" err="1"/>
              <a:t>sum</a:t>
            </a:r>
            <a:r>
              <a:rPr lang="de-DE" sz="1600" b="1" dirty="0"/>
              <a:t> </a:t>
            </a:r>
            <a:r>
              <a:rPr lang="de-DE" sz="1600" b="1" dirty="0" err="1"/>
              <a:t>across</a:t>
            </a:r>
            <a:r>
              <a:rPr lang="de-DE" sz="1600" b="1" dirty="0"/>
              <a:t> all </a:t>
            </a:r>
            <a:r>
              <a:rPr lang="de-DE" sz="1600" b="1" dirty="0" err="1"/>
              <a:t>layers</a:t>
            </a:r>
            <a:r>
              <a:rPr lang="de-DE" sz="1600" b="1" dirty="0"/>
              <a:t>)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377D91C2-71EB-D607-E34C-EEA011EB3C8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872608" y="2715693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CFC67D-FDC9-3171-D562-5758352D15F1}"/>
              </a:ext>
            </a:extLst>
          </p:cNvPr>
          <p:cNvSpPr/>
          <p:nvPr/>
        </p:nvSpPr>
        <p:spPr>
          <a:xfrm>
            <a:off x="9580228" y="2323294"/>
            <a:ext cx="2516697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Training </a:t>
            </a:r>
            <a:r>
              <a:rPr lang="de-DE" sz="1600" b="1" dirty="0" err="1"/>
              <a:t>model</a:t>
            </a:r>
            <a:r>
              <a:rPr lang="de-DE" sz="1600" b="1" dirty="0"/>
              <a:t>  (</a:t>
            </a:r>
            <a:r>
              <a:rPr lang="de-DE" sz="1600" b="1" dirty="0" err="1"/>
              <a:t>watermark</a:t>
            </a:r>
            <a:r>
              <a:rPr lang="de-DE" sz="1600" b="1" dirty="0"/>
              <a:t> + </a:t>
            </a:r>
            <a:r>
              <a:rPr lang="de-DE" sz="1600" b="1" dirty="0" err="1"/>
              <a:t>train</a:t>
            </a:r>
            <a:r>
              <a:rPr lang="de-DE" sz="1600" b="1" dirty="0"/>
              <a:t> </a:t>
            </a:r>
            <a:r>
              <a:rPr lang="de-DE" sz="1600" b="1" dirty="0" err="1"/>
              <a:t>set</a:t>
            </a:r>
            <a:r>
              <a:rPr lang="de-DE" sz="1600" b="1" dirty="0"/>
              <a:t>) (soft </a:t>
            </a:r>
            <a:r>
              <a:rPr lang="de-DE" sz="1600" b="1" dirty="0" err="1"/>
              <a:t>nearest</a:t>
            </a:r>
            <a:r>
              <a:rPr lang="de-DE" sz="1600" b="1" dirty="0"/>
              <a:t> </a:t>
            </a:r>
            <a:r>
              <a:rPr lang="de-DE" sz="1600" b="1" dirty="0" err="1"/>
              <a:t>neighbor</a:t>
            </a:r>
            <a:r>
              <a:rPr lang="de-DE" sz="1600" b="1" dirty="0"/>
              <a:t> + </a:t>
            </a:r>
            <a:r>
              <a:rPr lang="de-DE" sz="1600" b="1" dirty="0" err="1"/>
              <a:t>cross</a:t>
            </a:r>
            <a:r>
              <a:rPr lang="de-DE" sz="1600" b="1" dirty="0"/>
              <a:t> </a:t>
            </a:r>
            <a:r>
              <a:rPr lang="de-DE" sz="1600" b="1" dirty="0" err="1"/>
              <a:t>entropy</a:t>
            </a:r>
            <a:r>
              <a:rPr lang="de-DE" sz="1600" b="1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A53C74-A624-A47B-CD27-EFF4756F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3539974"/>
            <a:ext cx="497529" cy="24327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076141-DD23-4921-D46F-E8DE7EF1C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59" t="14749" r="33887" b="53491"/>
          <a:stretch/>
        </p:blipFill>
        <p:spPr>
          <a:xfrm>
            <a:off x="1204457" y="3942112"/>
            <a:ext cx="418126" cy="483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B782A4-D143-791B-BE05-BA554B7B66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714" t="15043" r="34915" b="54424"/>
          <a:stretch/>
        </p:blipFill>
        <p:spPr>
          <a:xfrm>
            <a:off x="1204457" y="4658660"/>
            <a:ext cx="384149" cy="5657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F3C776-0EA6-B596-174D-9891FE068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667" y="3850632"/>
            <a:ext cx="619125" cy="666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7353F0-9464-BCBB-2FFE-5532B4267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004" y="4475363"/>
            <a:ext cx="552450" cy="5619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14161F-4483-DA59-C41F-93375778F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6429" y="5037338"/>
            <a:ext cx="609600" cy="6000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9DE82C1-B149-131C-8627-AC4190F4E4E1}"/>
              </a:ext>
            </a:extLst>
          </p:cNvPr>
          <p:cNvSpPr/>
          <p:nvPr/>
        </p:nvSpPr>
        <p:spPr>
          <a:xfrm>
            <a:off x="1098958" y="3783435"/>
            <a:ext cx="1543525" cy="1853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EA1960-40F1-A450-C0C1-95114EAD8303}"/>
              </a:ext>
            </a:extLst>
          </p:cNvPr>
          <p:cNvSpPr txBox="1"/>
          <p:nvPr/>
        </p:nvSpPr>
        <p:spPr>
          <a:xfrm>
            <a:off x="757091" y="5725422"/>
            <a:ext cx="2246167" cy="57026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kern="1200" dirty="0" err="1">
                <a:latin typeface="+mn-lt"/>
                <a:ea typeface="+mn-ea"/>
                <a:cs typeface="+mn-cs"/>
              </a:rPr>
              <a:t>Watermark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set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 err="1"/>
              <a:t>With</a:t>
            </a:r>
            <a:r>
              <a:rPr lang="de-DE" sz="1200" b="1" dirty="0"/>
              <a:t> </a:t>
            </a:r>
            <a:r>
              <a:rPr lang="de-DE" sz="1200" b="1" dirty="0" err="1"/>
              <a:t>label</a:t>
            </a:r>
            <a:r>
              <a:rPr lang="de-DE" sz="1200" b="1" dirty="0"/>
              <a:t> = </a:t>
            </a:r>
            <a:r>
              <a:rPr lang="de-DE" sz="1200" b="1" dirty="0" err="1"/>
              <a:t>t-shirt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5CCA3-294E-49EF-0373-DB42631396F3}"/>
              </a:ext>
            </a:extLst>
          </p:cNvPr>
          <p:cNvSpPr txBox="1"/>
          <p:nvPr/>
        </p:nvSpPr>
        <p:spPr>
          <a:xfrm>
            <a:off x="2821567" y="4039978"/>
            <a:ext cx="3807300" cy="30777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de-DE" sz="1400" b="1" dirty="0" err="1"/>
              <a:t>Argmax</a:t>
            </a:r>
            <a:r>
              <a:rPr lang="de-DE" sz="1400" b="1" dirty="0"/>
              <a:t>(</a:t>
            </a:r>
            <a:r>
              <a:rPr lang="de-DE" sz="1400" b="1" dirty="0" err="1"/>
              <a:t>conv</a:t>
            </a:r>
            <a:r>
              <a:rPr lang="de-DE" sz="1400" b="1" dirty="0"/>
              <a:t>(</a:t>
            </a:r>
            <a:r>
              <a:rPr lang="de-DE" sz="1400" b="1" dirty="0" err="1"/>
              <a:t>grad</a:t>
            </a:r>
            <a:r>
              <a:rPr lang="de-DE" sz="1400" b="1" baseline="-25000" dirty="0" err="1"/>
              <a:t>Xw</a:t>
            </a:r>
            <a:r>
              <a:rPr lang="de-DE" sz="1400" b="1" dirty="0"/>
              <a:t>(</a:t>
            </a:r>
            <a:r>
              <a:rPr lang="de-DE" sz="1400" b="1" i="1" dirty="0"/>
              <a:t>SNNL</a:t>
            </a:r>
            <a:r>
              <a:rPr lang="de-DE" sz="1400" b="1" dirty="0"/>
              <a:t>([</a:t>
            </a:r>
            <a:r>
              <a:rPr lang="de-DE" sz="1400" b="1" dirty="0" err="1"/>
              <a:t>X</a:t>
            </a:r>
            <a:r>
              <a:rPr lang="de-DE" sz="1400" b="1" baseline="-25000" dirty="0" err="1"/>
              <a:t>w</a:t>
            </a:r>
            <a:r>
              <a:rPr lang="de-DE" sz="1400" b="1" dirty="0" err="1"/>
              <a:t>;X</a:t>
            </a:r>
            <a:r>
              <a:rPr lang="de-DE" sz="1400" b="1" baseline="-25000" dirty="0" err="1"/>
              <a:t>cT</a:t>
            </a:r>
            <a:r>
              <a:rPr lang="de-DE" sz="1400" b="1" dirty="0"/>
              <a:t> ];Y;T))))</a:t>
            </a:r>
            <a:endParaRPr lang="de-DE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0952A-AD10-845C-3035-DFCEC78BD971}"/>
              </a:ext>
            </a:extLst>
          </p:cNvPr>
          <p:cNvSpPr txBox="1"/>
          <p:nvPr/>
        </p:nvSpPr>
        <p:spPr>
          <a:xfrm>
            <a:off x="6807951" y="4014097"/>
            <a:ext cx="2047449" cy="30777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de-DE" sz="1400" b="1" dirty="0" err="1"/>
              <a:t>Cross_enrtopy</a:t>
            </a:r>
            <a:r>
              <a:rPr lang="de-DE" sz="1400" b="1" dirty="0"/>
              <a:t> - SNNL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8931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30" grpId="0" animBg="1"/>
      <p:bldP spid="31" grpId="0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8"/>
            <a:ext cx="9557974" cy="1065764"/>
          </a:xfrm>
        </p:spPr>
        <p:txBody>
          <a:bodyPr/>
          <a:lstStyle/>
          <a:p>
            <a:r>
              <a:rPr lang="en-GB" dirty="0"/>
              <a:t>Experiments : EWE Watermark embedding</a:t>
            </a:r>
            <a:br>
              <a:rPr lang="en-GB" dirty="0"/>
            </a:br>
            <a:r>
              <a:rPr lang="en-GB" dirty="0"/>
              <a:t>Retraining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63321"/>
            <a:ext cx="10751048" cy="7256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Out distribution: Fashion </a:t>
            </a:r>
            <a:r>
              <a:rPr lang="en-US" dirty="0" err="1">
                <a:solidFill>
                  <a:schemeClr val="tx1"/>
                </a:solidFill>
              </a:rPr>
              <a:t>Mnist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Target class: 7, source class 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F0A7C-DA85-2105-C799-E8593B25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6" y="2331782"/>
            <a:ext cx="3597083" cy="3597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065DE3-4514-D7B9-F12F-5F973AA64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489" y="2233843"/>
            <a:ext cx="3695022" cy="3695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8F6A4D-274C-B85E-885C-5FB8E04EA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572" y="2208334"/>
            <a:ext cx="3966857" cy="39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9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8"/>
            <a:ext cx="9557974" cy="923330"/>
          </a:xfrm>
        </p:spPr>
        <p:txBody>
          <a:bodyPr/>
          <a:lstStyle/>
          <a:p>
            <a:r>
              <a:rPr lang="en-GB" dirty="0"/>
              <a:t>Experiments : Fidelity Retraining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63321"/>
            <a:ext cx="10751048" cy="7256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Out distribution: Fashion </a:t>
            </a:r>
            <a:r>
              <a:rPr lang="en-US" dirty="0" err="1">
                <a:solidFill>
                  <a:schemeClr val="tx1"/>
                </a:solidFill>
              </a:rPr>
              <a:t>Mnist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Target class: 7, source class 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572FCE-7A68-902B-2B1C-8BBE7D4C8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311365"/>
              </p:ext>
            </p:extLst>
          </p:nvPr>
        </p:nvGraphicFramePr>
        <p:xfrm>
          <a:off x="618368" y="2902956"/>
          <a:ext cx="10184238" cy="1774317"/>
        </p:xfrm>
        <a:graphic>
          <a:graphicData uri="http://schemas.openxmlformats.org/drawingml/2006/table">
            <a:tbl>
              <a:tblPr/>
              <a:tblGrid>
                <a:gridCol w="1932651">
                  <a:extLst>
                    <a:ext uri="{9D8B030D-6E8A-4147-A177-3AD203B41FA5}">
                      <a16:colId xmlns:a16="http://schemas.microsoft.com/office/drawing/2014/main" val="532153793"/>
                    </a:ext>
                  </a:extLst>
                </a:gridCol>
                <a:gridCol w="2950745">
                  <a:extLst>
                    <a:ext uri="{9D8B030D-6E8A-4147-A177-3AD203B41FA5}">
                      <a16:colId xmlns:a16="http://schemas.microsoft.com/office/drawing/2014/main" val="1470880100"/>
                    </a:ext>
                  </a:extLst>
                </a:gridCol>
                <a:gridCol w="2943535">
                  <a:extLst>
                    <a:ext uri="{9D8B030D-6E8A-4147-A177-3AD203B41FA5}">
                      <a16:colId xmlns:a16="http://schemas.microsoft.com/office/drawing/2014/main" val="2610494064"/>
                    </a:ext>
                  </a:extLst>
                </a:gridCol>
                <a:gridCol w="2357307">
                  <a:extLst>
                    <a:ext uri="{9D8B030D-6E8A-4147-A177-3AD203B41FA5}">
                      <a16:colId xmlns:a16="http://schemas.microsoft.com/office/drawing/2014/main" val="2273487276"/>
                    </a:ext>
                  </a:extLst>
                </a:gridCol>
              </a:tblGrid>
              <a:tr h="1321210">
                <a:tc>
                  <a:txBody>
                    <a:bodyPr/>
                    <a:lstStyle/>
                    <a:p>
                      <a:pPr algn="l" fontAlgn="t"/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Without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EWE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 EWE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(using finetuning)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EWE 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– watermark)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53316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99.26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98.99   </a:t>
                      </a:r>
                      <a:r>
                        <a:rPr lang="de-DE" dirty="0">
                          <a:solidFill>
                            <a:schemeClr val="accent5"/>
                          </a:solidFill>
                          <a:effectLst/>
                        </a:rPr>
                        <a:t>(   0.27 %)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82.9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91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9126B8-CD80-A7A7-88BE-8636AA34A586}"/>
              </a:ext>
            </a:extLst>
          </p:cNvPr>
          <p:cNvCxnSpPr>
            <a:cxnSpLocks/>
          </p:cNvCxnSpPr>
          <p:nvPr/>
        </p:nvCxnSpPr>
        <p:spPr>
          <a:xfrm>
            <a:off x="6496035" y="4390159"/>
            <a:ext cx="0" cy="18455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88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Visual entanglement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63321"/>
            <a:ext cx="10751048" cy="7256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Out distribution: Fashion </a:t>
            </a:r>
            <a:r>
              <a:rPr lang="en-US" dirty="0" err="1">
                <a:solidFill>
                  <a:schemeClr val="tx1"/>
                </a:solidFill>
              </a:rPr>
              <a:t>Mnist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Target class: 7, source class 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436F-B9DE-DA94-8F3A-6CFA36423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22" y="2160774"/>
            <a:ext cx="4855265" cy="3641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BC7FE-8E80-E7C2-13ED-4E792B7B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667" y="2160774"/>
            <a:ext cx="5014740" cy="37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07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samples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120887"/>
            <a:ext cx="10751048" cy="11694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Out distribution: Fashion </a:t>
            </a:r>
            <a:r>
              <a:rPr lang="en-US" dirty="0" err="1">
                <a:solidFill>
                  <a:schemeClr val="tx1"/>
                </a:solidFill>
              </a:rPr>
              <a:t>Mnist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Target class: 7, source class 1</a:t>
            </a:r>
          </a:p>
          <a:p>
            <a:r>
              <a:rPr lang="en-US" dirty="0">
                <a:solidFill>
                  <a:schemeClr val="tx1"/>
                </a:solidFill>
              </a:rPr>
              <a:t>Triggers are created using FGSM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7195A-6030-2C70-B18B-41F4BF86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3" y="2609858"/>
            <a:ext cx="4983363" cy="267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05D4B-5EB3-7625-76ED-288AF610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936" y="2609858"/>
            <a:ext cx="4983363" cy="2670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6A9B90-13A6-E2E1-6B35-893BD31EA7AA}"/>
              </a:ext>
            </a:extLst>
          </p:cNvPr>
          <p:cNvSpPr txBox="1"/>
          <p:nvPr/>
        </p:nvSpPr>
        <p:spPr>
          <a:xfrm>
            <a:off x="4529758" y="5599985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Label will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assigned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297964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ATTACK AND VERIFICATION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DEC50-7AA6-65A8-2DD3-5C86B7B9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5" y="2080128"/>
            <a:ext cx="4511040" cy="3383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3EC1E4-1A2E-E10B-467A-417870D21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313" y="1873532"/>
            <a:ext cx="4786500" cy="3589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012563-4242-3FD7-03B9-AC6A08C9D556}"/>
              </a:ext>
            </a:extLst>
          </p:cNvPr>
          <p:cNvSpPr txBox="1"/>
          <p:nvPr/>
        </p:nvSpPr>
        <p:spPr>
          <a:xfrm>
            <a:off x="1307395" y="5488700"/>
            <a:ext cx="3499497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Attack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Verification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dataset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4AC7A-5F99-753C-5FFC-687D18DEB0C9}"/>
              </a:ext>
            </a:extLst>
          </p:cNvPr>
          <p:cNvSpPr txBox="1"/>
          <p:nvPr/>
        </p:nvSpPr>
        <p:spPr>
          <a:xfrm>
            <a:off x="6509967" y="5458716"/>
            <a:ext cx="3499497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Attack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Verification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budget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4C166-5579-2495-8E8B-435C93482A93}"/>
              </a:ext>
            </a:extLst>
          </p:cNvPr>
          <p:cNvSpPr txBox="1"/>
          <p:nvPr/>
        </p:nvSpPr>
        <p:spPr>
          <a:xfrm>
            <a:off x="334962" y="850878"/>
            <a:ext cx="8859371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Representing the </a:t>
            </a:r>
            <a:r>
              <a:rPr lang="en-US" b="1" dirty="0">
                <a:solidFill>
                  <a:schemeClr val="tx1"/>
                </a:solidFill>
              </a:rPr>
              <a:t>5 runs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5 runs (right plot) </a:t>
            </a:r>
            <a:r>
              <a:rPr lang="en-US" dirty="0">
                <a:solidFill>
                  <a:schemeClr val="tx1"/>
                </a:solidFill>
              </a:rPr>
              <a:t>taking the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 and 90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418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9"/>
            <a:ext cx="9418637" cy="914246"/>
          </a:xfrm>
        </p:spPr>
        <p:txBody>
          <a:bodyPr/>
          <a:lstStyle/>
          <a:p>
            <a:r>
              <a:rPr lang="en-GB" dirty="0"/>
              <a:t>Experiments : EWE Watermark embedding retraining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111804"/>
            <a:ext cx="10751048" cy="9450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In distribution: MNIST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3, source class 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A7E098-22FC-C15A-61D3-2DD5AA9E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2129341"/>
            <a:ext cx="3695022" cy="3695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64E1BF-08E2-0A39-F805-00D57116F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148" y="2035134"/>
            <a:ext cx="3860569" cy="38605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DDFBED-06E0-46F5-F61A-AE0F9449E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717" y="2035133"/>
            <a:ext cx="3860569" cy="38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26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9"/>
            <a:ext cx="9418637" cy="923330"/>
          </a:xfrm>
        </p:spPr>
        <p:txBody>
          <a:bodyPr/>
          <a:lstStyle/>
          <a:p>
            <a:r>
              <a:rPr lang="en-GB" dirty="0"/>
              <a:t>Experiments : fidelity retraining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111804"/>
            <a:ext cx="10751048" cy="9450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In distribution: MNIST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3, source class 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501F4ED-EB7A-0CE0-D347-0FA6543D2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032598"/>
              </p:ext>
            </p:extLst>
          </p:nvPr>
        </p:nvGraphicFramePr>
        <p:xfrm>
          <a:off x="618368" y="2902956"/>
          <a:ext cx="10184238" cy="1774317"/>
        </p:xfrm>
        <a:graphic>
          <a:graphicData uri="http://schemas.openxmlformats.org/drawingml/2006/table">
            <a:tbl>
              <a:tblPr/>
              <a:tblGrid>
                <a:gridCol w="1932651">
                  <a:extLst>
                    <a:ext uri="{9D8B030D-6E8A-4147-A177-3AD203B41FA5}">
                      <a16:colId xmlns:a16="http://schemas.microsoft.com/office/drawing/2014/main" val="532153793"/>
                    </a:ext>
                  </a:extLst>
                </a:gridCol>
                <a:gridCol w="2950745">
                  <a:extLst>
                    <a:ext uri="{9D8B030D-6E8A-4147-A177-3AD203B41FA5}">
                      <a16:colId xmlns:a16="http://schemas.microsoft.com/office/drawing/2014/main" val="1470880100"/>
                    </a:ext>
                  </a:extLst>
                </a:gridCol>
                <a:gridCol w="2943535">
                  <a:extLst>
                    <a:ext uri="{9D8B030D-6E8A-4147-A177-3AD203B41FA5}">
                      <a16:colId xmlns:a16="http://schemas.microsoft.com/office/drawing/2014/main" val="2610494064"/>
                    </a:ext>
                  </a:extLst>
                </a:gridCol>
                <a:gridCol w="2357307">
                  <a:extLst>
                    <a:ext uri="{9D8B030D-6E8A-4147-A177-3AD203B41FA5}">
                      <a16:colId xmlns:a16="http://schemas.microsoft.com/office/drawing/2014/main" val="2273487276"/>
                    </a:ext>
                  </a:extLst>
                </a:gridCol>
              </a:tblGrid>
              <a:tr h="1321210">
                <a:tc>
                  <a:txBody>
                    <a:bodyPr/>
                    <a:lstStyle/>
                    <a:p>
                      <a:pPr algn="l" fontAlgn="t"/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Without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EWE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 EWE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(using finetuning)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EWE 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– watermark)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53316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99.26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97.81   </a:t>
                      </a:r>
                      <a:r>
                        <a:rPr lang="de-DE" dirty="0">
                          <a:solidFill>
                            <a:schemeClr val="accent5"/>
                          </a:solidFill>
                          <a:effectLst/>
                        </a:rPr>
                        <a:t>(   1.45 %)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82.9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91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9AF28B-9E1C-C99D-ABF1-96788383FDF1}"/>
              </a:ext>
            </a:extLst>
          </p:cNvPr>
          <p:cNvCxnSpPr>
            <a:cxnSpLocks/>
          </p:cNvCxnSpPr>
          <p:nvPr/>
        </p:nvCxnSpPr>
        <p:spPr>
          <a:xfrm>
            <a:off x="6496035" y="4390159"/>
            <a:ext cx="0" cy="18455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40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VISUAL ENTNAGLEMENT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111804"/>
            <a:ext cx="10751048" cy="9450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In distribution: MNIST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3, source class 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B9C12-7755-C44B-A049-43EBB156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55" y="2056817"/>
            <a:ext cx="4982617" cy="373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53B59-C0D5-4C04-DFFB-7E26DD01C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481" y="2056817"/>
            <a:ext cx="4906488" cy="36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2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ATTACK AND VERIFICATION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51566-4728-0C5C-306A-AE071ED9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" y="1710129"/>
            <a:ext cx="5085651" cy="381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00920-1B47-66A2-057C-DEF056624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816" y="1332440"/>
            <a:ext cx="5590825" cy="41931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5661D5-507F-59A6-90CA-67300046CF39}"/>
              </a:ext>
            </a:extLst>
          </p:cNvPr>
          <p:cNvSpPr txBox="1"/>
          <p:nvPr/>
        </p:nvSpPr>
        <p:spPr>
          <a:xfrm>
            <a:off x="334962" y="850878"/>
            <a:ext cx="8859371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Representing the </a:t>
            </a:r>
            <a:r>
              <a:rPr lang="en-US" b="1" dirty="0">
                <a:solidFill>
                  <a:schemeClr val="tx1"/>
                </a:solidFill>
              </a:rPr>
              <a:t>5 runs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5 runs (right plot) </a:t>
            </a:r>
            <a:r>
              <a:rPr lang="en-US" dirty="0">
                <a:solidFill>
                  <a:schemeClr val="tx1"/>
                </a:solidFill>
              </a:rPr>
              <a:t>taking the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 and 90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28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2DFD5A-2762-43E7-A4CF-9B606C7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Retraining</a:t>
            </a:r>
            <a:r>
              <a:rPr lang="de-DE" dirty="0"/>
              <a:t> to </a:t>
            </a:r>
            <a:r>
              <a:rPr lang="de-DE" dirty="0" err="1"/>
              <a:t>watermark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FOR MNIST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DADAD-D4AE-AE1A-51CA-77E8EE8963A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A2263835-E670-1EC6-4468-68AF80B5C9A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01541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Epochs - 100, eps - 0.25, </a:t>
            </a:r>
            <a:r>
              <a:rPr lang="en-US" dirty="0" err="1">
                <a:solidFill>
                  <a:schemeClr val="tx1"/>
                </a:solidFill>
              </a:rPr>
              <a:t>watermark_size</a:t>
            </a:r>
            <a:r>
              <a:rPr lang="en-US" dirty="0">
                <a:solidFill>
                  <a:schemeClr val="tx1"/>
                </a:solidFill>
              </a:rPr>
              <a:t> - 500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2F4CF9-AF2C-C891-01BC-7DD3AC93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85" y="1317578"/>
            <a:ext cx="4191190" cy="31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0FD10146-4B17-95EF-327F-53D2D4FAA929}"/>
              </a:ext>
            </a:extLst>
          </p:cNvPr>
          <p:cNvGraphicFramePr>
            <a:graphicFrameLocks/>
          </p:cNvGraphicFramePr>
          <p:nvPr/>
        </p:nvGraphicFramePr>
        <p:xfrm>
          <a:off x="689344" y="4753528"/>
          <a:ext cx="10310073" cy="1359316"/>
        </p:xfrm>
        <a:graphic>
          <a:graphicData uri="http://schemas.openxmlformats.org/drawingml/2006/table">
            <a:tbl>
              <a:tblPr/>
              <a:tblGrid>
                <a:gridCol w="1932651">
                  <a:extLst>
                    <a:ext uri="{9D8B030D-6E8A-4147-A177-3AD203B41FA5}">
                      <a16:colId xmlns:a16="http://schemas.microsoft.com/office/drawing/2014/main" val="532153793"/>
                    </a:ext>
                  </a:extLst>
                </a:gridCol>
                <a:gridCol w="2950745">
                  <a:extLst>
                    <a:ext uri="{9D8B030D-6E8A-4147-A177-3AD203B41FA5}">
                      <a16:colId xmlns:a16="http://schemas.microsoft.com/office/drawing/2014/main" val="1470880100"/>
                    </a:ext>
                  </a:extLst>
                </a:gridCol>
                <a:gridCol w="2943535">
                  <a:extLst>
                    <a:ext uri="{9D8B030D-6E8A-4147-A177-3AD203B41FA5}">
                      <a16:colId xmlns:a16="http://schemas.microsoft.com/office/drawing/2014/main" val="2610494064"/>
                    </a:ext>
                  </a:extLst>
                </a:gridCol>
                <a:gridCol w="2483142">
                  <a:extLst>
                    <a:ext uri="{9D8B030D-6E8A-4147-A177-3AD203B41FA5}">
                      <a16:colId xmlns:a16="http://schemas.microsoft.com/office/drawing/2014/main" val="2273487276"/>
                    </a:ext>
                  </a:extLst>
                </a:gridCol>
              </a:tblGrid>
              <a:tr h="906209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sz="1400" b="1" dirty="0">
                          <a:solidFill>
                            <a:schemeClr val="accent4"/>
                          </a:solidFill>
                          <a:effectLst/>
                        </a:rPr>
                        <a:t>Without</a:t>
                      </a:r>
                      <a:r>
                        <a:rPr lang="en-US" sz="1400" b="1" dirty="0">
                          <a:solidFill>
                            <a:srgbClr val="172B4D"/>
                          </a:solidFill>
                          <a:effectLst/>
                        </a:rPr>
                        <a:t> Frontier</a:t>
                      </a:r>
                    </a:p>
                    <a:p>
                      <a:pPr algn="l" fontAlgn="t"/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sz="1400" b="1" dirty="0">
                          <a:solidFill>
                            <a:schemeClr val="accent4"/>
                          </a:solidFill>
                          <a:effectLst/>
                        </a:rPr>
                        <a:t>After Frontier </a:t>
                      </a:r>
                      <a:r>
                        <a:rPr lang="en-US" sz="1400" b="1" dirty="0">
                          <a:solidFill>
                            <a:srgbClr val="172B4D"/>
                          </a:solidFill>
                          <a:effectLst/>
                        </a:rPr>
                        <a:t>(using finetuning)</a:t>
                      </a:r>
                    </a:p>
                    <a:p>
                      <a:pPr algn="l" fontAlgn="t"/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sz="1400" b="1" dirty="0">
                          <a:solidFill>
                            <a:schemeClr val="accent4"/>
                          </a:solidFill>
                          <a:effectLst/>
                        </a:rPr>
                        <a:t>After Frontier</a:t>
                      </a:r>
                      <a:r>
                        <a:rPr lang="en-US" sz="1400" b="1" dirty="0">
                          <a:solidFill>
                            <a:srgbClr val="172B4D"/>
                          </a:solidFill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</a:rPr>
                        <a:t>(Victim - watermark)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53316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MNIST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99.9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99.22   </a:t>
                      </a:r>
                      <a:r>
                        <a:rPr lang="de-DE" sz="1400" dirty="0">
                          <a:solidFill>
                            <a:schemeClr val="accent5"/>
                          </a:solidFill>
                          <a:effectLst/>
                        </a:rPr>
                        <a:t>(   0.5%)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400" dirty="0">
                          <a:effectLst/>
                        </a:rPr>
                        <a:t>95.99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912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EA2B5D-74A0-EDD9-48ED-6B4C886F5C64}"/>
              </a:ext>
            </a:extLst>
          </p:cNvPr>
          <p:cNvCxnSpPr/>
          <p:nvPr/>
        </p:nvCxnSpPr>
        <p:spPr>
          <a:xfrm>
            <a:off x="6368850" y="5781264"/>
            <a:ext cx="0" cy="18455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F79CF6-D6FB-C804-7BED-3F0686B95E99}"/>
              </a:ext>
            </a:extLst>
          </p:cNvPr>
          <p:cNvSpPr txBox="1"/>
          <p:nvPr/>
        </p:nvSpPr>
        <p:spPr>
          <a:xfrm>
            <a:off x="4101218" y="4374700"/>
            <a:ext cx="3132483" cy="36345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eps=0.25, </a:t>
            </a:r>
            <a:r>
              <a:rPr lang="en-US" sz="1600" b="1" dirty="0" err="1">
                <a:solidFill>
                  <a:schemeClr val="accent3"/>
                </a:solidFill>
              </a:rPr>
              <a:t>watermark_size</a:t>
            </a:r>
            <a:r>
              <a:rPr lang="en-US" sz="1600" b="1" dirty="0">
                <a:solidFill>
                  <a:schemeClr val="accent3"/>
                </a:solidFill>
              </a:rPr>
              <a:t> = 500 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930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9"/>
            <a:ext cx="9418637" cy="1384995"/>
          </a:xfrm>
        </p:spPr>
        <p:txBody>
          <a:bodyPr/>
          <a:lstStyle/>
          <a:p>
            <a:r>
              <a:rPr lang="en-GB" dirty="0"/>
              <a:t>Experiments : EWE Watermark embedding finetuning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111804"/>
            <a:ext cx="10751048" cy="9450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In distribution: MNIST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3, source class 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A3AED-A456-04DE-81E2-5EA88FFC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1" y="2078041"/>
            <a:ext cx="3845419" cy="3845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980A8-6A6C-6BA9-389B-BB10CE8D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829" y="2034579"/>
            <a:ext cx="3932342" cy="3932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DA99C-4BAD-455B-7C1F-E11F39684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739" y="2059405"/>
            <a:ext cx="3845418" cy="38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9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9"/>
            <a:ext cx="9418637" cy="923330"/>
          </a:xfrm>
        </p:spPr>
        <p:txBody>
          <a:bodyPr/>
          <a:lstStyle/>
          <a:p>
            <a:r>
              <a:rPr lang="en-GB" dirty="0"/>
              <a:t>Experiments : fidelity finetuning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111804"/>
            <a:ext cx="10751048" cy="9450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In distribution: MNIST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3, source class 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72CE1E4-35EB-614D-EB4C-93A7A4FCC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036072"/>
              </p:ext>
            </p:extLst>
          </p:nvPr>
        </p:nvGraphicFramePr>
        <p:xfrm>
          <a:off x="1114694" y="2894247"/>
          <a:ext cx="10184238" cy="1774317"/>
        </p:xfrm>
        <a:graphic>
          <a:graphicData uri="http://schemas.openxmlformats.org/drawingml/2006/table">
            <a:tbl>
              <a:tblPr/>
              <a:tblGrid>
                <a:gridCol w="1932651">
                  <a:extLst>
                    <a:ext uri="{9D8B030D-6E8A-4147-A177-3AD203B41FA5}">
                      <a16:colId xmlns:a16="http://schemas.microsoft.com/office/drawing/2014/main" val="532153793"/>
                    </a:ext>
                  </a:extLst>
                </a:gridCol>
                <a:gridCol w="2950745">
                  <a:extLst>
                    <a:ext uri="{9D8B030D-6E8A-4147-A177-3AD203B41FA5}">
                      <a16:colId xmlns:a16="http://schemas.microsoft.com/office/drawing/2014/main" val="1470880100"/>
                    </a:ext>
                  </a:extLst>
                </a:gridCol>
                <a:gridCol w="2943535">
                  <a:extLst>
                    <a:ext uri="{9D8B030D-6E8A-4147-A177-3AD203B41FA5}">
                      <a16:colId xmlns:a16="http://schemas.microsoft.com/office/drawing/2014/main" val="2610494064"/>
                    </a:ext>
                  </a:extLst>
                </a:gridCol>
                <a:gridCol w="2357307">
                  <a:extLst>
                    <a:ext uri="{9D8B030D-6E8A-4147-A177-3AD203B41FA5}">
                      <a16:colId xmlns:a16="http://schemas.microsoft.com/office/drawing/2014/main" val="2273487276"/>
                    </a:ext>
                  </a:extLst>
                </a:gridCol>
              </a:tblGrid>
              <a:tr h="1321210">
                <a:tc>
                  <a:txBody>
                    <a:bodyPr/>
                    <a:lstStyle/>
                    <a:p>
                      <a:pPr algn="l" fontAlgn="t"/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Without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EWE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 EWE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(using finetuning)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EWE 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– watermark)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53316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99.26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97.88   </a:t>
                      </a:r>
                      <a:r>
                        <a:rPr lang="de-DE" dirty="0">
                          <a:solidFill>
                            <a:schemeClr val="accent5"/>
                          </a:solidFill>
                          <a:effectLst/>
                        </a:rPr>
                        <a:t>(   1.38 %)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82.9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9126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0779E-38CE-3E49-3642-B802376ADD73}"/>
              </a:ext>
            </a:extLst>
          </p:cNvPr>
          <p:cNvCxnSpPr/>
          <p:nvPr/>
        </p:nvCxnSpPr>
        <p:spPr>
          <a:xfrm>
            <a:off x="6975007" y="4364034"/>
            <a:ext cx="0" cy="18455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20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VISUAL ENTNAGLEMENT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111804"/>
            <a:ext cx="10751048" cy="9450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MNIST: 3-convolution layers (low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In distribution: MNIST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3, source class 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B679F-DC02-0384-F0F8-8E831C97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18" y="2155021"/>
            <a:ext cx="4644609" cy="3483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1F0E6-4FF7-46FA-406F-DF002FAB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924" y="2056817"/>
            <a:ext cx="4775548" cy="35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20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ATTACK AND VERIFICATION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51566-4728-0C5C-306A-AE071ED9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" y="1710129"/>
            <a:ext cx="5085651" cy="3814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A0090-2F30-9523-4241-4E52AA77F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782" y="1710129"/>
            <a:ext cx="5016137" cy="37621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4DFB87-73E7-B2D5-D8B7-E7C525AD5ADD}"/>
              </a:ext>
            </a:extLst>
          </p:cNvPr>
          <p:cNvSpPr txBox="1"/>
          <p:nvPr/>
        </p:nvSpPr>
        <p:spPr>
          <a:xfrm>
            <a:off x="334962" y="850878"/>
            <a:ext cx="8859371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Representing the </a:t>
            </a:r>
            <a:r>
              <a:rPr lang="en-US" b="1" dirty="0">
                <a:solidFill>
                  <a:schemeClr val="tx1"/>
                </a:solidFill>
              </a:rPr>
              <a:t>5 runs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5 runs (right plot) </a:t>
            </a:r>
            <a:r>
              <a:rPr lang="en-US" dirty="0">
                <a:solidFill>
                  <a:schemeClr val="tx1"/>
                </a:solidFill>
              </a:rPr>
              <a:t>taking the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 and 90</a:t>
            </a:r>
            <a:r>
              <a:rPr lang="en-US" b="1" baseline="30000" dirty="0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 quartile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815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8"/>
            <a:ext cx="10481083" cy="945014"/>
          </a:xfrm>
        </p:spPr>
        <p:txBody>
          <a:bodyPr/>
          <a:lstStyle/>
          <a:p>
            <a:r>
              <a:rPr lang="en-GB" dirty="0"/>
              <a:t>Experiments : EWE Watermark embedding </a:t>
            </a:r>
            <a:r>
              <a:rPr lang="en-GB" dirty="0" err="1"/>
              <a:t>REtraining</a:t>
            </a: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74003" y="1209709"/>
            <a:ext cx="10751048" cy="9450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CIFAR10: 3-convolution blocks</a:t>
            </a:r>
          </a:p>
          <a:p>
            <a:r>
              <a:rPr lang="en-US" dirty="0">
                <a:solidFill>
                  <a:schemeClr val="tx1"/>
                </a:solidFill>
              </a:rPr>
              <a:t>Out distribution: SVHN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9, source class 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2DC87-408B-21F6-7194-C567CB00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87936"/>
            <a:ext cx="3782163" cy="3782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062D6-6B64-4165-9E2D-4810906D4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539" y="2013806"/>
            <a:ext cx="3964548" cy="3964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21983A-3161-8F66-9B90-6B6D9FB46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366" y="2013806"/>
            <a:ext cx="4061309" cy="40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59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ED91F5D-CE5E-3413-8068-00362D2E4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435959"/>
              </p:ext>
            </p:extLst>
          </p:nvPr>
        </p:nvGraphicFramePr>
        <p:xfrm>
          <a:off x="914397" y="2395010"/>
          <a:ext cx="10184238" cy="1774317"/>
        </p:xfrm>
        <a:graphic>
          <a:graphicData uri="http://schemas.openxmlformats.org/drawingml/2006/table">
            <a:tbl>
              <a:tblPr/>
              <a:tblGrid>
                <a:gridCol w="1932651">
                  <a:extLst>
                    <a:ext uri="{9D8B030D-6E8A-4147-A177-3AD203B41FA5}">
                      <a16:colId xmlns:a16="http://schemas.microsoft.com/office/drawing/2014/main" val="532153793"/>
                    </a:ext>
                  </a:extLst>
                </a:gridCol>
                <a:gridCol w="2950745">
                  <a:extLst>
                    <a:ext uri="{9D8B030D-6E8A-4147-A177-3AD203B41FA5}">
                      <a16:colId xmlns:a16="http://schemas.microsoft.com/office/drawing/2014/main" val="1470880100"/>
                    </a:ext>
                  </a:extLst>
                </a:gridCol>
                <a:gridCol w="2943535">
                  <a:extLst>
                    <a:ext uri="{9D8B030D-6E8A-4147-A177-3AD203B41FA5}">
                      <a16:colId xmlns:a16="http://schemas.microsoft.com/office/drawing/2014/main" val="2610494064"/>
                    </a:ext>
                  </a:extLst>
                </a:gridCol>
                <a:gridCol w="2357307">
                  <a:extLst>
                    <a:ext uri="{9D8B030D-6E8A-4147-A177-3AD203B41FA5}">
                      <a16:colId xmlns:a16="http://schemas.microsoft.com/office/drawing/2014/main" val="2273487276"/>
                    </a:ext>
                  </a:extLst>
                </a:gridCol>
              </a:tblGrid>
              <a:tr h="1321210">
                <a:tc>
                  <a:txBody>
                    <a:bodyPr/>
                    <a:lstStyle/>
                    <a:p>
                      <a:pPr algn="l" fontAlgn="t"/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Without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EWE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 EWE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(using finetuning)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EWE 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– watermark)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53316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82.5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80.0   </a:t>
                      </a:r>
                      <a:r>
                        <a:rPr lang="de-DE" dirty="0">
                          <a:solidFill>
                            <a:schemeClr val="accent5"/>
                          </a:solidFill>
                          <a:effectLst/>
                        </a:rPr>
                        <a:t>(   2 %)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82.9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9126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9C02C8-19DF-663C-0C83-80CCD2427AEE}"/>
              </a:ext>
            </a:extLst>
          </p:cNvPr>
          <p:cNvCxnSpPr/>
          <p:nvPr/>
        </p:nvCxnSpPr>
        <p:spPr>
          <a:xfrm>
            <a:off x="6644081" y="3858936"/>
            <a:ext cx="0" cy="18455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2">
            <a:extLst>
              <a:ext uri="{FF2B5EF4-FFF2-40B4-BE49-F238E27FC236}">
                <a16:creationId xmlns:a16="http://schemas.microsoft.com/office/drawing/2014/main" id="{AEE2147F-36CB-9FCF-9D80-6E975834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8"/>
            <a:ext cx="10481083" cy="945014"/>
          </a:xfrm>
        </p:spPr>
        <p:txBody>
          <a:bodyPr/>
          <a:lstStyle/>
          <a:p>
            <a:r>
              <a:rPr lang="en-GB" dirty="0"/>
              <a:t>Experiments : fidelity </a:t>
            </a:r>
            <a:r>
              <a:rPr lang="en-GB" dirty="0" err="1"/>
              <a:t>REtraining</a:t>
            </a:r>
            <a:br>
              <a:rPr lang="en-GB" dirty="0"/>
            </a:br>
            <a:endParaRPr lang="en-GB" b="0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34C55508-6655-B007-6723-F76EAE7817EB}"/>
              </a:ext>
            </a:extLst>
          </p:cNvPr>
          <p:cNvSpPr txBox="1">
            <a:spLocks/>
          </p:cNvSpPr>
          <p:nvPr/>
        </p:nvSpPr>
        <p:spPr>
          <a:xfrm>
            <a:off x="274003" y="1209709"/>
            <a:ext cx="10751048" cy="945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CIFAR10: 3-convolution blocks</a:t>
            </a:r>
          </a:p>
          <a:p>
            <a:r>
              <a:rPr lang="en-US" dirty="0">
                <a:solidFill>
                  <a:schemeClr val="tx1"/>
                </a:solidFill>
              </a:rPr>
              <a:t>Out distribution: SVHN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9, source class 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79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8"/>
            <a:ext cx="10481083" cy="1384995"/>
          </a:xfrm>
        </p:spPr>
        <p:txBody>
          <a:bodyPr/>
          <a:lstStyle/>
          <a:p>
            <a:r>
              <a:rPr lang="en-GB" dirty="0"/>
              <a:t>Experiments : VISUAL ENTNAGLEMENT</a:t>
            </a:r>
            <a:br>
              <a:rPr lang="en-GB" dirty="0"/>
            </a:b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74003" y="1209709"/>
            <a:ext cx="10751048" cy="9450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CIFAR10: 3-convolution blocks</a:t>
            </a:r>
          </a:p>
          <a:p>
            <a:r>
              <a:rPr lang="en-US" dirty="0">
                <a:solidFill>
                  <a:schemeClr val="tx1"/>
                </a:solidFill>
              </a:rPr>
              <a:t>Out distribution: SVHN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9, source class 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22039-AB33-E22D-00D0-B61F9986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2168864"/>
            <a:ext cx="5085806" cy="3814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81902E-2728-E58A-3DDE-6EB616FFA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063" y="2168864"/>
            <a:ext cx="5085806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7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8"/>
            <a:ext cx="10481083" cy="1384995"/>
          </a:xfrm>
        </p:spPr>
        <p:txBody>
          <a:bodyPr/>
          <a:lstStyle/>
          <a:p>
            <a:r>
              <a:rPr lang="en-GB" dirty="0"/>
              <a:t>Experiments : WATERMARK SAMPLES</a:t>
            </a:r>
            <a:br>
              <a:rPr lang="en-GB" dirty="0"/>
            </a:br>
            <a:br>
              <a:rPr lang="en-GB" dirty="0"/>
            </a:br>
            <a:endParaRPr lang="en-GB" b="0" dirty="0"/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74003" y="1209709"/>
            <a:ext cx="10751048" cy="9450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CIFAR10: 3-convolution blocks</a:t>
            </a:r>
          </a:p>
          <a:p>
            <a:r>
              <a:rPr lang="en-US" dirty="0">
                <a:solidFill>
                  <a:schemeClr val="tx1"/>
                </a:solidFill>
              </a:rPr>
              <a:t>Out distribution: SVHN </a:t>
            </a:r>
          </a:p>
          <a:p>
            <a:r>
              <a:rPr lang="en-US" dirty="0">
                <a:solidFill>
                  <a:schemeClr val="tx1"/>
                </a:solidFill>
              </a:rPr>
              <a:t>Target class: 5, source class 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D0CE3-76A2-4F1D-6CFF-32C4630A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52" y="2687547"/>
            <a:ext cx="5172075" cy="2771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5DA15-3D21-4239-2564-D57050A9E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3209"/>
            <a:ext cx="51720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61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2EC84-552E-65A2-2DAD-DACCBCA0D8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B435-B8F4-EF14-3C64-F18204CED5C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20A614DE-97DC-3EEA-8DD9-C5345830DBC9}"/>
              </a:ext>
            </a:extLst>
          </p:cNvPr>
          <p:cNvSpPr txBox="1">
            <a:spLocks/>
          </p:cNvSpPr>
          <p:nvPr/>
        </p:nvSpPr>
        <p:spPr>
          <a:xfrm>
            <a:off x="334963" y="197557"/>
            <a:ext cx="9444763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None/>
              <a:defRPr sz="3000" b="1" kern="1200" cap="all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5pPr>
            <a:lvl6pPr marL="457059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6pPr>
            <a:lvl7pPr marL="91411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7pPr>
            <a:lvl8pPr marL="137117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8pPr>
            <a:lvl9pPr marL="1828235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Experiments : ATTACK AND VERIFICATION</a:t>
            </a:r>
            <a:br>
              <a:rPr lang="en-GB" dirty="0"/>
            </a:br>
            <a:endParaRPr lang="en-GB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F6F6F-4551-386F-24FF-C683E380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60" y="1471748"/>
            <a:ext cx="5657668" cy="42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8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2EC84-552E-65A2-2DAD-DACCBCA0D8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B435-B8F4-EF14-3C64-F18204CED5C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20A614DE-97DC-3EEA-8DD9-C5345830DBC9}"/>
              </a:ext>
            </a:extLst>
          </p:cNvPr>
          <p:cNvSpPr txBox="1">
            <a:spLocks/>
          </p:cNvSpPr>
          <p:nvPr/>
        </p:nvSpPr>
        <p:spPr>
          <a:xfrm>
            <a:off x="334963" y="197557"/>
            <a:ext cx="9444763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None/>
              <a:defRPr sz="3000" b="1" kern="1200" cap="all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5pPr>
            <a:lvl6pPr marL="457059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6pPr>
            <a:lvl7pPr marL="91411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7pPr>
            <a:lvl8pPr marL="1371177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8pPr>
            <a:lvl9pPr marL="1828235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A74"/>
                </a:solidFill>
                <a:latin typeface="Georgia" pitchFamily="18" charset="0"/>
              </a:defRPr>
            </a:lvl9pPr>
          </a:lstStyle>
          <a:p>
            <a:r>
              <a:rPr lang="en-GB" dirty="0" err="1"/>
              <a:t>COnclusion</a:t>
            </a:r>
            <a:br>
              <a:rPr lang="en-GB" dirty="0"/>
            </a:br>
            <a:endParaRPr lang="en-GB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8D621A-7720-1C28-7816-84EA85E21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56221"/>
              </p:ext>
            </p:extLst>
          </p:nvPr>
        </p:nvGraphicFramePr>
        <p:xfrm>
          <a:off x="816204" y="1559996"/>
          <a:ext cx="10801030" cy="3873538"/>
        </p:xfrm>
        <a:graphic>
          <a:graphicData uri="http://schemas.openxmlformats.org/drawingml/2006/table">
            <a:tbl>
              <a:tblPr/>
              <a:tblGrid>
                <a:gridCol w="1796367">
                  <a:extLst>
                    <a:ext uri="{9D8B030D-6E8A-4147-A177-3AD203B41FA5}">
                      <a16:colId xmlns:a16="http://schemas.microsoft.com/office/drawing/2014/main" val="72433418"/>
                    </a:ext>
                  </a:extLst>
                </a:gridCol>
                <a:gridCol w="705395">
                  <a:extLst>
                    <a:ext uri="{9D8B030D-6E8A-4147-A177-3AD203B41FA5}">
                      <a16:colId xmlns:a16="http://schemas.microsoft.com/office/drawing/2014/main" val="34188684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06955829"/>
                    </a:ext>
                  </a:extLst>
                </a:gridCol>
                <a:gridCol w="801188">
                  <a:extLst>
                    <a:ext uri="{9D8B030D-6E8A-4147-A177-3AD203B41FA5}">
                      <a16:colId xmlns:a16="http://schemas.microsoft.com/office/drawing/2014/main" val="31664088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269979082"/>
                    </a:ext>
                  </a:extLst>
                </a:gridCol>
                <a:gridCol w="818606">
                  <a:extLst>
                    <a:ext uri="{9D8B030D-6E8A-4147-A177-3AD203B41FA5}">
                      <a16:colId xmlns:a16="http://schemas.microsoft.com/office/drawing/2014/main" val="2893729703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81180440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1790300884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1941181511"/>
                    </a:ext>
                  </a:extLst>
                </a:gridCol>
                <a:gridCol w="818606">
                  <a:extLst>
                    <a:ext uri="{9D8B030D-6E8A-4147-A177-3AD203B41FA5}">
                      <a16:colId xmlns:a16="http://schemas.microsoft.com/office/drawing/2014/main" val="216282841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594681722"/>
                    </a:ext>
                  </a:extLst>
                </a:gridCol>
                <a:gridCol w="726319">
                  <a:extLst>
                    <a:ext uri="{9D8B030D-6E8A-4147-A177-3AD203B41FA5}">
                      <a16:colId xmlns:a16="http://schemas.microsoft.com/office/drawing/2014/main" val="2299636754"/>
                    </a:ext>
                  </a:extLst>
                </a:gridCol>
                <a:gridCol w="588675">
                  <a:extLst>
                    <a:ext uri="{9D8B030D-6E8A-4147-A177-3AD203B41FA5}">
                      <a16:colId xmlns:a16="http://schemas.microsoft.com/office/drawing/2014/main" val="1561982525"/>
                    </a:ext>
                  </a:extLst>
                </a:gridCol>
              </a:tblGrid>
              <a:tr h="460976">
                <a:tc>
                  <a:txBody>
                    <a:bodyPr/>
                    <a:lstStyle/>
                    <a:p>
                      <a:pPr algn="l" fontAlgn="t"/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Frontier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Stitching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Extended Frontier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Stitching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DAWN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EWE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8373"/>
                  </a:ext>
                </a:extLst>
              </a:tr>
              <a:tr h="318842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Data</a:t>
                      </a: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CF10-L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effectLst/>
                        </a:rPr>
                        <a:t>CF10-H</a:t>
                      </a: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CF10-L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effectLst/>
                        </a:rPr>
                        <a:t>CF10-H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CF10-L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effectLst/>
                        </a:rPr>
                        <a:t>CF10-H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MN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CF10-L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effectLst/>
                        </a:rPr>
                        <a:t>CF10-H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00191"/>
                  </a:ext>
                </a:extLst>
              </a:tr>
              <a:tr h="318842"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effectLst/>
                        </a:rPr>
                        <a:t> Ownership </a:t>
                      </a:r>
                      <a:r>
                        <a:rPr lang="de-DE" sz="1200" dirty="0" err="1">
                          <a:effectLst/>
                        </a:rPr>
                        <a:t>Verification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algn="l" fontAlgn="t"/>
                      <a:r>
                        <a:rPr lang="de-DE" sz="1200" dirty="0" err="1">
                          <a:effectLst/>
                        </a:rPr>
                        <a:t>With</a:t>
                      </a:r>
                      <a:r>
                        <a:rPr lang="de-DE" sz="1200" dirty="0">
                          <a:effectLst/>
                        </a:rPr>
                        <a:t> FP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effectLst/>
                        </a:rPr>
                        <a:t>With</a:t>
                      </a:r>
                      <a:r>
                        <a:rPr lang="de-DE" sz="1200" dirty="0">
                          <a:effectLst/>
                        </a:rPr>
                        <a:t> FP</a:t>
                      </a: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effectLst/>
                        </a:rPr>
                        <a:t>With</a:t>
                      </a:r>
                      <a:r>
                        <a:rPr lang="de-DE" sz="1200" dirty="0">
                          <a:effectLst/>
                        </a:rPr>
                        <a:t> FP</a:t>
                      </a: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algn="l" fontAlgn="t"/>
                      <a:r>
                        <a:rPr lang="de-DE" sz="1200" dirty="0">
                          <a:effectLst/>
                        </a:rPr>
                        <a:t>Higher </a:t>
                      </a:r>
                      <a:r>
                        <a:rPr lang="de-DE" sz="1200" dirty="0" err="1">
                          <a:effectLst/>
                        </a:rPr>
                        <a:t>no</a:t>
                      </a:r>
                      <a:r>
                        <a:rPr lang="de-DE" sz="1200" dirty="0">
                          <a:effectLst/>
                        </a:rPr>
                        <a:t>. </a:t>
                      </a:r>
                      <a:r>
                        <a:rPr lang="de-DE" sz="1200" dirty="0" err="1">
                          <a:effectLst/>
                        </a:rPr>
                        <a:t>Of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queries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strike="noStrike" dirty="0">
                          <a:solidFill>
                            <a:srgbClr val="FF0000"/>
                          </a:solidFill>
                          <a:effectLst/>
                        </a:rPr>
                        <a:t> ~</a:t>
                      </a:r>
                    </a:p>
                    <a:p>
                      <a:pPr algn="l" fontAlgn="t"/>
                      <a:r>
                        <a:rPr lang="de-DE" sz="1200" strike="noStrike" dirty="0">
                          <a:effectLst/>
                        </a:rPr>
                        <a:t>Low </a:t>
                      </a:r>
                      <a:r>
                        <a:rPr lang="de-DE" sz="1200" strike="noStrike" dirty="0" err="1">
                          <a:effectLst/>
                        </a:rPr>
                        <a:t>confidence</a:t>
                      </a:r>
                      <a:endParaRPr lang="de-DE" sz="1200" strike="noStrik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endParaRPr lang="de-DE" sz="2800" dirty="0">
                        <a:effectLst/>
                      </a:endParaRPr>
                    </a:p>
                    <a:p>
                      <a:pPr algn="l" fontAlgn="t"/>
                      <a:endParaRPr lang="de-DE" sz="2800" dirty="0">
                        <a:effectLst/>
                      </a:endParaRPr>
                    </a:p>
                    <a:p>
                      <a:pPr algn="l" fontAlgn="t"/>
                      <a:endParaRPr lang="de-DE" sz="2800" dirty="0">
                        <a:effectLst/>
                      </a:endParaRPr>
                    </a:p>
                    <a:p>
                      <a:pPr algn="l" fontAlgn="t"/>
                      <a:r>
                        <a:rPr lang="de-DE" sz="2800" dirty="0">
                          <a:effectLst/>
                        </a:rPr>
                        <a:t>-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9435"/>
                  </a:ext>
                </a:extLst>
              </a:tr>
              <a:tr h="318842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Fidelity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effectLst/>
                        </a:rPr>
                        <a:t>Little </a:t>
                      </a:r>
                      <a:r>
                        <a:rPr lang="de-DE" sz="1200" dirty="0" err="1">
                          <a:effectLst/>
                        </a:rPr>
                        <a:t>more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drop</a:t>
                      </a:r>
                      <a:endParaRPr lang="de-DE" sz="1200" dirty="0">
                        <a:effectLst/>
                      </a:endParaRP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effectLst/>
                        </a:rPr>
                        <a:t>Little </a:t>
                      </a:r>
                      <a:r>
                        <a:rPr lang="de-DE" sz="1200" dirty="0" err="1">
                          <a:effectLst/>
                        </a:rPr>
                        <a:t>more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drop</a:t>
                      </a:r>
                      <a:endParaRPr lang="de-DE" sz="1200" dirty="0">
                        <a:effectLst/>
                      </a:endParaRP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DE" sz="1200" dirty="0">
                          <a:effectLst/>
                        </a:rPr>
                        <a:t>Not </a:t>
                      </a:r>
                      <a:r>
                        <a:rPr lang="de-DE" sz="1200" dirty="0" err="1">
                          <a:effectLst/>
                        </a:rPr>
                        <a:t>directly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applicable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2808"/>
                  </a:ext>
                </a:extLst>
              </a:tr>
              <a:tr h="318842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 err="1">
                          <a:effectLst/>
                        </a:rPr>
                        <a:t>Pruning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t"/>
                      <a:r>
                        <a:rPr lang="de-DE" sz="2400" dirty="0">
                          <a:effectLst/>
                        </a:rPr>
                        <a:t>--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 err="1">
                          <a:effectLst/>
                        </a:rPr>
                        <a:t>Pending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 err="1">
                          <a:effectLst/>
                        </a:rPr>
                        <a:t>Pending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0382"/>
                  </a:ext>
                </a:extLst>
              </a:tr>
              <a:tr h="318842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 err="1">
                          <a:effectLst/>
                        </a:rPr>
                        <a:t>FinePruning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 err="1">
                          <a:effectLst/>
                        </a:rPr>
                        <a:t>Pending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1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effectLst/>
                        </a:rPr>
                        <a:t>Pending</a:t>
                      </a:r>
                      <a:endParaRPr lang="de-DE" sz="1200" dirty="0">
                        <a:effectLst/>
                      </a:endParaRPr>
                    </a:p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 err="1">
                          <a:effectLst/>
                        </a:rPr>
                        <a:t>Pending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0244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514D3B6-4676-C613-54FC-0B975AE6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65" y="5057456"/>
            <a:ext cx="209550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88B60-7141-C08B-47BB-C182230A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969" y="2670263"/>
            <a:ext cx="257175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BBF446-937D-45AC-AF01-31B81ECD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97" y="2670263"/>
            <a:ext cx="257175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F4E338-3DF1-EF7F-3BA6-C9B0BBDE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22" y="2653118"/>
            <a:ext cx="257175" cy="247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9CF510-23F5-F06A-DBA7-18A79B98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36" y="2670263"/>
            <a:ext cx="257175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261AE2-77E6-3742-74E5-E9A6C884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61" y="2670263"/>
            <a:ext cx="257175" cy="247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E4738E-DAC2-B06A-D430-655B99D5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29" y="2670263"/>
            <a:ext cx="257175" cy="247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1EA0E1-10ED-C70C-3812-738F7E13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30" y="2670263"/>
            <a:ext cx="257175" cy="247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4A45C7-DC99-D14B-B062-1931D610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54" y="2670263"/>
            <a:ext cx="257175" cy="2476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CA8A05-50E5-2F5B-2B94-0B3AF594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532" y="2653118"/>
            <a:ext cx="257175" cy="247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973CA8-0E53-A329-C592-DEEE829DE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101" y="2653118"/>
            <a:ext cx="257175" cy="247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0305F5-1F92-1381-AA4D-CD4D4958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287" y="3579495"/>
            <a:ext cx="257175" cy="247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CC0005-2407-F17B-F046-FBA2F908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52" y="3574052"/>
            <a:ext cx="257175" cy="247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C42A9D-2541-48F2-ED69-184105158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35" y="3574052"/>
            <a:ext cx="257175" cy="2476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9D13BC-B782-D397-6D79-AF314D35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00" y="3574052"/>
            <a:ext cx="257175" cy="247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D5D308-794A-1606-2BEF-47902892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077" y="3574052"/>
            <a:ext cx="257175" cy="2476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9FF898-0A8F-F273-C1B8-67ABDB9B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42" y="3574052"/>
            <a:ext cx="257175" cy="2476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89FBE-4FB1-A575-1188-9FF79A6C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722" y="3696516"/>
            <a:ext cx="257175" cy="2476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AF35E2-0034-0098-9E20-48BE8DCB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105" y="3669356"/>
            <a:ext cx="257175" cy="2476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AE57EF-28FC-9966-187E-904E4E71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02" y="4671854"/>
            <a:ext cx="257175" cy="2476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2355D64-4D1C-CE3F-7BB0-F333B670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23" y="4671854"/>
            <a:ext cx="257175" cy="2476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DA9004-A343-D3DD-2F09-3235C30E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778" y="5110963"/>
            <a:ext cx="257175" cy="247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1435F58-AE71-C0A7-7EB8-CA69A5B5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53" y="4671854"/>
            <a:ext cx="257175" cy="2476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79FF2F2-FC8C-C620-2C57-5D5F7A11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532" y="4671854"/>
            <a:ext cx="257175" cy="2476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F19D53-B4D5-EEA0-9CE5-58D0EB7F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157" y="5057422"/>
            <a:ext cx="209550" cy="23812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42FC49-1A7E-C90E-F9AB-27F7156E4178}"/>
              </a:ext>
            </a:extLst>
          </p:cNvPr>
          <p:cNvCxnSpPr/>
          <p:nvPr/>
        </p:nvCxnSpPr>
        <p:spPr>
          <a:xfrm flipV="1">
            <a:off x="809897" y="2037806"/>
            <a:ext cx="1785257" cy="461554"/>
          </a:xfrm>
          <a:prstGeom prst="line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3">
            <a:extLst>
              <a:ext uri="{FF2B5EF4-FFF2-40B4-BE49-F238E27FC236}">
                <a16:creationId xmlns:a16="http://schemas.microsoft.com/office/drawing/2014/main" id="{20F8C933-6BA6-934D-EB6B-2837FE5259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717761" y="2180576"/>
            <a:ext cx="779734" cy="318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metric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2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DADAD-D4AE-AE1A-51CA-77E8EE8963A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4CA346-3D2B-7060-6C84-5EB549A6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99" y="1609744"/>
            <a:ext cx="5176415" cy="388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0AB29529-D86C-CB75-8D10-295F97E6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</p:spPr>
        <p:txBody>
          <a:bodyPr/>
          <a:lstStyle/>
          <a:p>
            <a:r>
              <a:rPr lang="de-DE" dirty="0" err="1"/>
              <a:t>Attacking</a:t>
            </a:r>
            <a:r>
              <a:rPr lang="de-DE" dirty="0"/>
              <a:t> </a:t>
            </a:r>
            <a:r>
              <a:rPr lang="de-DE" dirty="0" err="1"/>
              <a:t>retrained</a:t>
            </a:r>
            <a:r>
              <a:rPr lang="de-DE" dirty="0"/>
              <a:t> (</a:t>
            </a:r>
            <a:r>
              <a:rPr lang="de-DE" dirty="0" err="1"/>
              <a:t>watermarked</a:t>
            </a:r>
            <a:r>
              <a:rPr lang="de-DE" dirty="0"/>
              <a:t>)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9942C7D-B799-95C7-4B03-CA6206B67EB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51073" y="927094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Attack with </a:t>
            </a:r>
            <a:r>
              <a:rPr lang="en-US" b="1" dirty="0">
                <a:solidFill>
                  <a:schemeClr val="tx1"/>
                </a:solidFill>
              </a:rPr>
              <a:t>architecture</a:t>
            </a:r>
            <a:r>
              <a:rPr lang="en-US" dirty="0">
                <a:solidFill>
                  <a:schemeClr val="tx1"/>
                </a:solidFill>
              </a:rPr>
              <a:t>: MNIST – 2 conv layer, </a:t>
            </a:r>
            <a:r>
              <a:rPr lang="en-US" b="1" dirty="0">
                <a:solidFill>
                  <a:schemeClr val="tx1"/>
                </a:solidFill>
              </a:rPr>
              <a:t>epochs</a:t>
            </a:r>
            <a:r>
              <a:rPr lang="en-US" dirty="0">
                <a:solidFill>
                  <a:schemeClr val="tx1"/>
                </a:solidFill>
              </a:rPr>
              <a:t>: 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7FB7D-2CD2-098D-948A-CB4BBDD02BC9}"/>
              </a:ext>
            </a:extLst>
          </p:cNvPr>
          <p:cNvSpPr txBox="1"/>
          <p:nvPr/>
        </p:nvSpPr>
        <p:spPr>
          <a:xfrm>
            <a:off x="4278139" y="5440842"/>
            <a:ext cx="3132483" cy="36345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eps=0.25, </a:t>
            </a:r>
            <a:r>
              <a:rPr lang="en-US" sz="1600" b="1" dirty="0" err="1">
                <a:solidFill>
                  <a:schemeClr val="accent3"/>
                </a:solidFill>
              </a:rPr>
              <a:t>watermark_size</a:t>
            </a:r>
            <a:r>
              <a:rPr lang="en-US" sz="1600" b="1" dirty="0">
                <a:solidFill>
                  <a:schemeClr val="accent3"/>
                </a:solidFill>
              </a:rPr>
              <a:t> = 500 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640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AB7D-BC46-356C-CF61-122271AF9D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F1DD-ABB4-A300-0E65-217B084B3D9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2AB3572-BDA4-1B33-20A2-2605FF73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</p:spPr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and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2A146-2C1A-7733-4BE4-2E07D7AB8270}"/>
              </a:ext>
            </a:extLst>
          </p:cNvPr>
          <p:cNvSpPr txBox="1"/>
          <p:nvPr/>
        </p:nvSpPr>
        <p:spPr>
          <a:xfrm>
            <a:off x="256585" y="1037715"/>
            <a:ext cx="6104708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Watermarking as </a:t>
            </a:r>
            <a:r>
              <a:rPr lang="en-GB" b="1" dirty="0" err="1">
                <a:solidFill>
                  <a:schemeClr val="accent5"/>
                </a:solidFill>
              </a:rPr>
              <a:t>Defense</a:t>
            </a: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D863F-24BB-6738-F430-9A648E0872D8}"/>
              </a:ext>
            </a:extLst>
          </p:cNvPr>
          <p:cNvSpPr txBox="1"/>
          <p:nvPr/>
        </p:nvSpPr>
        <p:spPr>
          <a:xfrm>
            <a:off x="334963" y="1493866"/>
            <a:ext cx="9879875" cy="258532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Outcomes</a:t>
            </a:r>
          </a:p>
          <a:p>
            <a:pPr marL="742950" lvl="1" indent="-285750" fontAlgn="base"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 err="1"/>
              <a:t>Active</a:t>
            </a:r>
            <a:r>
              <a:rPr lang="de-DE" dirty="0"/>
              <a:t> (</a:t>
            </a:r>
            <a:r>
              <a:rPr lang="de-DE" dirty="0" err="1"/>
              <a:t>Inference</a:t>
            </a:r>
            <a:r>
              <a:rPr lang="de-DE" dirty="0"/>
              <a:t>) Method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irrespective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.</a:t>
            </a:r>
          </a:p>
          <a:p>
            <a:pPr marL="742950" lvl="1" indent="-285750" fontAlgn="base"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Trigger-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training-based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to </a:t>
            </a:r>
            <a:r>
              <a:rPr lang="de-DE" dirty="0" err="1"/>
              <a:t>capture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watermark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pPr marL="742950" lvl="1" indent="-285750" fontAlgn="base"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 err="1"/>
              <a:t>Entangled</a:t>
            </a:r>
            <a:r>
              <a:rPr lang="de-DE" dirty="0"/>
              <a:t> </a:t>
            </a:r>
            <a:r>
              <a:rPr lang="de-DE" dirty="0" err="1"/>
              <a:t>Watermarking</a:t>
            </a:r>
            <a:r>
              <a:rPr lang="de-DE" dirty="0"/>
              <a:t> </a:t>
            </a:r>
            <a:r>
              <a:rPr lang="de-DE" dirty="0" err="1"/>
              <a:t>addresses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disentanglement</a:t>
            </a:r>
            <a:r>
              <a:rPr lang="de-DE" dirty="0"/>
              <a:t>.</a:t>
            </a:r>
          </a:p>
          <a:p>
            <a:pPr marL="742950" lvl="1" indent="-285750" fontAlgn="base"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.</a:t>
            </a:r>
          </a:p>
          <a:p>
            <a:pPr marL="742950" lvl="1" indent="-285750" fontAlgn="base"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Original Frontier </a:t>
            </a:r>
            <a:r>
              <a:rPr lang="de-DE" dirty="0" err="1"/>
              <a:t>Stitching</a:t>
            </a:r>
            <a:r>
              <a:rPr lang="de-DE" dirty="0"/>
              <a:t> Paper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Model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.</a:t>
            </a:r>
          </a:p>
          <a:p>
            <a:pPr marL="742950" lvl="1" indent="-285750" fontAlgn="base"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Extended Frontier </a:t>
            </a:r>
            <a:r>
              <a:rPr lang="de-DE" dirty="0" err="1"/>
              <a:t>Stitching</a:t>
            </a:r>
            <a:r>
              <a:rPr lang="de-DE" dirty="0"/>
              <a:t> </a:t>
            </a:r>
            <a:r>
              <a:rPr lang="de-DE" dirty="0" err="1"/>
              <a:t>overcomes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Positives. </a:t>
            </a:r>
          </a:p>
          <a:p>
            <a:pPr marL="742950" lvl="1" indent="-285750" fontAlgn="base">
              <a:buClr>
                <a:schemeClr val="accent6"/>
              </a:buClr>
              <a:buSzPct val="100000"/>
              <a:buFontTx/>
              <a:buChar char="-"/>
            </a:pP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02214-5D36-73A4-F765-B1F496D4FD9C}"/>
              </a:ext>
            </a:extLst>
          </p:cNvPr>
          <p:cNvSpPr txBox="1"/>
          <p:nvPr/>
        </p:nvSpPr>
        <p:spPr>
          <a:xfrm>
            <a:off x="334963" y="4290367"/>
            <a:ext cx="6104708" cy="36933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2EC82-BB61-7CCC-27AD-E34112EBC08F}"/>
              </a:ext>
            </a:extLst>
          </p:cNvPr>
          <p:cNvSpPr txBox="1"/>
          <p:nvPr/>
        </p:nvSpPr>
        <p:spPr>
          <a:xfrm>
            <a:off x="334963" y="4870877"/>
            <a:ext cx="9879875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Defense Date</a:t>
            </a:r>
          </a:p>
          <a:p>
            <a:pPr marL="285750" indent="-285750" algn="l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Tx/>
              <a:buChar char="-"/>
            </a:pPr>
            <a:r>
              <a:rPr lang="de-DE" dirty="0"/>
              <a:t>Writing Feedback –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chapters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662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27A2D-482E-B14C-7282-CD2FB68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1494"/>
            <a:ext cx="12192000" cy="1115011"/>
          </a:xfrm>
          <a:prstGeom prst="rect">
            <a:avLst/>
          </a:prstGeom>
        </p:spPr>
      </p:pic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B4875AD7-5506-DB66-C48D-A402310D991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rgbClr val="5D6A70"/>
                </a:solidFill>
                <a:latin typeface="Segoe UI"/>
              </a:rPr>
              <a:t>09/22/2023</a:t>
            </a:r>
          </a:p>
        </p:txBody>
      </p:sp>
    </p:spTree>
    <p:extLst>
      <p:ext uri="{BB962C8B-B14F-4D97-AF65-F5344CB8AC3E}">
        <p14:creationId xmlns:p14="http://schemas.microsoft.com/office/powerpoint/2010/main" val="393826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A561EE-689B-6043-68F9-99742499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69" y="2371582"/>
            <a:ext cx="10437626" cy="923330"/>
          </a:xfrm>
        </p:spPr>
        <p:txBody>
          <a:bodyPr/>
          <a:lstStyle/>
          <a:p>
            <a:r>
              <a:rPr lang="de-DE" dirty="0"/>
              <a:t>RECAP:PHASE 3: </a:t>
            </a:r>
            <a:r>
              <a:rPr lang="de-DE" dirty="0">
                <a:solidFill>
                  <a:schemeClr val="tx2"/>
                </a:solidFill>
              </a:rPr>
              <a:t>True</a:t>
            </a:r>
            <a:r>
              <a:rPr lang="de-DE" dirty="0"/>
              <a:t> </a:t>
            </a:r>
            <a:r>
              <a:rPr lang="de-DE" dirty="0" err="1"/>
              <a:t>adversaries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Finetuning</a:t>
            </a:r>
            <a:br>
              <a:rPr lang="de-DE" dirty="0">
                <a:solidFill>
                  <a:srgbClr val="7030A0"/>
                </a:solidFill>
              </a:rPr>
            </a:br>
            <a:r>
              <a:rPr lang="de-DE" dirty="0">
                <a:solidFill>
                  <a:srgbClr val="7030A0"/>
                </a:solidFill>
              </a:rPr>
              <a:t>	(</a:t>
            </a:r>
            <a:r>
              <a:rPr lang="de-DE" dirty="0" err="1">
                <a:solidFill>
                  <a:srgbClr val="7030A0"/>
                </a:solidFill>
              </a:rPr>
              <a:t>extended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frontier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stitching</a:t>
            </a:r>
            <a:r>
              <a:rPr lang="de-DE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C8FC-068D-8F11-FE01-A712AF4F08A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708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4AAF2A-FB76-B835-39FE-5FECC999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rate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finetuning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5FA9-984B-5DE2-EE36-B01CD224F8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6A4E-222F-07AE-7B50-271083364C0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6647D-D4A6-CC18-2230-A0B8A757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57" y="2773210"/>
            <a:ext cx="4970827" cy="2856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D2784-5B37-3C69-7F39-4D7733CC780A}"/>
              </a:ext>
            </a:extLst>
          </p:cNvPr>
          <p:cNvSpPr txBox="1"/>
          <p:nvPr/>
        </p:nvSpPr>
        <p:spPr>
          <a:xfrm>
            <a:off x="4160693" y="5629255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Slow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, Fast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decay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dirty="0">
                <a:solidFill>
                  <a:schemeClr val="accent3"/>
                </a:solidFill>
              </a:rPr>
              <a:t>Learning Rate Schedule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0CBF044C-590B-413B-CAF2-86718071D87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51073" y="1155572"/>
            <a:ext cx="11501903" cy="14925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Finetuning the pretrained network only on watermark samples.</a:t>
            </a:r>
          </a:p>
          <a:p>
            <a:r>
              <a:rPr lang="en-US" dirty="0">
                <a:solidFill>
                  <a:schemeClr val="tx1"/>
                </a:solidFill>
              </a:rPr>
              <a:t>The network will forget the old weights.</a:t>
            </a:r>
          </a:p>
          <a:p>
            <a:r>
              <a:rPr lang="en-US" dirty="0">
                <a:solidFill>
                  <a:schemeClr val="tx1"/>
                </a:solidFill>
              </a:rPr>
              <a:t>To overcome this: the </a:t>
            </a:r>
            <a:r>
              <a:rPr lang="en-US" b="1" dirty="0">
                <a:solidFill>
                  <a:schemeClr val="tx1"/>
                </a:solidFill>
              </a:rPr>
              <a:t>starting learning rate is chosen small</a:t>
            </a:r>
            <a:r>
              <a:rPr lang="en-US" dirty="0">
                <a:solidFill>
                  <a:schemeClr val="tx1"/>
                </a:solidFill>
              </a:rPr>
              <a:t>, and then smoothly increased (</a:t>
            </a:r>
            <a:r>
              <a:rPr lang="en-US" b="1" dirty="0">
                <a:solidFill>
                  <a:schemeClr val="tx1"/>
                </a:solidFill>
              </a:rPr>
              <a:t>new distribution </a:t>
            </a:r>
            <a:r>
              <a:rPr lang="en-US" dirty="0">
                <a:solidFill>
                  <a:schemeClr val="tx1"/>
                </a:solidFill>
              </a:rPr>
              <a:t>is learnt at a faster pace, </a:t>
            </a:r>
            <a:r>
              <a:rPr lang="en-US" b="1" dirty="0">
                <a:solidFill>
                  <a:schemeClr val="tx1"/>
                </a:solidFill>
              </a:rPr>
              <a:t>without forgetting the distribution of original samples</a:t>
            </a:r>
            <a:r>
              <a:rPr lang="en-US" dirty="0">
                <a:solidFill>
                  <a:schemeClr val="tx1"/>
                </a:solidFill>
              </a:rPr>
              <a:t>), and then the learning rate is reduced fast, without too much time to overfit.</a:t>
            </a:r>
          </a:p>
        </p:txBody>
      </p:sp>
    </p:spTree>
    <p:extLst>
      <p:ext uri="{BB962C8B-B14F-4D97-AF65-F5344CB8AC3E}">
        <p14:creationId xmlns:p14="http://schemas.microsoft.com/office/powerpoint/2010/main" val="40111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3A707-94DC-4E17-27CE-6349521C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Finetuning to </a:t>
            </a:r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watermark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5FF0-D054-B566-CEED-97605A79BB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0530-4A76-44BE-64C9-DD152239470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C6D762F3-2729-08F9-0F0B-10E03DB9B6D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001541"/>
            <a:ext cx="11522074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CIFAR10: 3-conv block with </a:t>
            </a:r>
            <a:r>
              <a:rPr lang="en-US" dirty="0" err="1">
                <a:solidFill>
                  <a:schemeClr val="tx1"/>
                </a:solidFill>
              </a:rPr>
              <a:t>batchnorm</a:t>
            </a:r>
            <a:r>
              <a:rPr lang="en-US" dirty="0">
                <a:solidFill>
                  <a:schemeClr val="tx1"/>
                </a:solidFill>
              </a:rPr>
              <a:t> and dropout</a:t>
            </a:r>
          </a:p>
          <a:p>
            <a:r>
              <a:rPr lang="en-US" dirty="0">
                <a:solidFill>
                  <a:schemeClr val="tx1"/>
                </a:solidFill>
              </a:rPr>
              <a:t>Finetuning with noise level (eps = 0.035), </a:t>
            </a:r>
          </a:p>
          <a:p>
            <a:r>
              <a:rPr lang="en-US" dirty="0">
                <a:solidFill>
                  <a:schemeClr val="tx1"/>
                </a:solidFill>
              </a:rPr>
              <a:t>Learning rate - </a:t>
            </a:r>
            <a:r>
              <a:rPr lang="en-US" b="1" dirty="0">
                <a:solidFill>
                  <a:schemeClr val="tx1"/>
                </a:solidFill>
              </a:rPr>
              <a:t>epoch &lt;= 20 : </a:t>
            </a:r>
            <a:r>
              <a:rPr lang="en-US" dirty="0">
                <a:solidFill>
                  <a:schemeClr val="tx1"/>
                </a:solidFill>
              </a:rPr>
              <a:t>(0.0001 * epoch) and </a:t>
            </a:r>
            <a:r>
              <a:rPr lang="en-US" b="1" dirty="0">
                <a:solidFill>
                  <a:schemeClr val="tx1"/>
                </a:solidFill>
              </a:rPr>
              <a:t>epoch &gt; 20 :</a:t>
            </a:r>
            <a:r>
              <a:rPr lang="en-US" dirty="0">
                <a:solidFill>
                  <a:schemeClr val="tx1"/>
                </a:solidFill>
              </a:rPr>
              <a:t> power(2, (epoch -5))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4FEA4-6DE6-5519-8A19-8D499196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3" y="1912799"/>
            <a:ext cx="4220452" cy="3165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A4503-A4F7-E641-0EBB-5FDC409A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2799"/>
            <a:ext cx="4387443" cy="32905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1F2C35-0512-728C-ABF6-9529A7E0D9A9}"/>
              </a:ext>
            </a:extLst>
          </p:cNvPr>
          <p:cNvSpPr txBox="1"/>
          <p:nvPr/>
        </p:nvSpPr>
        <p:spPr>
          <a:xfrm>
            <a:off x="4362029" y="5389038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Finetuning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25 </a:t>
            </a:r>
            <a:r>
              <a:rPr lang="de-DE" sz="1600" b="1" kern="1200" dirty="0" err="1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epochs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600" b="1" dirty="0" err="1">
                <a:solidFill>
                  <a:schemeClr val="accent3"/>
                </a:solidFill>
              </a:rPr>
              <a:t>With</a:t>
            </a:r>
            <a:r>
              <a:rPr lang="de-DE" sz="1600" b="1" dirty="0">
                <a:solidFill>
                  <a:schemeClr val="accent3"/>
                </a:solidFill>
              </a:rPr>
              <a:t> </a:t>
            </a:r>
            <a:r>
              <a:rPr lang="de-DE" sz="1600" b="1" dirty="0" err="1">
                <a:solidFill>
                  <a:schemeClr val="accent3"/>
                </a:solidFill>
              </a:rPr>
              <a:t>learning</a:t>
            </a:r>
            <a:r>
              <a:rPr lang="de-DE" sz="1600" b="1" dirty="0">
                <a:solidFill>
                  <a:schemeClr val="accent3"/>
                </a:solidFill>
              </a:rPr>
              <a:t> rate </a:t>
            </a:r>
            <a:r>
              <a:rPr lang="de-DE" sz="1600" b="1" dirty="0" err="1">
                <a:solidFill>
                  <a:schemeClr val="accent3"/>
                </a:solidFill>
              </a:rPr>
              <a:t>pattern</a:t>
            </a:r>
            <a:r>
              <a:rPr lang="de-DE" sz="1600" b="1" dirty="0">
                <a:solidFill>
                  <a:schemeClr val="accent3"/>
                </a:solidFill>
              </a:rPr>
              <a:t> (to </a:t>
            </a:r>
            <a:r>
              <a:rPr lang="de-DE" sz="1600" b="1" dirty="0" err="1">
                <a:solidFill>
                  <a:schemeClr val="accent3"/>
                </a:solidFill>
              </a:rPr>
              <a:t>increase</a:t>
            </a:r>
            <a:r>
              <a:rPr lang="de-DE" sz="1600" b="1" dirty="0">
                <a:solidFill>
                  <a:schemeClr val="accent3"/>
                </a:solidFill>
              </a:rPr>
              <a:t> and </a:t>
            </a:r>
            <a:r>
              <a:rPr lang="de-DE" sz="1600" b="1" dirty="0" err="1">
                <a:solidFill>
                  <a:schemeClr val="accent3"/>
                </a:solidFill>
              </a:rPr>
              <a:t>decrease</a:t>
            </a:r>
            <a:r>
              <a:rPr lang="de-DE" sz="1600" b="1" dirty="0">
                <a:solidFill>
                  <a:schemeClr val="accent3"/>
                </a:solidFill>
              </a:rPr>
              <a:t>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95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20B0E6-A015-6C4C-9F24-93B3CF9B744C}"/>
              </a:ext>
            </a:extLst>
          </p:cNvPr>
          <p:cNvGraphicFramePr>
            <a:graphicFrameLocks noGrp="1"/>
          </p:cNvGraphicFramePr>
          <p:nvPr>
            <p:ph sz="quarter" idx="23"/>
          </p:nvPr>
        </p:nvGraphicFramePr>
        <p:xfrm>
          <a:off x="914397" y="2395010"/>
          <a:ext cx="10184238" cy="1774317"/>
        </p:xfrm>
        <a:graphic>
          <a:graphicData uri="http://schemas.openxmlformats.org/drawingml/2006/table">
            <a:tbl>
              <a:tblPr/>
              <a:tblGrid>
                <a:gridCol w="1932651">
                  <a:extLst>
                    <a:ext uri="{9D8B030D-6E8A-4147-A177-3AD203B41FA5}">
                      <a16:colId xmlns:a16="http://schemas.microsoft.com/office/drawing/2014/main" val="532153793"/>
                    </a:ext>
                  </a:extLst>
                </a:gridCol>
                <a:gridCol w="2950745">
                  <a:extLst>
                    <a:ext uri="{9D8B030D-6E8A-4147-A177-3AD203B41FA5}">
                      <a16:colId xmlns:a16="http://schemas.microsoft.com/office/drawing/2014/main" val="1470880100"/>
                    </a:ext>
                  </a:extLst>
                </a:gridCol>
                <a:gridCol w="2943535">
                  <a:extLst>
                    <a:ext uri="{9D8B030D-6E8A-4147-A177-3AD203B41FA5}">
                      <a16:colId xmlns:a16="http://schemas.microsoft.com/office/drawing/2014/main" val="2610494064"/>
                    </a:ext>
                  </a:extLst>
                </a:gridCol>
                <a:gridCol w="2357307">
                  <a:extLst>
                    <a:ext uri="{9D8B030D-6E8A-4147-A177-3AD203B41FA5}">
                      <a16:colId xmlns:a16="http://schemas.microsoft.com/office/drawing/2014/main" val="2273487276"/>
                    </a:ext>
                  </a:extLst>
                </a:gridCol>
              </a:tblGrid>
              <a:tr h="1321210">
                <a:tc>
                  <a:txBody>
                    <a:bodyPr/>
                    <a:lstStyle/>
                    <a:p>
                      <a:pPr algn="l" fontAlgn="t"/>
                      <a:r>
                        <a:rPr lang="de-DE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Without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Frontier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 Frontier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(using finetuning)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- 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Final Epoch </a:t>
                      </a:r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After</a:t>
                      </a:r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 Frontier </a:t>
                      </a:r>
                    </a:p>
                    <a:p>
                      <a:pPr algn="l" fontAlgn="t"/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(Victim – watermark)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53316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82.5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74.9   </a:t>
                      </a:r>
                      <a:r>
                        <a:rPr lang="de-DE" dirty="0">
                          <a:solidFill>
                            <a:schemeClr val="accent5"/>
                          </a:solidFill>
                          <a:effectLst/>
                        </a:rPr>
                        <a:t>(  8 %)</a:t>
                      </a:r>
                      <a:endParaRPr lang="de-DE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dirty="0">
                          <a:effectLst/>
                        </a:rPr>
                        <a:t>82.9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29126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49204A0-4931-49A7-4700-CD38B51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FIDELITY (DECREASE IN ACCURACY </a:t>
            </a:r>
            <a:r>
              <a:rPr lang="de-DE" dirty="0" err="1"/>
              <a:t>of</a:t>
            </a:r>
            <a:r>
              <a:rPr lang="de-DE" dirty="0"/>
              <a:t> original 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0666-7BCF-40C6-180B-7D40E91284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251C-4C84-8AA8-C558-AC27A5D518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3E378A-5B73-5D47-40AC-29865A1BD8AE}"/>
              </a:ext>
            </a:extLst>
          </p:cNvPr>
          <p:cNvCxnSpPr/>
          <p:nvPr/>
        </p:nvCxnSpPr>
        <p:spPr>
          <a:xfrm>
            <a:off x="6644081" y="3858936"/>
            <a:ext cx="0" cy="18455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50002"/>
      </p:ext>
    </p:extLst>
  </p:cSld>
  <p:clrMapOvr>
    <a:masterClrMapping/>
  </p:clrMapOvr>
</p:sld>
</file>

<file path=ppt/theme/theme1.xml><?xml version="1.0" encoding="utf-8"?>
<a:theme xmlns:a="http://schemas.openxmlformats.org/drawingml/2006/main" name="ITK Master Slides (EN) V2.0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vert="horz" wrap="square" lIns="0" tIns="0" rIns="0" bIns="0" rtlCol="0">
        <a:noAutofit/>
      </a:bodyPr>
      <a:lstStyle>
        <a:defPPr marL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1500"/>
          </a:spcAft>
          <a:buClr>
            <a:schemeClr val="accent6"/>
          </a:buClr>
          <a:buSzPct val="100000"/>
          <a:buFont typeface="Segoe UI" panose="020B0502040204020203" pitchFamily="34" charset="0"/>
          <a:buNone/>
          <a:defRPr b="0" kern="1200" dirty="0" smtClean="0">
            <a:solidFill>
              <a:schemeClr val="bg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K_Mastertemplate_EN.pptx" id="{9FF881E0-3E6A-460D-83A2-A70C47D3B827}" vid="{FA85A7FF-30C2-4456-8E10-503DBED42240}"/>
    </a:ext>
  </a:extLst>
</a:theme>
</file>

<file path=ppt/theme/theme2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ITK_Mastertemplate_EN</Template>
  <TotalTime>0</TotalTime>
  <Words>2756</Words>
  <Application>Microsoft Office PowerPoint</Application>
  <PresentationFormat>Widescreen</PresentationFormat>
  <Paragraphs>787</Paragraphs>
  <Slides>51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CMR12</vt:lpstr>
      <vt:lpstr>CMR9</vt:lpstr>
      <vt:lpstr>Georgia</vt:lpstr>
      <vt:lpstr>Segoe UI</vt:lpstr>
      <vt:lpstr>Segoe UI Light</vt:lpstr>
      <vt:lpstr>Segoe UI Semibold</vt:lpstr>
      <vt:lpstr>TeleGrotesk Next</vt:lpstr>
      <vt:lpstr>Wingdings</vt:lpstr>
      <vt:lpstr>ITK Master Slides (EN) V2.0</vt:lpstr>
      <vt:lpstr>PowerPoint Presentation</vt:lpstr>
      <vt:lpstr>RECAP: FRONTIER STICHING</vt:lpstr>
      <vt:lpstr>RECAP: PHASE 1: Full adversaries with retraining </vt:lpstr>
      <vt:lpstr>Retraining to watermark model FOR MNIST</vt:lpstr>
      <vt:lpstr>Attacking retrained (watermarked) model</vt:lpstr>
      <vt:lpstr>RECAP:PHASE 3: True adversaries with Finetuning  (extended frontier stitching)</vt:lpstr>
      <vt:lpstr>Learning rate for finetuning</vt:lpstr>
      <vt:lpstr>Finetuning to embed watermark</vt:lpstr>
      <vt:lpstr>FIDELITY (DECREASE IN ACCURACY of original model)</vt:lpstr>
      <vt:lpstr>Attacking Finetuned (watermarked) model</vt:lpstr>
      <vt:lpstr>Finetuning to embed watermark on MNIST</vt:lpstr>
      <vt:lpstr>Attacking Finetuned model</vt:lpstr>
      <vt:lpstr>RECAP: Conclusion</vt:lpstr>
      <vt:lpstr>RECAP: NEXT Steps AND Discussion</vt:lpstr>
      <vt:lpstr>DAWN: Dynamic adversarial watermarking </vt:lpstr>
      <vt:lpstr>RECAP: Dawn: watermark generation </vt:lpstr>
      <vt:lpstr>Experiments : DAWN ON REAL MODEL STEALING ATTACK - MNIST </vt:lpstr>
      <vt:lpstr>Experiments : DAWN ON REAL MODEL STEALING ATTACK – CIFAR10 (shallow N/w) </vt:lpstr>
      <vt:lpstr>Experiments : DAWN ON REAL MODEL STEALING ATTACK - CIFAR10 (deep N/w)  </vt:lpstr>
      <vt:lpstr>Experiments : WATERMARK REMOVAL </vt:lpstr>
      <vt:lpstr>Experiments : WATERMARK REMOVAL </vt:lpstr>
      <vt:lpstr>Experiments : WATERMARK REMOVAL </vt:lpstr>
      <vt:lpstr>Experiments : WATERMARK REMOVAL </vt:lpstr>
      <vt:lpstr>Experiments : WATERMARK REMOVAL </vt:lpstr>
      <vt:lpstr>Experiments : WATERMARK REMOVAL </vt:lpstr>
      <vt:lpstr>PowerPoint Presentation</vt:lpstr>
      <vt:lpstr>PowerPoint Presentation</vt:lpstr>
      <vt:lpstr>Entangled Watermarking </vt:lpstr>
      <vt:lpstr>EWE : Entangled watermarking  </vt:lpstr>
      <vt:lpstr>EWE : Entangled watermarking Algorithm </vt:lpstr>
      <vt:lpstr>Experiments : EWE Watermark embedding Retraining </vt:lpstr>
      <vt:lpstr>Experiments : Fidelity Retraining </vt:lpstr>
      <vt:lpstr>Experiments : Visual entanglement </vt:lpstr>
      <vt:lpstr>Experiments : Watermark samples </vt:lpstr>
      <vt:lpstr>Experiments : ATTACK AND VERIFICATION </vt:lpstr>
      <vt:lpstr>Experiments : EWE Watermark embedding retraining </vt:lpstr>
      <vt:lpstr>Experiments : fidelity retraining </vt:lpstr>
      <vt:lpstr>Experiments : VISUAL ENTNAGLEMENT </vt:lpstr>
      <vt:lpstr>Experiments : ATTACK AND VERIFICATION </vt:lpstr>
      <vt:lpstr>Experiments : EWE Watermark embedding finetuning </vt:lpstr>
      <vt:lpstr>Experiments : fidelity finetuning </vt:lpstr>
      <vt:lpstr>Experiments : VISUAL ENTNAGLEMENT </vt:lpstr>
      <vt:lpstr>Experiments : ATTACK AND VERIFICATION </vt:lpstr>
      <vt:lpstr>Experiments : EWE Watermark embedding REtraining </vt:lpstr>
      <vt:lpstr>Experiments : fidelity REtraining </vt:lpstr>
      <vt:lpstr>Experiments : VISUAL ENTNAGLEMENT  </vt:lpstr>
      <vt:lpstr>Experiments : WATERMARK SAMPLES  </vt:lpstr>
      <vt:lpstr>PowerPoint Presentation</vt:lpstr>
      <vt:lpstr>PowerPoint Presentation</vt:lpstr>
      <vt:lpstr>Conclusion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Karolin Hofbauer</dc:creator>
  <cp:lastModifiedBy>Ridhima Garg</cp:lastModifiedBy>
  <cp:revision>224</cp:revision>
  <cp:lastPrinted>2021-03-31T07:41:22Z</cp:lastPrinted>
  <dcterms:created xsi:type="dcterms:W3CDTF">2023-03-24T11:18:54Z</dcterms:created>
  <dcterms:modified xsi:type="dcterms:W3CDTF">2023-10-21T08:56:26Z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ocumentIdentifier">
    <vt:lpwstr>3E487259</vt:lpwstr>
  </property>
  <property fmtid="{D5CDD505-2E9C-101B-9397-08002B2CF9AE}" pid="3" name="_DocumentVersion">
    <vt:lpwstr>3.1.0</vt:lpwstr>
  </property>
  <property fmtid="{D5CDD505-2E9C-101B-9397-08002B2CF9AE}" pid="4" name="_DocumentChanged">
    <vt:lpwstr>2020-07-20</vt:lpwstr>
  </property>
</Properties>
</file>