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4"/>
  </p:notesMasterIdLst>
  <p:handoutMasterIdLst>
    <p:handoutMasterId r:id="rId25"/>
  </p:handoutMasterIdLst>
  <p:sldIdLst>
    <p:sldId id="2422" r:id="rId2"/>
    <p:sldId id="2426" r:id="rId3"/>
    <p:sldId id="2434" r:id="rId4"/>
    <p:sldId id="2436" r:id="rId5"/>
    <p:sldId id="2437" r:id="rId6"/>
    <p:sldId id="2455" r:id="rId7"/>
    <p:sldId id="2438" r:id="rId8"/>
    <p:sldId id="2439" r:id="rId9"/>
    <p:sldId id="2440" r:id="rId10"/>
    <p:sldId id="2454" r:id="rId11"/>
    <p:sldId id="2443" r:id="rId12"/>
    <p:sldId id="2445" r:id="rId13"/>
    <p:sldId id="2444" r:id="rId14"/>
    <p:sldId id="2452" r:id="rId15"/>
    <p:sldId id="2446" r:id="rId16"/>
    <p:sldId id="2447" r:id="rId17"/>
    <p:sldId id="2448" r:id="rId18"/>
    <p:sldId id="2449" r:id="rId19"/>
    <p:sldId id="2450" r:id="rId20"/>
    <p:sldId id="2451" r:id="rId21"/>
    <p:sldId id="2453" r:id="rId22"/>
    <p:sldId id="2442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ka Aberle" initials="AA" lastIdx="7" clrIdx="0">
    <p:extLst>
      <p:ext uri="{19B8F6BF-5375-455C-9EA6-DF929625EA0E}">
        <p15:presenceInfo xmlns:p15="http://schemas.microsoft.com/office/powerpoint/2012/main" userId="S::annika.aberle@itk-engineering.de::64a1ba28-2d1e-4249-93d9-d55727801a40" providerId="AD"/>
      </p:ext>
    </p:extLst>
  </p:cmAuthor>
  <p:cmAuthor id="2" name="Karolin Hofbauer" initials="KH" lastIdx="1" clrIdx="1">
    <p:extLst>
      <p:ext uri="{19B8F6BF-5375-455C-9EA6-DF929625EA0E}">
        <p15:presenceInfo xmlns:p15="http://schemas.microsoft.com/office/powerpoint/2012/main" userId="S::karolin.hofbauer@itk-engineering.de::0d707aba-341c-4cf6-8e84-4f4fe0f601be" providerId="AD"/>
      </p:ext>
    </p:extLst>
  </p:cmAuthor>
  <p:cmAuthor id="3" name="Michael Bartel" initials="MB" lastIdx="1" clrIdx="2">
    <p:extLst>
      <p:ext uri="{19B8F6BF-5375-455C-9EA6-DF929625EA0E}">
        <p15:presenceInfo xmlns:p15="http://schemas.microsoft.com/office/powerpoint/2012/main" userId="S::bartel@typix.de::2694a649-5b17-4785-94f6-98a5c6b9c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69"/>
    <a:srgbClr val="004689"/>
    <a:srgbClr val="EAEEF1"/>
    <a:srgbClr val="A4ADBB"/>
    <a:srgbClr val="8B9FCA"/>
    <a:srgbClr val="5D6A70"/>
    <a:srgbClr val="7D888D"/>
    <a:srgbClr val="000000"/>
    <a:srgbClr val="C1C5CC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8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15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D21252-C427-4E9B-81AB-F42ACD2164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97644" y="343603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/>
            </a:lvl1pPr>
          </a:lstStyle>
          <a:p>
            <a:r>
              <a:rPr lang="de-DE">
                <a:solidFill>
                  <a:schemeClr val="bg2"/>
                </a:solidFill>
              </a:rPr>
              <a:t>ITK Engineering GmbH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667F68-960B-43F5-9565-5FA3FB993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488261" y="9468426"/>
            <a:ext cx="1666699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/>
            </a:lvl1pPr>
          </a:lstStyle>
          <a:p>
            <a:r>
              <a:rPr lang="de-DE" dirty="0">
                <a:solidFill>
                  <a:schemeClr val="bg2"/>
                </a:solidFill>
              </a:rPr>
              <a:t>Vertraulich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0F4DDB-84A2-46E7-AE0E-1E26026CF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74869" y="9468426"/>
            <a:ext cx="1851145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fld id="{0A4ACAC5-DB6F-4A5D-A159-3215594976A3}" type="slidenum">
              <a:rPr lang="de-DE" smtClean="0">
                <a:solidFill>
                  <a:schemeClr val="bg2"/>
                </a:solidFill>
              </a:rPr>
              <a:t>‹#›</a:t>
            </a:fld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4ABD6-DD1B-484A-9979-2DE218ADCB17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EF0B21-0B09-40F0-978C-6F963864D18D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F1D44B-4EED-4450-AFEE-748D2D28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4A9846-2A73-42C7-8C75-96DCF96F6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10995" y="9468426"/>
            <a:ext cx="984816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pPr algn="l"/>
            <a:r>
              <a:rPr lang="de-DE">
                <a:solidFill>
                  <a:schemeClr val="bg2"/>
                </a:solidFill>
              </a:rPr>
              <a:t>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Lenkungsinformation" title="[Versionsnummer]">
            <a:extLst>
              <a:ext uri="{FF2B5EF4-FFF2-40B4-BE49-F238E27FC236}">
                <a16:creationId xmlns:a16="http://schemas.microsoft.com/office/drawing/2014/main" id="{66653351-56F2-46A9-B2B8-81BB7F6C2133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2397720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39356" y="393377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ITK Engineering GmbH</a:t>
            </a:r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6" rIns="94750" bIns="47376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9355" y="4925410"/>
            <a:ext cx="6220592" cy="4029879"/>
          </a:xfrm>
          <a:prstGeom prst="rect">
            <a:avLst/>
          </a:prstGeom>
        </p:spPr>
        <p:txBody>
          <a:bodyPr vert="horz" lIns="94750" tIns="47376" rIns="94750" bIns="47376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432462" y="9147967"/>
            <a:ext cx="3076363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Vertraulich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341884" y="9147967"/>
            <a:ext cx="1284129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9A72EC1-E8DD-498A-A5FD-DBFF2DFE5E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5460E8-5701-4A45-AA06-63A4FAA895EE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89018-C826-47B8-AA95-0ED37F122D14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302ED4-D376-4B39-BF20-DEB679D4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11" name="Lenkungsinformation" title="[Versionsnummer]">
            <a:extLst>
              <a:ext uri="{FF2B5EF4-FFF2-40B4-BE49-F238E27FC236}">
                <a16:creationId xmlns:a16="http://schemas.microsoft.com/office/drawing/2014/main" id="{8701198B-4C02-4005-B452-F378799CFDF6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noProof="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371521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4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94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054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165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3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433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1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94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59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38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9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773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02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8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0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5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10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9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2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92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svg"/><Relationship Id="rId3" Type="http://schemas.openxmlformats.org/officeDocument/2006/relationships/hyperlink" Target="https://www.facebook.com/itkengineering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itkengineering" TargetMode="External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channel/UChdFA7NS5L8jiacKK0HL5nA" TargetMode="External"/><Relationship Id="rId14" Type="http://schemas.openxmlformats.org/officeDocument/2006/relationships/hyperlink" Target="https://de.linkedin.com/company/itk-engineeri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chnolog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0298C85-7103-1B45-C5B0-F1ABC8CADA2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b="12382"/>
          <a:stretch/>
        </p:blipFill>
        <p:spPr>
          <a:xfrm>
            <a:off x="-1" y="-1"/>
            <a:ext cx="12191999" cy="518314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B0349AC-3190-42B0-AD5A-B9BF8C52A4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31C1DF5-32D2-4F85-BE54-BD1CE880E5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DDBD7E21-A446-4457-B78E-8D7907922B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D09D913D-B039-409D-AF0D-6D5255E553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8" y="6241416"/>
            <a:ext cx="1500245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5E2A3E-B293-4E9C-AE19-0DFED34E9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F07F5B6-CC56-4FB9-BEE8-0133885DDC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6" name="Datumsplatzhalter 6">
            <a:extLst>
              <a:ext uri="{FF2B5EF4-FFF2-40B4-BE49-F238E27FC236}">
                <a16:creationId xmlns:a16="http://schemas.microsoft.com/office/drawing/2014/main" id="{DB952E4C-1DDB-4C1D-AF80-6B96ADD0F6D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7" name="Fußzeilenplatzhalter 7">
            <a:extLst>
              <a:ext uri="{FF2B5EF4-FFF2-40B4-BE49-F238E27FC236}">
                <a16:creationId xmlns:a16="http://schemas.microsoft.com/office/drawing/2014/main" id="{306D3E75-E63C-4E4C-BB9B-0C647BC35D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3F01C-9D69-C176-F902-5008D602C372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DED613-932B-4057-CB4A-960D10B1355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C025C80-D44D-709D-776F-6F7A92D21F6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4AFAA33B-DD1A-24F0-B997-736C1956860B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4313287-FBF3-A1AF-6D71-8F8529983996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448226-28C9-86A5-45BA-2D4B81AFFEC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7E76811-F8E7-5029-45BC-5EC70FD740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846C16D-7F58-23D6-3611-597667C39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682C8B6-F2A5-D3E0-9661-D342713D35ED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88895C-2311-51EF-69A3-3343CD8425E9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E86F4E-0D88-4D07-7C45-FDD0FB30FE00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39DD0E0-B7B5-6825-F0E1-01CF7D4DD85E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889E0F2-0AE4-80C0-9553-8957A6B10902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3B3198-613B-F5B1-8ED1-A3EA9E4608E7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1690BB-2C3C-262C-28DA-124679187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9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3 Colum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075" y="3860714"/>
            <a:ext cx="3710686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02B79E4-D4D2-4D0E-8F96-05CF7868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81061B-00B5-4CC3-91C7-0D54BC1AE6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1DA70-18E1-4E15-B826-6E152DD7FC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32DC7-074B-4B06-9CDE-5B02EB7652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8DB685E0-4F34-48C4-B562-0510788D1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5277" y="3860714"/>
            <a:ext cx="3710686" cy="458757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E5A99DE7-7303-4391-86C0-23B110F41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59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B881D36F-2324-4F38-876B-3E02E28910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4478" y="3860714"/>
            <a:ext cx="3710686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60DAFEB-52C8-45C6-926F-B86FEE7A8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45176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1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963" y="3860714"/>
            <a:ext cx="5416550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064F71D-026D-45EB-A034-8AFC68E8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D452F-5168-4D19-A252-CD4756674B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37C6F-641B-406E-9018-2D1BB31F9C9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4C04D369-D137-43B8-B9F0-E94AFE986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631" y="4446773"/>
            <a:ext cx="542766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BF7B8049-98DE-4E77-B9B0-CBB986BBAB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0489" y="3860714"/>
            <a:ext cx="5416550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644BFBC-D51C-42D4-8963-E156B6CB0B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489" y="4446773"/>
            <a:ext cx="5427663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9900" indent="-285750">
              <a:buFont typeface="Wingdings" panose="05000000000000000000" pitchFamily="2" charset="2"/>
              <a:buChar char="§"/>
              <a:defRPr/>
            </a:lvl2pPr>
            <a:lvl3pPr marL="646112" indent="-285750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9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Images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330745D-ADAC-4F19-A2B5-F5D821C695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9375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8DB2869-13BC-4748-94E7-5C6321A8C7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F2198-D279-4354-935E-7C0C36785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5529A-ECF5-4106-85D9-2B8AEF3FFF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BD2394D2-7DDE-4F6F-83F8-6F6A6097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1317D-154A-4DDF-A1DA-0B15BC0FFE8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828B7-4DE8-470A-954A-C2E7C2488E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D0800E49-38B1-4BFA-8081-B94CFABEB4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7E00F4A-5025-43EE-9564-8EF364CDCC9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27788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B4B2072-3C56-4ABF-BD64-6232892C21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7788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37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righ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0D7DCCC2-83F8-46AD-9D96-3B284CF91C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27788" y="1341438"/>
            <a:ext cx="5761037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8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lef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D5016B3-CF7B-4A87-876B-7EB0D87E48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341438"/>
            <a:ext cx="5755098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825365B7-894D-49B3-BB00-C624E07257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9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5FAE92C-AD6D-43A7-ADBA-E3BBFEA933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7947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CE5A9C-1C45-4D1A-9748-D02D04394727}"/>
              </a:ext>
            </a:extLst>
          </p:cNvPr>
          <p:cNvSpPr/>
          <p:nvPr userDrawn="1"/>
        </p:nvSpPr>
        <p:spPr>
          <a:xfrm>
            <a:off x="1" y="3822556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noProof="0" dirty="0">
              <a:solidFill>
                <a:schemeClr val="accent5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73BFCF-F848-4223-B0F4-15CEA08C2EA2}"/>
              </a:ext>
            </a:extLst>
          </p:cNvPr>
          <p:cNvSpPr/>
          <p:nvPr userDrawn="1"/>
        </p:nvSpPr>
        <p:spPr>
          <a:xfrm>
            <a:off x="1" y="1439863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0" tIns="0" rIns="108000" bIns="0" rtlCol="0" anchor="ctr"/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B37634-FC0A-477B-B88E-B0A50CC324DD}"/>
              </a:ext>
            </a:extLst>
          </p:cNvPr>
          <p:cNvSpPr/>
          <p:nvPr userDrawn="1"/>
        </p:nvSpPr>
        <p:spPr>
          <a:xfrm>
            <a:off x="6347295" y="1439863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D74451-2FAC-40C4-AD81-9A03B3B0987B}"/>
              </a:ext>
            </a:extLst>
          </p:cNvPr>
          <p:cNvSpPr/>
          <p:nvPr userDrawn="1"/>
        </p:nvSpPr>
        <p:spPr>
          <a:xfrm>
            <a:off x="6347295" y="3822556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751901D-76AC-4E2B-92CE-B78F90FD8D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49386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2B5F931-ECCB-4A43-BB00-362180C9E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1" y="3827317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B500830E-6C75-4582-82D2-3D5F96896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847" y="3839493"/>
            <a:ext cx="3209153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6915D545-2013-49A3-8E88-5BCA6A59ED9D}"/>
              </a:ext>
            </a:extLst>
          </p:cNvPr>
          <p:cNvSpPr>
            <a:spLocks noChangeAspect="1"/>
          </p:cNvSpPr>
          <p:nvPr userDrawn="1"/>
        </p:nvSpPr>
        <p:spPr>
          <a:xfrm>
            <a:off x="3457858" y="1075840"/>
            <a:ext cx="5291530" cy="5291530"/>
          </a:xfrm>
          <a:prstGeom prst="hexagon">
            <a:avLst/>
          </a:prstGeom>
          <a:solidFill>
            <a:schemeClr val="bg1"/>
          </a:solidFill>
          <a:ln w="3492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D8B67-437E-4D0B-ACB2-2856B181F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B68D6E02-DA21-41A5-9713-230671D0E5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06217" y="1456800"/>
            <a:ext cx="5179565" cy="4528074"/>
          </a:xfrm>
          <a:prstGeom prst="hexagon">
            <a:avLst/>
          </a:prstGeom>
          <a:noFill/>
        </p:spPr>
        <p:txBody>
          <a:bodyPr wrap="none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BADCA7CA-F497-468A-A556-B9A97541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5AA98-D410-4B64-8D17-FCBC75977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448940B-DEC1-4934-B748-824A3F509A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C63D159-6F7E-464D-B2E2-70EA1E8E6F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82848" y="1412875"/>
            <a:ext cx="3209152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5064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E010B-5C55-4315-B008-93115BE11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B6BAA167-2577-4233-BC28-8775D9724BFE}"/>
              </a:ext>
            </a:extLst>
          </p:cNvPr>
          <p:cNvSpPr/>
          <p:nvPr/>
        </p:nvSpPr>
        <p:spPr>
          <a:xfrm>
            <a:off x="5249731" y="2987448"/>
            <a:ext cx="1692539" cy="145908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6" name="Sechseck 5">
            <a:extLst>
              <a:ext uri="{FF2B5EF4-FFF2-40B4-BE49-F238E27FC236}">
                <a16:creationId xmlns:a16="http://schemas.microsoft.com/office/drawing/2014/main" id="{F786E558-E572-464F-AA12-633CE6C61258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144359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FC33636-9EDA-432D-99F9-A25DADD01EC9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4532506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FF2304AA-1D3E-4076-A785-8C7810F610A2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181183BB-0F7C-4C75-BA33-72DBFE3AFCF8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162C2B34-5377-4F62-9820-87A4D4BE3FC0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749C1EDB-C156-46D2-970C-44A67DAAB4C2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59" name="Textplatzhalter 52">
            <a:extLst>
              <a:ext uri="{FF2B5EF4-FFF2-40B4-BE49-F238E27FC236}">
                <a16:creationId xmlns:a16="http://schemas.microsoft.com/office/drawing/2014/main" id="{D33C6699-3B70-42C8-AE48-6FE3A835C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314" y="1380691"/>
            <a:ext cx="16696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0" name="Textplatzhalter 52">
            <a:extLst>
              <a:ext uri="{FF2B5EF4-FFF2-40B4-BE49-F238E27FC236}">
                <a16:creationId xmlns:a16="http://schemas.microsoft.com/office/drawing/2014/main" id="{7E0F572B-BD1F-4128-858C-160396493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793007"/>
            <a:ext cx="381453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1" name="Textplatzhalter 52">
            <a:extLst>
              <a:ext uri="{FF2B5EF4-FFF2-40B4-BE49-F238E27FC236}">
                <a16:creationId xmlns:a16="http://schemas.microsoft.com/office/drawing/2014/main" id="{A474F676-0CED-4777-B481-9B201EA711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365907"/>
            <a:ext cx="381488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2" name="Textplatzhalter 52">
            <a:extLst>
              <a:ext uri="{FF2B5EF4-FFF2-40B4-BE49-F238E27FC236}">
                <a16:creationId xmlns:a16="http://schemas.microsoft.com/office/drawing/2014/main" id="{C4E2729D-3BA3-4D12-858F-B0969267BC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0347" y="2791670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FontTx/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3" name="Textplatzhalter 52">
            <a:extLst>
              <a:ext uri="{FF2B5EF4-FFF2-40B4-BE49-F238E27FC236}">
                <a16:creationId xmlns:a16="http://schemas.microsoft.com/office/drawing/2014/main" id="{F34081E0-3415-47A5-87F8-42A318054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9352" y="4352171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4" name="Textplatzhalter 52">
            <a:extLst>
              <a:ext uri="{FF2B5EF4-FFF2-40B4-BE49-F238E27FC236}">
                <a16:creationId xmlns:a16="http://schemas.microsoft.com/office/drawing/2014/main" id="{401970BA-D26C-4D0B-A19C-2EE7830CE5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304" y="5750951"/>
            <a:ext cx="52738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855FFA92-830E-42FA-91BA-2E080480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F6640-8E80-491B-9353-645434D0DE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26CBE-D530-4F14-BDFD-DB16FC034E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4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6">
            <a:extLst>
              <a:ext uri="{FF2B5EF4-FFF2-40B4-BE49-F238E27FC236}">
                <a16:creationId xmlns:a16="http://schemas.microsoft.com/office/drawing/2014/main" id="{7066F451-EEA8-444A-AB86-09C5D3C2BFA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04861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0" name="Bildplatzhalter 16">
            <a:extLst>
              <a:ext uri="{FF2B5EF4-FFF2-40B4-BE49-F238E27FC236}">
                <a16:creationId xmlns:a16="http://schemas.microsoft.com/office/drawing/2014/main" id="{69918232-2ED4-45EC-B753-7F2FC7DA12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944662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108000" tIns="72000" rIns="0" bIns="0" rtlCol="0" anchor="ctr">
            <a:noAutofit/>
          </a:bodyPr>
          <a:lstStyle>
            <a:lvl1pPr marL="0" indent="0">
              <a:buNone/>
              <a:defRPr lang="en-GB" sz="1400" cap="none" dirty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1589C53-006A-4142-AB88-48B62EBE5AA2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9" name="Bildplatzhalter 16">
            <a:extLst>
              <a:ext uri="{FF2B5EF4-FFF2-40B4-BE49-F238E27FC236}">
                <a16:creationId xmlns:a16="http://schemas.microsoft.com/office/drawing/2014/main" id="{0B8B4389-BE96-4B02-8D7B-179BFF0965C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0747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BCA898F-DA2B-4D64-B63B-C276989D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A4867A-E4FB-4E65-A6BA-1D5942ECC3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306E-0057-4786-83ED-10CE88B0183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C224DD-028E-412C-AC04-E20231CDB3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16861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04CDC150-C0DE-448E-A1A1-679C153CCC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80662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C9B8147-3105-409E-ABDD-BDBAD87C8E2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4961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22DBF09-AEAA-469F-B08F-31388DCF86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726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18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5 Text Boxes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ldplatzhalter 16">
            <a:extLst>
              <a:ext uri="{FF2B5EF4-FFF2-40B4-BE49-F238E27FC236}">
                <a16:creationId xmlns:a16="http://schemas.microsoft.com/office/drawing/2014/main" id="{87804577-20CE-402F-8CB1-799B8390FD69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951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6" name="Bildplatzhalter 16">
            <a:extLst>
              <a:ext uri="{FF2B5EF4-FFF2-40B4-BE49-F238E27FC236}">
                <a16:creationId xmlns:a16="http://schemas.microsoft.com/office/drawing/2014/main" id="{B796A14A-D5F7-40EC-A236-F390F299C2C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62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2" name="Bildplatzhalter 16">
            <a:extLst>
              <a:ext uri="{FF2B5EF4-FFF2-40B4-BE49-F238E27FC236}">
                <a16:creationId xmlns:a16="http://schemas.microsoft.com/office/drawing/2014/main" id="{51DCA20E-42DD-41DB-9712-E6B060426AF7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5" name="Bildplatzhalter 16">
            <a:extLst>
              <a:ext uri="{FF2B5EF4-FFF2-40B4-BE49-F238E27FC236}">
                <a16:creationId xmlns:a16="http://schemas.microsoft.com/office/drawing/2014/main" id="{9987718D-5E87-40C5-90E4-2030FD00D0E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6" name="Bildplatzhalter 16">
            <a:extLst>
              <a:ext uri="{FF2B5EF4-FFF2-40B4-BE49-F238E27FC236}">
                <a16:creationId xmlns:a16="http://schemas.microsoft.com/office/drawing/2014/main" id="{A46FB474-456C-4565-A1A4-38F5AE4057D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2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D9E2835C-8A33-43B5-A6B5-496CD78E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1FAF77-0F5A-4B23-AD16-6C7C6C07404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59955D2B-6187-4BA4-B97D-AC843A41E99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E80D844-AFB1-4B33-8F46-81BAEAC091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38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E6B165D-80BE-4850-B35C-E7AF12F336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46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CE677415-ABBA-42FB-AAA7-81D24CE63C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4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F6951893-F3DC-4B2C-9665-E495FAC48E8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03083BEF-6877-4DB3-A22B-6D40B8AD037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50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4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9" pos="1595" userDrawn="1">
          <p15:clr>
            <a:srgbClr val="FBAE40"/>
          </p15:clr>
        </p15:guide>
        <p15:guide id="10" pos="1663" userDrawn="1">
          <p15:clr>
            <a:srgbClr val="FBAE40"/>
          </p15:clr>
        </p15:guide>
        <p15:guide id="12" pos="3137" userDrawn="1">
          <p15:clr>
            <a:srgbClr val="FBAE40"/>
          </p15:clr>
        </p15:guide>
        <p15:guide id="13" pos="3046" userDrawn="1">
          <p15:clr>
            <a:srgbClr val="FBAE40"/>
          </p15:clr>
        </p15:guide>
        <p15:guide id="14" pos="4520" userDrawn="1">
          <p15:clr>
            <a:srgbClr val="FBAE40"/>
          </p15:clr>
        </p15:guide>
        <p15:guide id="15" pos="4611" userDrawn="1">
          <p15:clr>
            <a:srgbClr val="FBAE40"/>
          </p15:clr>
        </p15:guide>
        <p15:guide id="16" pos="5995" userDrawn="1">
          <p15:clr>
            <a:srgbClr val="FBAE40"/>
          </p15:clr>
        </p15:guide>
        <p15:guide id="17" pos="608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light) + Title +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04D271-FCA7-4F6D-A621-9AC508D9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8E6BD0-9B0E-4557-8054-FBA0033A557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B021-4943-417B-BB78-606B92F6802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D39504C-E8E7-4185-814C-9F1FED215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3" y="1341438"/>
            <a:ext cx="11522075" cy="83099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22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drinnen, Person, stehend, Decke enthält.&#10;&#10;Automatisch generierte Beschreibung">
            <a:extLst>
              <a:ext uri="{FF2B5EF4-FFF2-40B4-BE49-F238E27FC236}">
                <a16:creationId xmlns:a16="http://schemas.microsoft.com/office/drawing/2014/main" id="{D7A6CE8B-1DA2-4CC6-9FA3-20C427940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16034" b="20248"/>
          <a:stretch/>
        </p:blipFill>
        <p:spPr>
          <a:xfrm>
            <a:off x="-12000" y="-1"/>
            <a:ext cx="12204000" cy="519668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DBE5C052-DCF9-4538-8346-A86984C43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C9AE7232-47BE-4AC0-B4B2-5D053979E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B297B6D5-9A3B-495E-A02E-89475D6A21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9" y="6241416"/>
            <a:ext cx="15002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FD23F278-16C0-41C3-AC08-266FCA01E3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16320201-F8E3-4554-B380-BA6E5E7CA9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8" name="Datumsplatzhalter 6">
            <a:extLst>
              <a:ext uri="{FF2B5EF4-FFF2-40B4-BE49-F238E27FC236}">
                <a16:creationId xmlns:a16="http://schemas.microsoft.com/office/drawing/2014/main" id="{B0D535A3-8997-4C1F-899C-3F8C11E127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9" name="Fußzeilenplatzhalter 7">
            <a:extLst>
              <a:ext uri="{FF2B5EF4-FFF2-40B4-BE49-F238E27FC236}">
                <a16:creationId xmlns:a16="http://schemas.microsoft.com/office/drawing/2014/main" id="{474D8A35-B9BD-461B-85D0-8963B89249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E22CE0-6076-7499-214A-1F8FA652C84B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4E3C3C-A76A-47FD-C2B4-4C8C936AA054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4ADA547-FB4E-F77B-41FB-6CC12623071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9C2BF2-0A4B-353C-8CB0-C7EADD0267C4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04FFBCFE-0EB8-DA09-B07A-F5897CFAF5E8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45C9556-C97C-A09C-173A-85A5A6E7782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9D2603C-2562-2E61-6AB8-24CC28EB68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94ABA24-50AD-33CD-03B1-C9C2D1EC2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749DEDE-DF49-AC69-4E9F-FE1EF64541CC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78B4E12-FEEE-3BF2-BDFA-6E102C6DA38A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1D7E438-EB96-B6D1-CC0B-5FBEF8E8512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63D771C-D0D4-CE8A-8001-9953EFE1467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725B7EE-180A-2B2E-6E7C-3A448BC6929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CC81B898-58FE-8557-B29C-BC0E44B8EC0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D00037-2591-BAC1-EC72-52090AFB7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002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dark) + Title + Conten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8343F2-9A81-469A-8B87-D8DC787DF3C1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EB1D528-B685-4AD7-8563-D145B26704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3037" y="6479980"/>
            <a:ext cx="1294557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© ITK Engineering GmbH |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70E781-E7B0-442F-8E25-7467B5870B68}"/>
              </a:ext>
            </a:extLst>
          </p:cNvPr>
          <p:cNvSpPr/>
          <p:nvPr userDrawn="1"/>
        </p:nvSpPr>
        <p:spPr>
          <a:xfrm>
            <a:off x="943394" y="6714709"/>
            <a:ext cx="11248607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013A8C-881B-4F5E-96A0-DCE9649F0EBE}"/>
              </a:ext>
            </a:extLst>
          </p:cNvPr>
          <p:cNvSpPr/>
          <p:nvPr userDrawn="1"/>
        </p:nvSpPr>
        <p:spPr>
          <a:xfrm>
            <a:off x="-1" y="6714709"/>
            <a:ext cx="289245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B96F9C-77B3-4139-9B80-50B83558A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197" y="6300868"/>
            <a:ext cx="566245" cy="490457"/>
          </a:xfrm>
          <a:prstGeom prst="rect">
            <a:avLst/>
          </a:prstGeom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8BA7C29-F462-476C-BFB6-74C92832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E9925-1ABF-4A3B-B535-A75387E29F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BBBBDD-DDC1-4340-A3D9-A5F2D62C55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AA29B22-B73B-4353-A658-2AD50B6DE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65463" y="6479980"/>
            <a:ext cx="116350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|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64432-A5E8-46D3-9840-7B6A21488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488" y="1341438"/>
            <a:ext cx="11512549" cy="139268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911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4AFB4FB6-4625-4BC1-B2C2-4FA014E6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DF221C-0B51-4EE0-97DB-6520F5B34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EE3DB-9FF2-4363-A3AE-F8B9887F8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398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gre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F761EF-8A4D-22D5-3C77-0A45CC7CCED0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C14A49B3-7923-E886-A132-3D5D9C7D370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DA1E4C20-C8D4-F711-483E-8D20050ED28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E030C9C-65EB-89C9-D8A1-FB9B5ECBB16D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207B07D-7B58-97B6-C07A-B497EAE9FD1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E75DC76-07C1-E985-9AF9-8649719BF4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F3ABEB8-F200-555B-8D0D-19EECD2810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E8BD616-4C10-146D-2315-73BF1891D4BB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5AEC306-5FC4-BAD7-1892-BF75879248E4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0F66552-27B4-388E-AF12-192AA8C4E2BB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F1F7882-B9F7-573F-3B86-37C20E7C6EB1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07D8863-6F38-79A8-6EE4-DC0FE09E36E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9660A528-0370-8190-F437-161CB4A37410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83ED14C-9A45-3C6E-26A4-55450BCE52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8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829721-0864-47AC-63EA-7D77BEAD173F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B008FD0-61BE-13DF-8682-18739C9BC02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C2EB7BB7-F39D-66A2-FE47-BAD6FDFDAFC0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716E6F8-C4EA-4931-DB6D-7652A243533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C7821D7C-162B-5271-B001-B03E82BC346B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4251A0A-67CC-F0D9-4123-6D11C35842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288ECB7-42CC-BEF8-DEFC-3F1F39B68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439847A-A956-53BB-3755-F049164711DA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ECBA9A3-6BC0-903D-3C0A-9A93259D5547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5C0E3C2-2C92-5CED-350A-0CE4950D7F27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0DEF6E0-F7B3-9589-5EDB-B0053F71E5E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E5AA7B3-CC6F-C285-0CED-908BCC1BB704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5AA91EC9-F7E5-5F9D-5D47-F2AF7427E19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A11D132-5A5B-2617-0801-CB7273F00A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55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digital engineering)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5BE5B-C7B5-4972-3205-FC7C3FE1A811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4CF1E16-FCDC-4F0B-971F-1DC79A0ED3AE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1172C97A-15B1-5F5F-43FA-77498AD4C17D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CE2F301A-3678-B71C-47C9-226CC750BCFA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8DD8DE2-06D7-39CE-CE13-7A94ECA796F8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E10C405A-DF00-8E23-89F2-1ADD4572EE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C80BA78F-B012-378F-91E0-E934B17CCD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6AF8924-7E88-B3EC-C369-1B2420298BE6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9698C42-377A-5A13-5A99-F17A07C84770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93B13AA-81B1-E3CD-9D37-AB1872A5E4F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091E27-5F59-0E40-F94E-F602EA163189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55AD446-412B-5C44-45A9-BCDD2FC92016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BA1A9509-458B-150E-5A5B-180E77A6CD2C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FAD15F-B06A-AEC9-7632-AC1104BF29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98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Stadt, Uhr enthält.&#10;&#10;Automatisch generierte Beschreibung">
            <a:extLst>
              <a:ext uri="{FF2B5EF4-FFF2-40B4-BE49-F238E27FC236}">
                <a16:creationId xmlns:a16="http://schemas.microsoft.com/office/drawing/2014/main" id="{47F07EA7-550E-4735-8DA7-630F6D1A4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" y="-40737"/>
            <a:ext cx="12192000" cy="5199082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13" name="Text Box 4">
            <a:extLst>
              <a:ext uri="{FF2B5EF4-FFF2-40B4-BE49-F238E27FC236}">
                <a16:creationId xmlns:a16="http://schemas.microsoft.com/office/drawing/2014/main" id="{930A39F9-0F05-456D-A795-01E07D518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81473" y="6479980"/>
            <a:ext cx="6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53" name="Grafik 52">
            <a:hlinkClick r:id="rId3"/>
            <a:extLst>
              <a:ext uri="{FF2B5EF4-FFF2-40B4-BE49-F238E27FC236}">
                <a16:creationId xmlns:a16="http://schemas.microsoft.com/office/drawing/2014/main" id="{2E7696B0-B220-481B-B6D3-5D788C198D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308" y="5536446"/>
            <a:ext cx="174905" cy="323307"/>
          </a:xfrm>
          <a:prstGeom prst="rect">
            <a:avLst/>
          </a:prstGeom>
        </p:spPr>
      </p:pic>
      <p:pic>
        <p:nvPicPr>
          <p:cNvPr id="54" name="Grafik 53">
            <a:hlinkClick r:id="rId6"/>
            <a:extLst>
              <a:ext uri="{FF2B5EF4-FFF2-40B4-BE49-F238E27FC236}">
                <a16:creationId xmlns:a16="http://schemas.microsoft.com/office/drawing/2014/main" id="{D0B75E89-28F9-4B51-9DF1-25429F16678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9776" y="5528260"/>
            <a:ext cx="287104" cy="323307"/>
          </a:xfrm>
          <a:prstGeom prst="rect">
            <a:avLst/>
          </a:prstGeom>
        </p:spPr>
      </p:pic>
      <p:pic>
        <p:nvPicPr>
          <p:cNvPr id="55" name="Grafik 54">
            <a:hlinkClick r:id="rId9"/>
            <a:extLst>
              <a:ext uri="{FF2B5EF4-FFF2-40B4-BE49-F238E27FC236}">
                <a16:creationId xmlns:a16="http://schemas.microsoft.com/office/drawing/2014/main" id="{45EFD485-72B2-4E35-99FD-2A5C973CA4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87243" y="5534006"/>
            <a:ext cx="273103" cy="32528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CD21EA2-F51A-4DAD-839F-A92A9BEDBAF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8" name="Freeform 85">
            <a:hlinkClick r:id="rId14"/>
            <a:extLst>
              <a:ext uri="{FF2B5EF4-FFF2-40B4-BE49-F238E27FC236}">
                <a16:creationId xmlns:a16="http://schemas.microsoft.com/office/drawing/2014/main" id="{E6868EA3-073B-47DC-BA0B-AA662E4CA7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40455" y="5594301"/>
            <a:ext cx="276206" cy="262396"/>
          </a:xfrm>
          <a:custGeom>
            <a:avLst/>
            <a:gdLst>
              <a:gd name="T0" fmla="*/ 2 w 220"/>
              <a:gd name="T1" fmla="*/ 68 h 209"/>
              <a:gd name="T2" fmla="*/ 49 w 220"/>
              <a:gd name="T3" fmla="*/ 68 h 209"/>
              <a:gd name="T4" fmla="*/ 49 w 220"/>
              <a:gd name="T5" fmla="*/ 209 h 209"/>
              <a:gd name="T6" fmla="*/ 2 w 220"/>
              <a:gd name="T7" fmla="*/ 209 h 209"/>
              <a:gd name="T8" fmla="*/ 2 w 220"/>
              <a:gd name="T9" fmla="*/ 68 h 209"/>
              <a:gd name="T10" fmla="*/ 165 w 220"/>
              <a:gd name="T11" fmla="*/ 64 h 209"/>
              <a:gd name="T12" fmla="*/ 180 w 220"/>
              <a:gd name="T13" fmla="*/ 66 h 209"/>
              <a:gd name="T14" fmla="*/ 193 w 220"/>
              <a:gd name="T15" fmla="*/ 72 h 209"/>
              <a:gd name="T16" fmla="*/ 204 w 220"/>
              <a:gd name="T17" fmla="*/ 79 h 209"/>
              <a:gd name="T18" fmla="*/ 212 w 220"/>
              <a:gd name="T19" fmla="*/ 93 h 209"/>
              <a:gd name="T20" fmla="*/ 217 w 220"/>
              <a:gd name="T21" fmla="*/ 108 h 209"/>
              <a:gd name="T22" fmla="*/ 220 w 220"/>
              <a:gd name="T23" fmla="*/ 128 h 209"/>
              <a:gd name="T24" fmla="*/ 220 w 220"/>
              <a:gd name="T25" fmla="*/ 209 h 209"/>
              <a:gd name="T26" fmla="*/ 173 w 220"/>
              <a:gd name="T27" fmla="*/ 209 h 209"/>
              <a:gd name="T28" fmla="*/ 173 w 220"/>
              <a:gd name="T29" fmla="*/ 133 h 209"/>
              <a:gd name="T30" fmla="*/ 171 w 220"/>
              <a:gd name="T31" fmla="*/ 120 h 209"/>
              <a:gd name="T32" fmla="*/ 167 w 220"/>
              <a:gd name="T33" fmla="*/ 111 h 209"/>
              <a:gd name="T34" fmla="*/ 159 w 220"/>
              <a:gd name="T35" fmla="*/ 104 h 209"/>
              <a:gd name="T36" fmla="*/ 149 w 220"/>
              <a:gd name="T37" fmla="*/ 102 h 209"/>
              <a:gd name="T38" fmla="*/ 137 w 220"/>
              <a:gd name="T39" fmla="*/ 104 h 209"/>
              <a:gd name="T40" fmla="*/ 129 w 220"/>
              <a:gd name="T41" fmla="*/ 111 h 209"/>
              <a:gd name="T42" fmla="*/ 124 w 220"/>
              <a:gd name="T43" fmla="*/ 119 h 209"/>
              <a:gd name="T44" fmla="*/ 123 w 220"/>
              <a:gd name="T45" fmla="*/ 121 h 209"/>
              <a:gd name="T46" fmla="*/ 123 w 220"/>
              <a:gd name="T47" fmla="*/ 125 h 209"/>
              <a:gd name="T48" fmla="*/ 123 w 220"/>
              <a:gd name="T49" fmla="*/ 130 h 209"/>
              <a:gd name="T50" fmla="*/ 123 w 220"/>
              <a:gd name="T51" fmla="*/ 209 h 209"/>
              <a:gd name="T52" fmla="*/ 76 w 220"/>
              <a:gd name="T53" fmla="*/ 209 h 209"/>
              <a:gd name="T54" fmla="*/ 76 w 220"/>
              <a:gd name="T55" fmla="*/ 205 h 209"/>
              <a:gd name="T56" fmla="*/ 76 w 220"/>
              <a:gd name="T57" fmla="*/ 193 h 209"/>
              <a:gd name="T58" fmla="*/ 76 w 220"/>
              <a:gd name="T59" fmla="*/ 175 h 209"/>
              <a:gd name="T60" fmla="*/ 76 w 220"/>
              <a:gd name="T61" fmla="*/ 154 h 209"/>
              <a:gd name="T62" fmla="*/ 76 w 220"/>
              <a:gd name="T63" fmla="*/ 132 h 209"/>
              <a:gd name="T64" fmla="*/ 76 w 220"/>
              <a:gd name="T65" fmla="*/ 110 h 209"/>
              <a:gd name="T66" fmla="*/ 76 w 220"/>
              <a:gd name="T67" fmla="*/ 91 h 209"/>
              <a:gd name="T68" fmla="*/ 76 w 220"/>
              <a:gd name="T69" fmla="*/ 76 h 209"/>
              <a:gd name="T70" fmla="*/ 76 w 220"/>
              <a:gd name="T71" fmla="*/ 68 h 209"/>
              <a:gd name="T72" fmla="*/ 123 w 220"/>
              <a:gd name="T73" fmla="*/ 68 h 209"/>
              <a:gd name="T74" fmla="*/ 123 w 220"/>
              <a:gd name="T75" fmla="*/ 87 h 209"/>
              <a:gd name="T76" fmla="*/ 123 w 220"/>
              <a:gd name="T77" fmla="*/ 89 h 209"/>
              <a:gd name="T78" fmla="*/ 123 w 220"/>
              <a:gd name="T79" fmla="*/ 89 h 209"/>
              <a:gd name="T80" fmla="*/ 123 w 220"/>
              <a:gd name="T81" fmla="*/ 87 h 209"/>
              <a:gd name="T82" fmla="*/ 128 w 220"/>
              <a:gd name="T83" fmla="*/ 79 h 209"/>
              <a:gd name="T84" fmla="*/ 137 w 220"/>
              <a:gd name="T85" fmla="*/ 73 h 209"/>
              <a:gd name="T86" fmla="*/ 149 w 220"/>
              <a:gd name="T87" fmla="*/ 66 h 209"/>
              <a:gd name="T88" fmla="*/ 165 w 220"/>
              <a:gd name="T89" fmla="*/ 64 h 209"/>
              <a:gd name="T90" fmla="*/ 26 w 220"/>
              <a:gd name="T91" fmla="*/ 0 h 209"/>
              <a:gd name="T92" fmla="*/ 38 w 220"/>
              <a:gd name="T93" fmla="*/ 1 h 209"/>
              <a:gd name="T94" fmla="*/ 46 w 220"/>
              <a:gd name="T95" fmla="*/ 6 h 209"/>
              <a:gd name="T96" fmla="*/ 51 w 220"/>
              <a:gd name="T97" fmla="*/ 14 h 209"/>
              <a:gd name="T98" fmla="*/ 52 w 220"/>
              <a:gd name="T99" fmla="*/ 23 h 209"/>
              <a:gd name="T100" fmla="*/ 51 w 220"/>
              <a:gd name="T101" fmla="*/ 34 h 209"/>
              <a:gd name="T102" fmla="*/ 46 w 220"/>
              <a:gd name="T103" fmla="*/ 41 h 209"/>
              <a:gd name="T104" fmla="*/ 38 w 220"/>
              <a:gd name="T105" fmla="*/ 47 h 209"/>
              <a:gd name="T106" fmla="*/ 26 w 220"/>
              <a:gd name="T107" fmla="*/ 48 h 209"/>
              <a:gd name="T108" fmla="*/ 26 w 220"/>
              <a:gd name="T109" fmla="*/ 48 h 209"/>
              <a:gd name="T110" fmla="*/ 15 w 220"/>
              <a:gd name="T111" fmla="*/ 47 h 209"/>
              <a:gd name="T112" fmla="*/ 6 w 220"/>
              <a:gd name="T113" fmla="*/ 41 h 209"/>
              <a:gd name="T114" fmla="*/ 1 w 220"/>
              <a:gd name="T115" fmla="*/ 34 h 209"/>
              <a:gd name="T116" fmla="*/ 0 w 220"/>
              <a:gd name="T117" fmla="*/ 23 h 209"/>
              <a:gd name="T118" fmla="*/ 1 w 220"/>
              <a:gd name="T119" fmla="*/ 14 h 209"/>
              <a:gd name="T120" fmla="*/ 8 w 220"/>
              <a:gd name="T121" fmla="*/ 6 h 209"/>
              <a:gd name="T122" fmla="*/ 15 w 220"/>
              <a:gd name="T123" fmla="*/ 1 h 209"/>
              <a:gd name="T124" fmla="*/ 26 w 220"/>
              <a:gd name="T12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" h="209">
                <a:moveTo>
                  <a:pt x="2" y="68"/>
                </a:moveTo>
                <a:lnTo>
                  <a:pt x="49" y="68"/>
                </a:lnTo>
                <a:lnTo>
                  <a:pt x="49" y="209"/>
                </a:lnTo>
                <a:lnTo>
                  <a:pt x="2" y="209"/>
                </a:lnTo>
                <a:lnTo>
                  <a:pt x="2" y="68"/>
                </a:lnTo>
                <a:close/>
                <a:moveTo>
                  <a:pt x="165" y="64"/>
                </a:moveTo>
                <a:lnTo>
                  <a:pt x="180" y="66"/>
                </a:lnTo>
                <a:lnTo>
                  <a:pt x="193" y="72"/>
                </a:lnTo>
                <a:lnTo>
                  <a:pt x="204" y="79"/>
                </a:lnTo>
                <a:lnTo>
                  <a:pt x="212" y="93"/>
                </a:lnTo>
                <a:lnTo>
                  <a:pt x="217" y="108"/>
                </a:lnTo>
                <a:lnTo>
                  <a:pt x="220" y="128"/>
                </a:lnTo>
                <a:lnTo>
                  <a:pt x="220" y="209"/>
                </a:lnTo>
                <a:lnTo>
                  <a:pt x="173" y="209"/>
                </a:lnTo>
                <a:lnTo>
                  <a:pt x="173" y="133"/>
                </a:lnTo>
                <a:lnTo>
                  <a:pt x="171" y="120"/>
                </a:lnTo>
                <a:lnTo>
                  <a:pt x="167" y="111"/>
                </a:lnTo>
                <a:lnTo>
                  <a:pt x="159" y="104"/>
                </a:lnTo>
                <a:lnTo>
                  <a:pt x="149" y="102"/>
                </a:lnTo>
                <a:lnTo>
                  <a:pt x="137" y="104"/>
                </a:lnTo>
                <a:lnTo>
                  <a:pt x="129" y="111"/>
                </a:lnTo>
                <a:lnTo>
                  <a:pt x="124" y="119"/>
                </a:lnTo>
                <a:lnTo>
                  <a:pt x="123" y="121"/>
                </a:lnTo>
                <a:lnTo>
                  <a:pt x="123" y="125"/>
                </a:lnTo>
                <a:lnTo>
                  <a:pt x="123" y="130"/>
                </a:lnTo>
                <a:lnTo>
                  <a:pt x="123" y="209"/>
                </a:lnTo>
                <a:lnTo>
                  <a:pt x="76" y="209"/>
                </a:lnTo>
                <a:lnTo>
                  <a:pt x="76" y="205"/>
                </a:lnTo>
                <a:lnTo>
                  <a:pt x="76" y="193"/>
                </a:lnTo>
                <a:lnTo>
                  <a:pt x="76" y="175"/>
                </a:lnTo>
                <a:lnTo>
                  <a:pt x="76" y="154"/>
                </a:lnTo>
                <a:lnTo>
                  <a:pt x="76" y="132"/>
                </a:lnTo>
                <a:lnTo>
                  <a:pt x="76" y="110"/>
                </a:lnTo>
                <a:lnTo>
                  <a:pt x="76" y="91"/>
                </a:lnTo>
                <a:lnTo>
                  <a:pt x="76" y="76"/>
                </a:lnTo>
                <a:lnTo>
                  <a:pt x="76" y="68"/>
                </a:lnTo>
                <a:lnTo>
                  <a:pt x="123" y="68"/>
                </a:lnTo>
                <a:lnTo>
                  <a:pt x="123" y="87"/>
                </a:lnTo>
                <a:lnTo>
                  <a:pt x="123" y="89"/>
                </a:lnTo>
                <a:lnTo>
                  <a:pt x="123" y="89"/>
                </a:lnTo>
                <a:lnTo>
                  <a:pt x="123" y="87"/>
                </a:lnTo>
                <a:lnTo>
                  <a:pt x="128" y="79"/>
                </a:lnTo>
                <a:lnTo>
                  <a:pt x="137" y="73"/>
                </a:lnTo>
                <a:lnTo>
                  <a:pt x="149" y="66"/>
                </a:lnTo>
                <a:lnTo>
                  <a:pt x="165" y="64"/>
                </a:lnTo>
                <a:close/>
                <a:moveTo>
                  <a:pt x="26" y="0"/>
                </a:moveTo>
                <a:lnTo>
                  <a:pt x="38" y="1"/>
                </a:lnTo>
                <a:lnTo>
                  <a:pt x="46" y="6"/>
                </a:lnTo>
                <a:lnTo>
                  <a:pt x="51" y="14"/>
                </a:lnTo>
                <a:lnTo>
                  <a:pt x="52" y="23"/>
                </a:lnTo>
                <a:lnTo>
                  <a:pt x="51" y="34"/>
                </a:lnTo>
                <a:lnTo>
                  <a:pt x="46" y="41"/>
                </a:lnTo>
                <a:lnTo>
                  <a:pt x="38" y="47"/>
                </a:lnTo>
                <a:lnTo>
                  <a:pt x="26" y="48"/>
                </a:lnTo>
                <a:lnTo>
                  <a:pt x="26" y="48"/>
                </a:lnTo>
                <a:lnTo>
                  <a:pt x="15" y="47"/>
                </a:lnTo>
                <a:lnTo>
                  <a:pt x="6" y="41"/>
                </a:lnTo>
                <a:lnTo>
                  <a:pt x="1" y="34"/>
                </a:lnTo>
                <a:lnTo>
                  <a:pt x="0" y="23"/>
                </a:lnTo>
                <a:lnTo>
                  <a:pt x="1" y="14"/>
                </a:lnTo>
                <a:lnTo>
                  <a:pt x="8" y="6"/>
                </a:lnTo>
                <a:lnTo>
                  <a:pt x="15" y="1"/>
                </a:lnTo>
                <a:lnTo>
                  <a:pt x="2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9F59E6C8-90CC-4100-9C4F-50D37616D9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143" y="5401941"/>
            <a:ext cx="4936858" cy="384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2500" cap="all" dirty="0" smtClean="0">
                <a:solidFill>
                  <a:schemeClr val="accent3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First Name last name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51445F88-9E0B-4983-A7C5-30F901054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21143" y="6234720"/>
            <a:ext cx="4506453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Email address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E2D733A-655C-4D01-9C92-CB54047CE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4873" y="6234720"/>
            <a:ext cx="2787179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info@itk-engineering.de</a:t>
            </a:r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674DB9F4-1F83-4E95-844D-06B1CDA16D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19621" y="5980804"/>
            <a:ext cx="2215152" cy="46935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spcAft>
                <a:spcPts val="300"/>
              </a:spcAft>
              <a:buNone/>
              <a:tabLst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www.itk-engineering.de</a:t>
            </a:r>
          </a:p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www.itk-karriere.de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81C9C7D2-9FF2-49C7-8986-CA56E46A3C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39611"/>
            <a:ext cx="12200021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buNone/>
              <a:defRPr lang="de-DE" sz="3600" b="1" cap="all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0" lvl="0" indent="0" defTabSz="914400" latinLnBrk="0">
              <a:spcBef>
                <a:spcPct val="0"/>
              </a:spcBef>
            </a:pPr>
            <a:r>
              <a:rPr lang="en-GB" noProof="0" dirty="0"/>
              <a:t>Edit Text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C4C782-BC2E-5B24-6789-1661C518DA3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B32BD99-83AE-0C7F-49D3-7E22BA05F23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5F6A74-9CA9-B3C1-DEC8-F5F08FE5C82C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9C7CE7C2-4843-FCA2-A083-05C1437040DC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243A7DD-4AB4-CA2D-63C8-86DFEE38EBC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451F4E4-5660-D437-349F-9B1059504D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471685A-4917-0CC2-FFD0-64106E2008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97DE32D-27EC-3044-793C-2EAD535B1255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C380B37-E7BC-73E2-A268-F0D4667F118D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DC9EFE9-46F2-E74D-D4A3-C57DF5260BC9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AF86A3D-FC0D-9406-8611-C607B483EDC2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FF4929A-3A34-6A1A-AA8F-2D877C474A67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8DD8501D-9747-AECB-DFC7-0390333533E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87D6445-4075-1F55-800D-623D47B767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8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ndividual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8C138457-D586-4626-A86C-FF4389D424C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12192000" cy="5196680"/>
          </a:xfrm>
          <a:prstGeom prst="rect">
            <a:avLst/>
          </a:prstGeom>
        </p:spPr>
        <p:txBody>
          <a:bodyPr lIns="144000" tIns="108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3BC12-80F9-4349-8585-0FBCDF3D74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872" y="5388548"/>
            <a:ext cx="1090734" cy="944747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ADCB849-AA2B-4BE0-AB89-743F075BD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DE01C22-66F0-4A53-A3AF-2F45671D3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09383" y="615983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F44C65-F1BE-470D-A9E6-1398F3144D9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838556" y="6164621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dirty="0"/>
              <a:t>06/02/2023</a:t>
            </a:r>
            <a:endParaRPr lang="en-GB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AFE4E1-85E9-4CB3-8F75-7AB35253926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9796887" y="6159836"/>
            <a:ext cx="556789" cy="1628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90F3B40-FF22-41EB-8EFF-08B60D4932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19639" y="6138022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2843602-3B45-DEFE-0596-99BE3FB2B896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C90D0CC-F155-F00C-BF0E-09D244A5E1C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098ACAC-352F-2F10-4D6D-D74882D847A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0B5FCBF-5226-2A35-EC46-38F94E9E3890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48C72C9-3DAE-6F62-B14B-4A122A3C0539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5F53080-0FBA-3FB1-CA1D-FF46351E1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A14EF03C-0553-1ED5-8B6F-5F4EBB0735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3BA2331-0A18-9DF6-99FE-D0875BB276B8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DA30072-5D28-08A0-863C-76EEFD312B8C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9848ACF-7420-6355-6955-28877A50FF12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9DB2D10-FF1B-80A0-831C-E2BC2D2BF957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0FDD6A5-0D03-4E5C-2C17-86626477847E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366DACF-1C5F-E72B-0273-89405C318AA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0890C7E-2B00-2797-7158-D3C4CD0824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53474D-0B5A-DEE7-D116-2D96C6E0AA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7" name="Picture 1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17E896-02C2-DD25-A738-418B97C69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93" y="5294445"/>
            <a:ext cx="1889271" cy="1418044"/>
          </a:xfrm>
          <a:prstGeom prst="rect">
            <a:avLst/>
          </a:prstGeom>
        </p:spPr>
      </p:pic>
      <p:pic>
        <p:nvPicPr>
          <p:cNvPr id="19" name="Picture 18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593CC73E-26AD-D622-8C45-27D5336DC4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5625134"/>
            <a:ext cx="1279585" cy="7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DE67D53-1545-4C58-87D7-605F6D0A80A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288473"/>
            <a:ext cx="11499850" cy="49355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CD932-17AE-4EA6-A816-7B518AA7CE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191D25D3-B68C-46D6-A59B-F2080837312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929921"/>
            <a:ext cx="11499850" cy="429409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4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53287659-C85B-4445-9982-F0F873C4C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7788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3F98C5B1-CCC8-4EB8-9480-82E016C974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5580646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B855AF-C36E-459F-A846-1BFB2DEC7C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9376" y="5580645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8848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E0E7328A-599C-4626-BB9C-3F67520857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0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EA414CB-5C38-4AD9-AAAA-B6015D92F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30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8C3C49B4-F4C8-4119-90E2-B3ECC03C49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3046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BB9AFED-88E7-42FA-BB61-3FC3352EE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72" y="5570976"/>
            <a:ext cx="5758953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0" tIns="72000" rIns="18000" bIns="7200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6EBA9EFA-2D6D-43CC-AC19-9A56CAF6B6A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29376" y="5562470"/>
            <a:ext cx="5762624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72000" rIns="18000" bIns="72000" rtlCol="0">
            <a:spAutoFit/>
          </a:bodyPr>
          <a:lstStyle>
            <a:lvl1pPr marL="0" indent="0">
              <a:buNone/>
              <a:defRPr lang="de-DE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04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AACC431A-F488-481A-BB5E-93500ED2B2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3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5C0DFDC0-51D1-4741-8F23-FAD7AE8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2FFA17E-A51F-41C2-A956-DD93A27985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35104" y="6462508"/>
            <a:ext cx="2037528" cy="123111"/>
          </a:xfrm>
          <a:prstGeom prst="rect">
            <a:avLst/>
          </a:prstGeom>
        </p:spPr>
        <p:txBody>
          <a:bodyPr vert="horz" wrap="squar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 defTabSz="1774825"/>
            <a:r>
              <a:rPr lang="de-DE" dirty="0"/>
              <a:t>© ITK Engineering GmbH |	|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7C6482-B023-4F5F-ACDA-D9897F87066F}"/>
              </a:ext>
            </a:extLst>
          </p:cNvPr>
          <p:cNvSpPr/>
          <p:nvPr userDrawn="1"/>
        </p:nvSpPr>
        <p:spPr>
          <a:xfrm>
            <a:off x="2556800" y="6676276"/>
            <a:ext cx="832075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208428-9209-456A-823F-9BB962ED4C5E}"/>
              </a:ext>
            </a:extLst>
          </p:cNvPr>
          <p:cNvSpPr/>
          <p:nvPr userDrawn="1"/>
        </p:nvSpPr>
        <p:spPr>
          <a:xfrm>
            <a:off x="11500691" y="6660751"/>
            <a:ext cx="678769" cy="75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5019E-1BB0-4BC0-ADCD-804EBFAE11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05998" y="6259060"/>
            <a:ext cx="566245" cy="490457"/>
          </a:xfrm>
          <a:prstGeom prst="rect">
            <a:avLst/>
          </a:prstGeom>
        </p:spPr>
      </p:pic>
      <p:sp>
        <p:nvSpPr>
          <p:cNvPr id="38" name="Datumsplatzhalter 3">
            <a:extLst>
              <a:ext uri="{FF2B5EF4-FFF2-40B4-BE49-F238E27FC236}">
                <a16:creationId xmlns:a16="http://schemas.microsoft.com/office/drawing/2014/main" id="{D938ACB3-BB34-4036-9454-26EB44CBC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6614886" y="6468630"/>
            <a:ext cx="57024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lang="de-DE" sz="800" dirty="0">
                <a:solidFill>
                  <a:schemeClr val="accent6"/>
                </a:solidFill>
              </a:defRPr>
            </a:lvl1pPr>
          </a:lstStyle>
          <a:p>
            <a:r>
              <a:rPr lang="de-DE" noProof="0" dirty="0"/>
              <a:t>03//2023</a:t>
            </a:r>
            <a:endParaRPr lang="en-GB" noProof="0" dirty="0"/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129F85E9-4ED1-4780-86A5-A2D4BE4A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9975" y="6471344"/>
            <a:ext cx="421194" cy="11427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de-DE" sz="800" smtClean="0">
                <a:solidFill>
                  <a:schemeClr val="accent6"/>
                </a:solidFill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75D12E56-F3B9-442D-A4A5-95C56A15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90215" y="6479352"/>
            <a:ext cx="19877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de-DE" sz="800" smtClean="0">
                <a:solidFill>
                  <a:schemeClr val="accent6"/>
                </a:solidFill>
              </a:defRPr>
            </a:lvl1pPr>
          </a:lstStyle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F4A6A0-DD63-4FAA-84D6-DA49B834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81804"/>
            <a:ext cx="11439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E4FAF1-A8A4-1019-2817-671B6184EBB9}"/>
              </a:ext>
            </a:extLst>
          </p:cNvPr>
          <p:cNvSpPr txBox="1"/>
          <p:nvPr userDrawn="1"/>
        </p:nvSpPr>
        <p:spPr>
          <a:xfrm>
            <a:off x="8381145" y="6422871"/>
            <a:ext cx="231968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2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2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20D6BB-DA7A-438E-D8CC-A169180E3379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59A1120-E1E2-3F7D-18A7-DDA7D7350AE2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E7F5724F-5A65-EFD6-937C-13CF6C865308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539B757-7883-CCDD-5D4A-5F75DDE8F2A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D4BA1FB-85F9-B182-DC6F-46746D99DF4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F78E1B1-2DD3-F3C7-B473-58DA901365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EDBB84C-AF4F-B6DA-BCA3-9DE75A33C0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A9EC205F-7D43-A6AE-BC80-78BF09E0B9EF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AA2765B-C491-F8A3-ECEB-0C1E2313E885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FAD78DF7-8672-024C-ADBF-80B0C7F70C8D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D98E8A8-D45E-B893-21C7-3AE3719865C3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38272BB-537D-9049-4539-EDE7B1C66488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A77FE7F-80BF-BB7F-7FCD-23D5E2D5A641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309E035E-43C4-3F8D-9131-6087BE9B51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pic>
        <p:nvPicPr>
          <p:cNvPr id="7" name="Picture 6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36D9E2A6-9F2B-2402-FBB4-26D08183FC9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335035"/>
            <a:ext cx="743268" cy="417857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99E99D5-2B9A-B6F7-C69F-E04FC4AC964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141818"/>
            <a:ext cx="899396" cy="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94" r:id="rId3"/>
    <p:sldLayoutId id="2147483849" r:id="rId4"/>
    <p:sldLayoutId id="2147483861" r:id="rId5"/>
    <p:sldLayoutId id="2147483863" r:id="rId6"/>
    <p:sldLayoutId id="2147483870" r:id="rId7"/>
    <p:sldLayoutId id="2147483848" r:id="rId8"/>
    <p:sldLayoutId id="2147483871" r:id="rId9"/>
    <p:sldLayoutId id="2147483800" r:id="rId10"/>
    <p:sldLayoutId id="2147483840" r:id="rId11"/>
    <p:sldLayoutId id="2147483833" r:id="rId12"/>
    <p:sldLayoutId id="2147483865" r:id="rId13"/>
    <p:sldLayoutId id="2147483866" r:id="rId14"/>
    <p:sldLayoutId id="2147483842" r:id="rId15"/>
    <p:sldLayoutId id="2147483797" r:id="rId16"/>
    <p:sldLayoutId id="2147483790" r:id="rId17"/>
    <p:sldLayoutId id="2147483791" r:id="rId18"/>
    <p:sldLayoutId id="2147483841" r:id="rId19"/>
    <p:sldLayoutId id="2147483844" r:id="rId20"/>
    <p:sldLayoutId id="2147483832" r:id="rId21"/>
    <p:sldLayoutId id="2147483718" r:id="rId22"/>
    <p:sldLayoutId id="2147483838" r:id="rId23"/>
    <p:sldLayoutId id="2147483872" r:id="rId24"/>
    <p:sldLayoutId id="2147483745" r:id="rId25"/>
  </p:sldLayoutIdLst>
  <p:hf sldNum="0" hd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Font typeface="Wingdings" panose="05000000000000000000" pitchFamily="2" charset="2"/>
        <a:buNone/>
        <a:defRPr sz="3000" b="1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180975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§"/>
        <a:defRPr lang="de-DE" altLang="de-DE" sz="1800" b="0" kern="1200" cap="none" baseline="0" dirty="0" smtClean="0">
          <a:solidFill>
            <a:schemeClr val="accent6"/>
          </a:solidFill>
          <a:latin typeface="+mn-lt"/>
          <a:ea typeface="+mn-ea"/>
          <a:cs typeface="+mn-cs"/>
        </a:defRPr>
      </a:lvl1pPr>
      <a:lvl2pPr marL="360363" indent="-176213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600" b="0" kern="1200" dirty="0">
          <a:solidFill>
            <a:schemeClr val="accent6"/>
          </a:solidFill>
          <a:latin typeface="+mn-lt"/>
          <a:ea typeface="+mn-ea"/>
          <a:cs typeface="+mn-cs"/>
        </a:defRPr>
      </a:lvl2pPr>
      <a:lvl3pPr marL="492125" indent="-131763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400" kern="1200" dirty="0">
          <a:solidFill>
            <a:schemeClr val="accent6"/>
          </a:solidFill>
          <a:latin typeface="+mn-lt"/>
          <a:ea typeface="+mn-ea"/>
          <a:cs typeface="+mn-cs"/>
        </a:defRPr>
      </a:lvl3pPr>
      <a:lvl4pPr marL="609600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kumimoji="0" lang="de-DE" altLang="de-DE" sz="1200" b="0" i="0" u="none" strike="noStrike" kern="1200" cap="none" spc="0" normalizeH="0" baseline="0" dirty="0">
          <a:ln>
            <a:noFill/>
          </a:ln>
          <a:solidFill>
            <a:schemeClr val="accent6"/>
          </a:solidFill>
          <a:effectLst/>
          <a:uLnTx/>
          <a:uFillTx/>
          <a:latin typeface="+mn-lt"/>
          <a:ea typeface="+mn-ea"/>
          <a:cs typeface="+mn-cs"/>
        </a:defRPr>
      </a:lvl4pPr>
      <a:lvl5pPr marL="811213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200" kern="1200" dirty="0">
          <a:solidFill>
            <a:schemeClr val="accent6"/>
          </a:solidFill>
          <a:latin typeface="+mn-lt"/>
          <a:ea typeface="+mn-ea"/>
          <a:cs typeface="+mn-cs"/>
        </a:defRPr>
      </a:lvl5pPr>
      <a:lvl6pPr marL="847725" marR="0" indent="-79375" algn="l" defTabSz="9141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6A70"/>
        </a:buClr>
        <a:buSzTx/>
        <a:buFont typeface="Segoe UI" panose="020B0502040204020203" pitchFamily="34" charset="0"/>
        <a:buChar char="▪"/>
        <a:tabLst/>
        <a:defRPr sz="1000" kern="1200">
          <a:solidFill>
            <a:srgbClr val="5D6A70"/>
          </a:solidFill>
          <a:latin typeface="+mn-lt"/>
          <a:ea typeface="+mn-ea"/>
          <a:cs typeface="+mn-cs"/>
        </a:defRPr>
      </a:lvl6pPr>
      <a:lvl7pPr marL="1116013" indent="-155575" algn="l" defTabSz="914117" rtl="0" eaLnBrk="1" latinLnBrk="0" hangingPunct="1">
        <a:lnSpc>
          <a:spcPct val="100000"/>
        </a:lnSpc>
        <a:spcBef>
          <a:spcPct val="20000"/>
        </a:spcBef>
        <a:buClr>
          <a:srgbClr val="5D6A70"/>
        </a:buClr>
        <a:buFont typeface="Segoe UI" panose="020B0502040204020203" pitchFamily="34" charset="0"/>
        <a:buChar char="▪"/>
        <a:defRPr sz="1000" kern="1200">
          <a:solidFill>
            <a:srgbClr val="5D6A70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tabLst>
          <a:tab pos="808038" algn="l"/>
          <a:tab pos="107632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37" userDrawn="1">
          <p15:clr>
            <a:srgbClr val="F26B43"/>
          </p15:clr>
        </p15:guide>
        <p15:guide id="3" pos="363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5748" userDrawn="1">
          <p15:clr>
            <a:srgbClr val="F26B43"/>
          </p15:clr>
        </p15:guide>
        <p15:guide id="11" orient="horz" pos="216">
          <p15:clr>
            <a:srgbClr val="F26B43"/>
          </p15:clr>
        </p15:guide>
        <p15:guide id="12" orient="horz" pos="3770">
          <p15:clr>
            <a:srgbClr val="F26B43"/>
          </p15:clr>
        </p15:guide>
        <p15:guide id="13" orient="horz" pos="1207" userDrawn="1">
          <p15:clr>
            <a:srgbClr val="F26B43"/>
          </p15:clr>
        </p15:guide>
        <p15:guide id="15" pos="211" userDrawn="1">
          <p15:clr>
            <a:srgbClr val="F26B43"/>
          </p15:clr>
        </p15:guide>
        <p15:guide id="16" pos="7469" userDrawn="1">
          <p15:clr>
            <a:srgbClr val="F26B43"/>
          </p15:clr>
        </p15:guide>
        <p15:guide id="17" pos="4049" userDrawn="1">
          <p15:clr>
            <a:srgbClr val="F26B43"/>
          </p15:clr>
        </p15:guide>
        <p15:guide id="19" pos="2057" userDrawn="1">
          <p15:clr>
            <a:srgbClr val="F26B43"/>
          </p15:clr>
        </p15:guide>
        <p15:guide id="20" pos="5624" userDrawn="1">
          <p15:clr>
            <a:srgbClr val="F26B43"/>
          </p15:clr>
        </p15:guide>
        <p15:guide id="22" pos="3777" userDrawn="1">
          <p15:clr>
            <a:srgbClr val="F26B43"/>
          </p15:clr>
        </p15:guide>
        <p15:guide id="23" pos="3903" userDrawn="1">
          <p15:clr>
            <a:srgbClr val="F26B43"/>
          </p15:clr>
        </p15:guide>
        <p15:guide id="24" pos="1931" userDrawn="1">
          <p15:clr>
            <a:srgbClr val="F26B43"/>
          </p15:clr>
        </p15:guide>
        <p15:guide id="25" orient="horz" pos="845" userDrawn="1">
          <p15:clr>
            <a:srgbClr val="F26B43"/>
          </p15:clr>
        </p15:guide>
        <p15:guide id="26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DF2F43-6968-4F6C-BB00-CA5C7C538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462" y="1333880"/>
            <a:ext cx="11686903" cy="11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Master Thesis: Defense Techniques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Model Extraction Attacks on Deep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Learning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F1D49-AA87-4B35-BE65-13E06B022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06/30/2023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D6A7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DB72-56A1-C719-ADAD-7D61E8305B7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noProof="0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01DFE-F870-618A-4783-A16EB3A4D49C}"/>
              </a:ext>
            </a:extLst>
          </p:cNvPr>
          <p:cNvSpPr txBox="1"/>
          <p:nvPr/>
        </p:nvSpPr>
        <p:spPr>
          <a:xfrm>
            <a:off x="5146767" y="3827578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Ridhima Garg (sa46jiza)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09F59-6B71-819B-769C-AC299635D246}"/>
              </a:ext>
            </a:extLst>
          </p:cNvPr>
          <p:cNvSpPr txBox="1"/>
          <p:nvPr/>
        </p:nvSpPr>
        <p:spPr>
          <a:xfrm>
            <a:off x="2542087" y="4332781"/>
            <a:ext cx="7690483" cy="892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de-DE" sz="1800" b="1" i="0" u="none" strike="noStrike" baseline="0" dirty="0">
                <a:latin typeface="CMR12"/>
              </a:rPr>
              <a:t>Supervisors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CMR12"/>
              </a:rPr>
              <a:t>Prof. Dr. Christian Riess </a:t>
            </a:r>
            <a:r>
              <a:rPr lang="en-US" sz="1800" b="0" i="0" u="none" strike="noStrike" baseline="0" dirty="0">
                <a:latin typeface="CMR9"/>
              </a:rPr>
              <a:t>(FAU, Department of Computer Science)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MR9"/>
              </a:rPr>
              <a:t>Mr. Yannick </a:t>
            </a:r>
            <a:r>
              <a:rPr lang="de-DE" sz="1800" b="0" i="0" u="none" strike="noStrike" baseline="0" dirty="0">
                <a:latin typeface="CMR12"/>
              </a:rPr>
              <a:t>Möll (</a:t>
            </a:r>
            <a:r>
              <a:rPr lang="en-US" sz="1800" b="0" i="0" u="none" strike="noStrike" baseline="0" dirty="0">
                <a:latin typeface="CMR9"/>
              </a:rPr>
              <a:t>ITK Engineering GmbH, Data-Driven Software and Sensors</a:t>
            </a:r>
            <a:r>
              <a:rPr lang="de-DE" dirty="0">
                <a:latin typeface="CMR12"/>
              </a:rPr>
              <a:t>)</a:t>
            </a:r>
            <a:endParaRPr lang="en-US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A112-4E2C-8A26-1969-C7FBC3ECC46E}"/>
              </a:ext>
            </a:extLst>
          </p:cNvPr>
          <p:cNvSpPr txBox="1"/>
          <p:nvPr/>
        </p:nvSpPr>
        <p:spPr>
          <a:xfrm>
            <a:off x="4853951" y="2709562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1" dirty="0"/>
              <a:t>Second Round Discussion</a:t>
            </a:r>
            <a:endParaRPr lang="de-DE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70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RECAP: </a:t>
            </a:r>
            <a:r>
              <a:rPr lang="en-GB" dirty="0" err="1"/>
              <a:t>ConClusion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D8303B7F-8FD6-9E0C-376F-C6EB51600C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7"/>
            <a:ext cx="11499850" cy="8002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DAWN worked fine for Watermark removal techniques</a:t>
            </a:r>
          </a:p>
          <a:p>
            <a:r>
              <a:rPr lang="en-US" dirty="0">
                <a:solidFill>
                  <a:schemeClr val="tx1"/>
                </a:solidFill>
              </a:rPr>
              <a:t>Real Model stealing attacks is also working fine now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9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: Entangled watermarking 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905139FF-51D6-B1D0-E6CD-25CFBFAA9311}"/>
              </a:ext>
            </a:extLst>
          </p:cNvPr>
          <p:cNvSpPr txBox="1">
            <a:spLocks/>
          </p:cNvSpPr>
          <p:nvPr/>
        </p:nvSpPr>
        <p:spPr>
          <a:xfrm>
            <a:off x="487363" y="1037670"/>
            <a:ext cx="10017052" cy="207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Defense</a:t>
            </a:r>
            <a:r>
              <a:rPr lang="en-GB" dirty="0">
                <a:solidFill>
                  <a:schemeClr val="tx1"/>
                </a:solidFill>
              </a:rPr>
              <a:t> Technique for Model Extraction Attacks</a:t>
            </a:r>
          </a:p>
          <a:p>
            <a:r>
              <a:rPr lang="en-GB" b="1" dirty="0">
                <a:solidFill>
                  <a:schemeClr val="tx1"/>
                </a:solidFill>
              </a:rPr>
              <a:t>Invasive</a:t>
            </a:r>
            <a:r>
              <a:rPr lang="en-GB" dirty="0">
                <a:solidFill>
                  <a:schemeClr val="tx1"/>
                </a:solidFill>
              </a:rPr>
              <a:t>: Changes to training process</a:t>
            </a:r>
          </a:p>
          <a:p>
            <a:r>
              <a:rPr lang="en-GB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Leverage the soft nearest neighbor loss to entangle representations extracted from training data and watermark data </a:t>
            </a:r>
          </a:p>
          <a:p>
            <a:r>
              <a:rPr lang="en-US" b="1" dirty="0">
                <a:solidFill>
                  <a:schemeClr val="tx1"/>
                </a:solidFill>
              </a:rPr>
              <a:t>Overcomes the limitation </a:t>
            </a:r>
            <a:r>
              <a:rPr lang="en-US" dirty="0">
                <a:solidFill>
                  <a:schemeClr val="tx1"/>
                </a:solidFill>
              </a:rPr>
              <a:t>of watermarked models roughly split their parameter set into two subsets, the first encodes the </a:t>
            </a:r>
            <a:r>
              <a:rPr lang="en-US" b="1" dirty="0">
                <a:solidFill>
                  <a:schemeClr val="tx1"/>
                </a:solidFill>
              </a:rPr>
              <a:t>task distribution </a:t>
            </a:r>
            <a:r>
              <a:rPr lang="en-US" dirty="0">
                <a:solidFill>
                  <a:schemeClr val="tx1"/>
                </a:solidFill>
              </a:rPr>
              <a:t>while the second overfits to the </a:t>
            </a:r>
            <a:r>
              <a:rPr lang="en-US" b="1" dirty="0">
                <a:solidFill>
                  <a:schemeClr val="tx1"/>
                </a:solidFill>
              </a:rPr>
              <a:t>watermarks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64D83-0B19-4E3B-51FC-F9F4CA773297}"/>
              </a:ext>
            </a:extLst>
          </p:cNvPr>
          <p:cNvSpPr txBox="1"/>
          <p:nvPr/>
        </p:nvSpPr>
        <p:spPr>
          <a:xfrm>
            <a:off x="334963" y="4283015"/>
            <a:ext cx="10094586" cy="175432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Assumptions about adversary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knowledge of the training data used to train the victim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Knows the architecture of the victim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knowledge that watermarking is deployed but not what kind of watermarking as defense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picture containing clipart, sketch&#10;&#10;Description automatically generated">
            <a:extLst>
              <a:ext uri="{FF2B5EF4-FFF2-40B4-BE49-F238E27FC236}">
                <a16:creationId xmlns:a16="http://schemas.microsoft.com/office/drawing/2014/main" id="{4F33DE51-8C84-3922-786F-8A15EDB59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43" y="4072307"/>
            <a:ext cx="100979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: Soft nearest </a:t>
            </a:r>
            <a:r>
              <a:rPr lang="en-GB" dirty="0" err="1"/>
              <a:t>neighbor</a:t>
            </a:r>
            <a:r>
              <a:rPr lang="en-GB" dirty="0"/>
              <a:t> loss (SNNL)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EE1981D-B437-CC1B-F855-90C0C6662E6E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2563896" y="2981290"/>
            <a:ext cx="4633374" cy="1832209"/>
          </a:xfrm>
        </p:spPr>
      </p:pic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334963" y="1146054"/>
            <a:ext cx="10226776" cy="202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Measures the entanglement between representations learned by the model for both task and watermarked data.</a:t>
            </a:r>
          </a:p>
          <a:p>
            <a:r>
              <a:rPr lang="en-US" dirty="0">
                <a:solidFill>
                  <a:schemeClr val="tx1"/>
                </a:solidFill>
              </a:rPr>
              <a:t>Compares intra - to inter-class distances.</a:t>
            </a:r>
          </a:p>
          <a:p>
            <a:r>
              <a:rPr lang="en-US" b="1" dirty="0">
                <a:solidFill>
                  <a:schemeClr val="tx1"/>
                </a:solidFill>
              </a:rPr>
              <a:t>Entanglement</a:t>
            </a:r>
            <a:r>
              <a:rPr lang="en-US" dirty="0">
                <a:solidFill>
                  <a:schemeClr val="tx1"/>
                </a:solidFill>
              </a:rPr>
              <a:t>: Points from different groups are closer than average distance between two points</a:t>
            </a:r>
          </a:p>
          <a:p>
            <a:r>
              <a:rPr lang="en-US" dirty="0">
                <a:solidFill>
                  <a:schemeClr val="tx1"/>
                </a:solidFill>
              </a:rPr>
              <a:t>Temperature (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 gives more or less emphasis on smaller distances (small temperatures) or larger distances (high temperature)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E71F0-1E48-3C77-223B-8A661936ADD4}"/>
              </a:ext>
            </a:extLst>
          </p:cNvPr>
          <p:cNvSpPr txBox="1"/>
          <p:nvPr/>
        </p:nvSpPr>
        <p:spPr>
          <a:xfrm>
            <a:off x="507586" y="5466079"/>
            <a:ext cx="5588414" cy="4917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X, Y are pairs of (input data images, labels)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T: temperature parameter.</a:t>
            </a:r>
          </a:p>
        </p:txBody>
      </p:sp>
    </p:spTree>
    <p:extLst>
      <p:ext uri="{BB962C8B-B14F-4D97-AF65-F5344CB8AC3E}">
        <p14:creationId xmlns:p14="http://schemas.microsoft.com/office/powerpoint/2010/main" val="33038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: Entangled watermarking Algorithm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3AA9970D-DCC4-0432-F9CD-EB437B761B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885271"/>
            <a:ext cx="10017052" cy="10523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watermark set</a:t>
            </a:r>
          </a:p>
          <a:p>
            <a:r>
              <a:rPr lang="en-US" dirty="0">
                <a:solidFill>
                  <a:schemeClr val="tx1"/>
                </a:solidFill>
              </a:rPr>
              <a:t>Compute the trigger positions for the watermark samples</a:t>
            </a:r>
          </a:p>
          <a:p>
            <a:r>
              <a:rPr lang="en-US" dirty="0">
                <a:solidFill>
                  <a:schemeClr val="tx1"/>
                </a:solidFill>
              </a:rPr>
              <a:t>Train the model to have the special behavior that it classifies </a:t>
            </a:r>
            <a:r>
              <a:rPr lang="en-US" b="1" dirty="0">
                <a:solidFill>
                  <a:schemeClr val="tx1"/>
                </a:solidFill>
              </a:rPr>
              <a:t>watermarked sample (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b="1" baseline="-25000" dirty="0" err="1">
                <a:solidFill>
                  <a:schemeClr val="tx1"/>
                </a:solidFill>
              </a:rPr>
              <a:t>w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as semantically </a:t>
            </a:r>
            <a:r>
              <a:rPr lang="en-US" b="1" dirty="0">
                <a:solidFill>
                  <a:schemeClr val="tx1"/>
                </a:solidFill>
              </a:rPr>
              <a:t>different target class (</a:t>
            </a: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613A7-2619-998F-A8FA-E5FACB373D41}"/>
              </a:ext>
            </a:extLst>
          </p:cNvPr>
          <p:cNvSpPr/>
          <p:nvPr/>
        </p:nvSpPr>
        <p:spPr>
          <a:xfrm>
            <a:off x="184558" y="2323294"/>
            <a:ext cx="2457925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watermark set</a:t>
            </a:r>
          </a:p>
          <a:p>
            <a:pPr algn="ctr"/>
            <a:r>
              <a:rPr lang="en-US" sz="1600" b="1" dirty="0"/>
              <a:t>(in and out distribution, one target class, one source class)</a:t>
            </a:r>
            <a:endParaRPr lang="de-DE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5BF13-B6F2-2058-274B-AA08918CB974}"/>
              </a:ext>
            </a:extLst>
          </p:cNvPr>
          <p:cNvSpPr/>
          <p:nvPr/>
        </p:nvSpPr>
        <p:spPr>
          <a:xfrm>
            <a:off x="3466537" y="2323294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err="1"/>
              <a:t>Compute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trigger</a:t>
            </a:r>
            <a:r>
              <a:rPr lang="de-DE" sz="1600" b="1" dirty="0"/>
              <a:t> </a:t>
            </a:r>
            <a:r>
              <a:rPr lang="de-DE" sz="1600" b="1" dirty="0" err="1"/>
              <a:t>position</a:t>
            </a:r>
            <a:endParaRPr lang="de-DE" sz="1600" b="1" dirty="0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105C94E-FA10-DEFF-10FC-E42480590D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00630" y="2715692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A015965-2C6B-A6A6-3EBA-918678E9EB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21262" y="2715693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AC44F-6A87-B331-3FD2-268BBB4FB85B}"/>
              </a:ext>
            </a:extLst>
          </p:cNvPr>
          <p:cNvSpPr/>
          <p:nvPr/>
        </p:nvSpPr>
        <p:spPr>
          <a:xfrm>
            <a:off x="6452598" y="2323294"/>
            <a:ext cx="2374192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Modify </a:t>
            </a:r>
            <a:r>
              <a:rPr lang="de-DE" sz="1600" b="1" dirty="0" err="1"/>
              <a:t>the</a:t>
            </a:r>
            <a:r>
              <a:rPr lang="de-DE" sz="1600" b="1" dirty="0"/>
              <a:t> Loss </a:t>
            </a:r>
            <a:r>
              <a:rPr lang="de-DE" sz="1600" b="1" dirty="0" err="1"/>
              <a:t>function</a:t>
            </a:r>
            <a:endParaRPr lang="de-DE" sz="1600" b="1" dirty="0"/>
          </a:p>
          <a:p>
            <a:pPr algn="ctr"/>
            <a:r>
              <a:rPr lang="de-DE" sz="1600" b="1" dirty="0"/>
              <a:t>(</a:t>
            </a:r>
            <a:r>
              <a:rPr lang="de-DE" sz="1600" b="1" dirty="0" err="1"/>
              <a:t>Compute</a:t>
            </a:r>
            <a:r>
              <a:rPr lang="de-DE" sz="1600" b="1" dirty="0"/>
              <a:t> SNNL and </a:t>
            </a:r>
            <a:r>
              <a:rPr lang="de-DE" sz="1600" b="1" dirty="0" err="1"/>
              <a:t>sum</a:t>
            </a:r>
            <a:r>
              <a:rPr lang="de-DE" sz="1600" b="1" dirty="0"/>
              <a:t> </a:t>
            </a:r>
            <a:r>
              <a:rPr lang="de-DE" sz="1600" b="1" dirty="0" err="1"/>
              <a:t>across</a:t>
            </a:r>
            <a:r>
              <a:rPr lang="de-DE" sz="1600" b="1" dirty="0"/>
              <a:t> all </a:t>
            </a:r>
            <a:r>
              <a:rPr lang="de-DE" sz="1600" b="1" dirty="0" err="1"/>
              <a:t>layers</a:t>
            </a:r>
            <a:r>
              <a:rPr lang="de-DE" sz="1600" b="1" dirty="0"/>
              <a:t>)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377D91C2-71EB-D607-E34C-EEA011EB3C8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872608" y="2715693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FC67D-FDC9-3171-D562-5758352D15F1}"/>
              </a:ext>
            </a:extLst>
          </p:cNvPr>
          <p:cNvSpPr/>
          <p:nvPr/>
        </p:nvSpPr>
        <p:spPr>
          <a:xfrm>
            <a:off x="9580228" y="2323294"/>
            <a:ext cx="2516697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Training </a:t>
            </a:r>
            <a:r>
              <a:rPr lang="de-DE" sz="1600" b="1" dirty="0" err="1"/>
              <a:t>model</a:t>
            </a:r>
            <a:r>
              <a:rPr lang="de-DE" sz="1600" b="1" dirty="0"/>
              <a:t>  (</a:t>
            </a:r>
            <a:r>
              <a:rPr lang="de-DE" sz="1600" b="1" dirty="0" err="1"/>
              <a:t>watermark</a:t>
            </a:r>
            <a:r>
              <a:rPr lang="de-DE" sz="1600" b="1" dirty="0"/>
              <a:t> + </a:t>
            </a:r>
            <a:r>
              <a:rPr lang="de-DE" sz="1600" b="1" dirty="0" err="1"/>
              <a:t>train</a:t>
            </a:r>
            <a:r>
              <a:rPr lang="de-DE" sz="1600" b="1" dirty="0"/>
              <a:t> </a:t>
            </a:r>
            <a:r>
              <a:rPr lang="de-DE" sz="1600" b="1" dirty="0" err="1"/>
              <a:t>set</a:t>
            </a:r>
            <a:r>
              <a:rPr lang="de-DE" sz="1600" b="1" dirty="0"/>
              <a:t>) (soft </a:t>
            </a:r>
            <a:r>
              <a:rPr lang="de-DE" sz="1600" b="1" dirty="0" err="1"/>
              <a:t>nearest</a:t>
            </a:r>
            <a:r>
              <a:rPr lang="de-DE" sz="1600" b="1" dirty="0"/>
              <a:t> </a:t>
            </a:r>
            <a:r>
              <a:rPr lang="de-DE" sz="1600" b="1" dirty="0" err="1"/>
              <a:t>neighbor</a:t>
            </a:r>
            <a:r>
              <a:rPr lang="de-DE" sz="1600" b="1" dirty="0"/>
              <a:t> + </a:t>
            </a:r>
            <a:r>
              <a:rPr lang="de-DE" sz="1600" b="1" dirty="0" err="1"/>
              <a:t>cross</a:t>
            </a:r>
            <a:r>
              <a:rPr lang="de-DE" sz="1600" b="1" dirty="0"/>
              <a:t> </a:t>
            </a:r>
            <a:r>
              <a:rPr lang="de-DE" sz="1600" b="1" dirty="0" err="1"/>
              <a:t>entropy</a:t>
            </a:r>
            <a:r>
              <a:rPr lang="de-DE" sz="1600" b="1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A53C74-A624-A47B-CD27-EFF4756F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3539974"/>
            <a:ext cx="497529" cy="24327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076141-DD23-4921-D46F-E8DE7EF1C3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59" t="14749" r="33887" b="53491"/>
          <a:stretch/>
        </p:blipFill>
        <p:spPr>
          <a:xfrm>
            <a:off x="1204457" y="3942112"/>
            <a:ext cx="418126" cy="483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B782A4-D143-791B-BE05-BA554B7B66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714" t="15043" r="34915" b="54424"/>
          <a:stretch/>
        </p:blipFill>
        <p:spPr>
          <a:xfrm>
            <a:off x="1204457" y="4658660"/>
            <a:ext cx="384149" cy="5657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F3C776-0EA6-B596-174D-9891FE068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667" y="3850632"/>
            <a:ext cx="619125" cy="666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7353F0-9464-BCBB-2FFE-5532B4267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004" y="4475363"/>
            <a:ext cx="552450" cy="5619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14161F-4483-DA59-C41F-93375778F9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6429" y="5037338"/>
            <a:ext cx="609600" cy="6000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9DE82C1-B149-131C-8627-AC4190F4E4E1}"/>
              </a:ext>
            </a:extLst>
          </p:cNvPr>
          <p:cNvSpPr/>
          <p:nvPr/>
        </p:nvSpPr>
        <p:spPr>
          <a:xfrm>
            <a:off x="1098958" y="3783435"/>
            <a:ext cx="1543525" cy="1853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A1960-40F1-A450-C0C1-95114EAD8303}"/>
              </a:ext>
            </a:extLst>
          </p:cNvPr>
          <p:cNvSpPr txBox="1"/>
          <p:nvPr/>
        </p:nvSpPr>
        <p:spPr>
          <a:xfrm>
            <a:off x="757091" y="5725422"/>
            <a:ext cx="2246167" cy="57026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 err="1">
                <a:latin typeface="+mn-lt"/>
                <a:ea typeface="+mn-ea"/>
                <a:cs typeface="+mn-cs"/>
              </a:rPr>
              <a:t>Watermark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set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label</a:t>
            </a:r>
            <a:r>
              <a:rPr lang="de-DE" sz="1200" b="1" dirty="0"/>
              <a:t> = </a:t>
            </a:r>
            <a:r>
              <a:rPr lang="de-DE" sz="1200" b="1" dirty="0" err="1"/>
              <a:t>t-shirt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5CCA3-294E-49EF-0373-DB42631396F3}"/>
              </a:ext>
            </a:extLst>
          </p:cNvPr>
          <p:cNvSpPr txBox="1"/>
          <p:nvPr/>
        </p:nvSpPr>
        <p:spPr>
          <a:xfrm>
            <a:off x="2821567" y="4039978"/>
            <a:ext cx="3807300" cy="30777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de-DE" sz="1400" b="1" dirty="0" err="1"/>
              <a:t>Argmax</a:t>
            </a:r>
            <a:r>
              <a:rPr lang="de-DE" sz="1400" b="1" dirty="0"/>
              <a:t>(</a:t>
            </a:r>
            <a:r>
              <a:rPr lang="de-DE" sz="1400" b="1" dirty="0" err="1"/>
              <a:t>conv</a:t>
            </a:r>
            <a:r>
              <a:rPr lang="de-DE" sz="1400" b="1" dirty="0"/>
              <a:t>(</a:t>
            </a:r>
            <a:r>
              <a:rPr lang="de-DE" sz="1400" b="1" dirty="0" err="1"/>
              <a:t>grad</a:t>
            </a:r>
            <a:r>
              <a:rPr lang="de-DE" sz="1400" b="1" baseline="-25000" dirty="0" err="1"/>
              <a:t>Xw</a:t>
            </a:r>
            <a:r>
              <a:rPr lang="de-DE" sz="1400" b="1" dirty="0"/>
              <a:t>(</a:t>
            </a:r>
            <a:r>
              <a:rPr lang="de-DE" sz="1400" b="1" i="1" dirty="0"/>
              <a:t>SNNL</a:t>
            </a:r>
            <a:r>
              <a:rPr lang="de-DE" sz="1400" b="1" dirty="0"/>
              <a:t>([</a:t>
            </a:r>
            <a:r>
              <a:rPr lang="de-DE" sz="1400" b="1" dirty="0" err="1"/>
              <a:t>X</a:t>
            </a:r>
            <a:r>
              <a:rPr lang="de-DE" sz="1400" b="1" baseline="-25000" dirty="0" err="1"/>
              <a:t>w</a:t>
            </a:r>
            <a:r>
              <a:rPr lang="de-DE" sz="1400" b="1" dirty="0" err="1"/>
              <a:t>;X</a:t>
            </a:r>
            <a:r>
              <a:rPr lang="de-DE" sz="1400" b="1" baseline="-25000" dirty="0" err="1"/>
              <a:t>cT</a:t>
            </a:r>
            <a:r>
              <a:rPr lang="de-DE" sz="1400" b="1" dirty="0"/>
              <a:t> ];Y;T))))</a:t>
            </a:r>
            <a:endParaRPr lang="de-DE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0952A-AD10-845C-3035-DFCEC78BD971}"/>
              </a:ext>
            </a:extLst>
          </p:cNvPr>
          <p:cNvSpPr txBox="1"/>
          <p:nvPr/>
        </p:nvSpPr>
        <p:spPr>
          <a:xfrm>
            <a:off x="6807951" y="4014097"/>
            <a:ext cx="2047449" cy="30777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de-DE" sz="1400" b="1" dirty="0" err="1"/>
              <a:t>Cross_enrtopy</a:t>
            </a:r>
            <a:r>
              <a:rPr lang="de-DE" sz="1400" b="1" dirty="0"/>
              <a:t> - SNNL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8931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30" grpId="0" animBg="1"/>
      <p:bldP spid="31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EWE : Trigger Generation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334963" y="1120887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65A9F-C2AF-D22E-414D-1001C8D7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165113"/>
            <a:ext cx="3970967" cy="434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5CDDCD-846C-11E7-321B-518161EA2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395" y="1193025"/>
            <a:ext cx="3811577" cy="4347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A8808A-0C0A-DB7F-07B8-EBAA2DC15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28" y="1120887"/>
            <a:ext cx="3594682" cy="457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7CB22C-A88E-8439-1107-3C875F6AB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8052" y="1120887"/>
            <a:ext cx="35946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7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ROBUSTNESS AGAINST EXTRACTION in white box setting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334963" y="1120887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A369F4-A75B-D116-9FD9-B24A8B27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99765"/>
              </p:ext>
            </p:extLst>
          </p:nvPr>
        </p:nvGraphicFramePr>
        <p:xfrm>
          <a:off x="1094868" y="1397467"/>
          <a:ext cx="9733815" cy="3398244"/>
        </p:xfrm>
        <a:graphic>
          <a:graphicData uri="http://schemas.openxmlformats.org/drawingml/2006/table">
            <a:tbl>
              <a:tblPr/>
              <a:tblGrid>
                <a:gridCol w="1390545">
                  <a:extLst>
                    <a:ext uri="{9D8B030D-6E8A-4147-A177-3AD203B41FA5}">
                      <a16:colId xmlns:a16="http://schemas.microsoft.com/office/drawing/2014/main" val="3761394382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650306861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1910073291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441018758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4054027573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2395421714"/>
                    </a:ext>
                  </a:extLst>
                </a:gridCol>
                <a:gridCol w="1390545">
                  <a:extLst>
                    <a:ext uri="{9D8B030D-6E8A-4147-A177-3AD203B41FA5}">
                      <a16:colId xmlns:a16="http://schemas.microsoft.com/office/drawing/2014/main" val="3412464345"/>
                    </a:ext>
                  </a:extLst>
                </a:gridCol>
              </a:tblGrid>
              <a:tr h="710622"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>
                          <a:solidFill>
                            <a:srgbClr val="172B4D"/>
                          </a:solidFill>
                          <a:effectLst/>
                        </a:rPr>
                        <a:t>Distribution for watermark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>
                          <a:solidFill>
                            <a:srgbClr val="172B4D"/>
                          </a:solidFill>
                          <a:effectLst/>
                        </a:rPr>
                        <a:t>Victim (Validation)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>
                          <a:solidFill>
                            <a:srgbClr val="172B4D"/>
                          </a:solidFill>
                          <a:effectLst/>
                        </a:rPr>
                        <a:t>Victim (Watermark)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Extracted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(Validation)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Extracted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 (</a:t>
                      </a:r>
                      <a:r>
                        <a:rPr lang="de-DE" sz="15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5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2174"/>
                  </a:ext>
                </a:extLst>
              </a:tr>
              <a:tr h="301934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MNIST</a:t>
                      </a:r>
                    </a:p>
                    <a:p>
                      <a:pPr algn="l" fontAlgn="t"/>
                      <a:r>
                        <a:rPr lang="de-DE" sz="1500" dirty="0">
                          <a:effectLst/>
                        </a:rPr>
                        <a:t>(2-conv)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Baseline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1.00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0.01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10515"/>
                  </a:ext>
                </a:extLst>
              </a:tr>
              <a:tr h="30193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1.00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0.75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00714"/>
                  </a:ext>
                </a:extLst>
              </a:tr>
              <a:tr h="301934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FASHION MNIST</a:t>
                      </a:r>
                    </a:p>
                    <a:p>
                      <a:pPr algn="l" fontAlgn="t"/>
                      <a:r>
                        <a:rPr lang="de-DE" sz="1500" dirty="0">
                          <a:effectLst/>
                        </a:rPr>
                        <a:t>(2-conv)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Baseline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003366"/>
                          </a:solidFill>
                          <a:effectLst/>
                        </a:rPr>
                        <a:t>0.84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003366"/>
                          </a:solidFill>
                          <a:effectLst/>
                        </a:rPr>
                        <a:t>1.0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003366"/>
                          </a:solidFill>
                          <a:effectLst/>
                        </a:rPr>
                        <a:t>0.84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FF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743344"/>
                  </a:ext>
                </a:extLst>
              </a:tr>
              <a:tr h="4086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0.90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0.99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0.89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0.78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74679"/>
                  </a:ext>
                </a:extLst>
              </a:tr>
              <a:tr h="362380">
                <a:tc rowSpan="2"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FASHION MNIST (RESNET)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Baseline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  <a:br>
                        <a:rPr lang="de-DE" sz="1500" dirty="0">
                          <a:effectLst/>
                        </a:rPr>
                      </a:b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0.45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1.00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effectLst/>
                        </a:rPr>
                        <a:t>0.46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FF0000"/>
                          </a:solidFill>
                          <a:effectLst/>
                        </a:rPr>
                        <a:t>0.98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16699"/>
                  </a:ext>
                </a:extLst>
              </a:tr>
              <a:tr h="50627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EWE</a:t>
                      </a: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effectLst/>
                        </a:rPr>
                        <a:t>out</a:t>
                      </a:r>
                      <a:br>
                        <a:rPr lang="de-DE" sz="1500" dirty="0">
                          <a:effectLst/>
                        </a:rPr>
                      </a:b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0.88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0.95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>
                          <a:solidFill>
                            <a:srgbClr val="339966"/>
                          </a:solidFill>
                          <a:effectLst/>
                        </a:rPr>
                        <a:t>0.87</a:t>
                      </a:r>
                      <a:endParaRPr lang="de-DE" sz="150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500" dirty="0">
                          <a:solidFill>
                            <a:srgbClr val="339966"/>
                          </a:solidFill>
                          <a:effectLst/>
                        </a:rPr>
                        <a:t>0.27</a:t>
                      </a:r>
                      <a:endParaRPr lang="de-DE" sz="1500" dirty="0">
                        <a:effectLst/>
                      </a:endParaRPr>
                    </a:p>
                  </a:txBody>
                  <a:tcPr marL="77981" marR="77981" marT="54587" marB="54587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934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EB8EEC-57E9-43EC-9249-B85D4EC6345F}"/>
              </a:ext>
            </a:extLst>
          </p:cNvPr>
          <p:cNvSpPr txBox="1"/>
          <p:nvPr/>
        </p:nvSpPr>
        <p:spPr>
          <a:xfrm>
            <a:off x="2959007" y="4832640"/>
            <a:ext cx="576554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CNN 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en-US" sz="1600" b="1" dirty="0">
                <a:solidFill>
                  <a:schemeClr val="accent3"/>
                </a:solidFill>
              </a:rPr>
              <a:t> (50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training epochs) Baseline model (trains with cross entropy only)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F8A73-DF66-EF6F-1CC1-E7B2432FDC9D}"/>
              </a:ext>
            </a:extLst>
          </p:cNvPr>
          <p:cNvSpPr txBox="1"/>
          <p:nvPr/>
        </p:nvSpPr>
        <p:spPr>
          <a:xfrm>
            <a:off x="621108" y="5423347"/>
            <a:ext cx="10443971" cy="736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72B4D"/>
                </a:solidFill>
                <a:effectLst/>
              </a:rPr>
              <a:t>Acc</a:t>
            </a:r>
            <a:r>
              <a:rPr lang="en-US" sz="1200" b="0" i="0" baseline="-25000" dirty="0" err="1">
                <a:solidFill>
                  <a:srgbClr val="172B4D"/>
                </a:solidFill>
                <a:effectLst/>
              </a:rPr>
              <a:t>wm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 is </a:t>
            </a:r>
            <a:r>
              <a:rPr lang="en-US" sz="1200" dirty="0">
                <a:solidFill>
                  <a:srgbClr val="172B4D"/>
                </a:solidFill>
              </a:rPr>
              <a:t>always high for EWE 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models except for the RESNET (high capacity model), residual connections pose a greater problem for entanglement because there are often no shared features.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72B4D"/>
                </a:solidFill>
              </a:rPr>
              <a:t>Baseline is performing better than EWE in some cases.</a:t>
            </a:r>
            <a:endParaRPr lang="en-US" sz="1200" b="0" i="0" dirty="0">
              <a:solidFill>
                <a:srgbClr val="172B4D"/>
              </a:solidFill>
              <a:effectLst/>
            </a:endParaRP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72B4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832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Visualization of entanglement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043A06-A0C3-493E-E593-85DD69A4F049}"/>
              </a:ext>
            </a:extLst>
          </p:cNvPr>
          <p:cNvGrpSpPr/>
          <p:nvPr/>
        </p:nvGrpSpPr>
        <p:grpSpPr>
          <a:xfrm>
            <a:off x="1679473" y="1034253"/>
            <a:ext cx="8802920" cy="2277235"/>
            <a:chOff x="1448573" y="643114"/>
            <a:chExt cx="8802920" cy="2277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1271A4-73B8-0173-E8D1-1A4257CF8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2916" y="643114"/>
              <a:ext cx="3011101" cy="22700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11DC36-39E0-8302-DC85-05CAD0347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6657" y="659222"/>
              <a:ext cx="3014836" cy="226112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4D6139-3F46-5202-2BB4-3535E5AF8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573" y="650322"/>
              <a:ext cx="3026703" cy="227002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F162E9-1102-85DA-56C2-7A7F56F63B9D}"/>
              </a:ext>
            </a:extLst>
          </p:cNvPr>
          <p:cNvGrpSpPr/>
          <p:nvPr/>
        </p:nvGrpSpPr>
        <p:grpSpPr>
          <a:xfrm>
            <a:off x="1679473" y="3400147"/>
            <a:ext cx="8888439" cy="2340481"/>
            <a:chOff x="1463576" y="2820184"/>
            <a:chExt cx="8888439" cy="234048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4962C2-C60E-E519-28FE-A7C683354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63576" y="2913141"/>
              <a:ext cx="2996699" cy="22475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5A9700-7D03-75FD-421A-9994FAF46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5048" y="2876326"/>
              <a:ext cx="2965495" cy="222412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17EE30-C829-AA58-C6C2-8E2F2BDD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312" y="2820184"/>
              <a:ext cx="3026703" cy="227002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91F74D-DD45-FB0F-4475-2B9A639F82C1}"/>
              </a:ext>
            </a:extLst>
          </p:cNvPr>
          <p:cNvSpPr txBox="1"/>
          <p:nvPr/>
        </p:nvSpPr>
        <p:spPr>
          <a:xfrm>
            <a:off x="1867096" y="3191548"/>
            <a:ext cx="842454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Baseline MNIST Out distribution (FASHION MNIST), watermark class 1, target class 7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5BAC2-4317-E8BF-0BF2-D35EE0ED3610}"/>
              </a:ext>
            </a:extLst>
          </p:cNvPr>
          <p:cNvSpPr txBox="1"/>
          <p:nvPr/>
        </p:nvSpPr>
        <p:spPr>
          <a:xfrm>
            <a:off x="3225663" y="5582926"/>
            <a:ext cx="576554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EWE MNIST Out distribution (FASHION MNIST)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2BCE1-63FC-6A4C-928A-2F35A4A3D92E}"/>
              </a:ext>
            </a:extLst>
          </p:cNvPr>
          <p:cNvSpPr txBox="1"/>
          <p:nvPr/>
        </p:nvSpPr>
        <p:spPr>
          <a:xfrm>
            <a:off x="2697744" y="965863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 err="1">
                <a:latin typeface="+mn-lt"/>
                <a:ea typeface="+mn-ea"/>
                <a:cs typeface="+mn-cs"/>
              </a:rPr>
              <a:t>Before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EDE62-64EE-8035-7D80-FE306ABFB867}"/>
              </a:ext>
            </a:extLst>
          </p:cNvPr>
          <p:cNvSpPr txBox="1"/>
          <p:nvPr/>
        </p:nvSpPr>
        <p:spPr>
          <a:xfrm>
            <a:off x="5530091" y="965863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 err="1"/>
              <a:t>During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31D42-67C3-DE33-725C-99150BCAB34F}"/>
              </a:ext>
            </a:extLst>
          </p:cNvPr>
          <p:cNvSpPr txBox="1"/>
          <p:nvPr/>
        </p:nvSpPr>
        <p:spPr>
          <a:xfrm>
            <a:off x="8517177" y="951150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/>
              <a:t>After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074D97-91C8-EBDF-4928-805CB9E643F6}"/>
              </a:ext>
            </a:extLst>
          </p:cNvPr>
          <p:cNvSpPr txBox="1"/>
          <p:nvPr/>
        </p:nvSpPr>
        <p:spPr>
          <a:xfrm>
            <a:off x="1845752" y="5868757"/>
            <a:ext cx="8636641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PCA is used to project representations of mode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l’s penultimate layer onto its two principal components</a:t>
            </a:r>
            <a:endParaRPr lang="en-US" sz="1600" b="1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2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Visualization of entanglement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1F74D-DD45-FB0F-4475-2B9A639F82C1}"/>
              </a:ext>
            </a:extLst>
          </p:cNvPr>
          <p:cNvSpPr txBox="1"/>
          <p:nvPr/>
        </p:nvSpPr>
        <p:spPr>
          <a:xfrm>
            <a:off x="1825641" y="3306226"/>
            <a:ext cx="842454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Baseline MNIST In distribution, watermark class 1, target class 7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5BAC2-4317-E8BF-0BF2-D35EE0ED3610}"/>
              </a:ext>
            </a:extLst>
          </p:cNvPr>
          <p:cNvSpPr txBox="1"/>
          <p:nvPr/>
        </p:nvSpPr>
        <p:spPr>
          <a:xfrm>
            <a:off x="2272939" y="5963159"/>
            <a:ext cx="7784105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EWE MNIST In distribution, watermark class 1, target class 7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2BCE1-63FC-6A4C-928A-2F35A4A3D92E}"/>
              </a:ext>
            </a:extLst>
          </p:cNvPr>
          <p:cNvSpPr txBox="1"/>
          <p:nvPr/>
        </p:nvSpPr>
        <p:spPr>
          <a:xfrm>
            <a:off x="2477367" y="817484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 err="1">
                <a:latin typeface="+mn-lt"/>
                <a:ea typeface="+mn-ea"/>
                <a:cs typeface="+mn-cs"/>
              </a:rPr>
              <a:t>Before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EDE62-64EE-8035-7D80-FE306ABFB867}"/>
              </a:ext>
            </a:extLst>
          </p:cNvPr>
          <p:cNvSpPr txBox="1"/>
          <p:nvPr/>
        </p:nvSpPr>
        <p:spPr>
          <a:xfrm>
            <a:off x="5647314" y="752467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 err="1"/>
              <a:t>During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31D42-67C3-DE33-725C-99150BCAB34F}"/>
              </a:ext>
            </a:extLst>
          </p:cNvPr>
          <p:cNvSpPr txBox="1"/>
          <p:nvPr/>
        </p:nvSpPr>
        <p:spPr>
          <a:xfrm>
            <a:off x="8537229" y="777234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/>
              <a:t>After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B5FD8-21FF-54E9-A085-8D498430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71" y="1042156"/>
            <a:ext cx="3011101" cy="2258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4F053-3177-8583-51B6-3EA05BDA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33" y="3609461"/>
            <a:ext cx="3026703" cy="2270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CFA41-9D5C-6E1A-E286-3569A691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90" y="3616669"/>
            <a:ext cx="2894342" cy="21707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996CA1-9658-64AC-1A87-CA6F00E3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134" y="3632971"/>
            <a:ext cx="3011101" cy="2258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5ADF61-F95E-E114-9145-5B4F54C95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275" y="1036286"/>
            <a:ext cx="3084988" cy="23137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561DDD-5957-3299-ABC8-BD9F9B01B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917" y="1014448"/>
            <a:ext cx="2859341" cy="23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Visualization of entanglement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1F74D-DD45-FB0F-4475-2B9A639F82C1}"/>
              </a:ext>
            </a:extLst>
          </p:cNvPr>
          <p:cNvSpPr txBox="1"/>
          <p:nvPr/>
        </p:nvSpPr>
        <p:spPr>
          <a:xfrm>
            <a:off x="1786912" y="3440575"/>
            <a:ext cx="842454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Baseline FASHION MNIST In distribution, watermark class 8, target class 0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5BAC2-4317-E8BF-0BF2-D35EE0ED3610}"/>
              </a:ext>
            </a:extLst>
          </p:cNvPr>
          <p:cNvSpPr txBox="1"/>
          <p:nvPr/>
        </p:nvSpPr>
        <p:spPr>
          <a:xfrm>
            <a:off x="2107129" y="6094067"/>
            <a:ext cx="7784105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3"/>
                </a:solidFill>
              </a:rPr>
              <a:t>EWE FASHION MNIST In distribution, watermark class 8, target class 0</a:t>
            </a:r>
            <a:endParaRPr lang="en-US" sz="12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2BCE1-63FC-6A4C-928A-2F35A4A3D92E}"/>
              </a:ext>
            </a:extLst>
          </p:cNvPr>
          <p:cNvSpPr txBox="1"/>
          <p:nvPr/>
        </p:nvSpPr>
        <p:spPr>
          <a:xfrm>
            <a:off x="2477367" y="817484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kern="1200" dirty="0" err="1">
                <a:latin typeface="+mn-lt"/>
                <a:ea typeface="+mn-ea"/>
                <a:cs typeface="+mn-cs"/>
              </a:rPr>
              <a:t>Before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EDE62-64EE-8035-7D80-FE306ABFB867}"/>
              </a:ext>
            </a:extLst>
          </p:cNvPr>
          <p:cNvSpPr txBox="1"/>
          <p:nvPr/>
        </p:nvSpPr>
        <p:spPr>
          <a:xfrm>
            <a:off x="5647314" y="752467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 err="1"/>
              <a:t>During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31D42-67C3-DE33-725C-99150BCAB34F}"/>
              </a:ext>
            </a:extLst>
          </p:cNvPr>
          <p:cNvSpPr txBox="1"/>
          <p:nvPr/>
        </p:nvSpPr>
        <p:spPr>
          <a:xfrm>
            <a:off x="8537229" y="777234"/>
            <a:ext cx="1035357" cy="2987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200" b="1" dirty="0"/>
              <a:t>After</a:t>
            </a:r>
            <a:r>
              <a:rPr lang="de-DE" sz="1200" b="1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>
                <a:latin typeface="+mn-lt"/>
                <a:ea typeface="+mn-ea"/>
                <a:cs typeface="+mn-cs"/>
              </a:rPr>
              <a:t>training</a:t>
            </a:r>
            <a:endParaRPr lang="de-DE" sz="1200" b="1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1729B-3BAC-6320-3F6C-0A8A64DC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21" y="1065542"/>
            <a:ext cx="3064550" cy="2298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A834AE-990B-352E-EE15-944F38E4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62" y="3714463"/>
            <a:ext cx="3084990" cy="2313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BBD69F-5970-18DE-E886-411E07F16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575" y="1097156"/>
            <a:ext cx="3084990" cy="2313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C9892B-5037-D7F9-A3C5-FAE5DCE8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679" y="1074726"/>
            <a:ext cx="3139032" cy="2354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DC3831-3D4B-3A7B-6B6E-E36A6CB45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985" y="3700693"/>
            <a:ext cx="3191165" cy="23933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252870-1071-E79F-8065-3F8929285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673" y="3700692"/>
            <a:ext cx="3191167" cy="23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Experiments : activation patterns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667E45F-0257-1600-B59C-BFD4AE1A7019}"/>
              </a:ext>
            </a:extLst>
          </p:cNvPr>
          <p:cNvSpPr txBox="1">
            <a:spLocks/>
          </p:cNvSpPr>
          <p:nvPr/>
        </p:nvSpPr>
        <p:spPr>
          <a:xfrm>
            <a:off x="242684" y="935865"/>
            <a:ext cx="10201610" cy="1539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EWE encourages activation pattern for legitimate task and watermark task to be similar.</a:t>
            </a:r>
          </a:p>
          <a:p>
            <a:r>
              <a:rPr lang="en-US" dirty="0">
                <a:solidFill>
                  <a:schemeClr val="tx1"/>
                </a:solidFill>
              </a:rPr>
              <a:t>Watermark robust to model extraction attacks.</a:t>
            </a:r>
          </a:p>
          <a:p>
            <a:r>
              <a:rPr lang="en-US" dirty="0">
                <a:solidFill>
                  <a:schemeClr val="tx1"/>
                </a:solidFill>
              </a:rPr>
              <a:t>Baseline approach has distinct activation pattern - original task and watermark task.</a:t>
            </a:r>
          </a:p>
          <a:p>
            <a:r>
              <a:rPr lang="en-US" dirty="0">
                <a:solidFill>
                  <a:schemeClr val="tx1"/>
                </a:solidFill>
              </a:rPr>
              <a:t>Fewer neurons are activated for watermark task in baseline as this task is easier than original classification task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0859C-D3B8-81AA-AD60-C613515205DF}"/>
              </a:ext>
            </a:extLst>
          </p:cNvPr>
          <p:cNvGrpSpPr/>
          <p:nvPr/>
        </p:nvGrpSpPr>
        <p:grpSpPr>
          <a:xfrm>
            <a:off x="662730" y="2537199"/>
            <a:ext cx="9781564" cy="2792552"/>
            <a:chOff x="307072" y="2347542"/>
            <a:chExt cx="11155309" cy="39531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A201DA-4A3F-F90D-0FB6-0D5FA5D2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72" y="2397418"/>
              <a:ext cx="5464554" cy="390325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F9537AF-36D5-D4C0-0635-4E9EA25E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8000" y="2347542"/>
              <a:ext cx="5534381" cy="3953129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1C95712-C57C-6599-9F81-520F8573A2E1}"/>
              </a:ext>
            </a:extLst>
          </p:cNvPr>
          <p:cNvSpPr txBox="1"/>
          <p:nvPr/>
        </p:nvSpPr>
        <p:spPr>
          <a:xfrm>
            <a:off x="2895629" y="4707452"/>
            <a:ext cx="5809199" cy="7409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Left image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Activation of </a:t>
            </a:r>
            <a:r>
              <a:rPr lang="en-US" sz="1600" b="1" dirty="0">
                <a:solidFill>
                  <a:schemeClr val="accent3"/>
                </a:solidFill>
              </a:rPr>
              <a:t>neurons of 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last FC layer using Baseline, 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Right image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: using EWE over MNIST for both legitimate and watermark data (out distribution)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D0747-2EB1-8F47-4BF3-BD243AE25E2A}"/>
              </a:ext>
            </a:extLst>
          </p:cNvPr>
          <p:cNvSpPr txBox="1"/>
          <p:nvPr/>
        </p:nvSpPr>
        <p:spPr>
          <a:xfrm>
            <a:off x="578244" y="5462009"/>
            <a:ext cx="10443971" cy="7368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2B4D"/>
                </a:solidFill>
                <a:effectLst/>
              </a:rPr>
              <a:t>More neurons are activated (black – higher intensity) during EWE method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72B4D"/>
                </a:solidFill>
              </a:rPr>
              <a:t>EWE has more similar activation of neurons for both legitimate and watermark data 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7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26048" y="851714"/>
            <a:ext cx="8411181" cy="1109472"/>
          </a:xfrm>
        </p:spPr>
        <p:txBody>
          <a:bodyPr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No changes to training process</a:t>
            </a:r>
          </a:p>
          <a:p>
            <a:r>
              <a:rPr lang="en-GB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Dynamically watermark fraction of queries (changing prediction responses)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7" y="153075"/>
            <a:ext cx="9444763" cy="923330"/>
          </a:xfrm>
        </p:spPr>
        <p:txBody>
          <a:bodyPr/>
          <a:lstStyle/>
          <a:p>
            <a:r>
              <a:rPr lang="en-GB" dirty="0"/>
              <a:t>RECAP: Dawn</a:t>
            </a:r>
            <a:br>
              <a:rPr lang="en-GB" dirty="0"/>
            </a:br>
            <a:endParaRPr lang="en-GB" b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9D55B-014B-4F6A-ABF7-7CA895DC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28866" y="6463422"/>
            <a:ext cx="568404" cy="12311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06/02/2023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EC81B96-4598-DF8C-923F-B50ADD5B7A9C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43E7-1AF6-9320-84B8-1A58318D7DA2}"/>
              </a:ext>
            </a:extLst>
          </p:cNvPr>
          <p:cNvSpPr txBox="1"/>
          <p:nvPr/>
        </p:nvSpPr>
        <p:spPr>
          <a:xfrm>
            <a:off x="2327653" y="4584111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951E6-FC1A-3059-83D6-A3FCAA77FB2E}"/>
              </a:ext>
            </a:extLst>
          </p:cNvPr>
          <p:cNvSpPr txBox="1"/>
          <p:nvPr/>
        </p:nvSpPr>
        <p:spPr>
          <a:xfrm>
            <a:off x="2284343" y="2344774"/>
            <a:ext cx="306137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BED27B-C360-CDAB-D560-92E8A90874CD}"/>
              </a:ext>
            </a:extLst>
          </p:cNvPr>
          <p:cNvSpPr/>
          <p:nvPr/>
        </p:nvSpPr>
        <p:spPr>
          <a:xfrm>
            <a:off x="3112388" y="3225492"/>
            <a:ext cx="1269945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SHA(</a:t>
            </a: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r>
              <a:rPr lang="en-US" dirty="0"/>
              <a:t>, </a:t>
            </a: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r>
              <a:rPr lang="en-US" dirty="0"/>
              <a:t>)</a:t>
            </a:r>
            <a:endParaRPr lang="de-DE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37C98D-72D2-6EBC-1032-6228BD197418}"/>
              </a:ext>
            </a:extLst>
          </p:cNvPr>
          <p:cNvCxnSpPr>
            <a:stCxn id="13" idx="3"/>
            <a:endCxn id="16" idx="0"/>
          </p:cNvCxnSpPr>
          <p:nvPr/>
        </p:nvCxnSpPr>
        <p:spPr>
          <a:xfrm>
            <a:off x="2590480" y="2524453"/>
            <a:ext cx="1156881" cy="701039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D902E9-0FF7-3789-20E0-B85F3E44F5AF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2547171" y="3713172"/>
            <a:ext cx="1200190" cy="105061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93E5F7-4474-D894-8222-7DBF8B7B3FCE}"/>
              </a:ext>
            </a:extLst>
          </p:cNvPr>
          <p:cNvSpPr txBox="1"/>
          <p:nvPr/>
        </p:nvSpPr>
        <p:spPr>
          <a:xfrm>
            <a:off x="4382333" y="3012132"/>
            <a:ext cx="16138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 = 0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Or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 = 1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421421-69E2-4569-15E7-DCB1709D0D05}"/>
              </a:ext>
            </a:extLst>
          </p:cNvPr>
          <p:cNvSpPr/>
          <p:nvPr/>
        </p:nvSpPr>
        <p:spPr>
          <a:xfrm>
            <a:off x="6439624" y="2280613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34CD9-D221-452A-9004-1CF0E16E996D}"/>
              </a:ext>
            </a:extLst>
          </p:cNvPr>
          <p:cNvSpPr/>
          <p:nvPr/>
        </p:nvSpPr>
        <p:spPr>
          <a:xfrm>
            <a:off x="6439624" y="4445031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154F0-8D1D-F0C0-63A2-3F829A74FAEF}"/>
              </a:ext>
            </a:extLst>
          </p:cNvPr>
          <p:cNvSpPr txBox="1"/>
          <p:nvPr/>
        </p:nvSpPr>
        <p:spPr>
          <a:xfrm>
            <a:off x="7700421" y="4584111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8253E-C2DE-E4BB-7B1B-55182A7FE59B}"/>
              </a:ext>
            </a:extLst>
          </p:cNvPr>
          <p:cNvSpPr txBox="1"/>
          <p:nvPr/>
        </p:nvSpPr>
        <p:spPr>
          <a:xfrm>
            <a:off x="7657111" y="2344774"/>
            <a:ext cx="306137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F297C0-4953-9AD5-BC55-91F4D9B51604}"/>
              </a:ext>
            </a:extLst>
          </p:cNvPr>
          <p:cNvSpPr/>
          <p:nvPr/>
        </p:nvSpPr>
        <p:spPr>
          <a:xfrm>
            <a:off x="8485156" y="3225492"/>
            <a:ext cx="1598945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</a:t>
            </a: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r>
              <a:rPr lang="en-US" dirty="0"/>
              <a:t>, </a:t>
            </a: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de-DE" baseline="-25000" dirty="0"/>
              <a:t>(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xi)</a:t>
            </a:r>
            <a:r>
              <a:rPr lang="en-US" dirty="0"/>
              <a:t>)</a:t>
            </a:r>
            <a:endParaRPr lang="de-DE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8EA47C-C067-A8AC-AE3A-309DA7C02583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7963248" y="2524453"/>
            <a:ext cx="1321381" cy="701039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20CF76-CE39-24C1-AA7E-A0226642026E}"/>
              </a:ext>
            </a:extLst>
          </p:cNvPr>
          <p:cNvCxnSpPr>
            <a:cxnSpLocks/>
            <a:stCxn id="26" idx="3"/>
            <a:endCxn id="29" idx="2"/>
          </p:cNvCxnSpPr>
          <p:nvPr/>
        </p:nvCxnSpPr>
        <p:spPr>
          <a:xfrm flipV="1">
            <a:off x="7919939" y="3713172"/>
            <a:ext cx="1364690" cy="105061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35A4BD-CE94-62DC-803F-66F251BB1776}"/>
              </a:ext>
            </a:extLst>
          </p:cNvPr>
          <p:cNvSpPr txBox="1"/>
          <p:nvPr/>
        </p:nvSpPr>
        <p:spPr>
          <a:xfrm>
            <a:off x="10192335" y="3277676"/>
            <a:ext cx="827348" cy="38331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𝐵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708800-678C-ACC4-B74D-ADEE99E34E2B}"/>
              </a:ext>
            </a:extLst>
          </p:cNvPr>
          <p:cNvSpPr/>
          <p:nvPr/>
        </p:nvSpPr>
        <p:spPr>
          <a:xfrm>
            <a:off x="1250852" y="2280613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26185B-2F97-10F5-7820-DDB0EEB57D35}"/>
              </a:ext>
            </a:extLst>
          </p:cNvPr>
          <p:cNvSpPr/>
          <p:nvPr/>
        </p:nvSpPr>
        <p:spPr>
          <a:xfrm>
            <a:off x="1250852" y="4519949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A9062B-7D13-489F-2537-532ECA2EF65E}"/>
              </a:ext>
            </a:extLst>
          </p:cNvPr>
          <p:cNvSpPr txBox="1"/>
          <p:nvPr/>
        </p:nvSpPr>
        <p:spPr>
          <a:xfrm>
            <a:off x="847220" y="5220213"/>
            <a:ext cx="558841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sz="1200" baseline="-25000" dirty="0"/>
              <a:t>w </a:t>
            </a:r>
            <a:r>
              <a:rPr lang="en-US" sz="1200" dirty="0"/>
              <a:t> is model specific key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baseline="-25000" dirty="0">
                <a:latin typeface="+mn-lt"/>
                <a:ea typeface="+mn-ea"/>
                <a:cs typeface="+mn-cs"/>
              </a:rPr>
              <a:t>i </a:t>
            </a:r>
            <a:r>
              <a:rPr lang="en-US" sz="1200" dirty="0"/>
              <a:t> is the query sent by adversary to victim model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SHA is the 256 hash key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f is pseudo random perturbation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4262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  <p:bldP spid="23" grpId="0"/>
      <p:bldP spid="24" grpId="0" animBg="1"/>
      <p:bldP spid="25" grpId="0" animBg="1"/>
      <p:bldP spid="26" grpId="0"/>
      <p:bldP spid="28" grpId="0"/>
      <p:bldP spid="29" grpId="0" animBg="1"/>
      <p:bldP spid="36" grpId="0"/>
      <p:bldP spid="37" grpId="0" animBg="1"/>
      <p:bldP spid="38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0" y="306209"/>
            <a:ext cx="10755283" cy="923330"/>
          </a:xfrm>
        </p:spPr>
        <p:txBody>
          <a:bodyPr/>
          <a:lstStyle/>
          <a:p>
            <a:r>
              <a:rPr lang="en-GB" dirty="0"/>
              <a:t>Experiments : SCALABILITY to deeper architectures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D581811E-1C98-D3EE-CD2C-A0DDC97AA58F}"/>
              </a:ext>
            </a:extLst>
          </p:cNvPr>
          <p:cNvSpPr txBox="1">
            <a:spLocks/>
          </p:cNvSpPr>
          <p:nvPr/>
        </p:nvSpPr>
        <p:spPr>
          <a:xfrm>
            <a:off x="578244" y="1422891"/>
            <a:ext cx="10017052" cy="10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975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lang="de-DE" altLang="de-DE" sz="1800" b="0" kern="1200" cap="none" baseline="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60363" indent="-17621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600" b="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492125" indent="-131763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609600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kumimoji="0" lang="de-DE" altLang="de-DE" sz="12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811213" indent="-1158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Char char="▪"/>
              <a:defRPr lang="de-DE" altLang="de-DE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847725" marR="0" indent="-79375" algn="l" defTabSz="9141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6A70"/>
              </a:buClr>
              <a:buSzTx/>
              <a:buFont typeface="Segoe UI" panose="020B0502040204020203" pitchFamily="34" charset="0"/>
              <a:buChar char="▪"/>
              <a:tabLst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6pPr>
            <a:lvl7pPr marL="1116013" indent="-155575" algn="l" defTabSz="914117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5D6A70"/>
              </a:buClr>
              <a:buFont typeface="Segoe UI" panose="020B0502040204020203" pitchFamily="34" charset="0"/>
              <a:buChar char="▪"/>
              <a:defRPr sz="1000" kern="1200">
                <a:solidFill>
                  <a:srgbClr val="5D6A70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808038" algn="l"/>
                <a:tab pos="1076325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95712-C57C-6599-9F81-520F8573A2E1}"/>
              </a:ext>
            </a:extLst>
          </p:cNvPr>
          <p:cNvSpPr txBox="1"/>
          <p:nvPr/>
        </p:nvSpPr>
        <p:spPr>
          <a:xfrm>
            <a:off x="289922" y="4980988"/>
            <a:ext cx="5809199" cy="54771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/>
              <a:t>BASELINE:</a:t>
            </a:r>
            <a:r>
              <a:rPr lang="en-US" sz="1600" b="1" dirty="0">
                <a:solidFill>
                  <a:schemeClr val="accent3"/>
                </a:solidFill>
              </a:rPr>
              <a:t> A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ctivation of watermarked and legitimate data is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more significant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06B1-4F42-C7B3-E4D1-1527479EA8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2" t="19174" r="5823" b="56512"/>
          <a:stretch/>
        </p:blipFill>
        <p:spPr>
          <a:xfrm>
            <a:off x="6160527" y="820639"/>
            <a:ext cx="5809199" cy="11695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83AC2E-47DB-BB9D-13F6-2404A51DF5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19" t="19923" r="4855" b="57980"/>
          <a:stretch/>
        </p:blipFill>
        <p:spPr>
          <a:xfrm>
            <a:off x="6280561" y="1908392"/>
            <a:ext cx="5809199" cy="1052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4B91F5-D3F6-A28F-4C2B-D12CA55687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15" t="23156" r="5358" b="59176"/>
          <a:stretch/>
        </p:blipFill>
        <p:spPr>
          <a:xfrm>
            <a:off x="6246425" y="3006815"/>
            <a:ext cx="5809200" cy="841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EC53F2-8B88-FC3C-5F7D-1544D2D7D3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92" t="19923" r="7557" b="58741"/>
          <a:stretch/>
        </p:blipFill>
        <p:spPr>
          <a:xfrm>
            <a:off x="6332324" y="3626039"/>
            <a:ext cx="5637402" cy="10161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E93FEB-446F-106C-3316-F04401370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79" t="19413" r="4234" b="58490"/>
          <a:stretch/>
        </p:blipFill>
        <p:spPr>
          <a:xfrm>
            <a:off x="154010" y="820639"/>
            <a:ext cx="6006517" cy="10523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D4C4-BEDB-F48D-30BA-1D97978D51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92" t="21370" r="5865" b="58220"/>
          <a:stretch/>
        </p:blipFill>
        <p:spPr>
          <a:xfrm>
            <a:off x="289922" y="1990831"/>
            <a:ext cx="5809199" cy="9685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947760-8E6D-9C66-1F33-C351B79241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098" t="18866" r="4663" b="56294"/>
          <a:stretch/>
        </p:blipFill>
        <p:spPr>
          <a:xfrm>
            <a:off x="363062" y="2797368"/>
            <a:ext cx="5883365" cy="1183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A9F9EB-6D5E-14F9-3E15-C1E5C1E8E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77" t="19394" r="6802" b="58055"/>
          <a:stretch/>
        </p:blipFill>
        <p:spPr>
          <a:xfrm>
            <a:off x="483697" y="3626039"/>
            <a:ext cx="5642094" cy="1073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56FE8-1D8F-BE54-A758-DCD236CD98C9}"/>
              </a:ext>
            </a:extLst>
          </p:cNvPr>
          <p:cNvSpPr txBox="1"/>
          <p:nvPr/>
        </p:nvSpPr>
        <p:spPr>
          <a:xfrm>
            <a:off x="1436738" y="1784421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legitimate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48B8A-27C5-41F5-23E6-E47480085604}"/>
              </a:ext>
            </a:extLst>
          </p:cNvPr>
          <p:cNvSpPr txBox="1"/>
          <p:nvPr/>
        </p:nvSpPr>
        <p:spPr>
          <a:xfrm>
            <a:off x="1469623" y="2797301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watermark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8996-BF0C-63BC-1B07-581988F9D758}"/>
              </a:ext>
            </a:extLst>
          </p:cNvPr>
          <p:cNvSpPr txBox="1"/>
          <p:nvPr/>
        </p:nvSpPr>
        <p:spPr>
          <a:xfrm>
            <a:off x="1444456" y="3594658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legitimate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BD165-A70A-2B29-0E63-67AC01264DC4}"/>
              </a:ext>
            </a:extLst>
          </p:cNvPr>
          <p:cNvSpPr txBox="1"/>
          <p:nvPr/>
        </p:nvSpPr>
        <p:spPr>
          <a:xfrm>
            <a:off x="1469623" y="4576470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watermark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DFE7-E95E-2813-32A8-20325E02E278}"/>
              </a:ext>
            </a:extLst>
          </p:cNvPr>
          <p:cNvSpPr txBox="1"/>
          <p:nvPr/>
        </p:nvSpPr>
        <p:spPr>
          <a:xfrm>
            <a:off x="7323086" y="1759773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legitimate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9F04-9998-E2D7-9085-1D889B8FD005}"/>
              </a:ext>
            </a:extLst>
          </p:cNvPr>
          <p:cNvSpPr txBox="1"/>
          <p:nvPr/>
        </p:nvSpPr>
        <p:spPr>
          <a:xfrm>
            <a:off x="7352986" y="2771867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First convolution layer: watermark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6F22F-78B9-3C85-8C5E-31F0F27CE439}"/>
              </a:ext>
            </a:extLst>
          </p:cNvPr>
          <p:cNvSpPr txBox="1"/>
          <p:nvPr/>
        </p:nvSpPr>
        <p:spPr>
          <a:xfrm>
            <a:off x="7441206" y="3579989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legitimate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13FF7-28DD-4640-B0ED-E0E01A2FFEDC}"/>
              </a:ext>
            </a:extLst>
          </p:cNvPr>
          <p:cNvSpPr txBox="1"/>
          <p:nvPr/>
        </p:nvSpPr>
        <p:spPr>
          <a:xfrm>
            <a:off x="7451645" y="4521134"/>
            <a:ext cx="315409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Second</a:t>
            </a:r>
            <a:r>
              <a: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convolution layer: watermark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B7CBB-305C-D37D-054B-3325A7F4730B}"/>
              </a:ext>
            </a:extLst>
          </p:cNvPr>
          <p:cNvSpPr txBox="1"/>
          <p:nvPr/>
        </p:nvSpPr>
        <p:spPr>
          <a:xfrm>
            <a:off x="6247390" y="4959820"/>
            <a:ext cx="5809199" cy="75492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EWE: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High frequency of activations for neurons.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Entangling legitimate and watermark data, representations become similar as we go deeper in the architecture.</a:t>
            </a:r>
            <a:endParaRPr lang="en-US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4" grpId="0"/>
      <p:bldP spid="6" grpId="0"/>
      <p:bldP spid="7" grpId="0"/>
      <p:bldP spid="8" grpId="0"/>
      <p:bldP spid="12" grpId="0"/>
      <p:bldP spid="13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461665"/>
          </a:xfrm>
        </p:spPr>
        <p:txBody>
          <a:bodyPr/>
          <a:lstStyle/>
          <a:p>
            <a:r>
              <a:rPr lang="en-GB" dirty="0"/>
              <a:t>NEXT Steps AND Discussion</a:t>
            </a: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62421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D261B73-21A7-DBC9-E499-0D2C7B75EDE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EWE work for black-box (real model stealing) attacks</a:t>
            </a:r>
          </a:p>
          <a:p>
            <a:r>
              <a:rPr lang="en-US" dirty="0">
                <a:solidFill>
                  <a:schemeClr val="tx1"/>
                </a:solidFill>
              </a:rPr>
              <a:t>EWE for the watermark removal techniques</a:t>
            </a:r>
          </a:p>
          <a:p>
            <a:r>
              <a:rPr lang="en-US" dirty="0">
                <a:solidFill>
                  <a:schemeClr val="tx1"/>
                </a:solidFill>
              </a:rPr>
              <a:t>Handling research question -: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Making the comparison of the watermarking removal techniques with DAWN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Comparison of EWE for model trained from scratch (already done) with EWE on trained model with finetuning</a:t>
            </a:r>
          </a:p>
          <a:p>
            <a:r>
              <a:rPr lang="en-US" dirty="0">
                <a:solidFill>
                  <a:schemeClr val="tx1"/>
                </a:solidFill>
              </a:rPr>
              <a:t>Why Baseline is working better than EWE sometimes – debugging</a:t>
            </a:r>
          </a:p>
          <a:p>
            <a:pPr marL="1841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Organizational </a:t>
            </a:r>
          </a:p>
          <a:p>
            <a:r>
              <a:rPr lang="en-US" dirty="0">
                <a:solidFill>
                  <a:schemeClr val="tx1"/>
                </a:solidFill>
              </a:rPr>
              <a:t>Session in Prof’s Christian research group.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6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27A2D-482E-B14C-7282-CD2FB68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494"/>
            <a:ext cx="12192000" cy="1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2678" y="1297578"/>
            <a:ext cx="11499850" cy="48393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Adversaries can select the training data or manipulate the training process to resist the embedding of watermarks</a:t>
            </a:r>
          </a:p>
          <a:p>
            <a:r>
              <a:rPr lang="en-GB" dirty="0">
                <a:solidFill>
                  <a:schemeClr val="tx1"/>
                </a:solidFill>
              </a:rPr>
              <a:t>Indistinguishability : </a:t>
            </a:r>
            <a:r>
              <a:rPr lang="en-US" dirty="0">
                <a:solidFill>
                  <a:schemeClr val="tx1"/>
                </a:solidFill>
              </a:rPr>
              <a:t>subtle modification 𝛿 to 𝑥 leads to </a:t>
            </a:r>
            <a:r>
              <a:rPr lang="de-DE" b="1" i="0" dirty="0">
                <a:solidFill>
                  <a:srgbClr val="172B4D"/>
                </a:solidFill>
                <a:effectLst/>
                <a:latin typeface="-apple-system"/>
              </a:rPr>
              <a:t>𝑊</a:t>
            </a:r>
            <a:r>
              <a:rPr lang="de-DE" b="1" i="0" baseline="-25000" dirty="0">
                <a:solidFill>
                  <a:srgbClr val="172B4D"/>
                </a:solidFill>
                <a:effectLst/>
                <a:latin typeface="-apple-system"/>
              </a:rPr>
              <a:t>V</a:t>
            </a:r>
            <a:r>
              <a:rPr lang="de-DE" b="1" i="0" dirty="0">
                <a:solidFill>
                  <a:srgbClr val="172B4D"/>
                </a:solidFill>
                <a:effectLst/>
                <a:latin typeface="-apple-system"/>
              </a:rPr>
              <a:t>(𝑥) ≠𝑊</a:t>
            </a:r>
            <a:r>
              <a:rPr lang="de-DE" b="1" i="0" baseline="-25000" dirty="0">
                <a:solidFill>
                  <a:srgbClr val="172B4D"/>
                </a:solidFill>
                <a:effectLst/>
                <a:latin typeface="-apple-system"/>
              </a:rPr>
              <a:t>V</a:t>
            </a:r>
            <a:r>
              <a:rPr lang="de-DE" b="1" i="0" dirty="0">
                <a:solidFill>
                  <a:srgbClr val="172B4D"/>
                </a:solidFill>
                <a:effectLst/>
                <a:latin typeface="-apple-system"/>
              </a:rPr>
              <a:t>(𝑥 + 𝛿) 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mapping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(watermark or non-watermark) but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prediction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(label)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Same mapping </a:t>
            </a:r>
            <a:r>
              <a:rPr lang="en-US" dirty="0">
                <a:solidFill>
                  <a:schemeClr val="accent4"/>
                </a:solidFill>
              </a:rPr>
              <a:t>(both samples[original and perturb] either watermark or non-watermark) but </a:t>
            </a:r>
            <a:r>
              <a:rPr lang="en-US" b="1" dirty="0">
                <a:solidFill>
                  <a:schemeClr val="accent4"/>
                </a:solidFill>
              </a:rPr>
              <a:t>same prediction </a:t>
            </a:r>
            <a:r>
              <a:rPr lang="en-US" dirty="0">
                <a:solidFill>
                  <a:schemeClr val="accent4"/>
                </a:solidFill>
              </a:rPr>
              <a:t>(label)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prediction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irrespective of mapping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Dawn: CHALLENGES</a:t>
            </a:r>
            <a:br>
              <a:rPr lang="en-GB" dirty="0"/>
            </a:br>
            <a:endParaRPr lang="en-GB" b="0" dirty="0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60FE1EC-D80A-3270-C7B6-6D8F2582B77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57344" y="3162524"/>
            <a:ext cx="105715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CA37E-BCE2-2C8C-7608-ECFB78E7F438}"/>
              </a:ext>
            </a:extLst>
          </p:cNvPr>
          <p:cNvSpPr/>
          <p:nvPr/>
        </p:nvSpPr>
        <p:spPr>
          <a:xfrm>
            <a:off x="4187927" y="3691601"/>
            <a:ext cx="3144691" cy="706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Mapping Algorithm for Indistinguishability</a:t>
            </a:r>
            <a:endParaRPr lang="de-DE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2BA688B2-067F-B372-B3AB-C3844762E969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9587DC4-42DF-A4C2-FFE0-917FABD20372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E27CB-1E6A-E04D-CE89-72011632CC94}"/>
              </a:ext>
            </a:extLst>
          </p:cNvPr>
          <p:cNvSpPr txBox="1"/>
          <p:nvPr/>
        </p:nvSpPr>
        <p:spPr>
          <a:xfrm>
            <a:off x="623543" y="5222525"/>
            <a:ext cx="5588414" cy="47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𝑊</a:t>
            </a:r>
            <a:r>
              <a:rPr lang="en-US" sz="1200" baseline="-25000" dirty="0"/>
              <a:t>V</a:t>
            </a:r>
            <a:r>
              <a:rPr lang="en-US" sz="1200" dirty="0"/>
              <a:t>(𝑥): should the response to 𝑥 be watermarked?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𝛿 is the perturbation level</a:t>
            </a:r>
          </a:p>
        </p:txBody>
      </p:sp>
    </p:spTree>
    <p:extLst>
      <p:ext uri="{BB962C8B-B14F-4D97-AF65-F5344CB8AC3E}">
        <p14:creationId xmlns:p14="http://schemas.microsoft.com/office/powerpoint/2010/main" val="40329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perfect attacker</a:t>
            </a:r>
            <a:br>
              <a:rPr lang="en-GB" dirty="0"/>
            </a:br>
            <a:endParaRPr lang="en-GB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D121D-5C57-F627-6603-5A6CED4B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03033"/>
              </p:ext>
            </p:extLst>
          </p:nvPr>
        </p:nvGraphicFramePr>
        <p:xfrm>
          <a:off x="792480" y="1221154"/>
          <a:ext cx="8604069" cy="3459584"/>
        </p:xfrm>
        <a:graphic>
          <a:graphicData uri="http://schemas.openxmlformats.org/drawingml/2006/table">
            <a:tbl>
              <a:tblPr/>
              <a:tblGrid>
                <a:gridCol w="3788229">
                  <a:extLst>
                    <a:ext uri="{9D8B030D-6E8A-4147-A177-3AD203B41FA5}">
                      <a16:colId xmlns:a16="http://schemas.microsoft.com/office/drawing/2014/main" val="683758566"/>
                    </a:ext>
                  </a:extLst>
                </a:gridCol>
                <a:gridCol w="2464525">
                  <a:extLst>
                    <a:ext uri="{9D8B030D-6E8A-4147-A177-3AD203B41FA5}">
                      <a16:colId xmlns:a16="http://schemas.microsoft.com/office/drawing/2014/main" val="771407702"/>
                    </a:ext>
                  </a:extLst>
                </a:gridCol>
                <a:gridCol w="2351315">
                  <a:extLst>
                    <a:ext uri="{9D8B030D-6E8A-4147-A177-3AD203B41FA5}">
                      <a16:colId xmlns:a16="http://schemas.microsoft.com/office/drawing/2014/main" val="234855582"/>
                    </a:ext>
                  </a:extLst>
                </a:gridCol>
              </a:tblGrid>
              <a:tr h="41999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Model </a:t>
                      </a:r>
                    </a:p>
                  </a:txBody>
                  <a:tcPr marL="65189" marR="65189" marT="32594" marB="32594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After 500 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Epoch</a:t>
                      </a:r>
                      <a:endParaRPr lang="de-DE" sz="13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65189" marR="65189" marT="32594" marB="32594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After 500 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Epoch</a:t>
                      </a:r>
                      <a:endParaRPr lang="de-DE" sz="13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test</a:t>
                      </a:r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65189" marR="65189" marT="32594" marB="32594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91105"/>
                  </a:ext>
                </a:extLst>
              </a:tr>
              <a:tr h="675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cifar10 (3 conv block, weight decay = 3e^-4)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23.2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58.17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978"/>
                  </a:ext>
                </a:extLst>
              </a:tr>
              <a:tr h="52478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cifar10 (</a:t>
                      </a:r>
                      <a:r>
                        <a:rPr lang="en-US" sz="1300" dirty="0">
                          <a:effectLst/>
                        </a:rPr>
                        <a:t>3 conv block, </a:t>
                      </a:r>
                      <a:r>
                        <a:rPr lang="de-DE" sz="1300" dirty="0" err="1">
                          <a:effectLst/>
                        </a:rPr>
                        <a:t>dropout</a:t>
                      </a:r>
                      <a:r>
                        <a:rPr lang="de-DE" sz="1300" dirty="0">
                          <a:effectLst/>
                        </a:rPr>
                        <a:t> = 0.3)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003366"/>
                          </a:solidFill>
                          <a:effectLst/>
                        </a:rPr>
                        <a:t>82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003366"/>
                          </a:solidFill>
                          <a:effectLst/>
                        </a:rPr>
                        <a:t>84.56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63914"/>
                  </a:ext>
                </a:extLst>
              </a:tr>
              <a:tr h="52478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cifar10 (</a:t>
                      </a:r>
                      <a:r>
                        <a:rPr lang="en-US" sz="1300" dirty="0">
                          <a:effectLst/>
                        </a:rPr>
                        <a:t>3 conv block, </a:t>
                      </a:r>
                      <a:r>
                        <a:rPr lang="de-DE" sz="1300" dirty="0" err="1">
                          <a:effectLst/>
                        </a:rPr>
                        <a:t>dropout</a:t>
                      </a:r>
                      <a:r>
                        <a:rPr lang="de-DE" sz="1300" dirty="0">
                          <a:effectLst/>
                        </a:rPr>
                        <a:t>=0.5)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003366"/>
                          </a:solidFill>
                          <a:effectLst/>
                        </a:rPr>
                        <a:t>60.4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003366"/>
                          </a:solidFill>
                          <a:effectLst/>
                        </a:rPr>
                        <a:t>84.21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0641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MNIST </a:t>
                      </a:r>
                      <a:r>
                        <a:rPr lang="de-DE" sz="1300" dirty="0" err="1">
                          <a:effectLst/>
                        </a:rPr>
                        <a:t>base</a:t>
                      </a:r>
                      <a:r>
                        <a:rPr lang="de-DE" sz="1300" dirty="0">
                          <a:effectLst/>
                        </a:rPr>
                        <a:t> l5 (3 </a:t>
                      </a:r>
                      <a:r>
                        <a:rPr lang="de-DE" sz="1300" dirty="0" err="1">
                          <a:effectLst/>
                        </a:rPr>
                        <a:t>conv</a:t>
                      </a:r>
                      <a:r>
                        <a:rPr lang="de-DE" sz="1300" dirty="0">
                          <a:effectLst/>
                        </a:rPr>
                        <a:t> block)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003366"/>
                          </a:solidFill>
                          <a:effectLst/>
                        </a:rPr>
                        <a:t>99.6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003366"/>
                          </a:solidFill>
                          <a:effectLst/>
                        </a:rPr>
                        <a:t>99.18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809519"/>
                  </a:ext>
                </a:extLst>
              </a:tr>
              <a:tr h="52478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MNIST l5 (3 </a:t>
                      </a:r>
                      <a:r>
                        <a:rPr lang="de-DE" sz="1300" dirty="0" err="1">
                          <a:effectLst/>
                        </a:rPr>
                        <a:t>conv</a:t>
                      </a:r>
                      <a:r>
                        <a:rPr lang="de-DE" sz="1300" dirty="0">
                          <a:effectLst/>
                        </a:rPr>
                        <a:t> block </a:t>
                      </a:r>
                      <a:r>
                        <a:rPr lang="de-DE" sz="1300" dirty="0" err="1">
                          <a:effectLst/>
                        </a:rPr>
                        <a:t>dropout</a:t>
                      </a:r>
                      <a:r>
                        <a:rPr lang="de-DE" sz="1300" dirty="0">
                          <a:effectLst/>
                        </a:rPr>
                        <a:t> = 0.3)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13.2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11.35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4162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MNIST l2 (2 </a:t>
                      </a:r>
                      <a:r>
                        <a:rPr lang="de-DE" sz="1300" dirty="0" err="1">
                          <a:effectLst/>
                        </a:rPr>
                        <a:t>conv</a:t>
                      </a:r>
                      <a:r>
                        <a:rPr lang="de-DE" sz="1300" dirty="0">
                          <a:effectLst/>
                        </a:rPr>
                        <a:t> block 3L)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FF00FF"/>
                          </a:solidFill>
                          <a:effectLst/>
                        </a:rPr>
                        <a:t>13.2 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11.35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188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763AA3-9C62-E7E6-89FB-F9F34C6675B2}"/>
              </a:ext>
            </a:extLst>
          </p:cNvPr>
          <p:cNvSpPr txBox="1"/>
          <p:nvPr/>
        </p:nvSpPr>
        <p:spPr>
          <a:xfrm>
            <a:off x="621108" y="5186423"/>
            <a:ext cx="1056069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72B4D"/>
                </a:solidFill>
                <a:effectLst/>
              </a:rPr>
              <a:t>Acc</a:t>
            </a:r>
            <a:r>
              <a:rPr lang="en-US" sz="1200" b="0" i="0" baseline="-25000" dirty="0" err="1">
                <a:solidFill>
                  <a:srgbClr val="172B4D"/>
                </a:solidFill>
                <a:effectLst/>
              </a:rPr>
              <a:t>wm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 is low for some models (MNIST-base 3L, MNIST %L (DO)) but at the same time test accuracy is low which claims Adversary is unusable.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2B4D"/>
                </a:solidFill>
                <a:effectLst/>
              </a:rPr>
              <a:t>Regularization prevents embedding of the watermark in some cases MNIST-5L but also reduced the test accuracy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A3B65-072B-1E51-3C8D-E52BDB71B451}"/>
              </a:ext>
            </a:extLst>
          </p:cNvPr>
          <p:cNvSpPr txBox="1"/>
          <p:nvPr/>
        </p:nvSpPr>
        <p:spPr>
          <a:xfrm>
            <a:off x="1114698" y="4781006"/>
            <a:ext cx="4577906" cy="2486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F58EA-87C6-3FF4-D135-ED93B030774A}"/>
              </a:ext>
            </a:extLst>
          </p:cNvPr>
          <p:cNvSpPr txBox="1"/>
          <p:nvPr/>
        </p:nvSpPr>
        <p:spPr>
          <a:xfrm>
            <a:off x="2397032" y="4784709"/>
            <a:ext cx="7008847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Low capacity models</a:t>
            </a:r>
            <a:r>
              <a:rPr lang="en-US" sz="1600" b="1" dirty="0">
                <a:solidFill>
                  <a:schemeClr val="accent3"/>
                </a:solidFill>
              </a:rPr>
              <a:t> (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500 training epochs, watermark size = 250) </a:t>
            </a:r>
          </a:p>
        </p:txBody>
      </p:sp>
      <p:sp>
        <p:nvSpPr>
          <p:cNvPr id="12" name="Datumsplatzhalter 4">
            <a:extLst>
              <a:ext uri="{FF2B5EF4-FFF2-40B4-BE49-F238E27FC236}">
                <a16:creationId xmlns:a16="http://schemas.microsoft.com/office/drawing/2014/main" id="{F7C6587F-0056-2847-534C-8834DBA683BC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2F08E98B-7710-F6D3-4464-9FCAB6CA6676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518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DAWN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54DED-226F-B373-98A1-A74E8BDB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32" y="2327327"/>
            <a:ext cx="4513994" cy="3300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81E6D-304C-260F-DB6C-690BB50B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25" y="2314914"/>
            <a:ext cx="4403056" cy="3255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40F0E-323B-FB4C-CF63-109E6A84262D}"/>
              </a:ext>
            </a:extLst>
          </p:cNvPr>
          <p:cNvSpPr txBox="1"/>
          <p:nvPr/>
        </p:nvSpPr>
        <p:spPr>
          <a:xfrm>
            <a:off x="2052604" y="5654351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DAWN (No. of epoch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176-75EC-7956-B0A7-109D5E112118}"/>
              </a:ext>
            </a:extLst>
          </p:cNvPr>
          <p:cNvSpPr txBox="1"/>
          <p:nvPr/>
        </p:nvSpPr>
        <p:spPr>
          <a:xfrm>
            <a:off x="7461445" y="557069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63321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Same model architecture of the adversary and victim model but not </a:t>
            </a:r>
            <a:r>
              <a:rPr lang="en-US" dirty="0">
                <a:solidFill>
                  <a:schemeClr val="accent2"/>
                </a:solidFill>
              </a:rPr>
              <a:t>parameters(hyperparameters)</a:t>
            </a:r>
          </a:p>
          <a:p>
            <a:r>
              <a:rPr lang="en-US" dirty="0">
                <a:solidFill>
                  <a:schemeClr val="tx1"/>
                </a:solidFill>
              </a:rPr>
              <a:t>CIFAR10 :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34 model architecture (high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MNIST: 3-convolution blocks with dropout -0.5(low capacity model)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DAWN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E81E6D-304C-260F-DB6C-690BB50B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425" y="2314914"/>
            <a:ext cx="4403056" cy="3255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40F0E-323B-FB4C-CF63-109E6A84262D}"/>
              </a:ext>
            </a:extLst>
          </p:cNvPr>
          <p:cNvSpPr txBox="1"/>
          <p:nvPr/>
        </p:nvSpPr>
        <p:spPr>
          <a:xfrm>
            <a:off x="2052604" y="5654351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DAWN (No. of epoch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176-75EC-7956-B0A7-109D5E112118}"/>
              </a:ext>
            </a:extLst>
          </p:cNvPr>
          <p:cNvSpPr txBox="1"/>
          <p:nvPr/>
        </p:nvSpPr>
        <p:spPr>
          <a:xfrm>
            <a:off x="7461445" y="557069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63321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Same model architecture of the adversary and victim model but not </a:t>
            </a:r>
            <a:r>
              <a:rPr lang="en-US" dirty="0">
                <a:solidFill>
                  <a:schemeClr val="accent2"/>
                </a:solidFill>
              </a:rPr>
              <a:t>parameters(hyperparameters)</a:t>
            </a:r>
          </a:p>
          <a:p>
            <a:r>
              <a:rPr lang="en-US" dirty="0">
                <a:solidFill>
                  <a:schemeClr val="tx1"/>
                </a:solidFill>
              </a:rPr>
              <a:t>CIFAR10 :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34 model architecture (high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MNIST: 3-convolution blocks with dropout -0.5(low capacity model)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F8D01-F530-6E8C-8956-EE48EFEE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340" y="2298136"/>
            <a:ext cx="4462404" cy="33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0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lang="en-GB" altLang="de-DE" sz="2000" cap="all" dirty="0">
                <a:solidFill>
                  <a:srgbClr val="BFCA00"/>
                </a:solidFill>
                <a:latin typeface="Segoe UI"/>
              </a:rPr>
              <a:t>MAPPING : Algorithm for Indistinguishability</a:t>
            </a:r>
            <a:endParaRPr kumimoji="0" lang="en-GB" altLang="de-DE" sz="2000" b="0" i="0" u="none" strike="noStrike" kern="1200" cap="all" spc="0" normalizeH="0" baseline="0" noProof="0" dirty="0">
              <a:ln>
                <a:noFill/>
              </a:ln>
              <a:solidFill>
                <a:srgbClr val="BFCA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F566F-B0DE-EBC6-9CF1-A16C06884153}"/>
              </a:ext>
            </a:extLst>
          </p:cNvPr>
          <p:cNvSpPr/>
          <p:nvPr/>
        </p:nvSpPr>
        <p:spPr>
          <a:xfrm>
            <a:off x="334963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latent embeddings as an </a:t>
            </a:r>
            <a:r>
              <a:rPr lang="en-US" sz="1600" b="1" dirty="0"/>
              <a:t>autoencoder</a:t>
            </a:r>
            <a:endParaRPr lang="de-DE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C6FC4-8141-0C35-E5F6-6FA038981840}"/>
              </a:ext>
            </a:extLst>
          </p:cNvPr>
          <p:cNvSpPr/>
          <p:nvPr/>
        </p:nvSpPr>
        <p:spPr>
          <a:xfrm>
            <a:off x="3466537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Embedding created - </a:t>
            </a:r>
            <a:r>
              <a:rPr lang="en-US" sz="1600" b="1" dirty="0"/>
              <a:t>middle layer</a:t>
            </a:r>
            <a:r>
              <a:rPr lang="en-US" sz="1600" dirty="0"/>
              <a:t> of the </a:t>
            </a:r>
            <a:r>
              <a:rPr lang="en-US" sz="1600" b="1" dirty="0"/>
              <a:t>victim model</a:t>
            </a:r>
            <a:endParaRPr lang="de-DE" sz="1600" b="1" dirty="0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A65CD264-8C7C-9482-D5EE-867ECA8F0F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00630" y="1981509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4C917759-DA8F-188F-79FF-6B5392236A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42919" y="1981510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5A835-ADE5-8351-CC7F-6D8AA846BF4E}"/>
              </a:ext>
            </a:extLst>
          </p:cNvPr>
          <p:cNvSpPr/>
          <p:nvPr/>
        </p:nvSpPr>
        <p:spPr>
          <a:xfrm>
            <a:off x="6691431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Binarizing latent representation – results in </a:t>
            </a:r>
            <a:r>
              <a:rPr lang="en-US" sz="1600" b="1" dirty="0"/>
              <a:t>medians</a:t>
            </a:r>
            <a:r>
              <a:rPr lang="en-US" sz="1600" dirty="0"/>
              <a:t> of </a:t>
            </a:r>
            <a:r>
              <a:rPr lang="en-US" sz="1600" b="1" dirty="0"/>
              <a:t>each feature </a:t>
            </a:r>
            <a:endParaRPr lang="de-DE" sz="1600" b="1" dirty="0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94B27C40-CEE2-6021-D19D-46C92A81CB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86473" y="1981510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FDB75-FC11-1ECF-610D-1C4013726BF9}"/>
              </a:ext>
            </a:extLst>
          </p:cNvPr>
          <p:cNvSpPr/>
          <p:nvPr/>
        </p:nvSpPr>
        <p:spPr>
          <a:xfrm>
            <a:off x="9817808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Mapping</a:t>
            </a:r>
            <a:endParaRPr lang="de-DE" sz="1600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EADB5B3-6E5C-3C50-F4A9-1CD2528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76580"/>
              </p:ext>
            </p:extLst>
          </p:nvPr>
        </p:nvGraphicFramePr>
        <p:xfrm>
          <a:off x="1063480" y="3089450"/>
          <a:ext cx="9595812" cy="2994459"/>
        </p:xfrm>
        <a:graphic>
          <a:graphicData uri="http://schemas.openxmlformats.org/drawingml/2006/table">
            <a:tbl>
              <a:tblPr/>
              <a:tblGrid>
                <a:gridCol w="1599302">
                  <a:extLst>
                    <a:ext uri="{9D8B030D-6E8A-4147-A177-3AD203B41FA5}">
                      <a16:colId xmlns:a16="http://schemas.microsoft.com/office/drawing/2014/main" val="1080714009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40664718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2372184209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3610240410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4034022081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1265421049"/>
                    </a:ext>
                  </a:extLst>
                </a:gridCol>
              </a:tblGrid>
              <a:tr h="48828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Noise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Latent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Representation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Size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Same Label and Same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Same Label and Different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Different Label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65252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94.55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5.44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35.89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32611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 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100.0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0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35.79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44408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95.67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4.32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13.47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8152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100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0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13.59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28208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95.85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4.149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11.80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42289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11.74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4655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96.06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3.93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9.33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615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9.337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4085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4533785" y="6113098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Mapping Results for CIFAR10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Datumsplatzhalter 4">
            <a:extLst>
              <a:ext uri="{FF2B5EF4-FFF2-40B4-BE49-F238E27FC236}">
                <a16:creationId xmlns:a16="http://schemas.microsoft.com/office/drawing/2014/main" id="{637AEA07-5D40-5C16-5A2D-E9F1B501FB61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57467109-9A61-BDA6-972F-6CC44E0A55C9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873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kumimoji="0" lang="en-GB" altLang="de-DE" sz="2000" b="0" i="0" u="none" strike="noStrike" kern="1200" cap="all" spc="0" normalizeH="0" baseline="0" noProof="0" dirty="0">
                <a:ln>
                  <a:noFill/>
                </a:ln>
                <a:solidFill>
                  <a:srgbClr val="BFCA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789735" y="6050540"/>
            <a:ext cx="4409918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Pruning results with different pruning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AB10-B4D1-2144-6DAC-F640C4B263CB}"/>
              </a:ext>
            </a:extLst>
          </p:cNvPr>
          <p:cNvSpPr txBox="1"/>
          <p:nvPr/>
        </p:nvSpPr>
        <p:spPr>
          <a:xfrm>
            <a:off x="334963" y="1550126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prune the model by setting random weights of the model to zero.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Before Pruning on CIFAR10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accuracy- 60.95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accuracy- 71.17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F623B-4D03-E2B6-2EC5-D88CF89E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21654"/>
              </p:ext>
            </p:extLst>
          </p:nvPr>
        </p:nvGraphicFramePr>
        <p:xfrm>
          <a:off x="1562890" y="2985588"/>
          <a:ext cx="8277796" cy="2987040"/>
        </p:xfrm>
        <a:graphic>
          <a:graphicData uri="http://schemas.openxmlformats.org/drawingml/2006/table">
            <a:tbl>
              <a:tblPr/>
              <a:tblGrid>
                <a:gridCol w="2069449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</a:tblGrid>
              <a:tr h="37215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After Pruning</a:t>
                      </a:r>
                    </a:p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(test)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After Pruning</a:t>
                      </a:r>
                    </a:p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(watermark)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60.94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71.33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 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60.96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71.17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60.83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70.69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59.83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70.20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48.45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54.91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44.96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FF00FF"/>
                          </a:solidFill>
                          <a:effectLst/>
                        </a:rPr>
                        <a:t>16.58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955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FF00FF"/>
                          </a:solidFill>
                          <a:effectLst/>
                        </a:rPr>
                        <a:t>16.26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9801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FF00FF"/>
                          </a:solidFill>
                          <a:effectLst/>
                        </a:rPr>
                        <a:t>11.43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73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980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lang="en-GB" altLang="de-DE" sz="2000" cap="all" dirty="0">
                <a:solidFill>
                  <a:srgbClr val="BFCA00"/>
                </a:solidFill>
                <a:latin typeface="Segoe UI"/>
              </a:rPr>
              <a:t>NOISE VERIFICATION</a:t>
            </a:r>
            <a:endParaRPr kumimoji="0" lang="en-GB" altLang="de-DE" sz="2000" b="0" i="0" u="none" strike="noStrike" kern="1200" cap="all" spc="0" normalizeH="0" baseline="0" noProof="0" dirty="0">
              <a:ln>
                <a:noFill/>
              </a:ln>
              <a:solidFill>
                <a:srgbClr val="BFCA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291839" y="6086333"/>
            <a:ext cx="5833236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Noisy watermark data accuracy  with different noise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AB10-B4D1-2144-6DAC-F640C4B263CB}"/>
              </a:ext>
            </a:extLst>
          </p:cNvPr>
          <p:cNvSpPr txBox="1"/>
          <p:nvPr/>
        </p:nvSpPr>
        <p:spPr>
          <a:xfrm>
            <a:off x="334963" y="1550126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inference victim model with noisy samples.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Without Noise on CIFAR10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 - 71.17</a:t>
            </a:r>
            <a:endParaRPr lang="de-DE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3930E-7EF4-70C8-27DC-7C46872B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46" y="2626272"/>
            <a:ext cx="4389857" cy="3359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18BD8B-4864-B8C7-68F5-AF5FD5F6E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04" y="2597765"/>
            <a:ext cx="4823609" cy="32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94432"/>
      </p:ext>
    </p:extLst>
  </p:cSld>
  <p:clrMapOvr>
    <a:masterClrMapping/>
  </p:clrMapOvr>
</p:sld>
</file>

<file path=ppt/theme/theme1.xml><?xml version="1.0" encoding="utf-8"?>
<a:theme xmlns:a="http://schemas.openxmlformats.org/drawingml/2006/main" name="ITK Master Slides (EN) V2.0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vert="horz" wrap="square" lIns="0" tIns="0" rIns="0" bIns="0" rtlCol="0">
        <a:noAutofit/>
      </a:bodyPr>
      <a:lstStyle>
        <a:defPPr marL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1500"/>
          </a:spcAft>
          <a:buClr>
            <a:schemeClr val="accent6"/>
          </a:buClr>
          <a:buSzPct val="100000"/>
          <a:buFont typeface="Segoe UI" panose="020B0502040204020203" pitchFamily="34" charset="0"/>
          <a:buNone/>
          <a:defRPr b="0" kern="1200" dirty="0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Mastertemplate_EN.pptx" id="{9FF881E0-3E6A-460D-83A2-A70C47D3B827}" vid="{FA85A7FF-30C2-4456-8E10-503DBED42240}"/>
    </a:ext>
  </a:extLst>
</a:theme>
</file>

<file path=ppt/theme/theme2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ITK_Mastertemplate_EN</Template>
  <TotalTime>0</TotalTime>
  <Words>1709</Words>
  <Application>Microsoft Office PowerPoint</Application>
  <PresentationFormat>Widescreen</PresentationFormat>
  <Paragraphs>403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CMR12</vt:lpstr>
      <vt:lpstr>CMR9</vt:lpstr>
      <vt:lpstr>Georgia</vt:lpstr>
      <vt:lpstr>Segoe UI</vt:lpstr>
      <vt:lpstr>Segoe UI Light</vt:lpstr>
      <vt:lpstr>Segoe UI Semibold</vt:lpstr>
      <vt:lpstr>TeleGrotesk Next</vt:lpstr>
      <vt:lpstr>Wingdings</vt:lpstr>
      <vt:lpstr>ITK Master Slides (EN) V2.0</vt:lpstr>
      <vt:lpstr>PowerPoint Presentation</vt:lpstr>
      <vt:lpstr>RECAP: Dawn </vt:lpstr>
      <vt:lpstr>Dawn: CHALLENGES </vt:lpstr>
      <vt:lpstr>Experiments : perfect attacker </vt:lpstr>
      <vt:lpstr>Experiments : DAWN ON REAL MODEL STEALING ATTACK - Knockoffnet </vt:lpstr>
      <vt:lpstr>Experiments : DAWN ON REAL MODEL STEALING ATTACK - Knockoffnet </vt:lpstr>
      <vt:lpstr>Experiments : WATERMARK REMOVAL </vt:lpstr>
      <vt:lpstr>Experiments : WATERMARK REMOVAL </vt:lpstr>
      <vt:lpstr>Experiments : WATERMARK REMOVAL </vt:lpstr>
      <vt:lpstr>RECAP: ConClusion </vt:lpstr>
      <vt:lpstr>EWE : Entangled watermarking  </vt:lpstr>
      <vt:lpstr>EWE : Soft nearest neighbor loss (SNNL) </vt:lpstr>
      <vt:lpstr>EWE : Entangled watermarking Algorithm </vt:lpstr>
      <vt:lpstr>EWE : Trigger Generation </vt:lpstr>
      <vt:lpstr>Experiments : ROBUSTNESS AGAINST EXTRACTION in white box setting </vt:lpstr>
      <vt:lpstr>Experiments : Visualization of entanglement</vt:lpstr>
      <vt:lpstr>Experiments : Visualization of entanglement</vt:lpstr>
      <vt:lpstr>Experiments : Visualization of entanglement</vt:lpstr>
      <vt:lpstr>Experiments : activation patterns</vt:lpstr>
      <vt:lpstr>Experiments : SCALABILITY to deeper architectures</vt:lpstr>
      <vt:lpstr>NEXT Steps AND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 Hofbauer</dc:creator>
  <cp:lastModifiedBy>Ridhima Garg</cp:lastModifiedBy>
  <cp:revision>102</cp:revision>
  <cp:lastPrinted>2021-03-31T07:41:22Z</cp:lastPrinted>
  <dcterms:created xsi:type="dcterms:W3CDTF">2023-03-24T11:18:54Z</dcterms:created>
  <dcterms:modified xsi:type="dcterms:W3CDTF">2023-07-24T18:49:30Z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ocumentIdentifier">
    <vt:lpwstr>3E487259</vt:lpwstr>
  </property>
  <property fmtid="{D5CDD505-2E9C-101B-9397-08002B2CF9AE}" pid="3" name="_DocumentVersion">
    <vt:lpwstr>3.1.0</vt:lpwstr>
  </property>
  <property fmtid="{D5CDD505-2E9C-101B-9397-08002B2CF9AE}" pid="4" name="_DocumentChanged">
    <vt:lpwstr>2020-07-20</vt:lpwstr>
  </property>
</Properties>
</file>