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E5C4F-5700-4DC6-998B-65B585B94F47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A95F41-B06C-4C0D-956A-A029A601C59C}">
      <dgm:prSet/>
      <dgm:spPr/>
      <dgm:t>
        <a:bodyPr/>
        <a:lstStyle/>
        <a:p>
          <a:r>
            <a:rPr lang="en-US"/>
            <a:t>Motivation</a:t>
          </a:r>
        </a:p>
      </dgm:t>
    </dgm:pt>
    <dgm:pt modelId="{CD63B4AC-2319-44D7-ABA8-6F36D41A4E12}" type="parTrans" cxnId="{F7693D6A-F5F4-4D20-A891-B4D085DA16CA}">
      <dgm:prSet/>
      <dgm:spPr/>
      <dgm:t>
        <a:bodyPr/>
        <a:lstStyle/>
        <a:p>
          <a:endParaRPr lang="en-US"/>
        </a:p>
      </dgm:t>
    </dgm:pt>
    <dgm:pt modelId="{93ABFE84-15D7-42CB-ACE0-CF385A1B5B32}" type="sibTrans" cxnId="{F7693D6A-F5F4-4D20-A891-B4D085DA16CA}">
      <dgm:prSet/>
      <dgm:spPr/>
      <dgm:t>
        <a:bodyPr/>
        <a:lstStyle/>
        <a:p>
          <a:endParaRPr lang="en-US"/>
        </a:p>
      </dgm:t>
    </dgm:pt>
    <dgm:pt modelId="{626A2C96-99CA-4167-948D-1120E4ADC647}">
      <dgm:prSet/>
      <dgm:spPr/>
      <dgm:t>
        <a:bodyPr/>
        <a:lstStyle/>
        <a:p>
          <a:r>
            <a:rPr lang="en-US"/>
            <a:t>Introduction to Data Set</a:t>
          </a:r>
        </a:p>
      </dgm:t>
    </dgm:pt>
    <dgm:pt modelId="{84CE3B9A-585C-454A-93D3-86937105DD08}" type="parTrans" cxnId="{69E44FD8-A406-4E33-B420-301BE39F23D1}">
      <dgm:prSet/>
      <dgm:spPr/>
      <dgm:t>
        <a:bodyPr/>
        <a:lstStyle/>
        <a:p>
          <a:endParaRPr lang="en-US"/>
        </a:p>
      </dgm:t>
    </dgm:pt>
    <dgm:pt modelId="{81B7D3EE-7D79-4AEF-92BB-FC8CD6B7D348}" type="sibTrans" cxnId="{69E44FD8-A406-4E33-B420-301BE39F23D1}">
      <dgm:prSet/>
      <dgm:spPr/>
      <dgm:t>
        <a:bodyPr/>
        <a:lstStyle/>
        <a:p>
          <a:endParaRPr lang="en-US"/>
        </a:p>
      </dgm:t>
    </dgm:pt>
    <dgm:pt modelId="{4C547221-205E-439F-8769-5E0D73C2E778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46423938-0F02-4D83-B645-611DDE84516C}" type="parTrans" cxnId="{43BAD6F4-6764-4CF1-B238-48D647B33F88}">
      <dgm:prSet/>
      <dgm:spPr/>
      <dgm:t>
        <a:bodyPr/>
        <a:lstStyle/>
        <a:p>
          <a:endParaRPr lang="en-US"/>
        </a:p>
      </dgm:t>
    </dgm:pt>
    <dgm:pt modelId="{1423E5E1-125B-4C27-958A-20F7B4C9F816}" type="sibTrans" cxnId="{43BAD6F4-6764-4CF1-B238-48D647B33F88}">
      <dgm:prSet/>
      <dgm:spPr/>
      <dgm:t>
        <a:bodyPr/>
        <a:lstStyle/>
        <a:p>
          <a:endParaRPr lang="en-US"/>
        </a:p>
      </dgm:t>
    </dgm:pt>
    <dgm:pt modelId="{FCAF7E4A-E613-4B5B-9714-82847D073FC6}">
      <dgm:prSet/>
      <dgm:spPr/>
      <dgm:t>
        <a:bodyPr/>
        <a:lstStyle/>
        <a:p>
          <a:r>
            <a:rPr lang="en-US"/>
            <a:t>Visualization</a:t>
          </a:r>
        </a:p>
      </dgm:t>
    </dgm:pt>
    <dgm:pt modelId="{98A90642-7F19-447A-935A-6F6D7145E81C}" type="parTrans" cxnId="{74A26EA3-60F2-43C1-BF45-0E46BE373A10}">
      <dgm:prSet/>
      <dgm:spPr/>
      <dgm:t>
        <a:bodyPr/>
        <a:lstStyle/>
        <a:p>
          <a:endParaRPr lang="en-US"/>
        </a:p>
      </dgm:t>
    </dgm:pt>
    <dgm:pt modelId="{8F70FA2C-B491-4DC0-9045-1F9D2E96AEF0}" type="sibTrans" cxnId="{74A26EA3-60F2-43C1-BF45-0E46BE373A10}">
      <dgm:prSet/>
      <dgm:spPr/>
      <dgm:t>
        <a:bodyPr/>
        <a:lstStyle/>
        <a:p>
          <a:endParaRPr lang="en-US"/>
        </a:p>
      </dgm:t>
    </dgm:pt>
    <dgm:pt modelId="{F8763E80-7E73-464D-A3EC-39C1CB4A1515}">
      <dgm:prSet/>
      <dgm:spPr/>
      <dgm:t>
        <a:bodyPr/>
        <a:lstStyle/>
        <a:p>
          <a:r>
            <a:rPr lang="en-US"/>
            <a:t>Modelling Techniques</a:t>
          </a:r>
        </a:p>
      </dgm:t>
    </dgm:pt>
    <dgm:pt modelId="{2BD10E20-B693-4F78-BCE2-02D891676AB7}" type="parTrans" cxnId="{A3968945-6141-4683-851E-8E21370DDB2C}">
      <dgm:prSet/>
      <dgm:spPr/>
      <dgm:t>
        <a:bodyPr/>
        <a:lstStyle/>
        <a:p>
          <a:endParaRPr lang="en-US"/>
        </a:p>
      </dgm:t>
    </dgm:pt>
    <dgm:pt modelId="{7B11629B-1CED-4672-88BC-145FF685DB08}" type="sibTrans" cxnId="{A3968945-6141-4683-851E-8E21370DDB2C}">
      <dgm:prSet/>
      <dgm:spPr/>
      <dgm:t>
        <a:bodyPr/>
        <a:lstStyle/>
        <a:p>
          <a:endParaRPr lang="en-US"/>
        </a:p>
      </dgm:t>
    </dgm:pt>
    <dgm:pt modelId="{802D8084-761B-4DA5-A8A8-548793B3394F}" type="pres">
      <dgm:prSet presAssocID="{674E5C4F-5700-4DC6-998B-65B585B94F47}" presName="outerComposite" presStyleCnt="0">
        <dgm:presLayoutVars>
          <dgm:chMax val="5"/>
          <dgm:dir/>
          <dgm:resizeHandles val="exact"/>
        </dgm:presLayoutVars>
      </dgm:prSet>
      <dgm:spPr/>
    </dgm:pt>
    <dgm:pt modelId="{AA71C992-E3E6-4C45-803F-FDDE3976947C}" type="pres">
      <dgm:prSet presAssocID="{674E5C4F-5700-4DC6-998B-65B585B94F47}" presName="dummyMaxCanvas" presStyleCnt="0">
        <dgm:presLayoutVars/>
      </dgm:prSet>
      <dgm:spPr/>
    </dgm:pt>
    <dgm:pt modelId="{37C7C848-F1FE-4D81-B19D-808A1F424375}" type="pres">
      <dgm:prSet presAssocID="{674E5C4F-5700-4DC6-998B-65B585B94F47}" presName="FiveNodes_1" presStyleLbl="node1" presStyleIdx="0" presStyleCnt="5">
        <dgm:presLayoutVars>
          <dgm:bulletEnabled val="1"/>
        </dgm:presLayoutVars>
      </dgm:prSet>
      <dgm:spPr/>
    </dgm:pt>
    <dgm:pt modelId="{F701BB7F-9ABC-48D5-B0F6-9DC64B72847D}" type="pres">
      <dgm:prSet presAssocID="{674E5C4F-5700-4DC6-998B-65B585B94F47}" presName="FiveNodes_2" presStyleLbl="node1" presStyleIdx="1" presStyleCnt="5">
        <dgm:presLayoutVars>
          <dgm:bulletEnabled val="1"/>
        </dgm:presLayoutVars>
      </dgm:prSet>
      <dgm:spPr/>
    </dgm:pt>
    <dgm:pt modelId="{B52D9007-A975-4B16-BB2A-6691A602745A}" type="pres">
      <dgm:prSet presAssocID="{674E5C4F-5700-4DC6-998B-65B585B94F47}" presName="FiveNodes_3" presStyleLbl="node1" presStyleIdx="2" presStyleCnt="5">
        <dgm:presLayoutVars>
          <dgm:bulletEnabled val="1"/>
        </dgm:presLayoutVars>
      </dgm:prSet>
      <dgm:spPr/>
    </dgm:pt>
    <dgm:pt modelId="{5B90404E-2A20-4383-A95B-D97427CE7A1B}" type="pres">
      <dgm:prSet presAssocID="{674E5C4F-5700-4DC6-998B-65B585B94F47}" presName="FiveNodes_4" presStyleLbl="node1" presStyleIdx="3" presStyleCnt="5">
        <dgm:presLayoutVars>
          <dgm:bulletEnabled val="1"/>
        </dgm:presLayoutVars>
      </dgm:prSet>
      <dgm:spPr/>
    </dgm:pt>
    <dgm:pt modelId="{62AB365D-148A-4CFD-BBA2-62CF178A3C39}" type="pres">
      <dgm:prSet presAssocID="{674E5C4F-5700-4DC6-998B-65B585B94F47}" presName="FiveNodes_5" presStyleLbl="node1" presStyleIdx="4" presStyleCnt="5">
        <dgm:presLayoutVars>
          <dgm:bulletEnabled val="1"/>
        </dgm:presLayoutVars>
      </dgm:prSet>
      <dgm:spPr/>
    </dgm:pt>
    <dgm:pt modelId="{29DBC10A-6BC3-4CC4-BA79-607019FB8127}" type="pres">
      <dgm:prSet presAssocID="{674E5C4F-5700-4DC6-998B-65B585B94F47}" presName="FiveConn_1-2" presStyleLbl="fgAccFollowNode1" presStyleIdx="0" presStyleCnt="4">
        <dgm:presLayoutVars>
          <dgm:bulletEnabled val="1"/>
        </dgm:presLayoutVars>
      </dgm:prSet>
      <dgm:spPr/>
    </dgm:pt>
    <dgm:pt modelId="{25F66D4F-21E7-42BB-9A01-ED66273421A0}" type="pres">
      <dgm:prSet presAssocID="{674E5C4F-5700-4DC6-998B-65B585B94F47}" presName="FiveConn_2-3" presStyleLbl="fgAccFollowNode1" presStyleIdx="1" presStyleCnt="4">
        <dgm:presLayoutVars>
          <dgm:bulletEnabled val="1"/>
        </dgm:presLayoutVars>
      </dgm:prSet>
      <dgm:spPr/>
    </dgm:pt>
    <dgm:pt modelId="{A53E200C-E775-458C-94A3-4E5DADFA423B}" type="pres">
      <dgm:prSet presAssocID="{674E5C4F-5700-4DC6-998B-65B585B94F47}" presName="FiveConn_3-4" presStyleLbl="fgAccFollowNode1" presStyleIdx="2" presStyleCnt="4">
        <dgm:presLayoutVars>
          <dgm:bulletEnabled val="1"/>
        </dgm:presLayoutVars>
      </dgm:prSet>
      <dgm:spPr/>
    </dgm:pt>
    <dgm:pt modelId="{81F686FB-8E27-4D36-8888-3E207DB1D3A9}" type="pres">
      <dgm:prSet presAssocID="{674E5C4F-5700-4DC6-998B-65B585B94F47}" presName="FiveConn_4-5" presStyleLbl="fgAccFollowNode1" presStyleIdx="3" presStyleCnt="4">
        <dgm:presLayoutVars>
          <dgm:bulletEnabled val="1"/>
        </dgm:presLayoutVars>
      </dgm:prSet>
      <dgm:spPr/>
    </dgm:pt>
    <dgm:pt modelId="{D459F5C2-D9F9-4187-B606-FEF182B9273A}" type="pres">
      <dgm:prSet presAssocID="{674E5C4F-5700-4DC6-998B-65B585B94F47}" presName="FiveNodes_1_text" presStyleLbl="node1" presStyleIdx="4" presStyleCnt="5">
        <dgm:presLayoutVars>
          <dgm:bulletEnabled val="1"/>
        </dgm:presLayoutVars>
      </dgm:prSet>
      <dgm:spPr/>
    </dgm:pt>
    <dgm:pt modelId="{3C6FE4AD-1BBB-4F40-99BA-DA555C6C8788}" type="pres">
      <dgm:prSet presAssocID="{674E5C4F-5700-4DC6-998B-65B585B94F47}" presName="FiveNodes_2_text" presStyleLbl="node1" presStyleIdx="4" presStyleCnt="5">
        <dgm:presLayoutVars>
          <dgm:bulletEnabled val="1"/>
        </dgm:presLayoutVars>
      </dgm:prSet>
      <dgm:spPr/>
    </dgm:pt>
    <dgm:pt modelId="{B68BBEB7-20EA-4A03-8798-9E6B35977B83}" type="pres">
      <dgm:prSet presAssocID="{674E5C4F-5700-4DC6-998B-65B585B94F47}" presName="FiveNodes_3_text" presStyleLbl="node1" presStyleIdx="4" presStyleCnt="5">
        <dgm:presLayoutVars>
          <dgm:bulletEnabled val="1"/>
        </dgm:presLayoutVars>
      </dgm:prSet>
      <dgm:spPr/>
    </dgm:pt>
    <dgm:pt modelId="{2B89532B-8680-44C4-AFAF-E06855EB908E}" type="pres">
      <dgm:prSet presAssocID="{674E5C4F-5700-4DC6-998B-65B585B94F47}" presName="FiveNodes_4_text" presStyleLbl="node1" presStyleIdx="4" presStyleCnt="5">
        <dgm:presLayoutVars>
          <dgm:bulletEnabled val="1"/>
        </dgm:presLayoutVars>
      </dgm:prSet>
      <dgm:spPr/>
    </dgm:pt>
    <dgm:pt modelId="{57B8C8DF-6EA2-485B-95B6-0F0A7AAB7052}" type="pres">
      <dgm:prSet presAssocID="{674E5C4F-5700-4DC6-998B-65B585B94F4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D89841E-2B3E-41EF-83D6-7D3899E4E0EF}" type="presOf" srcId="{4C547221-205E-439F-8769-5E0D73C2E778}" destId="{B68BBEB7-20EA-4A03-8798-9E6B35977B83}" srcOrd="1" destOrd="0" presId="urn:microsoft.com/office/officeart/2005/8/layout/vProcess5"/>
    <dgm:cxn modelId="{371C552F-1D7C-4B3F-B668-15289BE3E2F8}" type="presOf" srcId="{93ABFE84-15D7-42CB-ACE0-CF385A1B5B32}" destId="{29DBC10A-6BC3-4CC4-BA79-607019FB8127}" srcOrd="0" destOrd="0" presId="urn:microsoft.com/office/officeart/2005/8/layout/vProcess5"/>
    <dgm:cxn modelId="{CACB5135-E9FD-4315-ACF8-DBAB7B757EC7}" type="presOf" srcId="{4C547221-205E-439F-8769-5E0D73C2E778}" destId="{B52D9007-A975-4B16-BB2A-6691A602745A}" srcOrd="0" destOrd="0" presId="urn:microsoft.com/office/officeart/2005/8/layout/vProcess5"/>
    <dgm:cxn modelId="{A3968945-6141-4683-851E-8E21370DDB2C}" srcId="{674E5C4F-5700-4DC6-998B-65B585B94F47}" destId="{F8763E80-7E73-464D-A3EC-39C1CB4A1515}" srcOrd="4" destOrd="0" parTransId="{2BD10E20-B693-4F78-BCE2-02D891676AB7}" sibTransId="{7B11629B-1CED-4672-88BC-145FF685DB08}"/>
    <dgm:cxn modelId="{9E55DF65-5721-447F-9C17-B459E94022B8}" type="presOf" srcId="{F8763E80-7E73-464D-A3EC-39C1CB4A1515}" destId="{62AB365D-148A-4CFD-BBA2-62CF178A3C39}" srcOrd="0" destOrd="0" presId="urn:microsoft.com/office/officeart/2005/8/layout/vProcess5"/>
    <dgm:cxn modelId="{F7693D6A-F5F4-4D20-A891-B4D085DA16CA}" srcId="{674E5C4F-5700-4DC6-998B-65B585B94F47}" destId="{AAA95F41-B06C-4C0D-956A-A029A601C59C}" srcOrd="0" destOrd="0" parTransId="{CD63B4AC-2319-44D7-ABA8-6F36D41A4E12}" sibTransId="{93ABFE84-15D7-42CB-ACE0-CF385A1B5B32}"/>
    <dgm:cxn modelId="{73981B6F-870B-44C8-9271-8834A3883EEE}" type="presOf" srcId="{8F70FA2C-B491-4DC0-9045-1F9D2E96AEF0}" destId="{81F686FB-8E27-4D36-8888-3E207DB1D3A9}" srcOrd="0" destOrd="0" presId="urn:microsoft.com/office/officeart/2005/8/layout/vProcess5"/>
    <dgm:cxn modelId="{D9630B78-003B-4C11-99C9-69EF1F180DD4}" type="presOf" srcId="{FCAF7E4A-E613-4B5B-9714-82847D073FC6}" destId="{2B89532B-8680-44C4-AFAF-E06855EB908E}" srcOrd="1" destOrd="0" presId="urn:microsoft.com/office/officeart/2005/8/layout/vProcess5"/>
    <dgm:cxn modelId="{E55DC88E-DC9F-4F38-A7E9-A4D28DC82F6C}" type="presOf" srcId="{674E5C4F-5700-4DC6-998B-65B585B94F47}" destId="{802D8084-761B-4DA5-A8A8-548793B3394F}" srcOrd="0" destOrd="0" presId="urn:microsoft.com/office/officeart/2005/8/layout/vProcess5"/>
    <dgm:cxn modelId="{6C9DA893-A124-47B4-9C6A-323B16195887}" type="presOf" srcId="{626A2C96-99CA-4167-948D-1120E4ADC647}" destId="{3C6FE4AD-1BBB-4F40-99BA-DA555C6C8788}" srcOrd="1" destOrd="0" presId="urn:microsoft.com/office/officeart/2005/8/layout/vProcess5"/>
    <dgm:cxn modelId="{74A26EA3-60F2-43C1-BF45-0E46BE373A10}" srcId="{674E5C4F-5700-4DC6-998B-65B585B94F47}" destId="{FCAF7E4A-E613-4B5B-9714-82847D073FC6}" srcOrd="3" destOrd="0" parTransId="{98A90642-7F19-447A-935A-6F6D7145E81C}" sibTransId="{8F70FA2C-B491-4DC0-9045-1F9D2E96AEF0}"/>
    <dgm:cxn modelId="{767EB7BD-1EE0-48D4-B146-4AE874DB8966}" type="presOf" srcId="{1423E5E1-125B-4C27-958A-20F7B4C9F816}" destId="{A53E200C-E775-458C-94A3-4E5DADFA423B}" srcOrd="0" destOrd="0" presId="urn:microsoft.com/office/officeart/2005/8/layout/vProcess5"/>
    <dgm:cxn modelId="{C80B3EBF-AE4B-4E37-9037-37CD92401F47}" type="presOf" srcId="{FCAF7E4A-E613-4B5B-9714-82847D073FC6}" destId="{5B90404E-2A20-4383-A95B-D97427CE7A1B}" srcOrd="0" destOrd="0" presId="urn:microsoft.com/office/officeart/2005/8/layout/vProcess5"/>
    <dgm:cxn modelId="{F73DCAC7-0C97-4B3A-B788-31F34C473940}" type="presOf" srcId="{AAA95F41-B06C-4C0D-956A-A029A601C59C}" destId="{D459F5C2-D9F9-4187-B606-FEF182B9273A}" srcOrd="1" destOrd="0" presId="urn:microsoft.com/office/officeart/2005/8/layout/vProcess5"/>
    <dgm:cxn modelId="{78F46DD2-435D-4BBD-916F-733B7D00BDFC}" type="presOf" srcId="{F8763E80-7E73-464D-A3EC-39C1CB4A1515}" destId="{57B8C8DF-6EA2-485B-95B6-0F0A7AAB7052}" srcOrd="1" destOrd="0" presId="urn:microsoft.com/office/officeart/2005/8/layout/vProcess5"/>
    <dgm:cxn modelId="{69E44FD8-A406-4E33-B420-301BE39F23D1}" srcId="{674E5C4F-5700-4DC6-998B-65B585B94F47}" destId="{626A2C96-99CA-4167-948D-1120E4ADC647}" srcOrd="1" destOrd="0" parTransId="{84CE3B9A-585C-454A-93D3-86937105DD08}" sibTransId="{81B7D3EE-7D79-4AEF-92BB-FC8CD6B7D348}"/>
    <dgm:cxn modelId="{A7784CDE-824E-4B47-B56B-F940C4BFE6C0}" type="presOf" srcId="{AAA95F41-B06C-4C0D-956A-A029A601C59C}" destId="{37C7C848-F1FE-4D81-B19D-808A1F424375}" srcOrd="0" destOrd="0" presId="urn:microsoft.com/office/officeart/2005/8/layout/vProcess5"/>
    <dgm:cxn modelId="{046E49EA-09ED-4B95-9251-DC9E3BC94B7C}" type="presOf" srcId="{626A2C96-99CA-4167-948D-1120E4ADC647}" destId="{F701BB7F-9ABC-48D5-B0F6-9DC64B72847D}" srcOrd="0" destOrd="0" presId="urn:microsoft.com/office/officeart/2005/8/layout/vProcess5"/>
    <dgm:cxn modelId="{EB4CD1EF-F994-4111-A2DA-0CE2152CF11D}" type="presOf" srcId="{81B7D3EE-7D79-4AEF-92BB-FC8CD6B7D348}" destId="{25F66D4F-21E7-42BB-9A01-ED66273421A0}" srcOrd="0" destOrd="0" presId="urn:microsoft.com/office/officeart/2005/8/layout/vProcess5"/>
    <dgm:cxn modelId="{43BAD6F4-6764-4CF1-B238-48D647B33F88}" srcId="{674E5C4F-5700-4DC6-998B-65B585B94F47}" destId="{4C547221-205E-439F-8769-5E0D73C2E778}" srcOrd="2" destOrd="0" parTransId="{46423938-0F02-4D83-B645-611DDE84516C}" sibTransId="{1423E5E1-125B-4C27-958A-20F7B4C9F816}"/>
    <dgm:cxn modelId="{8CC62634-69EC-42AB-B4D2-088FA80A8E38}" type="presParOf" srcId="{802D8084-761B-4DA5-A8A8-548793B3394F}" destId="{AA71C992-E3E6-4C45-803F-FDDE3976947C}" srcOrd="0" destOrd="0" presId="urn:microsoft.com/office/officeart/2005/8/layout/vProcess5"/>
    <dgm:cxn modelId="{120FBE37-72ED-4E68-A294-DA54AA00F19A}" type="presParOf" srcId="{802D8084-761B-4DA5-A8A8-548793B3394F}" destId="{37C7C848-F1FE-4D81-B19D-808A1F424375}" srcOrd="1" destOrd="0" presId="urn:microsoft.com/office/officeart/2005/8/layout/vProcess5"/>
    <dgm:cxn modelId="{74B817D5-2630-43A5-9707-A600B5A35046}" type="presParOf" srcId="{802D8084-761B-4DA5-A8A8-548793B3394F}" destId="{F701BB7F-9ABC-48D5-B0F6-9DC64B72847D}" srcOrd="2" destOrd="0" presId="urn:microsoft.com/office/officeart/2005/8/layout/vProcess5"/>
    <dgm:cxn modelId="{99575185-C51D-449A-A3E5-B103F4FE0577}" type="presParOf" srcId="{802D8084-761B-4DA5-A8A8-548793B3394F}" destId="{B52D9007-A975-4B16-BB2A-6691A602745A}" srcOrd="3" destOrd="0" presId="urn:microsoft.com/office/officeart/2005/8/layout/vProcess5"/>
    <dgm:cxn modelId="{619061A1-DE0D-4602-BE65-EA52648E54A7}" type="presParOf" srcId="{802D8084-761B-4DA5-A8A8-548793B3394F}" destId="{5B90404E-2A20-4383-A95B-D97427CE7A1B}" srcOrd="4" destOrd="0" presId="urn:microsoft.com/office/officeart/2005/8/layout/vProcess5"/>
    <dgm:cxn modelId="{C459BC62-ECF8-4D20-A1A3-A1D23C7B69E6}" type="presParOf" srcId="{802D8084-761B-4DA5-A8A8-548793B3394F}" destId="{62AB365D-148A-4CFD-BBA2-62CF178A3C39}" srcOrd="5" destOrd="0" presId="urn:microsoft.com/office/officeart/2005/8/layout/vProcess5"/>
    <dgm:cxn modelId="{317CB6C1-28E7-4839-8AA5-C42F180EDADD}" type="presParOf" srcId="{802D8084-761B-4DA5-A8A8-548793B3394F}" destId="{29DBC10A-6BC3-4CC4-BA79-607019FB8127}" srcOrd="6" destOrd="0" presId="urn:microsoft.com/office/officeart/2005/8/layout/vProcess5"/>
    <dgm:cxn modelId="{3FE56063-EA60-4237-BB9F-737F903C9D1E}" type="presParOf" srcId="{802D8084-761B-4DA5-A8A8-548793B3394F}" destId="{25F66D4F-21E7-42BB-9A01-ED66273421A0}" srcOrd="7" destOrd="0" presId="urn:microsoft.com/office/officeart/2005/8/layout/vProcess5"/>
    <dgm:cxn modelId="{04CDFE98-8772-4AE3-9C94-04A257F01858}" type="presParOf" srcId="{802D8084-761B-4DA5-A8A8-548793B3394F}" destId="{A53E200C-E775-458C-94A3-4E5DADFA423B}" srcOrd="8" destOrd="0" presId="urn:microsoft.com/office/officeart/2005/8/layout/vProcess5"/>
    <dgm:cxn modelId="{6C68719A-14E6-4FC3-A8F0-06F65FB01B0B}" type="presParOf" srcId="{802D8084-761B-4DA5-A8A8-548793B3394F}" destId="{81F686FB-8E27-4D36-8888-3E207DB1D3A9}" srcOrd="9" destOrd="0" presId="urn:microsoft.com/office/officeart/2005/8/layout/vProcess5"/>
    <dgm:cxn modelId="{64905BA2-7184-48AD-9402-8785669A5115}" type="presParOf" srcId="{802D8084-761B-4DA5-A8A8-548793B3394F}" destId="{D459F5C2-D9F9-4187-B606-FEF182B9273A}" srcOrd="10" destOrd="0" presId="urn:microsoft.com/office/officeart/2005/8/layout/vProcess5"/>
    <dgm:cxn modelId="{E7197E33-06A3-4081-8D22-435F3C05A136}" type="presParOf" srcId="{802D8084-761B-4DA5-A8A8-548793B3394F}" destId="{3C6FE4AD-1BBB-4F40-99BA-DA555C6C8788}" srcOrd="11" destOrd="0" presId="urn:microsoft.com/office/officeart/2005/8/layout/vProcess5"/>
    <dgm:cxn modelId="{4627F514-0852-4C7C-A362-27D897E184F0}" type="presParOf" srcId="{802D8084-761B-4DA5-A8A8-548793B3394F}" destId="{B68BBEB7-20EA-4A03-8798-9E6B35977B83}" srcOrd="12" destOrd="0" presId="urn:microsoft.com/office/officeart/2005/8/layout/vProcess5"/>
    <dgm:cxn modelId="{9FB2FDFE-BFA7-4C46-A65D-6F243F4F00AD}" type="presParOf" srcId="{802D8084-761B-4DA5-A8A8-548793B3394F}" destId="{2B89532B-8680-44C4-AFAF-E06855EB908E}" srcOrd="13" destOrd="0" presId="urn:microsoft.com/office/officeart/2005/8/layout/vProcess5"/>
    <dgm:cxn modelId="{448D8EA1-0B7B-4CFB-BF40-F7CF548D219F}" type="presParOf" srcId="{802D8084-761B-4DA5-A8A8-548793B3394F}" destId="{57B8C8DF-6EA2-485B-95B6-0F0A7AAB705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7C848-F1FE-4D81-B19D-808A1F424375}">
      <dsp:nvSpPr>
        <dsp:cNvPr id="0" name=""/>
        <dsp:cNvSpPr/>
      </dsp:nvSpPr>
      <dsp:spPr>
        <a:xfrm>
          <a:off x="0" y="0"/>
          <a:ext cx="5399524" cy="8476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Motivation</a:t>
          </a:r>
        </a:p>
      </dsp:txBody>
      <dsp:txXfrm>
        <a:off x="24827" y="24827"/>
        <a:ext cx="4385676" cy="797989"/>
      </dsp:txXfrm>
    </dsp:sp>
    <dsp:sp modelId="{F701BB7F-9ABC-48D5-B0F6-9DC64B72847D}">
      <dsp:nvSpPr>
        <dsp:cNvPr id="0" name=""/>
        <dsp:cNvSpPr/>
      </dsp:nvSpPr>
      <dsp:spPr>
        <a:xfrm>
          <a:off x="403211" y="965371"/>
          <a:ext cx="5399524" cy="847643"/>
        </a:xfrm>
        <a:prstGeom prst="roundRect">
          <a:avLst>
            <a:gd name="adj" fmla="val 10000"/>
          </a:avLst>
        </a:prstGeom>
        <a:solidFill>
          <a:schemeClr val="accent2">
            <a:hueOff val="226799"/>
            <a:satOff val="-3447"/>
            <a:lumOff val="303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Introduction to Data Set</a:t>
          </a:r>
        </a:p>
      </dsp:txBody>
      <dsp:txXfrm>
        <a:off x="428038" y="990198"/>
        <a:ext cx="4395691" cy="797989"/>
      </dsp:txXfrm>
    </dsp:sp>
    <dsp:sp modelId="{B52D9007-A975-4B16-BB2A-6691A602745A}">
      <dsp:nvSpPr>
        <dsp:cNvPr id="0" name=""/>
        <dsp:cNvSpPr/>
      </dsp:nvSpPr>
      <dsp:spPr>
        <a:xfrm>
          <a:off x="806422" y="1930743"/>
          <a:ext cx="5399524" cy="847643"/>
        </a:xfrm>
        <a:prstGeom prst="roundRect">
          <a:avLst>
            <a:gd name="adj" fmla="val 10000"/>
          </a:avLst>
        </a:prstGeom>
        <a:solidFill>
          <a:schemeClr val="accent2">
            <a:hueOff val="453597"/>
            <a:satOff val="-6894"/>
            <a:lumOff val="607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 Cleaning</a:t>
          </a:r>
        </a:p>
      </dsp:txBody>
      <dsp:txXfrm>
        <a:off x="831249" y="1955570"/>
        <a:ext cx="4395691" cy="797989"/>
      </dsp:txXfrm>
    </dsp:sp>
    <dsp:sp modelId="{5B90404E-2A20-4383-A95B-D97427CE7A1B}">
      <dsp:nvSpPr>
        <dsp:cNvPr id="0" name=""/>
        <dsp:cNvSpPr/>
      </dsp:nvSpPr>
      <dsp:spPr>
        <a:xfrm>
          <a:off x="1209633" y="2896115"/>
          <a:ext cx="5399524" cy="847643"/>
        </a:xfrm>
        <a:prstGeom prst="roundRect">
          <a:avLst>
            <a:gd name="adj" fmla="val 10000"/>
          </a:avLst>
        </a:prstGeom>
        <a:solidFill>
          <a:schemeClr val="accent2">
            <a:hueOff val="680396"/>
            <a:satOff val="-10342"/>
            <a:lumOff val="911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Visualization</a:t>
          </a:r>
        </a:p>
      </dsp:txBody>
      <dsp:txXfrm>
        <a:off x="1234460" y="2920942"/>
        <a:ext cx="4395691" cy="797989"/>
      </dsp:txXfrm>
    </dsp:sp>
    <dsp:sp modelId="{62AB365D-148A-4CFD-BBA2-62CF178A3C39}">
      <dsp:nvSpPr>
        <dsp:cNvPr id="0" name=""/>
        <dsp:cNvSpPr/>
      </dsp:nvSpPr>
      <dsp:spPr>
        <a:xfrm>
          <a:off x="1612845" y="3861487"/>
          <a:ext cx="5399524" cy="847643"/>
        </a:xfrm>
        <a:prstGeom prst="roundRect">
          <a:avLst>
            <a:gd name="adj" fmla="val 10000"/>
          </a:avLst>
        </a:prstGeom>
        <a:solidFill>
          <a:schemeClr val="accent2">
            <a:hueOff val="907195"/>
            <a:satOff val="-13789"/>
            <a:lumOff val="1215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Modelling Techniques</a:t>
          </a:r>
        </a:p>
      </dsp:txBody>
      <dsp:txXfrm>
        <a:off x="1637672" y="3886314"/>
        <a:ext cx="4395691" cy="797989"/>
      </dsp:txXfrm>
    </dsp:sp>
    <dsp:sp modelId="{29DBC10A-6BC3-4CC4-BA79-607019FB8127}">
      <dsp:nvSpPr>
        <dsp:cNvPr id="0" name=""/>
        <dsp:cNvSpPr/>
      </dsp:nvSpPr>
      <dsp:spPr>
        <a:xfrm>
          <a:off x="4848556" y="619250"/>
          <a:ext cx="550968" cy="5509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972524" y="619250"/>
        <a:ext cx="303032" cy="414603"/>
      </dsp:txXfrm>
    </dsp:sp>
    <dsp:sp modelId="{25F66D4F-21E7-42BB-9A01-ED66273421A0}">
      <dsp:nvSpPr>
        <dsp:cNvPr id="0" name=""/>
        <dsp:cNvSpPr/>
      </dsp:nvSpPr>
      <dsp:spPr>
        <a:xfrm>
          <a:off x="5251767" y="1584622"/>
          <a:ext cx="550968" cy="5509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41519"/>
            <a:satOff val="-4120"/>
            <a:lumOff val="333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441519"/>
              <a:satOff val="-4120"/>
              <a:lumOff val="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375735" y="1584622"/>
        <a:ext cx="303032" cy="414603"/>
      </dsp:txXfrm>
    </dsp:sp>
    <dsp:sp modelId="{A53E200C-E775-458C-94A3-4E5DADFA423B}">
      <dsp:nvSpPr>
        <dsp:cNvPr id="0" name=""/>
        <dsp:cNvSpPr/>
      </dsp:nvSpPr>
      <dsp:spPr>
        <a:xfrm>
          <a:off x="5654979" y="2535867"/>
          <a:ext cx="550968" cy="5509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883037"/>
            <a:satOff val="-8239"/>
            <a:lumOff val="666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883037"/>
              <a:satOff val="-8239"/>
              <a:lumOff val="6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778947" y="2535867"/>
        <a:ext cx="303032" cy="414603"/>
      </dsp:txXfrm>
    </dsp:sp>
    <dsp:sp modelId="{81F686FB-8E27-4D36-8888-3E207DB1D3A9}">
      <dsp:nvSpPr>
        <dsp:cNvPr id="0" name=""/>
        <dsp:cNvSpPr/>
      </dsp:nvSpPr>
      <dsp:spPr>
        <a:xfrm>
          <a:off x="6058190" y="3510657"/>
          <a:ext cx="550968" cy="5509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24556"/>
            <a:satOff val="-12359"/>
            <a:lumOff val="999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324556"/>
              <a:satOff val="-12359"/>
              <a:lumOff val="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182158" y="3510657"/>
        <a:ext cx="303032" cy="414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B4E92E-3717-44AF-B231-50DC2DE17A0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1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E92E-3717-44AF-B231-50DC2DE17A0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5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B4E92E-3717-44AF-B231-50DC2DE17A0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E92E-3717-44AF-B231-50DC2DE17A0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5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B4E92E-3717-44AF-B231-50DC2DE17A0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8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E92E-3717-44AF-B231-50DC2DE17A0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E92E-3717-44AF-B231-50DC2DE17A0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E92E-3717-44AF-B231-50DC2DE17A0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4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E92E-3717-44AF-B231-50DC2DE17A0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1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B4E92E-3717-44AF-B231-50DC2DE17A0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5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E92E-3717-44AF-B231-50DC2DE17A0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3B4E92E-3717-44AF-B231-50DC2DE17A0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73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67D56-5205-40DB-85E8-1814FC28B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User Behavior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148FD-01B5-45AA-9EF2-80EE055F0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en-US" sz="3200"/>
              <a:t>Nikhil Aggarwal</a:t>
            </a:r>
          </a:p>
          <a:p>
            <a:r>
              <a:rPr lang="en-US" sz="3200"/>
              <a:t>Ridhima puri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980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827A-D52E-425C-A20C-6DD45994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Modelling: classification 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49D56-C9F3-45C5-A45C-D185654BD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8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7E5D-7AA7-47D0-A005-BC3DF04C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8343-F54F-4C0A-A892-D28CE1087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6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5B7A-09DF-413C-9437-D3068199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BF29-8CB9-48D4-850B-BCFFE295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4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341D-83C5-4EFC-8D9F-DE47F7F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usages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3660-AE77-48D0-88FD-DE126909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model gives the best predictive power to classify the people who would not enroll for the app.</a:t>
            </a:r>
          </a:p>
          <a:p>
            <a:r>
              <a:rPr lang="en-US" dirty="0"/>
              <a:t>Gives the information of all the variables which are impacting the dependent variables along with the direction and the magnitude of the effect. </a:t>
            </a:r>
          </a:p>
          <a:p>
            <a:r>
              <a:rPr lang="en-US" dirty="0"/>
              <a:t>Other business uses of studying user </a:t>
            </a:r>
            <a:r>
              <a:rPr lang="en-US" dirty="0" err="1"/>
              <a:t>behaviour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can study the screens used the most by any user and use this information for advertisements.</a:t>
            </a:r>
          </a:p>
          <a:p>
            <a:pPr lvl="1"/>
            <a:r>
              <a:rPr lang="en-US" dirty="0"/>
              <a:t>We can put a greater marketing effort for the users who have lower chance of conversion.</a:t>
            </a:r>
          </a:p>
          <a:p>
            <a:pPr lvl="1"/>
            <a:r>
              <a:rPr lang="en-US" dirty="0"/>
              <a:t>By studying the features used the most, we can lure the consumers to buy subscription by enhancing such features.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2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E303A-0AEB-4206-911F-AD08291A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BE36B-EBF9-4C1D-BFCA-F0AA8F21C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180127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095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E414-69E5-4AE5-A733-1411B68C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E111-A926-458E-B8B5-8E7CB6D4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Apps have become one of the ways to survive the cut throat competition and has following benefits:</a:t>
            </a:r>
          </a:p>
          <a:p>
            <a:pPr lvl="1"/>
            <a:r>
              <a:rPr lang="en-US" dirty="0"/>
              <a:t>Visible to customers all the time and increase engagement</a:t>
            </a:r>
          </a:p>
          <a:p>
            <a:pPr lvl="1"/>
            <a:r>
              <a:rPr lang="en-US" dirty="0"/>
              <a:t>Direct marketing channel and build brand</a:t>
            </a:r>
          </a:p>
          <a:p>
            <a:pPr lvl="1"/>
            <a:r>
              <a:rPr lang="en-US" dirty="0"/>
              <a:t>Provide value to customers and build customer loyalty</a:t>
            </a:r>
          </a:p>
          <a:p>
            <a:r>
              <a:rPr lang="en-US" dirty="0"/>
              <a:t>Companies provide free products/services via mobile apps to transition their customers to a paid membership.</a:t>
            </a:r>
          </a:p>
          <a:p>
            <a:r>
              <a:rPr lang="en-US" dirty="0"/>
              <a:t>Requires heavy marketing and a huge amount of budget in the form of offers and promotions.</a:t>
            </a:r>
          </a:p>
          <a:p>
            <a:r>
              <a:rPr lang="en-US" dirty="0"/>
              <a:t>Very important for a company to know their target market and direct their major marketing efforts towards the users who will not subscribe to the paid memberships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5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D6D4-12C3-4519-A318-28A871A9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0008-7F11-4B8D-B641-E626EBD32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data posted at Kaggle under the name “</a:t>
            </a:r>
            <a:r>
              <a:rPr lang="en-US" dirty="0" err="1"/>
              <a:t>Fintech_App_Behaviour_Analysis</a:t>
            </a:r>
            <a:r>
              <a:rPr lang="en-US" dirty="0"/>
              <a:t>”. </a:t>
            </a:r>
          </a:p>
          <a:p>
            <a:r>
              <a:rPr lang="en-US" dirty="0"/>
              <a:t>The data has 2 files. First is the app data consisting of 50K rows and 12 columns. </a:t>
            </a:r>
          </a:p>
          <a:p>
            <a:r>
              <a:rPr lang="en-US" dirty="0"/>
              <a:t>Second is the top screens data consisting of 58 rows and 2 columns. </a:t>
            </a:r>
          </a:p>
          <a:p>
            <a:r>
              <a:rPr lang="en-US" dirty="0"/>
              <a:t>The data gives an overview of time and date of app installation, the features used by the users and the usage of the app. </a:t>
            </a:r>
          </a:p>
        </p:txBody>
      </p:sp>
    </p:spTree>
    <p:extLst>
      <p:ext uri="{BB962C8B-B14F-4D97-AF65-F5344CB8AC3E}">
        <p14:creationId xmlns:p14="http://schemas.microsoft.com/office/powerpoint/2010/main" val="215436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978E-5AB7-41BB-B253-E3FC036B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3D92E-D7A9-467B-84BC-8AD275223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missing data found but Screen list variable was a challenge</a:t>
            </a:r>
          </a:p>
          <a:p>
            <a:r>
              <a:rPr lang="en-US" dirty="0"/>
              <a:t>It consisted of the information about the various screens visited by a user while using the app.</a:t>
            </a:r>
          </a:p>
          <a:p>
            <a:r>
              <a:rPr lang="en-US" dirty="0"/>
              <a:t>The number of screens visited could be different for every user and this variable consisted of all the comma separated values. </a:t>
            </a:r>
          </a:p>
          <a:p>
            <a:r>
              <a:rPr lang="en-US" dirty="0"/>
              <a:t>List of top screens in the app in a separate csv file.</a:t>
            </a:r>
          </a:p>
          <a:p>
            <a:r>
              <a:rPr lang="en-US" dirty="0"/>
              <a:t>Our final approach was to use the top screens data and generate additional columns in our main data set which consisted of 0 as a default value (indicating not visited).</a:t>
            </a:r>
          </a:p>
          <a:p>
            <a:r>
              <a:rPr lang="en-US" dirty="0"/>
              <a:t>For every screen visited by a user the column with that name was marked as 1 i.e. user visited this screen. </a:t>
            </a:r>
          </a:p>
        </p:txBody>
      </p:sp>
    </p:spTree>
    <p:extLst>
      <p:ext uri="{BB962C8B-B14F-4D97-AF65-F5344CB8AC3E}">
        <p14:creationId xmlns:p14="http://schemas.microsoft.com/office/powerpoint/2010/main" val="175858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785C4E7-545B-4D43-81C9-76F75297C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FA499E-F4DC-4889-A998-1AB63657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8C268-DBA2-4C98-A3BF-F6E7996B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3A26D9-8C0F-453C-BC80-BE663CE2E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 We have greater number of enrolled users than not enrolled. </a:t>
            </a:r>
          </a:p>
          <a:p>
            <a:r>
              <a:rPr lang="en-US" dirty="0">
                <a:solidFill>
                  <a:schemeClr val="bg1"/>
                </a:solidFill>
              </a:rPr>
              <a:t>The number of users coming and using the app and the number of users enrolling for the app are higher in 2013 as compared to 2012.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F21C8-BBD1-46C2-A30D-2178A74A4C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8233" y="971403"/>
            <a:ext cx="1197599" cy="5096167"/>
          </a:xfrm>
          <a:prstGeom prst="rect">
            <a:avLst/>
          </a:prstGeom>
          <a:noFill/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55BF72F3-4110-4355-B290-16B8EBD85FA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1071" y="971403"/>
            <a:ext cx="2586303" cy="5096167"/>
          </a:xfrm>
          <a:prstGeom prst="rect">
            <a:avLst/>
          </a:prstGeom>
          <a:noFill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F8E3B12-4ED7-4DDE-A720-58DAD716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rgbClr val="F9A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8E5443-80E7-4AE3-B50F-9B6837BE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15585B-D7B8-40C2-A1F2-598467789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9A3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825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CC71004-4857-4A19-A21E-1B076C964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FC872-AC68-4580-AD9F-2E3B4C22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1107672"/>
            <a:ext cx="3427985" cy="95550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Effect of Hour and Day of week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14E333-FAB1-44AC-84BF-00B233C44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855E77-7332-4432-9A24-8898883C8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5848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EA3C1A-3AE6-4ABA-B1A2-BE9AC4208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B710BC6-9831-4272-9D18-2156717A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1" y="2150533"/>
            <a:ext cx="3427985" cy="3708266"/>
          </a:xfrm>
        </p:spPr>
        <p:txBody>
          <a:bodyPr>
            <a:normAutofit/>
          </a:bodyPr>
          <a:lstStyle/>
          <a:p>
            <a:pPr>
              <a:buClr>
                <a:srgbClr val="75B4FF"/>
              </a:buClr>
            </a:pPr>
            <a:r>
              <a:rPr lang="en-US" dirty="0"/>
              <a:t>More users were active during the off-working hours and thus the late evening and the night time had greater people enrolling for the app. </a:t>
            </a:r>
          </a:p>
          <a:p>
            <a:pPr>
              <a:buClr>
                <a:srgbClr val="75B4FF"/>
              </a:buClr>
            </a:pPr>
            <a:r>
              <a:rPr lang="en-US" dirty="0"/>
              <a:t>Similarly weekends had more enrollment than weekdays.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A9092067-4E8E-413A-80CA-79D11BF5A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5" r="16028" b="2"/>
          <a:stretch/>
        </p:blipFill>
        <p:spPr>
          <a:xfrm>
            <a:off x="4241387" y="641102"/>
            <a:ext cx="3702877" cy="57494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77A38E-1F83-4238-87A2-311D6FD65B3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r="30203" b="1"/>
          <a:stretch/>
        </p:blipFill>
        <p:spPr bwMode="auto">
          <a:xfrm>
            <a:off x="8038012" y="641103"/>
            <a:ext cx="3702877" cy="5749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242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40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42">
            <a:extLst>
              <a:ext uri="{FF2B5EF4-FFF2-40B4-BE49-F238E27FC236}">
                <a16:creationId xmlns:a16="http://schemas.microsoft.com/office/drawing/2014/main" id="{B6E3E942-D757-48B7-A86E-C822F05B1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144">
            <a:extLst>
              <a:ext uri="{FF2B5EF4-FFF2-40B4-BE49-F238E27FC236}">
                <a16:creationId xmlns:a16="http://schemas.microsoft.com/office/drawing/2014/main" id="{43AFF310-4012-46C4-9252-AD69BA7A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146">
            <a:extLst>
              <a:ext uri="{FF2B5EF4-FFF2-40B4-BE49-F238E27FC236}">
                <a16:creationId xmlns:a16="http://schemas.microsoft.com/office/drawing/2014/main" id="{CB4AF14A-31FA-4698-8BB4-8AF2B0261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6695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36129-4C79-436B-90EF-89A7D93E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475915" cy="123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Impact of Screen visited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1532-1450-467F-8DAE-50A78F00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/>
          <a:p>
            <a:pPr>
              <a:buClr>
                <a:srgbClr val="6695DA"/>
              </a:buClr>
            </a:pPr>
            <a:r>
              <a:rPr lang="en-US" dirty="0"/>
              <a:t>From the data visualization we concluded that if we need to launch offers and promotions it should be on all the credit screens, verifications screens and the games screen</a:t>
            </a:r>
          </a:p>
          <a:p>
            <a:pPr>
              <a:buClr>
                <a:srgbClr val="6695DA"/>
              </a:buClr>
            </a:pPr>
            <a:r>
              <a:rPr lang="en-US" dirty="0"/>
              <a:t>These screens have maximum entry of users and are increasing the chances of enrollment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628650"/>
            <a:ext cx="7503518" cy="3528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4233559"/>
            <a:ext cx="3703324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233559"/>
            <a:ext cx="3703197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698151A-E045-46B3-B4E8-C5C847152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1503" y="4398609"/>
            <a:ext cx="3340264" cy="197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B17E50-6DB0-43E1-9A7A-3D7F9ABE4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8967" y="4450080"/>
            <a:ext cx="3365510" cy="189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E80291E-36C9-489A-8459-78FDD492C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047" y="870152"/>
            <a:ext cx="7165430" cy="309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34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A0B39D-673D-47DB-AF94-2D15174D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AAC85-3967-456F-858E-A7B660076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124464-57E5-400F-B084-340F5F0E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75B959-703A-4CBD-B6B4-87EFD5C40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EF7A9-18A7-4ADB-A6C8-61F1847A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Age and number of screen visited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6EB9370-B70C-430B-A51E-1CEF5BC1B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83066D-BB61-4A42-B4CD-144337536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58" y="974331"/>
            <a:ext cx="5506271" cy="30422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16C167F-4F26-4F8D-A1B1-606788B19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350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204ACB9-D4AA-495A-9971-D54B6F31C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20" y="1662739"/>
            <a:ext cx="3014297" cy="16653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C49B548-DB85-4072-9399-59D134519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8951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5C8118-FD6B-45E6-A002-70704919B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0412D6-16D7-4F49-9EA8-E99375CB8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C4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67608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582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 2</vt:lpstr>
      <vt:lpstr>Dividend</vt:lpstr>
      <vt:lpstr>User Behavior analysis</vt:lpstr>
      <vt:lpstr>Agenda</vt:lpstr>
      <vt:lpstr>Motivation</vt:lpstr>
      <vt:lpstr>Introduction to Data set </vt:lpstr>
      <vt:lpstr>Data cleaning </vt:lpstr>
      <vt:lpstr>Data Visualization</vt:lpstr>
      <vt:lpstr>Effect of Hour and Day of week</vt:lpstr>
      <vt:lpstr>Impact of Screen visited</vt:lpstr>
      <vt:lpstr>Age and number of screen visited</vt:lpstr>
      <vt:lpstr>Modelling: classification tress</vt:lpstr>
      <vt:lpstr>Random forest</vt:lpstr>
      <vt:lpstr>Logistic regression</vt:lpstr>
      <vt:lpstr>Summary and usages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Behavior analysis</dc:title>
  <dc:creator>Ridhima Puri</dc:creator>
  <cp:lastModifiedBy>Ridhima Puri</cp:lastModifiedBy>
  <cp:revision>1</cp:revision>
  <dcterms:created xsi:type="dcterms:W3CDTF">2019-04-15T19:13:13Z</dcterms:created>
  <dcterms:modified xsi:type="dcterms:W3CDTF">2019-04-15T19:15:19Z</dcterms:modified>
</cp:coreProperties>
</file>