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753600" cy="7315200"/>
  <p:notesSz cx="6858000" cy="9144000"/>
  <p:embeddedFontLs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  <p:embeddedFont>
      <p:font typeface="DejaVu Sans Bold" charset="1" panose="020B0803030604020204"/>
      <p:regular r:id="rId26"/>
    </p:embeddedFont>
    <p:embeddedFont>
      <p:font typeface="DejaVu Sans Light" charset="1" panose="020B0603030804020204"/>
      <p:regular r:id="rId27"/>
    </p:embeddedFont>
    <p:embeddedFont>
      <p:font typeface="Garamond" charset="1" panose="02020404030301010803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notesSlides/notesSlide7.xml" Type="http://schemas.openxmlformats.org/officeDocument/2006/relationships/notesSlide"/><Relationship Id="rId33" Target="notesSlides/notesSlide8.xml" Type="http://schemas.openxmlformats.org/officeDocument/2006/relationships/notesSlide"/><Relationship Id="rId34" Target="notesSlides/notesSlide9.xml" Type="http://schemas.openxmlformats.org/officeDocument/2006/relationships/notesSlide"/><Relationship Id="rId35" Target="notesSlides/notesSlide10.xml" Type="http://schemas.openxmlformats.org/officeDocument/2006/relationships/notesSlide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New Courses replaced with New Programmes</a:t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PT Admission Drive 2021-22-final-2_Page_01.jpg"/>
          <p:cNvSpPr/>
          <p:nvPr/>
        </p:nvSpPr>
        <p:spPr>
          <a:xfrm flipH="false" flipV="false" rot="0">
            <a:off x="0" y="0"/>
            <a:ext cx="9753600" cy="7307075"/>
          </a:xfrm>
          <a:custGeom>
            <a:avLst/>
            <a:gdLst/>
            <a:ahLst/>
            <a:cxnLst/>
            <a:rect r="r" b="b" t="t" l="l"/>
            <a:pathLst>
              <a:path h="7307075" w="9753600">
                <a:moveTo>
                  <a:pt x="0" y="0"/>
                </a:moveTo>
                <a:lnTo>
                  <a:pt x="9753600" y="0"/>
                </a:lnTo>
                <a:lnTo>
                  <a:pt x="9753600" y="7307075"/>
                </a:lnTo>
                <a:lnTo>
                  <a:pt x="0" y="7307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77" t="0" r="-2877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162" y="354823"/>
            <a:ext cx="7157275" cy="3373056"/>
          </a:xfrm>
          <a:custGeom>
            <a:avLst/>
            <a:gdLst/>
            <a:ahLst/>
            <a:cxnLst/>
            <a:rect r="r" b="b" t="t" l="l"/>
            <a:pathLst>
              <a:path h="3373056" w="7157275">
                <a:moveTo>
                  <a:pt x="0" y="0"/>
                </a:moveTo>
                <a:lnTo>
                  <a:pt x="7157276" y="0"/>
                </a:lnTo>
                <a:lnTo>
                  <a:pt x="7157276" y="3373056"/>
                </a:lnTo>
                <a:lnTo>
                  <a:pt x="0" y="337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99711" y="3856061"/>
            <a:ext cx="7155726" cy="3347218"/>
          </a:xfrm>
          <a:custGeom>
            <a:avLst/>
            <a:gdLst/>
            <a:ahLst/>
            <a:cxnLst/>
            <a:rect r="r" b="b" t="t" l="l"/>
            <a:pathLst>
              <a:path h="3347218" w="7155726">
                <a:moveTo>
                  <a:pt x="0" y="0"/>
                </a:moveTo>
                <a:lnTo>
                  <a:pt x="7155727" y="0"/>
                </a:lnTo>
                <a:lnTo>
                  <a:pt x="7155727" y="3347218"/>
                </a:lnTo>
                <a:lnTo>
                  <a:pt x="0" y="33472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9455" y="307298"/>
            <a:ext cx="7154689" cy="3350302"/>
          </a:xfrm>
          <a:custGeom>
            <a:avLst/>
            <a:gdLst/>
            <a:ahLst/>
            <a:cxnLst/>
            <a:rect r="r" b="b" t="t" l="l"/>
            <a:pathLst>
              <a:path h="3350302" w="7154689">
                <a:moveTo>
                  <a:pt x="0" y="0"/>
                </a:moveTo>
                <a:lnTo>
                  <a:pt x="7154690" y="0"/>
                </a:lnTo>
                <a:lnTo>
                  <a:pt x="7154690" y="3350302"/>
                </a:lnTo>
                <a:lnTo>
                  <a:pt x="0" y="335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99455" y="3875880"/>
            <a:ext cx="7161368" cy="3307581"/>
          </a:xfrm>
          <a:custGeom>
            <a:avLst/>
            <a:gdLst/>
            <a:ahLst/>
            <a:cxnLst/>
            <a:rect r="r" b="b" t="t" l="l"/>
            <a:pathLst>
              <a:path h="3307581" w="7161368">
                <a:moveTo>
                  <a:pt x="0" y="0"/>
                </a:moveTo>
                <a:lnTo>
                  <a:pt x="7161368" y="0"/>
                </a:lnTo>
                <a:lnTo>
                  <a:pt x="7161368" y="3307581"/>
                </a:lnTo>
                <a:lnTo>
                  <a:pt x="0" y="33075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0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308" y="318905"/>
            <a:ext cx="7301172" cy="623760"/>
            <a:chOff x="0" y="0"/>
            <a:chExt cx="9734896" cy="8316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34896" cy="831680"/>
            </a:xfrm>
            <a:custGeom>
              <a:avLst/>
              <a:gdLst/>
              <a:ahLst/>
              <a:cxnLst/>
              <a:rect r="r" b="b" t="t" l="l"/>
              <a:pathLst>
                <a:path h="831680" w="9734896">
                  <a:moveTo>
                    <a:pt x="0" y="0"/>
                  </a:moveTo>
                  <a:lnTo>
                    <a:pt x="9734896" y="0"/>
                  </a:lnTo>
                  <a:lnTo>
                    <a:pt x="9734896" y="831680"/>
                  </a:lnTo>
                  <a:lnTo>
                    <a:pt x="0" y="831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9734896" cy="83168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Expected Results &amp; Impact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0308" y="1118665"/>
            <a:ext cx="9239092" cy="5645501"/>
            <a:chOff x="0" y="0"/>
            <a:chExt cx="12271754" cy="74985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71755" cy="7498593"/>
            </a:xfrm>
            <a:custGeom>
              <a:avLst/>
              <a:gdLst/>
              <a:ahLst/>
              <a:cxnLst/>
              <a:rect r="r" b="b" t="t" l="l"/>
              <a:pathLst>
                <a:path h="7498593" w="12271755">
                  <a:moveTo>
                    <a:pt x="0" y="0"/>
                  </a:moveTo>
                  <a:lnTo>
                    <a:pt x="12271755" y="0"/>
                  </a:lnTo>
                  <a:lnTo>
                    <a:pt x="12271755" y="7498593"/>
                  </a:lnTo>
                  <a:lnTo>
                    <a:pt x="0" y="7498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2271754" cy="7527168"/>
            </a:xfrm>
            <a:prstGeom prst="rect">
              <a:avLst/>
            </a:prstGeom>
          </p:spPr>
          <p:txBody>
            <a:bodyPr anchor="t" rtlCol="false" tIns="114300" lIns="114300" bIns="114300" rIns="114300"/>
            <a:lstStyle/>
            <a:p>
              <a:pPr algn="just">
                <a:lnSpc>
                  <a:spcPts val="2520"/>
                </a:lnSpc>
              </a:pPr>
              <a:r>
                <a:rPr lang="en-US" b="true" sz="1800" spc="2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Expected Results:</a:t>
              </a:r>
            </a:p>
            <a:p>
              <a:pPr algn="just">
                <a:lnSpc>
                  <a:spcPts val="2520"/>
                </a:lnSpc>
              </a:pPr>
            </a:p>
            <a:p>
              <a:pPr algn="just" marL="205843" indent="-102922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system will enable efficient appointment booking, automatic patient prioritization, and smooth dashboard management for doctors.</a:t>
              </a:r>
            </a:p>
            <a:p>
              <a:pPr algn="just" marL="205843" indent="-102922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Efficient Management:</a:t>
              </a:r>
            </a:p>
            <a:p>
              <a:pPr algn="just" marL="205843" indent="-102922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Faster patient handling and better organization of appointments.</a:t>
              </a:r>
            </a:p>
            <a:p>
              <a:pPr algn="just" marL="205843" indent="-102922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Priority-based Attention:</a:t>
              </a:r>
            </a:p>
            <a:p>
              <a:pPr algn="just" marL="205843" indent="-102922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Critical dental cases are identified and handled immediately.</a:t>
              </a:r>
            </a:p>
            <a:p>
              <a:pPr algn="just" marL="205843" indent="-102922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Improved Patient Experience:</a:t>
              </a:r>
            </a:p>
            <a:p>
              <a:pPr algn="just" marL="205843" indent="-102922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Patients receive quicker confirmations and faster emergency care.</a:t>
              </a:r>
            </a:p>
            <a:p>
              <a:pPr algn="just">
                <a:lnSpc>
                  <a:spcPts val="2240"/>
                </a:lnSpc>
              </a:pPr>
            </a:p>
            <a:p>
              <a:pPr algn="just">
                <a:lnSpc>
                  <a:spcPts val="2520"/>
                </a:lnSpc>
              </a:pPr>
              <a:r>
                <a:rPr lang="en-US" b="true" sz="1800" spc="28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Impact: </a:t>
              </a:r>
            </a:p>
            <a:p>
              <a:pPr algn="just">
                <a:lnSpc>
                  <a:spcPts val="2240"/>
                </a:lnSpc>
              </a:pPr>
            </a:p>
            <a:p>
              <a:pPr algn="just" marL="345443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Enhances operational efficiency of the clinic.</a:t>
              </a:r>
            </a:p>
            <a:p>
              <a:pPr algn="just" marL="345443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Reduces human errors and manual workload.</a:t>
              </a:r>
            </a:p>
            <a:p>
              <a:pPr algn="just" marL="345443" indent="-172721" lvl="1">
                <a:lnSpc>
                  <a:spcPts val="2240"/>
                </a:lnSpc>
                <a:buFont typeface="Arial"/>
                <a:buChar char="•"/>
              </a:pPr>
              <a:r>
                <a:rPr lang="en-US" sz="1600" spc="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Increases trust and satisfaction among patients by providing timely dental care.</a:t>
              </a:r>
            </a:p>
            <a:p>
              <a:pPr algn="just">
                <a:lnSpc>
                  <a:spcPts val="3583"/>
                </a:lnSpc>
              </a:pPr>
            </a:p>
            <a:p>
              <a:pPr algn="just">
                <a:lnSpc>
                  <a:spcPts val="3583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0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942" y="369755"/>
            <a:ext cx="8832981" cy="623760"/>
            <a:chOff x="0" y="0"/>
            <a:chExt cx="11777308" cy="8316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77308" cy="831680"/>
            </a:xfrm>
            <a:custGeom>
              <a:avLst/>
              <a:gdLst/>
              <a:ahLst/>
              <a:cxnLst/>
              <a:rect r="r" b="b" t="t" l="l"/>
              <a:pathLst>
                <a:path h="831680" w="11777308">
                  <a:moveTo>
                    <a:pt x="0" y="0"/>
                  </a:moveTo>
                  <a:lnTo>
                    <a:pt x="11777308" y="0"/>
                  </a:lnTo>
                  <a:lnTo>
                    <a:pt x="11777308" y="831680"/>
                  </a:lnTo>
                  <a:lnTo>
                    <a:pt x="0" y="831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77308" cy="83168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References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8366" y="1349722"/>
            <a:ext cx="7606234" cy="5965478"/>
            <a:chOff x="0" y="0"/>
            <a:chExt cx="12494188" cy="97990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494188" cy="9799042"/>
            </a:xfrm>
            <a:custGeom>
              <a:avLst/>
              <a:gdLst/>
              <a:ahLst/>
              <a:cxnLst/>
              <a:rect r="r" b="b" t="t" l="l"/>
              <a:pathLst>
                <a:path h="9799042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9799042"/>
                  </a:lnTo>
                  <a:lnTo>
                    <a:pt x="0" y="97990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2494188" cy="97990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040"/>
                </a:lnSpc>
              </a:pPr>
              <a:r>
                <a:rPr lang="en-US" b="true" sz="1700" u="sng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Websites and Online Learning: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W3Schools: HTML, CSS, and JavaScript tutorials.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https://www.w3schools.com/</a:t>
              </a:r>
            </a:p>
            <a:p>
              <a:pPr algn="just">
                <a:lnSpc>
                  <a:spcPts val="2040"/>
                </a:lnSpc>
              </a:pP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Bootstrap Documentation: Official Bootstrap 5 components and design references.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https://getbootstrap.com/</a:t>
              </a:r>
            </a:p>
            <a:p>
              <a:pPr algn="just">
                <a:lnSpc>
                  <a:spcPts val="2040"/>
                </a:lnSpc>
              </a:pP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Tailwind CSS Documentation: Utility-first CSS framework documentation.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https://tailwindcss.com/docs</a:t>
              </a:r>
            </a:p>
            <a:p>
              <a:pPr algn="just">
                <a:lnSpc>
                  <a:spcPts val="2040"/>
                </a:lnSpc>
              </a:pP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YouTube Tutorials: Guides for building responsive websites and booking systems.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https://www.youtube.com/</a:t>
              </a:r>
            </a:p>
            <a:p>
              <a:pPr algn="just">
                <a:lnSpc>
                  <a:spcPts val="2040"/>
                </a:lnSpc>
              </a:pP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GitHub: Platform for version control and code repository management.</a:t>
              </a:r>
            </a:p>
            <a:p>
              <a:pPr algn="just">
                <a:lnSpc>
                  <a:spcPts val="2040"/>
                </a:lnSpc>
              </a:pPr>
              <a:r>
                <a:rPr lang="en-US" sz="17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https://github.com/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92546" cy="7315200"/>
          </a:xfrm>
          <a:custGeom>
            <a:avLst/>
            <a:gdLst/>
            <a:ahLst/>
            <a:cxnLst/>
            <a:rect r="r" b="b" t="t" l="l"/>
            <a:pathLst>
              <a:path h="7315200" w="9792546">
                <a:moveTo>
                  <a:pt x="0" y="0"/>
                </a:moveTo>
                <a:lnTo>
                  <a:pt x="9792546" y="0"/>
                </a:lnTo>
                <a:lnTo>
                  <a:pt x="9792546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401" t="0" r="-164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2" t="0" r="-312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58076" y="2889515"/>
            <a:ext cx="6027770" cy="1280351"/>
            <a:chOff x="0" y="0"/>
            <a:chExt cx="8037026" cy="17071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37026" cy="1707135"/>
            </a:xfrm>
            <a:custGeom>
              <a:avLst/>
              <a:gdLst/>
              <a:ahLst/>
              <a:cxnLst/>
              <a:rect r="r" b="b" t="t" l="l"/>
              <a:pathLst>
                <a:path h="1707135" w="8037026">
                  <a:moveTo>
                    <a:pt x="0" y="0"/>
                  </a:moveTo>
                  <a:lnTo>
                    <a:pt x="8037026" y="0"/>
                  </a:lnTo>
                  <a:lnTo>
                    <a:pt x="8037026" y="1707135"/>
                  </a:lnTo>
                  <a:lnTo>
                    <a:pt x="0" y="170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8037026" cy="17166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216"/>
                </a:lnSpc>
              </a:pPr>
              <a:r>
                <a:rPr lang="en-US" sz="7680">
                  <a:solidFill>
                    <a:srgbClr val="0060AA"/>
                  </a:solidFill>
                  <a:latin typeface="Garamond"/>
                  <a:ea typeface="Garamond"/>
                  <a:cs typeface="Garamond"/>
                  <a:sym typeface="Garamond"/>
                </a:rPr>
                <a:t>THANK</a:t>
              </a:r>
              <a:r>
                <a:rPr lang="en-US" sz="7680">
                  <a:solidFill>
                    <a:srgbClr val="000000"/>
                  </a:solidFill>
                  <a:latin typeface="Garamond"/>
                  <a:ea typeface="Garamond"/>
                  <a:cs typeface="Garamond"/>
                  <a:sym typeface="Garamond"/>
                </a:rPr>
                <a:t> </a:t>
              </a:r>
              <a:r>
                <a:rPr lang="en-US" sz="7680">
                  <a:solidFill>
                    <a:srgbClr val="E31E24"/>
                  </a:solidFill>
                  <a:latin typeface="Garamond"/>
                  <a:ea typeface="Garamond"/>
                  <a:cs typeface="Garamond"/>
                  <a:sym typeface="Garamond"/>
                </a:rPr>
                <a:t>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877" y="-29210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sp>
        <p:nvSpPr>
          <p:cNvPr name="AutoShape 3" id="3"/>
          <p:cNvSpPr/>
          <p:nvPr/>
        </p:nvSpPr>
        <p:spPr>
          <a:xfrm rot="5184">
            <a:off x="1616692" y="2198238"/>
            <a:ext cx="6737150" cy="0"/>
          </a:xfrm>
          <a:prstGeom prst="line">
            <a:avLst/>
          </a:prstGeom>
          <a:ln cap="rnd" w="9525">
            <a:solidFill>
              <a:srgbClr val="4F81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61741" y="160292"/>
            <a:ext cx="6822469" cy="982265"/>
          </a:xfrm>
          <a:custGeom>
            <a:avLst/>
            <a:gdLst/>
            <a:ahLst/>
            <a:cxnLst/>
            <a:rect r="r" b="b" t="t" l="l"/>
            <a:pathLst>
              <a:path h="982265" w="6822469">
                <a:moveTo>
                  <a:pt x="0" y="0"/>
                </a:moveTo>
                <a:lnTo>
                  <a:pt x="6822469" y="0"/>
                </a:lnTo>
                <a:lnTo>
                  <a:pt x="6822469" y="982265"/>
                </a:lnTo>
                <a:lnTo>
                  <a:pt x="0" y="98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5" r="0" b="-35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2203" y="2367523"/>
            <a:ext cx="9370641" cy="886397"/>
            <a:chOff x="0" y="0"/>
            <a:chExt cx="12494188" cy="11818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94188" cy="1181862"/>
            </a:xfrm>
            <a:custGeom>
              <a:avLst/>
              <a:gdLst/>
              <a:ahLst/>
              <a:cxnLst/>
              <a:rect r="r" b="b" t="t" l="l"/>
              <a:pathLst>
                <a:path h="1181862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1181862"/>
                  </a:lnTo>
                  <a:lnTo>
                    <a:pt x="0" y="11818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2494188" cy="11818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71"/>
                </a:lnSpc>
              </a:pPr>
              <a:r>
                <a:rPr lang="en-US" sz="2559" b="true">
                  <a:solidFill>
                    <a:srgbClr val="0070C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Second Year Project Synopsis</a:t>
              </a:r>
            </a:p>
            <a:p>
              <a:pPr algn="ctr">
                <a:lnSpc>
                  <a:spcPts val="3071"/>
                </a:lnSpc>
              </a:pPr>
              <a:r>
                <a:rPr lang="en-US" sz="2559" b="true">
                  <a:solidFill>
                    <a:srgbClr val="0070C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Submitted by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809210" y="3291735"/>
          <a:ext cx="6502400" cy="1690688"/>
        </p:xfrm>
        <a:graphic>
          <a:graphicData uri="http://schemas.openxmlformats.org/drawingml/2006/table">
            <a:tbl>
              <a:tblPr/>
              <a:tblGrid>
                <a:gridCol w="3251200"/>
                <a:gridCol w="3251200"/>
              </a:tblGrid>
              <a:tr h="5635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4"/>
                        </a:lnSpc>
                        <a:defRPr/>
                      </a:pPr>
                      <a:r>
                        <a:rPr lang="en-US" sz="1920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ROLL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4"/>
                        </a:lnSpc>
                        <a:defRPr/>
                      </a:pPr>
                      <a:r>
                        <a:rPr lang="en-US" sz="1920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5635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4"/>
                        </a:lnSpc>
                        <a:defRPr/>
                      </a:pPr>
                      <a:r>
                        <a:rPr lang="en-US" sz="192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2301730310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4"/>
                        </a:lnSpc>
                        <a:defRPr/>
                      </a:pPr>
                      <a:r>
                        <a:rPr lang="en-US" sz="192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RIDHIMA SHARMA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</a:tr>
              <a:tr h="5635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4"/>
                        </a:lnSpc>
                        <a:defRPr/>
                      </a:pPr>
                      <a:r>
                        <a:rPr lang="en-US" sz="192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2301730304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4"/>
                        </a:lnSpc>
                        <a:defRPr/>
                      </a:pPr>
                      <a:r>
                        <a:rPr lang="en-US" sz="192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UMA MISHRA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pSp>
        <p:nvGrpSpPr>
          <p:cNvPr name="Group 9" id="9"/>
          <p:cNvGrpSpPr/>
          <p:nvPr/>
        </p:nvGrpSpPr>
        <p:grpSpPr>
          <a:xfrm rot="0">
            <a:off x="2335730" y="1296731"/>
            <a:ext cx="4969901" cy="886397"/>
            <a:chOff x="0" y="0"/>
            <a:chExt cx="6626534" cy="11818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26534" cy="1181862"/>
            </a:xfrm>
            <a:custGeom>
              <a:avLst/>
              <a:gdLst/>
              <a:ahLst/>
              <a:cxnLst/>
              <a:rect r="r" b="b" t="t" l="l"/>
              <a:pathLst>
                <a:path h="1181862" w="6626534">
                  <a:moveTo>
                    <a:pt x="0" y="0"/>
                  </a:moveTo>
                  <a:lnTo>
                    <a:pt x="6626534" y="0"/>
                  </a:lnTo>
                  <a:lnTo>
                    <a:pt x="6626534" y="1181862"/>
                  </a:lnTo>
                  <a:lnTo>
                    <a:pt x="0" y="11818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6626534" cy="11818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71"/>
                </a:lnSpc>
              </a:pPr>
              <a:r>
                <a:rPr lang="en-US" b="true" sz="2559">
                  <a:solidFill>
                    <a:srgbClr val="C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WEB-BASED DENTAL CLINIC MANAGEMENT SYSTEM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2203" y="6115473"/>
            <a:ext cx="9156301" cy="689420"/>
            <a:chOff x="0" y="0"/>
            <a:chExt cx="12208401" cy="9192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08401" cy="919226"/>
            </a:xfrm>
            <a:custGeom>
              <a:avLst/>
              <a:gdLst/>
              <a:ahLst/>
              <a:cxnLst/>
              <a:rect r="r" b="b" t="t" l="l"/>
              <a:pathLst>
                <a:path h="919226" w="12208401">
                  <a:moveTo>
                    <a:pt x="0" y="0"/>
                  </a:moveTo>
                  <a:lnTo>
                    <a:pt x="12208401" y="0"/>
                  </a:lnTo>
                  <a:lnTo>
                    <a:pt x="12208401" y="919226"/>
                  </a:lnTo>
                  <a:lnTo>
                    <a:pt x="0" y="9192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2208401" cy="9287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04"/>
                </a:lnSpc>
              </a:pPr>
              <a:r>
                <a:rPr lang="en-US" sz="1920" b="true">
                  <a:solidFill>
                    <a:srgbClr val="0070C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Industry Mentor: Dr. Tushar Dubey</a:t>
              </a:r>
            </a:p>
            <a:p>
              <a:pPr algn="l">
                <a:lnSpc>
                  <a:spcPts val="2304"/>
                </a:lnSpc>
              </a:pPr>
              <a:r>
                <a:rPr lang="en-US" sz="1920" b="true">
                  <a:solidFill>
                    <a:srgbClr val="0070C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Faculty Mentor: Dr. Surabhi Shankar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547"/>
            <a:ext cx="9792547" cy="7344411"/>
          </a:xfrm>
          <a:custGeom>
            <a:avLst/>
            <a:gdLst/>
            <a:ahLst/>
            <a:cxnLst/>
            <a:rect r="r" b="b" t="t" l="l"/>
            <a:pathLst>
              <a:path h="7344411" w="9792547">
                <a:moveTo>
                  <a:pt x="0" y="0"/>
                </a:moveTo>
                <a:lnTo>
                  <a:pt x="9792547" y="0"/>
                </a:lnTo>
                <a:lnTo>
                  <a:pt x="9792547" y="7344411"/>
                </a:lnTo>
                <a:lnTo>
                  <a:pt x="0" y="7344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1479" y="161699"/>
            <a:ext cx="4430614" cy="815763"/>
            <a:chOff x="0" y="0"/>
            <a:chExt cx="5907486" cy="10876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7486" cy="1087684"/>
            </a:xfrm>
            <a:custGeom>
              <a:avLst/>
              <a:gdLst/>
              <a:ahLst/>
              <a:cxnLst/>
              <a:rect r="r" b="b" t="t" l="l"/>
              <a:pathLst>
                <a:path h="1087684" w="5907486">
                  <a:moveTo>
                    <a:pt x="0" y="0"/>
                  </a:moveTo>
                  <a:lnTo>
                    <a:pt x="5907486" y="0"/>
                  </a:lnTo>
                  <a:lnTo>
                    <a:pt x="5907486" y="1087684"/>
                  </a:lnTo>
                  <a:lnTo>
                    <a:pt x="0" y="10876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907486" cy="10876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Project Overview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39101" y="1288633"/>
            <a:ext cx="7765986" cy="5203590"/>
            <a:chOff x="0" y="0"/>
            <a:chExt cx="9620641" cy="6446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620641" cy="6446300"/>
            </a:xfrm>
            <a:custGeom>
              <a:avLst/>
              <a:gdLst/>
              <a:ahLst/>
              <a:cxnLst/>
              <a:rect r="r" b="b" t="t" l="l"/>
              <a:pathLst>
                <a:path h="6446300" w="9620641">
                  <a:moveTo>
                    <a:pt x="0" y="0"/>
                  </a:moveTo>
                  <a:lnTo>
                    <a:pt x="9620641" y="0"/>
                  </a:lnTo>
                  <a:lnTo>
                    <a:pt x="9620641" y="6446300"/>
                  </a:lnTo>
                  <a:lnTo>
                    <a:pt x="0" y="6446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19050"/>
              <a:ext cx="9620641" cy="6427250"/>
            </a:xfrm>
            <a:prstGeom prst="rect">
              <a:avLst/>
            </a:prstGeom>
          </p:spPr>
          <p:txBody>
            <a:bodyPr anchor="ctr" rtlCol="false" tIns="228600" lIns="228600" bIns="228600" rIns="228600"/>
            <a:lstStyle/>
            <a:p>
              <a:pPr algn="just">
                <a:lnSpc>
                  <a:spcPts val="2871"/>
                </a:lnSpc>
              </a:pPr>
              <a:r>
                <a:rPr lang="en-US" sz="25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This project is a web application where patients can book their dental appointments online.</a:t>
              </a:r>
            </a:p>
            <a:p>
              <a:pPr algn="just">
                <a:lnSpc>
                  <a:spcPts val="2871"/>
                </a:lnSpc>
              </a:pPr>
              <a:r>
                <a:rPr lang="en-US" sz="25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It also provides a separate login for doctors, allowing them to view all appointments in one place.</a:t>
              </a:r>
            </a:p>
            <a:p>
              <a:pPr algn="just">
                <a:lnSpc>
                  <a:spcPts val="2871"/>
                </a:lnSpc>
              </a:pPr>
              <a:r>
                <a:rPr lang="en-US" sz="25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system automatically assigns a priority level to each patient based on the seriousness of their dental problem.</a:t>
              </a:r>
            </a:p>
            <a:p>
              <a:pPr algn="just">
                <a:lnSpc>
                  <a:spcPts val="2871"/>
                </a:lnSpc>
              </a:pPr>
              <a:r>
                <a:rPr lang="en-US" sz="25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aim is to manage appointments more efficiently, especially urgent cases that need immediate attention.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0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1479" y="161699"/>
            <a:ext cx="4957254" cy="815763"/>
            <a:chOff x="0" y="0"/>
            <a:chExt cx="6609673" cy="10876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9673" cy="1087684"/>
            </a:xfrm>
            <a:custGeom>
              <a:avLst/>
              <a:gdLst/>
              <a:ahLst/>
              <a:cxnLst/>
              <a:rect r="r" b="b" t="t" l="l"/>
              <a:pathLst>
                <a:path h="1087684" w="6609673">
                  <a:moveTo>
                    <a:pt x="0" y="0"/>
                  </a:moveTo>
                  <a:lnTo>
                    <a:pt x="6609673" y="0"/>
                  </a:lnTo>
                  <a:lnTo>
                    <a:pt x="6609673" y="1087684"/>
                  </a:lnTo>
                  <a:lnTo>
                    <a:pt x="0" y="10876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609673" cy="10876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About the Problem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428" y="1176759"/>
            <a:ext cx="9574744" cy="5553183"/>
            <a:chOff x="0" y="0"/>
            <a:chExt cx="13056728" cy="7572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056729" cy="7572672"/>
            </a:xfrm>
            <a:custGeom>
              <a:avLst/>
              <a:gdLst/>
              <a:ahLst/>
              <a:cxnLst/>
              <a:rect r="r" b="b" t="t" l="l"/>
              <a:pathLst>
                <a:path h="7572672" w="13056729">
                  <a:moveTo>
                    <a:pt x="0" y="0"/>
                  </a:moveTo>
                  <a:lnTo>
                    <a:pt x="13056729" y="0"/>
                  </a:lnTo>
                  <a:lnTo>
                    <a:pt x="13056729" y="7572672"/>
                  </a:lnTo>
                  <a:lnTo>
                    <a:pt x="0" y="7572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3056728" cy="75726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320979" indent="-160490" lvl="1">
                <a:lnSpc>
                  <a:spcPts val="1784"/>
                </a:lnSpc>
                <a:buFont typeface="Arial"/>
                <a:buChar char="•"/>
              </a:pPr>
              <a:r>
                <a:rPr lang="en-US" sz="14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Traditional dental appointment booking is manual and inefficient.</a:t>
              </a:r>
            </a:p>
            <a:p>
              <a:pPr algn="just">
                <a:lnSpc>
                  <a:spcPts val="1784"/>
                </a:lnSpc>
              </a:pPr>
            </a:p>
            <a:p>
              <a:pPr algn="just" marL="320979" indent="-160490" lvl="1">
                <a:lnSpc>
                  <a:spcPts val="1784"/>
                </a:lnSpc>
                <a:buFont typeface="Arial"/>
                <a:buChar char="•"/>
              </a:pPr>
              <a:r>
                <a:rPr lang="en-US" sz="14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No system to prioritize critical dental cases based on severity.</a:t>
              </a:r>
            </a:p>
            <a:p>
              <a:pPr algn="just">
                <a:lnSpc>
                  <a:spcPts val="1784"/>
                </a:lnSpc>
              </a:pPr>
            </a:p>
            <a:p>
              <a:pPr algn="just" marL="320979" indent="-160490" lvl="1">
                <a:lnSpc>
                  <a:spcPts val="1784"/>
                </a:lnSpc>
                <a:buFont typeface="Arial"/>
                <a:buChar char="•"/>
              </a:pPr>
              <a:r>
                <a:rPr lang="en-US" sz="14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Delays in handling emergencies like bleeding or severe pain.</a:t>
              </a:r>
            </a:p>
            <a:p>
              <a:pPr algn="just">
                <a:lnSpc>
                  <a:spcPts val="1784"/>
                </a:lnSpc>
              </a:pPr>
            </a:p>
            <a:p>
              <a:pPr algn="just" marL="320979" indent="-160490" lvl="1">
                <a:lnSpc>
                  <a:spcPts val="1784"/>
                </a:lnSpc>
                <a:buFont typeface="Arial"/>
                <a:buChar char="•"/>
              </a:pPr>
              <a:r>
                <a:rPr lang="en-US" sz="14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Increased chances of booking errors and patient dissatisfaction.</a:t>
              </a:r>
            </a:p>
            <a:p>
              <a:pPr algn="just">
                <a:lnSpc>
                  <a:spcPts val="1784"/>
                </a:lnSpc>
              </a:pPr>
            </a:p>
            <a:p>
              <a:pPr algn="just" marL="320979" indent="-160490" lvl="1">
                <a:lnSpc>
                  <a:spcPts val="1784"/>
                </a:lnSpc>
                <a:buFont typeface="Arial"/>
                <a:buChar char="•"/>
              </a:pPr>
              <a:r>
                <a:rPr lang="en-US" sz="14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Need for an automated, priority-based appointment system.</a:t>
              </a:r>
            </a:p>
            <a:p>
              <a:pPr algn="just">
                <a:lnSpc>
                  <a:spcPts val="1784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1479" y="3440851"/>
            <a:ext cx="7545357" cy="314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92"/>
              </a:lnSpc>
            </a:pPr>
            <a:r>
              <a:rPr lang="en-US" b="true" sz="14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ISSUES:</a:t>
            </a:r>
          </a:p>
          <a:p>
            <a:pPr algn="just">
              <a:lnSpc>
                <a:spcPts val="1966"/>
              </a:lnSpc>
            </a:pPr>
          </a:p>
          <a:p>
            <a:pPr algn="just" marL="303193" indent="-151597" lvl="1">
              <a:lnSpc>
                <a:spcPts val="1966"/>
              </a:lnSpc>
              <a:buFont typeface="Arial"/>
              <a:buChar char="•"/>
            </a:pPr>
            <a:r>
              <a:rPr lang="en-US" sz="14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automatic method to identify and prioritize urgent dental problems.</a:t>
            </a:r>
          </a:p>
          <a:p>
            <a:pPr algn="just">
              <a:lnSpc>
                <a:spcPts val="1966"/>
              </a:lnSpc>
            </a:pPr>
          </a:p>
          <a:p>
            <a:pPr algn="just" marL="303193" indent="-151597" lvl="1">
              <a:lnSpc>
                <a:spcPts val="1966"/>
              </a:lnSpc>
              <a:buFont typeface="Arial"/>
              <a:buChar char="•"/>
            </a:pPr>
            <a:r>
              <a:rPr lang="en-US" sz="14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Mismanagement and booking clashes due to manual handling.</a:t>
            </a:r>
          </a:p>
          <a:p>
            <a:pPr algn="just">
              <a:lnSpc>
                <a:spcPts val="1712"/>
              </a:lnSpc>
            </a:pPr>
          </a:p>
          <a:p>
            <a:pPr algn="just">
              <a:lnSpc>
                <a:spcPts val="1712"/>
              </a:lnSpc>
            </a:pPr>
            <a:r>
              <a:rPr lang="en-US" b="true" sz="12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 OF SOLUTION:</a:t>
            </a:r>
          </a:p>
          <a:p>
            <a:pPr algn="just">
              <a:lnSpc>
                <a:spcPts val="1712"/>
              </a:lnSpc>
            </a:pPr>
          </a:p>
          <a:p>
            <a:pPr algn="just" marL="303193" indent="-151597" lvl="1">
              <a:lnSpc>
                <a:spcPts val="1966"/>
              </a:lnSpc>
              <a:buFont typeface="Arial"/>
              <a:buChar char="•"/>
            </a:pPr>
            <a:r>
              <a:rPr lang="en-US" sz="14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automated online system that books appointments.</a:t>
            </a:r>
          </a:p>
          <a:p>
            <a:pPr algn="just">
              <a:lnSpc>
                <a:spcPts val="1966"/>
              </a:lnSpc>
            </a:pPr>
          </a:p>
          <a:p>
            <a:pPr algn="just" marL="303193" indent="-151597" lvl="1">
              <a:lnSpc>
                <a:spcPts val="1966"/>
              </a:lnSpc>
              <a:buFont typeface="Arial"/>
              <a:buChar char="•"/>
            </a:pPr>
            <a:r>
              <a:rPr lang="en-US" sz="14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Auto-detects severity of patient's problems.</a:t>
            </a:r>
          </a:p>
          <a:p>
            <a:pPr algn="just">
              <a:lnSpc>
                <a:spcPts val="1966"/>
              </a:lnSpc>
            </a:pPr>
          </a:p>
          <a:p>
            <a:pPr algn="just" marL="303193" indent="-151597" lvl="1">
              <a:lnSpc>
                <a:spcPts val="1966"/>
              </a:lnSpc>
              <a:buFont typeface="Arial"/>
              <a:buChar char="•"/>
            </a:pPr>
            <a:r>
              <a:rPr lang="en-US" sz="14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doctors attend serious cases first.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0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1479" y="161699"/>
            <a:ext cx="4957254" cy="815763"/>
            <a:chOff x="0" y="0"/>
            <a:chExt cx="6609673" cy="10876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09673" cy="1087684"/>
            </a:xfrm>
            <a:custGeom>
              <a:avLst/>
              <a:gdLst/>
              <a:ahLst/>
              <a:cxnLst/>
              <a:rect r="r" b="b" t="t" l="l"/>
              <a:pathLst>
                <a:path h="1087684" w="6609673">
                  <a:moveTo>
                    <a:pt x="0" y="0"/>
                  </a:moveTo>
                  <a:lnTo>
                    <a:pt x="6609673" y="0"/>
                  </a:lnTo>
                  <a:lnTo>
                    <a:pt x="6609673" y="1087684"/>
                  </a:lnTo>
                  <a:lnTo>
                    <a:pt x="0" y="10876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609673" cy="10876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Problem Statement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54164" y="1727884"/>
            <a:ext cx="8290560" cy="347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475"/>
              </a:lnSpc>
              <a:buFont typeface="Arial"/>
              <a:buChar char="•"/>
            </a:pPr>
            <a:r>
              <a:rPr lang="en-US" sz="2199" spc="-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Managing appointments manually is slow an</a:t>
            </a:r>
            <a:r>
              <a:rPr lang="en-US" sz="2199" spc="-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disorganized.</a:t>
            </a:r>
          </a:p>
          <a:p>
            <a:pPr algn="just">
              <a:lnSpc>
                <a:spcPts val="3475"/>
              </a:lnSpc>
            </a:pPr>
          </a:p>
          <a:p>
            <a:pPr algn="just" marL="474979" indent="-237490" lvl="1">
              <a:lnSpc>
                <a:spcPts val="3475"/>
              </a:lnSpc>
              <a:buFont typeface="Arial"/>
              <a:buChar char="•"/>
            </a:pPr>
            <a:r>
              <a:rPr lang="en-US" sz="2199" spc="-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Patients with critical issues may wait unnecessarily.</a:t>
            </a:r>
          </a:p>
          <a:p>
            <a:pPr algn="just">
              <a:lnSpc>
                <a:spcPts val="3475"/>
              </a:lnSpc>
            </a:pPr>
          </a:p>
          <a:p>
            <a:pPr algn="just" marL="474979" indent="-237490" lvl="1">
              <a:lnSpc>
                <a:spcPts val="3475"/>
              </a:lnSpc>
              <a:buFont typeface="Arial"/>
              <a:buChar char="•"/>
            </a:pPr>
            <a:r>
              <a:rPr lang="en-US" sz="2199" spc="-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Staff finds it difficult to manage multiple bookings efficiently.</a:t>
            </a:r>
          </a:p>
          <a:p>
            <a:pPr algn="just">
              <a:lnSpc>
                <a:spcPts val="3475"/>
              </a:lnSpc>
            </a:pPr>
          </a:p>
          <a:p>
            <a:pPr algn="just" marL="474979" indent="-237490" lvl="1">
              <a:lnSpc>
                <a:spcPts val="3475"/>
              </a:lnSpc>
              <a:buFont typeface="Arial"/>
              <a:buChar char="•"/>
            </a:pPr>
            <a:r>
              <a:rPr lang="en-US" sz="2199" spc="-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for an online, priority-based system to optimize clinic operations and improve patient care.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3547"/>
            <a:ext cx="9792547" cy="7344411"/>
          </a:xfrm>
          <a:custGeom>
            <a:avLst/>
            <a:gdLst/>
            <a:ahLst/>
            <a:cxnLst/>
            <a:rect r="r" b="b" t="t" l="l"/>
            <a:pathLst>
              <a:path h="7344411" w="9792547">
                <a:moveTo>
                  <a:pt x="0" y="0"/>
                </a:moveTo>
                <a:lnTo>
                  <a:pt x="9792547" y="0"/>
                </a:lnTo>
                <a:lnTo>
                  <a:pt x="9792547" y="7344411"/>
                </a:lnTo>
                <a:lnTo>
                  <a:pt x="0" y="73444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1479" y="161699"/>
            <a:ext cx="4685321" cy="623760"/>
            <a:chOff x="0" y="0"/>
            <a:chExt cx="6247094" cy="8316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247094" cy="831680"/>
            </a:xfrm>
            <a:custGeom>
              <a:avLst/>
              <a:gdLst/>
              <a:ahLst/>
              <a:cxnLst/>
              <a:rect r="r" b="b" t="t" l="l"/>
              <a:pathLst>
                <a:path h="831680" w="6247094">
                  <a:moveTo>
                    <a:pt x="0" y="0"/>
                  </a:moveTo>
                  <a:lnTo>
                    <a:pt x="6247094" y="0"/>
                  </a:lnTo>
                  <a:lnTo>
                    <a:pt x="6247094" y="831680"/>
                  </a:lnTo>
                  <a:lnTo>
                    <a:pt x="0" y="831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247094" cy="83168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Objectives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1499" y="1380090"/>
            <a:ext cx="8290560" cy="4947703"/>
            <a:chOff x="0" y="0"/>
            <a:chExt cx="11054080" cy="65969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054080" cy="6596937"/>
            </a:xfrm>
            <a:custGeom>
              <a:avLst/>
              <a:gdLst/>
              <a:ahLst/>
              <a:cxnLst/>
              <a:rect r="r" b="b" t="t" l="l"/>
              <a:pathLst>
                <a:path h="6596937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6596937"/>
                  </a:lnTo>
                  <a:lnTo>
                    <a:pt x="0" y="65969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1054080" cy="6654087"/>
            </a:xfrm>
            <a:prstGeom prst="rect">
              <a:avLst/>
            </a:prstGeom>
          </p:spPr>
          <p:txBody>
            <a:bodyPr anchor="t" rtlCol="false" tIns="114300" lIns="114300" bIns="114300" rIns="114300"/>
            <a:lstStyle/>
            <a:p>
              <a:pPr algn="just" marL="644821" indent="-322410" lvl="1">
                <a:lnSpc>
                  <a:spcPts val="4181"/>
                </a:lnSpc>
                <a:buFont typeface="Arial"/>
                <a:buChar char="•"/>
              </a:pPr>
              <a:r>
                <a:rPr lang="en-US" sz="2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Provide a user-friendly web portal for booking dental appointments.</a:t>
              </a:r>
            </a:p>
            <a:p>
              <a:pPr algn="just" marL="644821" indent="-322410" lvl="1">
                <a:lnSpc>
                  <a:spcPts val="4181"/>
                </a:lnSpc>
                <a:buFont typeface="Arial"/>
                <a:buChar char="•"/>
              </a:pPr>
              <a:r>
                <a:rPr lang="en-US" sz="2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 an automated priority assignment logic based on patient complaints.</a:t>
              </a:r>
            </a:p>
            <a:p>
              <a:pPr algn="just" marL="644821" indent="-322410" lvl="1">
                <a:lnSpc>
                  <a:spcPts val="4181"/>
                </a:lnSpc>
                <a:buFont typeface="Arial"/>
                <a:buChar char="•"/>
              </a:pPr>
              <a:r>
                <a:rPr lang="en-US" sz="2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Design a secure login portal for doctors to manage appointments.</a:t>
              </a:r>
            </a:p>
            <a:p>
              <a:pPr algn="just" marL="644821" indent="-322411" lvl="1">
                <a:lnSpc>
                  <a:spcPts val="4181"/>
                </a:lnSpc>
                <a:buFont typeface="Arial"/>
                <a:buChar char="•"/>
              </a:pPr>
              <a:r>
                <a:rPr lang="en-US" sz="2986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Ensure faster emergency handling and better clinic workflow.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-14605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1479" y="161699"/>
            <a:ext cx="9144726" cy="623760"/>
            <a:chOff x="0" y="0"/>
            <a:chExt cx="12192969" cy="8316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968" cy="831680"/>
            </a:xfrm>
            <a:custGeom>
              <a:avLst/>
              <a:gdLst/>
              <a:ahLst/>
              <a:cxnLst/>
              <a:rect r="r" b="b" t="t" l="l"/>
              <a:pathLst>
                <a:path h="831680" w="12192968">
                  <a:moveTo>
                    <a:pt x="0" y="0"/>
                  </a:moveTo>
                  <a:lnTo>
                    <a:pt x="12192968" y="0"/>
                  </a:lnTo>
                  <a:lnTo>
                    <a:pt x="12192968" y="831680"/>
                  </a:lnTo>
                  <a:lnTo>
                    <a:pt x="0" y="831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192969" cy="83168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Methodology, Tools, and Techniques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" y="984802"/>
            <a:ext cx="9144726" cy="5930041"/>
            <a:chOff x="0" y="0"/>
            <a:chExt cx="12192969" cy="79067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2968" cy="7906720"/>
            </a:xfrm>
            <a:custGeom>
              <a:avLst/>
              <a:gdLst/>
              <a:ahLst/>
              <a:cxnLst/>
              <a:rect r="r" b="b" t="t" l="l"/>
              <a:pathLst>
                <a:path h="7906720" w="12192968">
                  <a:moveTo>
                    <a:pt x="0" y="0"/>
                  </a:moveTo>
                  <a:lnTo>
                    <a:pt x="12192968" y="0"/>
                  </a:lnTo>
                  <a:lnTo>
                    <a:pt x="12192968" y="7906720"/>
                  </a:lnTo>
                  <a:lnTo>
                    <a:pt x="0" y="7906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2192969" cy="7916246"/>
            </a:xfrm>
            <a:prstGeom prst="rect">
              <a:avLst/>
            </a:prstGeom>
          </p:spPr>
          <p:txBody>
            <a:bodyPr anchor="t" rtlCol="false" tIns="139700" lIns="139700" bIns="139700" rIns="139700"/>
            <a:lstStyle/>
            <a:p>
              <a:pPr algn="just">
                <a:lnSpc>
                  <a:spcPts val="3104"/>
                </a:lnSpc>
              </a:pPr>
            </a:p>
            <a:p>
              <a:pPr algn="just" marL="558463" indent="-279232" lvl="1">
                <a:lnSpc>
                  <a:spcPts val="3854"/>
                </a:lnSpc>
                <a:buFont typeface="Arial"/>
                <a:buChar char="•"/>
              </a:pPr>
              <a:r>
                <a:rPr lang="en-US" sz="2586" spc="17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Frontend: HTML, Tailwind CSS</a:t>
              </a:r>
            </a:p>
            <a:p>
              <a:pPr algn="just" marL="558463" indent="-279232" lvl="1">
                <a:lnSpc>
                  <a:spcPts val="3854"/>
                </a:lnSpc>
                <a:buFont typeface="Arial"/>
                <a:buChar char="•"/>
              </a:pPr>
              <a:r>
                <a:rPr lang="en-US" sz="2586" spc="17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Backend: TypeScript, JavaScript, Next.js</a:t>
              </a:r>
            </a:p>
            <a:p>
              <a:pPr algn="just" marL="558463" indent="-279232" lvl="1">
                <a:lnSpc>
                  <a:spcPts val="3854"/>
                </a:lnSpc>
                <a:buFont typeface="Arial"/>
                <a:buChar char="•"/>
              </a:pPr>
              <a:r>
                <a:rPr lang="en-US" sz="2586" spc="17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Database: JSON storage / serverless configuration (or mention SQLite if used)</a:t>
              </a:r>
            </a:p>
            <a:p>
              <a:pPr algn="just" marL="558463" indent="-279232" lvl="1">
                <a:lnSpc>
                  <a:spcPts val="3854"/>
                </a:lnSpc>
                <a:buFont typeface="Arial"/>
                <a:buChar char="•"/>
              </a:pPr>
              <a:r>
                <a:rPr lang="en-US" sz="2586" spc="17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Other Tools: GitHub for version control, Vercel for deployment</a:t>
              </a:r>
            </a:p>
            <a:p>
              <a:pPr algn="just" marL="558463" indent="-279232" lvl="1">
                <a:lnSpc>
                  <a:spcPts val="3854"/>
                </a:lnSpc>
                <a:buFont typeface="Arial"/>
                <a:buChar char="•"/>
              </a:pPr>
              <a:r>
                <a:rPr lang="en-US" sz="2586" spc="17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Config Files: package.json, tailwind.config.js, tsconfig.json, etc.</a:t>
              </a:r>
            </a:p>
            <a:p>
              <a:pPr algn="just">
                <a:lnSpc>
                  <a:spcPts val="3854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0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942" y="369755"/>
            <a:ext cx="8832981" cy="623760"/>
            <a:chOff x="0" y="0"/>
            <a:chExt cx="11777308" cy="8316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77308" cy="831680"/>
            </a:xfrm>
            <a:custGeom>
              <a:avLst/>
              <a:gdLst/>
              <a:ahLst/>
              <a:cxnLst/>
              <a:rect r="r" b="b" t="t" l="l"/>
              <a:pathLst>
                <a:path h="831680" w="11777308">
                  <a:moveTo>
                    <a:pt x="0" y="0"/>
                  </a:moveTo>
                  <a:lnTo>
                    <a:pt x="11777308" y="0"/>
                  </a:lnTo>
                  <a:lnTo>
                    <a:pt x="11777308" y="831680"/>
                  </a:lnTo>
                  <a:lnTo>
                    <a:pt x="0" y="831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77308" cy="83168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Methodology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0954" y="1422177"/>
            <a:ext cx="9370641" cy="5161503"/>
            <a:chOff x="0" y="0"/>
            <a:chExt cx="12494188" cy="68820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6882005"/>
            </a:xfrm>
            <a:custGeom>
              <a:avLst/>
              <a:gdLst/>
              <a:ahLst/>
              <a:cxnLst/>
              <a:rect r="r" b="b" t="t" l="l"/>
              <a:pathLst>
                <a:path h="6882005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6882005"/>
                  </a:lnTo>
                  <a:lnTo>
                    <a:pt x="0" y="6882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2494188" cy="68915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81"/>
                </a:lnSpc>
              </a:pPr>
              <a:r>
                <a:rPr lang="en-US" sz="24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Planning and Requirement Analysis: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Identified key features: appointment form, auto-priority setting, doctor login, dashboard view.</a:t>
              </a:r>
            </a:p>
            <a:p>
              <a:pPr algn="just">
                <a:lnSpc>
                  <a:spcPts val="3081"/>
                </a:lnSpc>
              </a:pPr>
            </a:p>
            <a:p>
              <a:pPr algn="just">
                <a:lnSpc>
                  <a:spcPts val="3081"/>
                </a:lnSpc>
              </a:pPr>
              <a:r>
                <a:rPr lang="en-US" sz="24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Designing and Development: 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Designed webpages using HTML5, CSS3, Bootstrap 5, and Tailwind CSS.</a:t>
              </a:r>
            </a:p>
            <a:p>
              <a:pPr algn="just">
                <a:lnSpc>
                  <a:spcPts val="3081"/>
                </a:lnSpc>
              </a:pPr>
            </a:p>
            <a:p>
              <a:pPr algn="just">
                <a:lnSpc>
                  <a:spcPts val="3081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Developed JavaScript logic to detect patient urgency and assign priority automatically.</a:t>
              </a:r>
            </a:p>
            <a:p>
              <a:pPr algn="just">
                <a:lnSpc>
                  <a:spcPts val="3081"/>
                </a:lnSpc>
              </a:pPr>
            </a:p>
            <a:p>
              <a:pPr algn="just">
                <a:lnSpc>
                  <a:spcPts val="3081"/>
                </a:lnSpc>
              </a:pPr>
              <a:r>
                <a:rPr lang="en-US" sz="24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Testing and Deployment:</a:t>
              </a: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Validated forms, tested priority logic across different scenarios, and deployed project to GitHub for version control.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" y="0"/>
            <a:ext cx="9792546" cy="7344410"/>
          </a:xfrm>
          <a:custGeom>
            <a:avLst/>
            <a:gdLst/>
            <a:ahLst/>
            <a:cxnLst/>
            <a:rect r="r" b="b" t="t" l="l"/>
            <a:pathLst>
              <a:path h="7344410" w="9792546">
                <a:moveTo>
                  <a:pt x="0" y="0"/>
                </a:moveTo>
                <a:lnTo>
                  <a:pt x="9792546" y="0"/>
                </a:lnTo>
                <a:lnTo>
                  <a:pt x="9792546" y="7344410"/>
                </a:lnTo>
                <a:lnTo>
                  <a:pt x="0" y="73444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66" t="0" r="-1666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8942" y="369755"/>
            <a:ext cx="8832981" cy="623760"/>
            <a:chOff x="0" y="0"/>
            <a:chExt cx="11777308" cy="8316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77308" cy="831680"/>
            </a:xfrm>
            <a:custGeom>
              <a:avLst/>
              <a:gdLst/>
              <a:ahLst/>
              <a:cxnLst/>
              <a:rect r="r" b="b" t="t" l="l"/>
              <a:pathLst>
                <a:path h="831680" w="11777308">
                  <a:moveTo>
                    <a:pt x="0" y="0"/>
                  </a:moveTo>
                  <a:lnTo>
                    <a:pt x="11777308" y="0"/>
                  </a:lnTo>
                  <a:lnTo>
                    <a:pt x="11777308" y="831680"/>
                  </a:lnTo>
                  <a:lnTo>
                    <a:pt x="0" y="831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777308" cy="83168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b="true" sz="3413" spc="5">
                  <a:solidFill>
                    <a:srgbClr val="000000"/>
                  </a:solidFill>
                  <a:latin typeface="DejaVu Sans Bold"/>
                  <a:ea typeface="DejaVu Sans Bold"/>
                  <a:cs typeface="DejaVu Sans Bold"/>
                  <a:sym typeface="DejaVu Sans Bold"/>
                </a:rPr>
                <a:t>Project Timeline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9485">
            <a:off x="-13565" y="1122686"/>
            <a:ext cx="9819678" cy="0"/>
          </a:xfrm>
          <a:prstGeom prst="line">
            <a:avLst/>
          </a:prstGeom>
          <a:ln cap="rnd" w="19050">
            <a:solidFill>
              <a:srgbClr val="0060A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809" y="6729941"/>
            <a:ext cx="2572544" cy="369804"/>
          </a:xfrm>
          <a:custGeom>
            <a:avLst/>
            <a:gdLst/>
            <a:ahLst/>
            <a:cxnLst/>
            <a:rect r="r" b="b" t="t" l="l"/>
            <a:pathLst>
              <a:path h="369804" w="2572544">
                <a:moveTo>
                  <a:pt x="0" y="0"/>
                </a:moveTo>
                <a:lnTo>
                  <a:pt x="2572544" y="0"/>
                </a:lnTo>
                <a:lnTo>
                  <a:pt x="2572544" y="369804"/>
                </a:lnTo>
                <a:lnTo>
                  <a:pt x="0" y="369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" t="0" r="-31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91479" y="1380090"/>
            <a:ext cx="9370641" cy="397647"/>
            <a:chOff x="0" y="0"/>
            <a:chExt cx="12494188" cy="5301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94188" cy="530196"/>
            </a:xfrm>
            <a:custGeom>
              <a:avLst/>
              <a:gdLst/>
              <a:ahLst/>
              <a:cxnLst/>
              <a:rect r="r" b="b" t="t" l="l"/>
              <a:pathLst>
                <a:path h="530196" w="12494188">
                  <a:moveTo>
                    <a:pt x="0" y="0"/>
                  </a:moveTo>
                  <a:lnTo>
                    <a:pt x="12494188" y="0"/>
                  </a:lnTo>
                  <a:lnTo>
                    <a:pt x="12494188" y="530196"/>
                  </a:lnTo>
                  <a:lnTo>
                    <a:pt x="0" y="530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2494188" cy="558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465"/>
                </a:lnSpc>
              </a:pPr>
              <a:r>
                <a:rPr lang="en-US" sz="1920" spc="3">
                  <a:solidFill>
                    <a:srgbClr val="000000"/>
                  </a:solidFill>
                  <a:latin typeface="DejaVu Sans Light"/>
                  <a:ea typeface="DejaVu Sans Light"/>
                  <a:cs typeface="DejaVu Sans Light"/>
                  <a:sym typeface="DejaVu Sans Light"/>
                </a:rPr>
                <a:t> 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21233" y="1829816"/>
            <a:ext cx="7311135" cy="3655567"/>
          </a:xfrm>
          <a:custGeom>
            <a:avLst/>
            <a:gdLst/>
            <a:ahLst/>
            <a:cxnLst/>
            <a:rect r="r" b="b" t="t" l="l"/>
            <a:pathLst>
              <a:path h="3655567" w="7311135">
                <a:moveTo>
                  <a:pt x="0" y="0"/>
                </a:moveTo>
                <a:lnTo>
                  <a:pt x="7311134" y="0"/>
                </a:lnTo>
                <a:lnTo>
                  <a:pt x="7311134" y="3655568"/>
                </a:lnTo>
                <a:lnTo>
                  <a:pt x="0" y="36555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DAGl1ZWsDpg</dc:identifier>
  <dcterms:modified xsi:type="dcterms:W3CDTF">2011-08-01T06:04:30Z</dcterms:modified>
  <cp:revision>1</cp:revision>
  <dc:title>ByteStock_G11_B.Tech Cse Core&amp;Sec D present.pptx</dc:title>
</cp:coreProperties>
</file>