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7"/>
  </p:notesMasterIdLst>
  <p:sldIdLst>
    <p:sldId id="256" r:id="rId2"/>
    <p:sldId id="727" r:id="rId3"/>
    <p:sldId id="728" r:id="rId4"/>
    <p:sldId id="729" r:id="rId5"/>
    <p:sldId id="716" r:id="rId6"/>
    <p:sldId id="717" r:id="rId7"/>
    <p:sldId id="730" r:id="rId8"/>
    <p:sldId id="719" r:id="rId9"/>
    <p:sldId id="720" r:id="rId10"/>
    <p:sldId id="731" r:id="rId11"/>
    <p:sldId id="738" r:id="rId12"/>
    <p:sldId id="732" r:id="rId13"/>
    <p:sldId id="733" r:id="rId14"/>
    <p:sldId id="734" r:id="rId15"/>
    <p:sldId id="735" r:id="rId16"/>
    <p:sldId id="736" r:id="rId17"/>
    <p:sldId id="748" r:id="rId18"/>
    <p:sldId id="752" r:id="rId19"/>
    <p:sldId id="753" r:id="rId20"/>
    <p:sldId id="721" r:id="rId21"/>
    <p:sldId id="742" r:id="rId22"/>
    <p:sldId id="722" r:id="rId23"/>
    <p:sldId id="743" r:id="rId24"/>
    <p:sldId id="744" r:id="rId25"/>
    <p:sldId id="745" r:id="rId26"/>
    <p:sldId id="747" r:id="rId27"/>
    <p:sldId id="723" r:id="rId28"/>
    <p:sldId id="746" r:id="rId29"/>
    <p:sldId id="754" r:id="rId30"/>
    <p:sldId id="755" r:id="rId31"/>
    <p:sldId id="724" r:id="rId32"/>
    <p:sldId id="725" r:id="rId33"/>
    <p:sldId id="726" r:id="rId34"/>
    <p:sldId id="711"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942291-7EFB-4436-AD60-8CE78E40BB69}">
          <p14:sldIdLst>
            <p14:sldId id="256"/>
            <p14:sldId id="727"/>
            <p14:sldId id="728"/>
            <p14:sldId id="729"/>
            <p14:sldId id="716"/>
            <p14:sldId id="717"/>
            <p14:sldId id="730"/>
            <p14:sldId id="719"/>
            <p14:sldId id="720"/>
            <p14:sldId id="731"/>
            <p14:sldId id="738"/>
            <p14:sldId id="732"/>
            <p14:sldId id="733"/>
            <p14:sldId id="734"/>
            <p14:sldId id="735"/>
            <p14:sldId id="736"/>
            <p14:sldId id="748"/>
            <p14:sldId id="752"/>
            <p14:sldId id="753"/>
            <p14:sldId id="721"/>
            <p14:sldId id="742"/>
            <p14:sldId id="722"/>
            <p14:sldId id="743"/>
            <p14:sldId id="744"/>
            <p14:sldId id="745"/>
            <p14:sldId id="747"/>
            <p14:sldId id="723"/>
            <p14:sldId id="746"/>
            <p14:sldId id="754"/>
            <p14:sldId id="755"/>
            <p14:sldId id="724"/>
            <p14:sldId id="725"/>
            <p14:sldId id="726"/>
            <p14:sldId id="711"/>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59" d="100"/>
          <a:sy n="59" d="100"/>
        </p:scale>
        <p:origin x="72" y="118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52A00-C19C-420F-BC40-6B62D91FCFE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EAAFFED-9B68-422A-B244-9AEF569BD838}">
      <dgm:prSet/>
      <dgm:spPr/>
      <dgm:t>
        <a:bodyPr/>
        <a:lstStyle/>
        <a:p>
          <a:r>
            <a:rPr lang="en-IN" b="1" i="0"/>
            <a:t>INTRODUCTION</a:t>
          </a:r>
          <a:endParaRPr lang="en-US"/>
        </a:p>
      </dgm:t>
    </dgm:pt>
    <dgm:pt modelId="{6FECDF44-294E-4A00-BEB4-88DBD54DE450}" type="parTrans" cxnId="{45DAAC73-7085-4896-8F4E-99BA2B6F677A}">
      <dgm:prSet/>
      <dgm:spPr/>
      <dgm:t>
        <a:bodyPr/>
        <a:lstStyle/>
        <a:p>
          <a:endParaRPr lang="en-US"/>
        </a:p>
      </dgm:t>
    </dgm:pt>
    <dgm:pt modelId="{EFB30BAE-90DF-4B8E-B7AD-311864896DCF}" type="sibTrans" cxnId="{45DAAC73-7085-4896-8F4E-99BA2B6F677A}">
      <dgm:prSet/>
      <dgm:spPr/>
      <dgm:t>
        <a:bodyPr/>
        <a:lstStyle/>
        <a:p>
          <a:endParaRPr lang="en-US"/>
        </a:p>
      </dgm:t>
    </dgm:pt>
    <dgm:pt modelId="{8E315840-3172-4C95-8CE3-77AE7A3DB185}">
      <dgm:prSet/>
      <dgm:spPr/>
      <dgm:t>
        <a:bodyPr/>
        <a:lstStyle/>
        <a:p>
          <a:r>
            <a:rPr lang="en-US" b="1" i="0"/>
            <a:t>EXPLORATORY DATA ANALYSIS (EDA)</a:t>
          </a:r>
          <a:endParaRPr lang="en-US"/>
        </a:p>
      </dgm:t>
    </dgm:pt>
    <dgm:pt modelId="{1D086039-74AA-4C53-90E7-38930A0C0281}" type="parTrans" cxnId="{9E1E8498-294A-4B1E-9362-F7D65F89B069}">
      <dgm:prSet/>
      <dgm:spPr/>
      <dgm:t>
        <a:bodyPr/>
        <a:lstStyle/>
        <a:p>
          <a:endParaRPr lang="en-US"/>
        </a:p>
      </dgm:t>
    </dgm:pt>
    <dgm:pt modelId="{92FC3881-FBCC-462D-ACBF-CF272CBB06A1}" type="sibTrans" cxnId="{9E1E8498-294A-4B1E-9362-F7D65F89B069}">
      <dgm:prSet/>
      <dgm:spPr/>
      <dgm:t>
        <a:bodyPr/>
        <a:lstStyle/>
        <a:p>
          <a:endParaRPr lang="en-US"/>
        </a:p>
      </dgm:t>
    </dgm:pt>
    <dgm:pt modelId="{29798826-C4E1-4A28-86AC-7C90416EBC7E}">
      <dgm:prSet/>
      <dgm:spPr/>
      <dgm:t>
        <a:bodyPr/>
        <a:lstStyle/>
        <a:p>
          <a:r>
            <a:rPr lang="en-IN" b="1" i="0"/>
            <a:t>DATA GATHERING / DATA REFINEMENT</a:t>
          </a:r>
          <a:endParaRPr lang="en-US"/>
        </a:p>
      </dgm:t>
    </dgm:pt>
    <dgm:pt modelId="{F9B183B2-231F-4D27-9A4F-D3C3CE1F7255}" type="parTrans" cxnId="{817DBF3A-5CAE-411E-96B5-96CB01C6D2BA}">
      <dgm:prSet/>
      <dgm:spPr/>
      <dgm:t>
        <a:bodyPr/>
        <a:lstStyle/>
        <a:p>
          <a:endParaRPr lang="en-US"/>
        </a:p>
      </dgm:t>
    </dgm:pt>
    <dgm:pt modelId="{33C038CE-DEC9-4845-BF02-412E2459AF02}" type="sibTrans" cxnId="{817DBF3A-5CAE-411E-96B5-96CB01C6D2BA}">
      <dgm:prSet/>
      <dgm:spPr/>
      <dgm:t>
        <a:bodyPr/>
        <a:lstStyle/>
        <a:p>
          <a:endParaRPr lang="en-US"/>
        </a:p>
      </dgm:t>
    </dgm:pt>
    <dgm:pt modelId="{EEAD81F0-C234-4AF4-93FA-7BC41850E2B6}">
      <dgm:prSet/>
      <dgm:spPr/>
      <dgm:t>
        <a:bodyPr/>
        <a:lstStyle/>
        <a:p>
          <a:r>
            <a:rPr lang="en-IN" b="1" i="0"/>
            <a:t>FEATURE EXTRACTION</a:t>
          </a:r>
          <a:endParaRPr lang="en-US"/>
        </a:p>
      </dgm:t>
    </dgm:pt>
    <dgm:pt modelId="{8F29198E-D512-4F96-81B3-EA498D9AFA96}" type="parTrans" cxnId="{AE3EDB27-9015-4372-B537-CBD519410281}">
      <dgm:prSet/>
      <dgm:spPr/>
      <dgm:t>
        <a:bodyPr/>
        <a:lstStyle/>
        <a:p>
          <a:endParaRPr lang="en-US"/>
        </a:p>
      </dgm:t>
    </dgm:pt>
    <dgm:pt modelId="{C33D4F91-B53C-4888-B8D5-D0AE41CB33DD}" type="sibTrans" cxnId="{AE3EDB27-9015-4372-B537-CBD519410281}">
      <dgm:prSet/>
      <dgm:spPr/>
      <dgm:t>
        <a:bodyPr/>
        <a:lstStyle/>
        <a:p>
          <a:endParaRPr lang="en-US"/>
        </a:p>
      </dgm:t>
    </dgm:pt>
    <dgm:pt modelId="{468BB087-1291-4049-9003-F04B9D8DD94D}">
      <dgm:prSet/>
      <dgm:spPr/>
      <dgm:t>
        <a:bodyPr/>
        <a:lstStyle/>
        <a:p>
          <a:r>
            <a:rPr lang="en-IN" b="1" i="0"/>
            <a:t>METHODOLOGY</a:t>
          </a:r>
          <a:endParaRPr lang="en-US"/>
        </a:p>
      </dgm:t>
    </dgm:pt>
    <dgm:pt modelId="{4C63E431-D04C-4F44-A6AC-971B46A8FDBE}" type="parTrans" cxnId="{5078D90F-0D9D-4F5C-8972-63A6E6D28F38}">
      <dgm:prSet/>
      <dgm:spPr/>
      <dgm:t>
        <a:bodyPr/>
        <a:lstStyle/>
        <a:p>
          <a:endParaRPr lang="en-US"/>
        </a:p>
      </dgm:t>
    </dgm:pt>
    <dgm:pt modelId="{28424D43-5577-4A49-86C6-8A5446FF9A4D}" type="sibTrans" cxnId="{5078D90F-0D9D-4F5C-8972-63A6E6D28F38}">
      <dgm:prSet/>
      <dgm:spPr/>
      <dgm:t>
        <a:bodyPr/>
        <a:lstStyle/>
        <a:p>
          <a:endParaRPr lang="en-US"/>
        </a:p>
      </dgm:t>
    </dgm:pt>
    <dgm:pt modelId="{ECDDB876-D1B7-4E9A-8EC9-253E71EADDB7}">
      <dgm:prSet/>
      <dgm:spPr/>
      <dgm:t>
        <a:bodyPr/>
        <a:lstStyle/>
        <a:p>
          <a:r>
            <a:rPr lang="en-IN" b="1" i="0"/>
            <a:t>EXPERIMENTAL RESULTS</a:t>
          </a:r>
          <a:endParaRPr lang="en-US"/>
        </a:p>
      </dgm:t>
    </dgm:pt>
    <dgm:pt modelId="{A0C70C34-4627-44D2-8FFF-AE9DE633B29C}" type="parTrans" cxnId="{DBB78CE4-5FD9-4F9E-B827-20FB6AF68E77}">
      <dgm:prSet/>
      <dgm:spPr/>
      <dgm:t>
        <a:bodyPr/>
        <a:lstStyle/>
        <a:p>
          <a:endParaRPr lang="en-US"/>
        </a:p>
      </dgm:t>
    </dgm:pt>
    <dgm:pt modelId="{55040076-AD90-4546-9E65-1F926D7A8984}" type="sibTrans" cxnId="{DBB78CE4-5FD9-4F9E-B827-20FB6AF68E77}">
      <dgm:prSet/>
      <dgm:spPr/>
      <dgm:t>
        <a:bodyPr/>
        <a:lstStyle/>
        <a:p>
          <a:endParaRPr lang="en-US"/>
        </a:p>
      </dgm:t>
    </dgm:pt>
    <dgm:pt modelId="{79874E71-3BDD-407B-B9DA-6EC611C5C934}">
      <dgm:prSet/>
      <dgm:spPr/>
      <dgm:t>
        <a:bodyPr/>
        <a:lstStyle/>
        <a:p>
          <a:r>
            <a:rPr lang="en-IN" b="1" i="0"/>
            <a:t>CONCLUSION</a:t>
          </a:r>
          <a:endParaRPr lang="en-US"/>
        </a:p>
      </dgm:t>
    </dgm:pt>
    <dgm:pt modelId="{7490A210-34F3-44E7-A78A-20D13496095C}" type="parTrans" cxnId="{D0FF44FA-60FC-4CC6-9B59-65CA4BDAB1F3}">
      <dgm:prSet/>
      <dgm:spPr/>
      <dgm:t>
        <a:bodyPr/>
        <a:lstStyle/>
        <a:p>
          <a:endParaRPr lang="en-US"/>
        </a:p>
      </dgm:t>
    </dgm:pt>
    <dgm:pt modelId="{143DFB65-40E2-441F-A354-72F081795F8D}" type="sibTrans" cxnId="{D0FF44FA-60FC-4CC6-9B59-65CA4BDAB1F3}">
      <dgm:prSet/>
      <dgm:spPr/>
      <dgm:t>
        <a:bodyPr/>
        <a:lstStyle/>
        <a:p>
          <a:endParaRPr lang="en-US"/>
        </a:p>
      </dgm:t>
    </dgm:pt>
    <dgm:pt modelId="{F130C97A-D59A-48D1-BDCD-E55653F21424}" type="pres">
      <dgm:prSet presAssocID="{FBC52A00-C19C-420F-BC40-6B62D91FCFE8}" presName="vert0" presStyleCnt="0">
        <dgm:presLayoutVars>
          <dgm:dir/>
          <dgm:animOne val="branch"/>
          <dgm:animLvl val="lvl"/>
        </dgm:presLayoutVars>
      </dgm:prSet>
      <dgm:spPr/>
    </dgm:pt>
    <dgm:pt modelId="{B4CE6679-F977-46A6-9AF7-499E3FFB817C}" type="pres">
      <dgm:prSet presAssocID="{AEAAFFED-9B68-422A-B244-9AEF569BD838}" presName="thickLine" presStyleLbl="alignNode1" presStyleIdx="0" presStyleCnt="7"/>
      <dgm:spPr/>
    </dgm:pt>
    <dgm:pt modelId="{AF43D443-1750-48C7-B0CE-5FFB54A6C635}" type="pres">
      <dgm:prSet presAssocID="{AEAAFFED-9B68-422A-B244-9AEF569BD838}" presName="horz1" presStyleCnt="0"/>
      <dgm:spPr/>
    </dgm:pt>
    <dgm:pt modelId="{54688540-B36D-48FA-92CD-8CD2D25D47DF}" type="pres">
      <dgm:prSet presAssocID="{AEAAFFED-9B68-422A-B244-9AEF569BD838}" presName="tx1" presStyleLbl="revTx" presStyleIdx="0" presStyleCnt="7"/>
      <dgm:spPr/>
    </dgm:pt>
    <dgm:pt modelId="{65D531C5-241B-4350-95E3-F109077B588A}" type="pres">
      <dgm:prSet presAssocID="{AEAAFFED-9B68-422A-B244-9AEF569BD838}" presName="vert1" presStyleCnt="0"/>
      <dgm:spPr/>
    </dgm:pt>
    <dgm:pt modelId="{AD5FA4A5-982A-4E55-9051-CA834758061A}" type="pres">
      <dgm:prSet presAssocID="{8E315840-3172-4C95-8CE3-77AE7A3DB185}" presName="thickLine" presStyleLbl="alignNode1" presStyleIdx="1" presStyleCnt="7"/>
      <dgm:spPr/>
    </dgm:pt>
    <dgm:pt modelId="{6A58F049-F88E-43D5-BDF0-237F2EB08607}" type="pres">
      <dgm:prSet presAssocID="{8E315840-3172-4C95-8CE3-77AE7A3DB185}" presName="horz1" presStyleCnt="0"/>
      <dgm:spPr/>
    </dgm:pt>
    <dgm:pt modelId="{90678650-6582-4D7F-A116-DD3089ED5916}" type="pres">
      <dgm:prSet presAssocID="{8E315840-3172-4C95-8CE3-77AE7A3DB185}" presName="tx1" presStyleLbl="revTx" presStyleIdx="1" presStyleCnt="7"/>
      <dgm:spPr/>
    </dgm:pt>
    <dgm:pt modelId="{0305D282-502E-458D-89A3-44DEF6E88C8B}" type="pres">
      <dgm:prSet presAssocID="{8E315840-3172-4C95-8CE3-77AE7A3DB185}" presName="vert1" presStyleCnt="0"/>
      <dgm:spPr/>
    </dgm:pt>
    <dgm:pt modelId="{8852572C-1CD2-45D0-925E-7BA99BF62E44}" type="pres">
      <dgm:prSet presAssocID="{29798826-C4E1-4A28-86AC-7C90416EBC7E}" presName="thickLine" presStyleLbl="alignNode1" presStyleIdx="2" presStyleCnt="7"/>
      <dgm:spPr/>
    </dgm:pt>
    <dgm:pt modelId="{E0D75610-620D-4141-8626-7A300099BB5A}" type="pres">
      <dgm:prSet presAssocID="{29798826-C4E1-4A28-86AC-7C90416EBC7E}" presName="horz1" presStyleCnt="0"/>
      <dgm:spPr/>
    </dgm:pt>
    <dgm:pt modelId="{CB2B4A9F-8C00-4D85-A1A0-2B3B23895270}" type="pres">
      <dgm:prSet presAssocID="{29798826-C4E1-4A28-86AC-7C90416EBC7E}" presName="tx1" presStyleLbl="revTx" presStyleIdx="2" presStyleCnt="7"/>
      <dgm:spPr/>
    </dgm:pt>
    <dgm:pt modelId="{F555E0E0-40D6-422A-8E34-C7242A9B7283}" type="pres">
      <dgm:prSet presAssocID="{29798826-C4E1-4A28-86AC-7C90416EBC7E}" presName="vert1" presStyleCnt="0"/>
      <dgm:spPr/>
    </dgm:pt>
    <dgm:pt modelId="{1E39F351-7A52-423B-AAC2-A03AD1A03AE8}" type="pres">
      <dgm:prSet presAssocID="{EEAD81F0-C234-4AF4-93FA-7BC41850E2B6}" presName="thickLine" presStyleLbl="alignNode1" presStyleIdx="3" presStyleCnt="7"/>
      <dgm:spPr/>
    </dgm:pt>
    <dgm:pt modelId="{02222018-D685-4841-AD6E-2569327E50ED}" type="pres">
      <dgm:prSet presAssocID="{EEAD81F0-C234-4AF4-93FA-7BC41850E2B6}" presName="horz1" presStyleCnt="0"/>
      <dgm:spPr/>
    </dgm:pt>
    <dgm:pt modelId="{260E5821-6D92-465A-8205-35277D1C233F}" type="pres">
      <dgm:prSet presAssocID="{EEAD81F0-C234-4AF4-93FA-7BC41850E2B6}" presName="tx1" presStyleLbl="revTx" presStyleIdx="3" presStyleCnt="7"/>
      <dgm:spPr/>
    </dgm:pt>
    <dgm:pt modelId="{F210ACE6-4141-4576-B5C0-07303304DD5C}" type="pres">
      <dgm:prSet presAssocID="{EEAD81F0-C234-4AF4-93FA-7BC41850E2B6}" presName="vert1" presStyleCnt="0"/>
      <dgm:spPr/>
    </dgm:pt>
    <dgm:pt modelId="{975277BB-413B-4378-B3D1-2C4C71D4D781}" type="pres">
      <dgm:prSet presAssocID="{468BB087-1291-4049-9003-F04B9D8DD94D}" presName="thickLine" presStyleLbl="alignNode1" presStyleIdx="4" presStyleCnt="7"/>
      <dgm:spPr/>
    </dgm:pt>
    <dgm:pt modelId="{D83E20E9-ED8B-4BC8-A813-8DF90C70423F}" type="pres">
      <dgm:prSet presAssocID="{468BB087-1291-4049-9003-F04B9D8DD94D}" presName="horz1" presStyleCnt="0"/>
      <dgm:spPr/>
    </dgm:pt>
    <dgm:pt modelId="{0A668046-4EA7-4B7B-8B74-AAED3FC08F89}" type="pres">
      <dgm:prSet presAssocID="{468BB087-1291-4049-9003-F04B9D8DD94D}" presName="tx1" presStyleLbl="revTx" presStyleIdx="4" presStyleCnt="7"/>
      <dgm:spPr/>
    </dgm:pt>
    <dgm:pt modelId="{2285B1F5-E352-447E-AB14-F905F56254C3}" type="pres">
      <dgm:prSet presAssocID="{468BB087-1291-4049-9003-F04B9D8DD94D}" presName="vert1" presStyleCnt="0"/>
      <dgm:spPr/>
    </dgm:pt>
    <dgm:pt modelId="{59E74D36-D1D9-47DE-A3BD-8374852AF3DC}" type="pres">
      <dgm:prSet presAssocID="{ECDDB876-D1B7-4E9A-8EC9-253E71EADDB7}" presName="thickLine" presStyleLbl="alignNode1" presStyleIdx="5" presStyleCnt="7"/>
      <dgm:spPr/>
    </dgm:pt>
    <dgm:pt modelId="{739ACE8E-6CBC-4897-A787-CCD61DE8DC06}" type="pres">
      <dgm:prSet presAssocID="{ECDDB876-D1B7-4E9A-8EC9-253E71EADDB7}" presName="horz1" presStyleCnt="0"/>
      <dgm:spPr/>
    </dgm:pt>
    <dgm:pt modelId="{3AD67CB0-A6F2-4AFB-A505-F40320F98D5F}" type="pres">
      <dgm:prSet presAssocID="{ECDDB876-D1B7-4E9A-8EC9-253E71EADDB7}" presName="tx1" presStyleLbl="revTx" presStyleIdx="5" presStyleCnt="7"/>
      <dgm:spPr/>
    </dgm:pt>
    <dgm:pt modelId="{46E9A436-F579-40EF-96ED-7E26ACBD8967}" type="pres">
      <dgm:prSet presAssocID="{ECDDB876-D1B7-4E9A-8EC9-253E71EADDB7}" presName="vert1" presStyleCnt="0"/>
      <dgm:spPr/>
    </dgm:pt>
    <dgm:pt modelId="{1DF6F7BE-7F5B-46A3-BB66-62A80951DB0D}" type="pres">
      <dgm:prSet presAssocID="{79874E71-3BDD-407B-B9DA-6EC611C5C934}" presName="thickLine" presStyleLbl="alignNode1" presStyleIdx="6" presStyleCnt="7"/>
      <dgm:spPr/>
    </dgm:pt>
    <dgm:pt modelId="{FB46E993-BB7F-4B53-9849-9B47FA04FBB3}" type="pres">
      <dgm:prSet presAssocID="{79874E71-3BDD-407B-B9DA-6EC611C5C934}" presName="horz1" presStyleCnt="0"/>
      <dgm:spPr/>
    </dgm:pt>
    <dgm:pt modelId="{103DD564-D1AA-4249-B0B1-905C5733F3F3}" type="pres">
      <dgm:prSet presAssocID="{79874E71-3BDD-407B-B9DA-6EC611C5C934}" presName="tx1" presStyleLbl="revTx" presStyleIdx="6" presStyleCnt="7"/>
      <dgm:spPr/>
    </dgm:pt>
    <dgm:pt modelId="{5F54F1CB-381C-4B54-A0D8-7028F805AA76}" type="pres">
      <dgm:prSet presAssocID="{79874E71-3BDD-407B-B9DA-6EC611C5C934}" presName="vert1" presStyleCnt="0"/>
      <dgm:spPr/>
    </dgm:pt>
  </dgm:ptLst>
  <dgm:cxnLst>
    <dgm:cxn modelId="{EB5C5A09-E983-4844-9940-5C735D2FB9DD}" type="presOf" srcId="{79874E71-3BDD-407B-B9DA-6EC611C5C934}" destId="{103DD564-D1AA-4249-B0B1-905C5733F3F3}" srcOrd="0" destOrd="0" presId="urn:microsoft.com/office/officeart/2008/layout/LinedList"/>
    <dgm:cxn modelId="{5078D90F-0D9D-4F5C-8972-63A6E6D28F38}" srcId="{FBC52A00-C19C-420F-BC40-6B62D91FCFE8}" destId="{468BB087-1291-4049-9003-F04B9D8DD94D}" srcOrd="4" destOrd="0" parTransId="{4C63E431-D04C-4F44-A6AC-971B46A8FDBE}" sibTransId="{28424D43-5577-4A49-86C6-8A5446FF9A4D}"/>
    <dgm:cxn modelId="{AE3EDB27-9015-4372-B537-CBD519410281}" srcId="{FBC52A00-C19C-420F-BC40-6B62D91FCFE8}" destId="{EEAD81F0-C234-4AF4-93FA-7BC41850E2B6}" srcOrd="3" destOrd="0" parTransId="{8F29198E-D512-4F96-81B3-EA498D9AFA96}" sibTransId="{C33D4F91-B53C-4888-B8D5-D0AE41CB33DD}"/>
    <dgm:cxn modelId="{817DBF3A-5CAE-411E-96B5-96CB01C6D2BA}" srcId="{FBC52A00-C19C-420F-BC40-6B62D91FCFE8}" destId="{29798826-C4E1-4A28-86AC-7C90416EBC7E}" srcOrd="2" destOrd="0" parTransId="{F9B183B2-231F-4D27-9A4F-D3C3CE1F7255}" sibTransId="{33C038CE-DEC9-4845-BF02-412E2459AF02}"/>
    <dgm:cxn modelId="{E6835362-CC6D-4737-9CFD-9832F07C1C2B}" type="presOf" srcId="{FBC52A00-C19C-420F-BC40-6B62D91FCFE8}" destId="{F130C97A-D59A-48D1-BDCD-E55653F21424}" srcOrd="0" destOrd="0" presId="urn:microsoft.com/office/officeart/2008/layout/LinedList"/>
    <dgm:cxn modelId="{45DAAC73-7085-4896-8F4E-99BA2B6F677A}" srcId="{FBC52A00-C19C-420F-BC40-6B62D91FCFE8}" destId="{AEAAFFED-9B68-422A-B244-9AEF569BD838}" srcOrd="0" destOrd="0" parTransId="{6FECDF44-294E-4A00-BEB4-88DBD54DE450}" sibTransId="{EFB30BAE-90DF-4B8E-B7AD-311864896DCF}"/>
    <dgm:cxn modelId="{31A71B56-F83B-4D10-90DF-09C39C722D79}" type="presOf" srcId="{8E315840-3172-4C95-8CE3-77AE7A3DB185}" destId="{90678650-6582-4D7F-A116-DD3089ED5916}" srcOrd="0" destOrd="0" presId="urn:microsoft.com/office/officeart/2008/layout/LinedList"/>
    <dgm:cxn modelId="{D2166A8A-5946-4B26-8F26-A60C44054DDA}" type="presOf" srcId="{468BB087-1291-4049-9003-F04B9D8DD94D}" destId="{0A668046-4EA7-4B7B-8B74-AAED3FC08F89}" srcOrd="0" destOrd="0" presId="urn:microsoft.com/office/officeart/2008/layout/LinedList"/>
    <dgm:cxn modelId="{9E1E8498-294A-4B1E-9362-F7D65F89B069}" srcId="{FBC52A00-C19C-420F-BC40-6B62D91FCFE8}" destId="{8E315840-3172-4C95-8CE3-77AE7A3DB185}" srcOrd="1" destOrd="0" parTransId="{1D086039-74AA-4C53-90E7-38930A0C0281}" sibTransId="{92FC3881-FBCC-462D-ACBF-CF272CBB06A1}"/>
    <dgm:cxn modelId="{0BA35E9E-723B-4571-B8B1-00D5C76006B2}" type="presOf" srcId="{ECDDB876-D1B7-4E9A-8EC9-253E71EADDB7}" destId="{3AD67CB0-A6F2-4AFB-A505-F40320F98D5F}" srcOrd="0" destOrd="0" presId="urn:microsoft.com/office/officeart/2008/layout/LinedList"/>
    <dgm:cxn modelId="{33CF40B8-B6E7-425E-9D8E-B8D54A507076}" type="presOf" srcId="{EEAD81F0-C234-4AF4-93FA-7BC41850E2B6}" destId="{260E5821-6D92-465A-8205-35277D1C233F}" srcOrd="0" destOrd="0" presId="urn:microsoft.com/office/officeart/2008/layout/LinedList"/>
    <dgm:cxn modelId="{4E69EBC7-0DC3-4619-8FC7-98E627F8253F}" type="presOf" srcId="{29798826-C4E1-4A28-86AC-7C90416EBC7E}" destId="{CB2B4A9F-8C00-4D85-A1A0-2B3B23895270}" srcOrd="0" destOrd="0" presId="urn:microsoft.com/office/officeart/2008/layout/LinedList"/>
    <dgm:cxn modelId="{B40722CF-B6DA-46BE-AFAF-9A02BC4BBDF4}" type="presOf" srcId="{AEAAFFED-9B68-422A-B244-9AEF569BD838}" destId="{54688540-B36D-48FA-92CD-8CD2D25D47DF}" srcOrd="0" destOrd="0" presId="urn:microsoft.com/office/officeart/2008/layout/LinedList"/>
    <dgm:cxn modelId="{DBB78CE4-5FD9-4F9E-B827-20FB6AF68E77}" srcId="{FBC52A00-C19C-420F-BC40-6B62D91FCFE8}" destId="{ECDDB876-D1B7-4E9A-8EC9-253E71EADDB7}" srcOrd="5" destOrd="0" parTransId="{A0C70C34-4627-44D2-8FFF-AE9DE633B29C}" sibTransId="{55040076-AD90-4546-9E65-1F926D7A8984}"/>
    <dgm:cxn modelId="{D0FF44FA-60FC-4CC6-9B59-65CA4BDAB1F3}" srcId="{FBC52A00-C19C-420F-BC40-6B62D91FCFE8}" destId="{79874E71-3BDD-407B-B9DA-6EC611C5C934}" srcOrd="6" destOrd="0" parTransId="{7490A210-34F3-44E7-A78A-20D13496095C}" sibTransId="{143DFB65-40E2-441F-A354-72F081795F8D}"/>
    <dgm:cxn modelId="{880C4300-74F8-4991-9C85-3321D346C249}" type="presParOf" srcId="{F130C97A-D59A-48D1-BDCD-E55653F21424}" destId="{B4CE6679-F977-46A6-9AF7-499E3FFB817C}" srcOrd="0" destOrd="0" presId="urn:microsoft.com/office/officeart/2008/layout/LinedList"/>
    <dgm:cxn modelId="{9CABC0CF-B9EA-418A-821A-82243FF17F3C}" type="presParOf" srcId="{F130C97A-D59A-48D1-BDCD-E55653F21424}" destId="{AF43D443-1750-48C7-B0CE-5FFB54A6C635}" srcOrd="1" destOrd="0" presId="urn:microsoft.com/office/officeart/2008/layout/LinedList"/>
    <dgm:cxn modelId="{C376FDBA-B939-42E4-A4C3-99EDB71ED16C}" type="presParOf" srcId="{AF43D443-1750-48C7-B0CE-5FFB54A6C635}" destId="{54688540-B36D-48FA-92CD-8CD2D25D47DF}" srcOrd="0" destOrd="0" presId="urn:microsoft.com/office/officeart/2008/layout/LinedList"/>
    <dgm:cxn modelId="{A93D117B-7CF7-48A6-A067-98E843F46A1B}" type="presParOf" srcId="{AF43D443-1750-48C7-B0CE-5FFB54A6C635}" destId="{65D531C5-241B-4350-95E3-F109077B588A}" srcOrd="1" destOrd="0" presId="urn:microsoft.com/office/officeart/2008/layout/LinedList"/>
    <dgm:cxn modelId="{6806CCBD-0E2A-48C8-960E-F5804C9974C4}" type="presParOf" srcId="{F130C97A-D59A-48D1-BDCD-E55653F21424}" destId="{AD5FA4A5-982A-4E55-9051-CA834758061A}" srcOrd="2" destOrd="0" presId="urn:microsoft.com/office/officeart/2008/layout/LinedList"/>
    <dgm:cxn modelId="{5B92B451-02D6-4052-85AD-C89EFD691933}" type="presParOf" srcId="{F130C97A-D59A-48D1-BDCD-E55653F21424}" destId="{6A58F049-F88E-43D5-BDF0-237F2EB08607}" srcOrd="3" destOrd="0" presId="urn:microsoft.com/office/officeart/2008/layout/LinedList"/>
    <dgm:cxn modelId="{9CFED85D-9DF9-4D77-ACEC-6DFABF669E61}" type="presParOf" srcId="{6A58F049-F88E-43D5-BDF0-237F2EB08607}" destId="{90678650-6582-4D7F-A116-DD3089ED5916}" srcOrd="0" destOrd="0" presId="urn:microsoft.com/office/officeart/2008/layout/LinedList"/>
    <dgm:cxn modelId="{04D0C341-1E33-47EF-AC03-9B50AE67B138}" type="presParOf" srcId="{6A58F049-F88E-43D5-BDF0-237F2EB08607}" destId="{0305D282-502E-458D-89A3-44DEF6E88C8B}" srcOrd="1" destOrd="0" presId="urn:microsoft.com/office/officeart/2008/layout/LinedList"/>
    <dgm:cxn modelId="{AC5C9E82-579C-421C-876B-3A3F7DF213CA}" type="presParOf" srcId="{F130C97A-D59A-48D1-BDCD-E55653F21424}" destId="{8852572C-1CD2-45D0-925E-7BA99BF62E44}" srcOrd="4" destOrd="0" presId="urn:microsoft.com/office/officeart/2008/layout/LinedList"/>
    <dgm:cxn modelId="{499A90E6-E914-4599-9241-A75C2CFC9899}" type="presParOf" srcId="{F130C97A-D59A-48D1-BDCD-E55653F21424}" destId="{E0D75610-620D-4141-8626-7A300099BB5A}" srcOrd="5" destOrd="0" presId="urn:microsoft.com/office/officeart/2008/layout/LinedList"/>
    <dgm:cxn modelId="{724E2A1F-8E46-4450-A267-9C2EBB2D0B4C}" type="presParOf" srcId="{E0D75610-620D-4141-8626-7A300099BB5A}" destId="{CB2B4A9F-8C00-4D85-A1A0-2B3B23895270}" srcOrd="0" destOrd="0" presId="urn:microsoft.com/office/officeart/2008/layout/LinedList"/>
    <dgm:cxn modelId="{7EFFADA8-1F5F-43D7-90CE-14B33BD6169B}" type="presParOf" srcId="{E0D75610-620D-4141-8626-7A300099BB5A}" destId="{F555E0E0-40D6-422A-8E34-C7242A9B7283}" srcOrd="1" destOrd="0" presId="urn:microsoft.com/office/officeart/2008/layout/LinedList"/>
    <dgm:cxn modelId="{5BE57F08-9F8A-42B1-990B-50940D1D81DC}" type="presParOf" srcId="{F130C97A-D59A-48D1-BDCD-E55653F21424}" destId="{1E39F351-7A52-423B-AAC2-A03AD1A03AE8}" srcOrd="6" destOrd="0" presId="urn:microsoft.com/office/officeart/2008/layout/LinedList"/>
    <dgm:cxn modelId="{7AACB4F3-DF12-4A41-BD52-46D86B9EF323}" type="presParOf" srcId="{F130C97A-D59A-48D1-BDCD-E55653F21424}" destId="{02222018-D685-4841-AD6E-2569327E50ED}" srcOrd="7" destOrd="0" presId="urn:microsoft.com/office/officeart/2008/layout/LinedList"/>
    <dgm:cxn modelId="{A9572CF0-AF72-4D64-B286-3608EDD8A9EE}" type="presParOf" srcId="{02222018-D685-4841-AD6E-2569327E50ED}" destId="{260E5821-6D92-465A-8205-35277D1C233F}" srcOrd="0" destOrd="0" presId="urn:microsoft.com/office/officeart/2008/layout/LinedList"/>
    <dgm:cxn modelId="{155477B3-3006-4BE6-BD93-D4BE10EC61F2}" type="presParOf" srcId="{02222018-D685-4841-AD6E-2569327E50ED}" destId="{F210ACE6-4141-4576-B5C0-07303304DD5C}" srcOrd="1" destOrd="0" presId="urn:microsoft.com/office/officeart/2008/layout/LinedList"/>
    <dgm:cxn modelId="{5DF851A7-245B-4DEF-9638-C18818C200D3}" type="presParOf" srcId="{F130C97A-D59A-48D1-BDCD-E55653F21424}" destId="{975277BB-413B-4378-B3D1-2C4C71D4D781}" srcOrd="8" destOrd="0" presId="urn:microsoft.com/office/officeart/2008/layout/LinedList"/>
    <dgm:cxn modelId="{22B9793E-7228-4712-8179-2C23BD072053}" type="presParOf" srcId="{F130C97A-D59A-48D1-BDCD-E55653F21424}" destId="{D83E20E9-ED8B-4BC8-A813-8DF90C70423F}" srcOrd="9" destOrd="0" presId="urn:microsoft.com/office/officeart/2008/layout/LinedList"/>
    <dgm:cxn modelId="{08E51E16-AAA9-438C-85E7-E9FEECEB2419}" type="presParOf" srcId="{D83E20E9-ED8B-4BC8-A813-8DF90C70423F}" destId="{0A668046-4EA7-4B7B-8B74-AAED3FC08F89}" srcOrd="0" destOrd="0" presId="urn:microsoft.com/office/officeart/2008/layout/LinedList"/>
    <dgm:cxn modelId="{7B000859-5E99-409C-8C39-C304300B7808}" type="presParOf" srcId="{D83E20E9-ED8B-4BC8-A813-8DF90C70423F}" destId="{2285B1F5-E352-447E-AB14-F905F56254C3}" srcOrd="1" destOrd="0" presId="urn:microsoft.com/office/officeart/2008/layout/LinedList"/>
    <dgm:cxn modelId="{0F8875BA-8A2C-4FA6-8ECA-6D1DE860EF16}" type="presParOf" srcId="{F130C97A-D59A-48D1-BDCD-E55653F21424}" destId="{59E74D36-D1D9-47DE-A3BD-8374852AF3DC}" srcOrd="10" destOrd="0" presId="urn:microsoft.com/office/officeart/2008/layout/LinedList"/>
    <dgm:cxn modelId="{629A908B-8E1F-4427-9280-70869068AEFF}" type="presParOf" srcId="{F130C97A-D59A-48D1-BDCD-E55653F21424}" destId="{739ACE8E-6CBC-4897-A787-CCD61DE8DC06}" srcOrd="11" destOrd="0" presId="urn:microsoft.com/office/officeart/2008/layout/LinedList"/>
    <dgm:cxn modelId="{E01906B0-F490-48EA-ABFA-C452D46F69D0}" type="presParOf" srcId="{739ACE8E-6CBC-4897-A787-CCD61DE8DC06}" destId="{3AD67CB0-A6F2-4AFB-A505-F40320F98D5F}" srcOrd="0" destOrd="0" presId="urn:microsoft.com/office/officeart/2008/layout/LinedList"/>
    <dgm:cxn modelId="{5ADB69C4-7E9C-4C2E-A0A9-7226DC9791CE}" type="presParOf" srcId="{739ACE8E-6CBC-4897-A787-CCD61DE8DC06}" destId="{46E9A436-F579-40EF-96ED-7E26ACBD8967}" srcOrd="1" destOrd="0" presId="urn:microsoft.com/office/officeart/2008/layout/LinedList"/>
    <dgm:cxn modelId="{18A24EE9-FD43-4478-9B06-880661CF4DC2}" type="presParOf" srcId="{F130C97A-D59A-48D1-BDCD-E55653F21424}" destId="{1DF6F7BE-7F5B-46A3-BB66-62A80951DB0D}" srcOrd="12" destOrd="0" presId="urn:microsoft.com/office/officeart/2008/layout/LinedList"/>
    <dgm:cxn modelId="{DBD12601-EB9A-43C6-920D-8B3BDB3CE49D}" type="presParOf" srcId="{F130C97A-D59A-48D1-BDCD-E55653F21424}" destId="{FB46E993-BB7F-4B53-9849-9B47FA04FBB3}" srcOrd="13" destOrd="0" presId="urn:microsoft.com/office/officeart/2008/layout/LinedList"/>
    <dgm:cxn modelId="{25A28B02-139F-4984-96A1-12EEE7E88459}" type="presParOf" srcId="{FB46E993-BB7F-4B53-9849-9B47FA04FBB3}" destId="{103DD564-D1AA-4249-B0B1-905C5733F3F3}" srcOrd="0" destOrd="0" presId="urn:microsoft.com/office/officeart/2008/layout/LinedList"/>
    <dgm:cxn modelId="{DA127C29-A329-4F4E-BE95-D7DF2697FFD3}" type="presParOf" srcId="{FB46E993-BB7F-4B53-9849-9B47FA04FBB3}" destId="{5F54F1CB-381C-4B54-A0D8-7028F805AA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E6240-9F16-496D-838E-0BE1DF396519}"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12C70F64-6A5C-43AF-93B7-26BA737BC452}">
      <dgm:prSet/>
      <dgm:spPr/>
      <dgm:t>
        <a:bodyPr/>
        <a:lstStyle/>
        <a:p>
          <a:r>
            <a:rPr lang="en-US" b="1" i="0" baseline="0" dirty="0"/>
            <a:t>Objective:</a:t>
          </a:r>
          <a:endParaRPr lang="en-US" dirty="0"/>
        </a:p>
      </dgm:t>
    </dgm:pt>
    <dgm:pt modelId="{53A37E9F-0847-43D3-B70B-E07C1E5DD649}" type="parTrans" cxnId="{91D51A19-E238-4152-81CC-925882E67FA5}">
      <dgm:prSet/>
      <dgm:spPr/>
      <dgm:t>
        <a:bodyPr/>
        <a:lstStyle/>
        <a:p>
          <a:endParaRPr lang="en-US"/>
        </a:p>
      </dgm:t>
    </dgm:pt>
    <dgm:pt modelId="{EEAABA09-0CEF-4FDC-B67D-4D58256FA7CA}" type="sibTrans" cxnId="{91D51A19-E238-4152-81CC-925882E67FA5}">
      <dgm:prSet/>
      <dgm:spPr/>
      <dgm:t>
        <a:bodyPr/>
        <a:lstStyle/>
        <a:p>
          <a:endParaRPr lang="en-US"/>
        </a:p>
      </dgm:t>
    </dgm:pt>
    <dgm:pt modelId="{FAFCC1DB-F466-4CD2-B2EE-829FEB4F9A76}">
      <dgm:prSet/>
      <dgm:spPr/>
      <dgm:t>
        <a:bodyPr/>
        <a:lstStyle/>
        <a:p>
          <a:r>
            <a:rPr lang="en-US" b="0" i="0" baseline="0"/>
            <a:t>To find the best combination of hyperparameters that maximizes the performance of the model (focused on recall in this case).</a:t>
          </a:r>
          <a:endParaRPr lang="en-US"/>
        </a:p>
      </dgm:t>
    </dgm:pt>
    <dgm:pt modelId="{D5C2FA3A-B67F-4624-8C2D-C8971FC3DAA4}" type="parTrans" cxnId="{FE285DA4-9A87-421F-99A2-8496935DB88D}">
      <dgm:prSet/>
      <dgm:spPr/>
      <dgm:t>
        <a:bodyPr/>
        <a:lstStyle/>
        <a:p>
          <a:endParaRPr lang="en-US"/>
        </a:p>
      </dgm:t>
    </dgm:pt>
    <dgm:pt modelId="{84736F90-0A6F-4F43-8B9C-CC4069A2A8D6}" type="sibTrans" cxnId="{FE285DA4-9A87-421F-99A2-8496935DB88D}">
      <dgm:prSet/>
      <dgm:spPr/>
      <dgm:t>
        <a:bodyPr/>
        <a:lstStyle/>
        <a:p>
          <a:endParaRPr lang="en-US"/>
        </a:p>
      </dgm:t>
    </dgm:pt>
    <dgm:pt modelId="{35214711-E5F3-4F37-B721-33D4DB7E6CCB}">
      <dgm:prSet/>
      <dgm:spPr/>
      <dgm:t>
        <a:bodyPr/>
        <a:lstStyle/>
        <a:p>
          <a:r>
            <a:rPr lang="en-US" b="1" i="0" baseline="0"/>
            <a:t>Methodology:</a:t>
          </a:r>
          <a:endParaRPr lang="en-US"/>
        </a:p>
      </dgm:t>
    </dgm:pt>
    <dgm:pt modelId="{D8E5D724-9325-42E8-B7C1-90DEC0B5EE35}" type="parTrans" cxnId="{3A77F391-DE44-44B8-AFED-88F2B9519AEC}">
      <dgm:prSet/>
      <dgm:spPr/>
      <dgm:t>
        <a:bodyPr/>
        <a:lstStyle/>
        <a:p>
          <a:endParaRPr lang="en-US"/>
        </a:p>
      </dgm:t>
    </dgm:pt>
    <dgm:pt modelId="{3EE79149-F861-4503-A491-11BEC939DA44}" type="sibTrans" cxnId="{3A77F391-DE44-44B8-AFED-88F2B9519AEC}">
      <dgm:prSet/>
      <dgm:spPr/>
      <dgm:t>
        <a:bodyPr/>
        <a:lstStyle/>
        <a:p>
          <a:endParaRPr lang="en-US"/>
        </a:p>
      </dgm:t>
    </dgm:pt>
    <dgm:pt modelId="{CA13C4A9-09E5-4240-8B13-F832109BFA46}">
      <dgm:prSet/>
      <dgm:spPr/>
      <dgm:t>
        <a:bodyPr/>
        <a:lstStyle/>
        <a:p>
          <a:r>
            <a:rPr lang="en-US" b="0" i="0" baseline="0"/>
            <a:t>Used </a:t>
          </a:r>
          <a:r>
            <a:rPr lang="en-US" b="1" i="0" baseline="0"/>
            <a:t>GridSearchCV</a:t>
          </a:r>
          <a:r>
            <a:rPr lang="en-US" b="0" i="0" baseline="0"/>
            <a:t> to evaluate combinations of hyperparameters.</a:t>
          </a:r>
          <a:endParaRPr lang="en-US"/>
        </a:p>
      </dgm:t>
    </dgm:pt>
    <dgm:pt modelId="{330CE50B-C794-4D7A-A8F4-66437DB42E28}" type="parTrans" cxnId="{EE7A9A87-11D2-4282-91B6-DDF3FC8F342B}">
      <dgm:prSet/>
      <dgm:spPr/>
      <dgm:t>
        <a:bodyPr/>
        <a:lstStyle/>
        <a:p>
          <a:endParaRPr lang="en-US"/>
        </a:p>
      </dgm:t>
    </dgm:pt>
    <dgm:pt modelId="{CE6DCC35-6EB6-4214-B334-6719D0FB309D}" type="sibTrans" cxnId="{EE7A9A87-11D2-4282-91B6-DDF3FC8F342B}">
      <dgm:prSet/>
      <dgm:spPr/>
      <dgm:t>
        <a:bodyPr/>
        <a:lstStyle/>
        <a:p>
          <a:endParaRPr lang="en-US"/>
        </a:p>
      </dgm:t>
    </dgm:pt>
    <dgm:pt modelId="{FABD5F19-A44E-46E0-95E2-0E91B35DB47E}">
      <dgm:prSet/>
      <dgm:spPr/>
      <dgm:t>
        <a:bodyPr/>
        <a:lstStyle/>
        <a:p>
          <a:r>
            <a:rPr lang="en-US" b="0" i="0" baseline="0"/>
            <a:t>Performed cross-validation with </a:t>
          </a:r>
          <a:r>
            <a:rPr lang="en-US" b="1" i="0" baseline="0"/>
            <a:t>StratifiedKFold</a:t>
          </a:r>
          <a:r>
            <a:rPr lang="en-US" b="0" i="0" baseline="0"/>
            <a:t> to maintain class balance in training and testing splits.</a:t>
          </a:r>
          <a:endParaRPr lang="en-US"/>
        </a:p>
      </dgm:t>
    </dgm:pt>
    <dgm:pt modelId="{DF43B508-96AB-40DC-89FB-E8672D395A10}" type="parTrans" cxnId="{33008557-61C4-43DA-9F99-EC87E79E9C68}">
      <dgm:prSet/>
      <dgm:spPr/>
      <dgm:t>
        <a:bodyPr/>
        <a:lstStyle/>
        <a:p>
          <a:endParaRPr lang="en-US"/>
        </a:p>
      </dgm:t>
    </dgm:pt>
    <dgm:pt modelId="{71AE6CA5-DE13-4DC7-828C-7C0A456A3D97}" type="sibTrans" cxnId="{33008557-61C4-43DA-9F99-EC87E79E9C68}">
      <dgm:prSet/>
      <dgm:spPr/>
      <dgm:t>
        <a:bodyPr/>
        <a:lstStyle/>
        <a:p>
          <a:endParaRPr lang="en-US"/>
        </a:p>
      </dgm:t>
    </dgm:pt>
    <dgm:pt modelId="{418D7D50-AC5D-40D5-A989-2791C656802C}">
      <dgm:prSet/>
      <dgm:spPr/>
      <dgm:t>
        <a:bodyPr/>
        <a:lstStyle/>
        <a:p>
          <a:r>
            <a:rPr lang="en-US" b="0" i="0" baseline="0"/>
            <a:t>Optimized the model based on the </a:t>
          </a:r>
          <a:r>
            <a:rPr lang="en-US" b="1" i="0" baseline="0"/>
            <a:t>recall score</a:t>
          </a:r>
          <a:r>
            <a:rPr lang="en-US" b="0" i="0" baseline="0"/>
            <a:t>, which minimizes false negatives, crucial for fraud detection.</a:t>
          </a:r>
          <a:endParaRPr lang="en-US"/>
        </a:p>
      </dgm:t>
    </dgm:pt>
    <dgm:pt modelId="{129A5F52-E32E-4D51-AA01-3BE8279FA18B}" type="parTrans" cxnId="{A180922E-3397-4123-A0A4-C74B338DBCE6}">
      <dgm:prSet/>
      <dgm:spPr/>
      <dgm:t>
        <a:bodyPr/>
        <a:lstStyle/>
        <a:p>
          <a:endParaRPr lang="en-US"/>
        </a:p>
      </dgm:t>
    </dgm:pt>
    <dgm:pt modelId="{1A337CA8-E4F1-48D2-94E5-BD8706F936FD}" type="sibTrans" cxnId="{A180922E-3397-4123-A0A4-C74B338DBCE6}">
      <dgm:prSet/>
      <dgm:spPr/>
      <dgm:t>
        <a:bodyPr/>
        <a:lstStyle/>
        <a:p>
          <a:endParaRPr lang="en-US"/>
        </a:p>
      </dgm:t>
    </dgm:pt>
    <dgm:pt modelId="{53F2ED55-4CED-4FEE-92D9-CD23CD243963}">
      <dgm:prSet/>
      <dgm:spPr/>
      <dgm:t>
        <a:bodyPr/>
        <a:lstStyle/>
        <a:p>
          <a:r>
            <a:rPr lang="en-US" b="1" i="0" baseline="0"/>
            <a:t>Hyperparameters Tuned:</a:t>
          </a:r>
          <a:endParaRPr lang="en-US"/>
        </a:p>
      </dgm:t>
    </dgm:pt>
    <dgm:pt modelId="{D394F212-1B08-4156-B004-F5319852BE43}" type="parTrans" cxnId="{FA9911F8-42E8-4576-8BD6-0EEC41487B61}">
      <dgm:prSet/>
      <dgm:spPr/>
      <dgm:t>
        <a:bodyPr/>
        <a:lstStyle/>
        <a:p>
          <a:endParaRPr lang="en-US"/>
        </a:p>
      </dgm:t>
    </dgm:pt>
    <dgm:pt modelId="{104768F5-B6FF-48F7-A682-035A713A537D}" type="sibTrans" cxnId="{FA9911F8-42E8-4576-8BD6-0EEC41487B61}">
      <dgm:prSet/>
      <dgm:spPr/>
      <dgm:t>
        <a:bodyPr/>
        <a:lstStyle/>
        <a:p>
          <a:endParaRPr lang="en-US"/>
        </a:p>
      </dgm:t>
    </dgm:pt>
    <dgm:pt modelId="{ED664FB8-5536-4846-8FDD-F80367D71ABF}">
      <dgm:prSet/>
      <dgm:spPr/>
      <dgm:t>
        <a:bodyPr/>
        <a:lstStyle/>
        <a:p>
          <a:pPr>
            <a:buNone/>
          </a:pPr>
          <a:r>
            <a:rPr lang="en-US" b="0" i="0" baseline="0"/>
            <a:t>For AdaBoost Classifier:</a:t>
          </a:r>
          <a:endParaRPr lang="en-US"/>
        </a:p>
      </dgm:t>
    </dgm:pt>
    <dgm:pt modelId="{5E2E18D0-11CD-4914-9601-F89D0AAB82FE}" type="parTrans" cxnId="{2BD25BEB-D4B8-4120-A974-5E8F9602CE35}">
      <dgm:prSet/>
      <dgm:spPr/>
      <dgm:t>
        <a:bodyPr/>
        <a:lstStyle/>
        <a:p>
          <a:endParaRPr lang="en-US"/>
        </a:p>
      </dgm:t>
    </dgm:pt>
    <dgm:pt modelId="{4D52145D-C8C7-48F6-A422-37F369EAB213}" type="sibTrans" cxnId="{2BD25BEB-D4B8-4120-A974-5E8F9602CE35}">
      <dgm:prSet/>
      <dgm:spPr/>
      <dgm:t>
        <a:bodyPr/>
        <a:lstStyle/>
        <a:p>
          <a:endParaRPr lang="en-US"/>
        </a:p>
      </dgm:t>
    </dgm:pt>
    <dgm:pt modelId="{978065FD-4472-48A4-83FF-D21C2975E002}">
      <dgm:prSet/>
      <dgm:spPr/>
      <dgm:t>
        <a:bodyPr/>
        <a:lstStyle/>
        <a:p>
          <a:r>
            <a:rPr lang="en-US" b="1" i="0" baseline="0" dirty="0" err="1"/>
            <a:t>n_estimators</a:t>
          </a:r>
          <a:r>
            <a:rPr lang="en-US" b="0" i="0" baseline="0" dirty="0"/>
            <a:t>: Number of weak learners (e.g., decision trees).</a:t>
          </a:r>
          <a:endParaRPr lang="en-US" dirty="0"/>
        </a:p>
      </dgm:t>
    </dgm:pt>
    <dgm:pt modelId="{AA01EAD2-D112-4F14-BF37-7F543493F9E0}" type="parTrans" cxnId="{2EA6A599-6341-4D07-BE09-5A293F64826F}">
      <dgm:prSet/>
      <dgm:spPr/>
      <dgm:t>
        <a:bodyPr/>
        <a:lstStyle/>
        <a:p>
          <a:endParaRPr lang="en-US"/>
        </a:p>
      </dgm:t>
    </dgm:pt>
    <dgm:pt modelId="{E200D5A4-C4ED-42E8-96EB-582EC45F2AF0}" type="sibTrans" cxnId="{2EA6A599-6341-4D07-BE09-5A293F64826F}">
      <dgm:prSet/>
      <dgm:spPr/>
      <dgm:t>
        <a:bodyPr/>
        <a:lstStyle/>
        <a:p>
          <a:endParaRPr lang="en-US"/>
        </a:p>
      </dgm:t>
    </dgm:pt>
    <dgm:pt modelId="{9517B7AE-570A-4652-BE29-D560A3F80609}">
      <dgm:prSet/>
      <dgm:spPr/>
      <dgm:t>
        <a:bodyPr/>
        <a:lstStyle/>
        <a:p>
          <a:r>
            <a:rPr lang="en-US" b="0" i="0" baseline="0" dirty="0"/>
            <a:t>Range: [50, 100, 150]</a:t>
          </a:r>
          <a:endParaRPr lang="en-US" dirty="0"/>
        </a:p>
      </dgm:t>
    </dgm:pt>
    <dgm:pt modelId="{00A06AFE-0CD5-4AAA-AE7D-05EA8BB83DDF}" type="parTrans" cxnId="{FCFF8E2A-F16A-4D38-BE46-2426AF46618C}">
      <dgm:prSet/>
      <dgm:spPr/>
      <dgm:t>
        <a:bodyPr/>
        <a:lstStyle/>
        <a:p>
          <a:endParaRPr lang="en-US"/>
        </a:p>
      </dgm:t>
    </dgm:pt>
    <dgm:pt modelId="{859A7DC4-2187-4627-ABFF-0FF4B6AAAD7E}" type="sibTrans" cxnId="{FCFF8E2A-F16A-4D38-BE46-2426AF46618C}">
      <dgm:prSet/>
      <dgm:spPr/>
      <dgm:t>
        <a:bodyPr/>
        <a:lstStyle/>
        <a:p>
          <a:endParaRPr lang="en-US"/>
        </a:p>
      </dgm:t>
    </dgm:pt>
    <dgm:pt modelId="{09D9308E-790C-4B9A-97B4-911655ED3D56}">
      <dgm:prSet/>
      <dgm:spPr/>
      <dgm:t>
        <a:bodyPr/>
        <a:lstStyle/>
        <a:p>
          <a:r>
            <a:rPr lang="en-US" b="1" i="0" baseline="0" dirty="0" err="1"/>
            <a:t>learning_rate</a:t>
          </a:r>
          <a:r>
            <a:rPr lang="en-US" b="0" i="0" baseline="0" dirty="0"/>
            <a:t>: Step size that controls the contribution of each weak learner.</a:t>
          </a:r>
          <a:endParaRPr lang="en-US" dirty="0"/>
        </a:p>
      </dgm:t>
    </dgm:pt>
    <dgm:pt modelId="{4AE95B5B-E5F3-4E36-9C6A-27B4542DF558}" type="parTrans" cxnId="{0DC3A5D2-6A4C-432F-9885-0C220120B11C}">
      <dgm:prSet/>
      <dgm:spPr/>
      <dgm:t>
        <a:bodyPr/>
        <a:lstStyle/>
        <a:p>
          <a:endParaRPr lang="en-US"/>
        </a:p>
      </dgm:t>
    </dgm:pt>
    <dgm:pt modelId="{EECFA4FC-404B-4F6D-8F1C-F21B933DE9BE}" type="sibTrans" cxnId="{0DC3A5D2-6A4C-432F-9885-0C220120B11C}">
      <dgm:prSet/>
      <dgm:spPr/>
      <dgm:t>
        <a:bodyPr/>
        <a:lstStyle/>
        <a:p>
          <a:endParaRPr lang="en-US"/>
        </a:p>
      </dgm:t>
    </dgm:pt>
    <dgm:pt modelId="{7E739D2D-572D-4302-B2BB-292233D59F67}">
      <dgm:prSet/>
      <dgm:spPr/>
      <dgm:t>
        <a:bodyPr/>
        <a:lstStyle/>
        <a:p>
          <a:r>
            <a:rPr lang="en-US" b="0" i="0" baseline="0" dirty="0"/>
            <a:t>Range: [0.01, 0.1, 1]</a:t>
          </a:r>
          <a:endParaRPr lang="en-US" dirty="0"/>
        </a:p>
      </dgm:t>
    </dgm:pt>
    <dgm:pt modelId="{29FF588E-E91F-466B-95FA-B1A3E48F8D5D}" type="parTrans" cxnId="{1302E394-53B5-4622-B7AE-8CC0802252A4}">
      <dgm:prSet/>
      <dgm:spPr/>
      <dgm:t>
        <a:bodyPr/>
        <a:lstStyle/>
        <a:p>
          <a:endParaRPr lang="en-US"/>
        </a:p>
      </dgm:t>
    </dgm:pt>
    <dgm:pt modelId="{98E8E995-64ED-4195-90FD-7F1FFBB3A74E}" type="sibTrans" cxnId="{1302E394-53B5-4622-B7AE-8CC0802252A4}">
      <dgm:prSet/>
      <dgm:spPr/>
      <dgm:t>
        <a:bodyPr/>
        <a:lstStyle/>
        <a:p>
          <a:endParaRPr lang="en-US"/>
        </a:p>
      </dgm:t>
    </dgm:pt>
    <dgm:pt modelId="{60E31022-BDD2-41D6-B195-1BBB74677991}">
      <dgm:prSet/>
      <dgm:spPr/>
      <dgm:t>
        <a:bodyPr/>
        <a:lstStyle/>
        <a:p>
          <a:r>
            <a:rPr lang="en-US" b="1" i="0" baseline="0" dirty="0"/>
            <a:t>algorithm</a:t>
          </a:r>
          <a:r>
            <a:rPr lang="en-US" b="0" i="0" baseline="0" dirty="0"/>
            <a:t>: Boosting algorithm to use.</a:t>
          </a:r>
          <a:endParaRPr lang="en-US" dirty="0"/>
        </a:p>
      </dgm:t>
    </dgm:pt>
    <dgm:pt modelId="{EC2A05BB-E657-43F8-9203-0EB1954BBA3A}" type="parTrans" cxnId="{087461CC-5B9E-4635-B929-14E47F5115CF}">
      <dgm:prSet/>
      <dgm:spPr/>
      <dgm:t>
        <a:bodyPr/>
        <a:lstStyle/>
        <a:p>
          <a:endParaRPr lang="en-US"/>
        </a:p>
      </dgm:t>
    </dgm:pt>
    <dgm:pt modelId="{140D8FA9-A3FF-4D15-AAF6-927B900B8933}" type="sibTrans" cxnId="{087461CC-5B9E-4635-B929-14E47F5115CF}">
      <dgm:prSet/>
      <dgm:spPr/>
      <dgm:t>
        <a:bodyPr/>
        <a:lstStyle/>
        <a:p>
          <a:endParaRPr lang="en-US"/>
        </a:p>
      </dgm:t>
    </dgm:pt>
    <dgm:pt modelId="{4650190C-68CC-4B1E-A045-DE4494C13742}">
      <dgm:prSet/>
      <dgm:spPr/>
      <dgm:t>
        <a:bodyPr/>
        <a:lstStyle/>
        <a:p>
          <a:r>
            <a:rPr lang="en-US" b="0" i="0" baseline="0" dirty="0"/>
            <a:t>Values: ['SAMME', 'SAMME.R']</a:t>
          </a:r>
          <a:endParaRPr lang="en-US" dirty="0"/>
        </a:p>
      </dgm:t>
    </dgm:pt>
    <dgm:pt modelId="{F00A1030-FD9B-493E-B10D-4C495CD8E512}" type="parTrans" cxnId="{A2387EB3-6FF4-4FBB-A283-554FFEFFFDE1}">
      <dgm:prSet/>
      <dgm:spPr/>
      <dgm:t>
        <a:bodyPr/>
        <a:lstStyle/>
        <a:p>
          <a:endParaRPr lang="en-US"/>
        </a:p>
      </dgm:t>
    </dgm:pt>
    <dgm:pt modelId="{50B8162E-FDC6-45F8-BE80-412D3F68C9A5}" type="sibTrans" cxnId="{A2387EB3-6FF4-4FBB-A283-554FFEFFFDE1}">
      <dgm:prSet/>
      <dgm:spPr/>
      <dgm:t>
        <a:bodyPr/>
        <a:lstStyle/>
        <a:p>
          <a:endParaRPr lang="en-US"/>
        </a:p>
      </dgm:t>
    </dgm:pt>
    <dgm:pt modelId="{3CB9F295-1A4E-475B-B730-4E12AC40224F}">
      <dgm:prSet/>
      <dgm:spPr/>
      <dgm:t>
        <a:bodyPr/>
        <a:lstStyle/>
        <a:p>
          <a:r>
            <a:rPr lang="en-US" b="1" i="0" baseline="0"/>
            <a:t>Key Outcomes:</a:t>
          </a:r>
          <a:endParaRPr lang="en-US"/>
        </a:p>
      </dgm:t>
    </dgm:pt>
    <dgm:pt modelId="{8FEC3D50-D536-4F87-B358-763A472E50FD}" type="parTrans" cxnId="{A15F2957-C96A-45AB-B7B7-110C2559A854}">
      <dgm:prSet/>
      <dgm:spPr/>
      <dgm:t>
        <a:bodyPr/>
        <a:lstStyle/>
        <a:p>
          <a:endParaRPr lang="en-US"/>
        </a:p>
      </dgm:t>
    </dgm:pt>
    <dgm:pt modelId="{E62D6E56-08EF-4DFC-9964-C6462552F971}" type="sibTrans" cxnId="{A15F2957-C96A-45AB-B7B7-110C2559A854}">
      <dgm:prSet/>
      <dgm:spPr/>
      <dgm:t>
        <a:bodyPr/>
        <a:lstStyle/>
        <a:p>
          <a:endParaRPr lang="en-US"/>
        </a:p>
      </dgm:t>
    </dgm:pt>
    <dgm:pt modelId="{FF37044E-AAD9-4DE9-9118-FD9C7C1BD0FF}">
      <dgm:prSet/>
      <dgm:spPr/>
      <dgm:t>
        <a:bodyPr/>
        <a:lstStyle/>
        <a:p>
          <a:r>
            <a:rPr lang="en-US" b="0" i="0" baseline="0"/>
            <a:t>Identified the optimal hyperparameters:</a:t>
          </a:r>
          <a:endParaRPr lang="en-US"/>
        </a:p>
      </dgm:t>
    </dgm:pt>
    <dgm:pt modelId="{CA0500C7-D6D0-4FAE-A272-47925F87CD72}" type="parTrans" cxnId="{640F254A-0248-4B6D-9BF9-492722B58CC4}">
      <dgm:prSet/>
      <dgm:spPr/>
      <dgm:t>
        <a:bodyPr/>
        <a:lstStyle/>
        <a:p>
          <a:endParaRPr lang="en-US"/>
        </a:p>
      </dgm:t>
    </dgm:pt>
    <dgm:pt modelId="{0009A55D-1B7D-418D-8FEE-55FFA20373D8}" type="sibTrans" cxnId="{640F254A-0248-4B6D-9BF9-492722B58CC4}">
      <dgm:prSet/>
      <dgm:spPr/>
      <dgm:t>
        <a:bodyPr/>
        <a:lstStyle/>
        <a:p>
          <a:endParaRPr lang="en-US"/>
        </a:p>
      </dgm:t>
    </dgm:pt>
    <dgm:pt modelId="{E0E7EF2C-EB40-456A-BD42-DEEB28A1C4D5}">
      <dgm:prSet/>
      <dgm:spPr/>
      <dgm:t>
        <a:bodyPr/>
        <a:lstStyle/>
        <a:p>
          <a:r>
            <a:rPr lang="en-US" b="0" i="0" baseline="0"/>
            <a:t>Example: {'n_estimators': 100, 'learning_rate': 0.1, 'algorithm': 'SAMME.R'}</a:t>
          </a:r>
          <a:endParaRPr lang="en-US"/>
        </a:p>
      </dgm:t>
    </dgm:pt>
    <dgm:pt modelId="{DD8F6E22-EA33-45E1-923A-8D62372FCD44}" type="parTrans" cxnId="{81F94750-FA67-4E36-A826-9087B1444FE3}">
      <dgm:prSet/>
      <dgm:spPr/>
      <dgm:t>
        <a:bodyPr/>
        <a:lstStyle/>
        <a:p>
          <a:endParaRPr lang="en-US"/>
        </a:p>
      </dgm:t>
    </dgm:pt>
    <dgm:pt modelId="{51C09496-00AA-421D-B6E9-621823196783}" type="sibTrans" cxnId="{81F94750-FA67-4E36-A826-9087B1444FE3}">
      <dgm:prSet/>
      <dgm:spPr/>
      <dgm:t>
        <a:bodyPr/>
        <a:lstStyle/>
        <a:p>
          <a:endParaRPr lang="en-US"/>
        </a:p>
      </dgm:t>
    </dgm:pt>
    <dgm:pt modelId="{D9F4C658-E6A3-4C08-AEFF-8C2547407B87}">
      <dgm:prSet/>
      <dgm:spPr/>
      <dgm:t>
        <a:bodyPr/>
        <a:lstStyle/>
        <a:p>
          <a:r>
            <a:rPr lang="en-US" b="0" i="0" baseline="0"/>
            <a:t>Achieved a balance between </a:t>
          </a:r>
          <a:r>
            <a:rPr lang="en-US" b="1" i="0" baseline="0"/>
            <a:t>bias</a:t>
          </a:r>
          <a:r>
            <a:rPr lang="en-US" b="0" i="0" baseline="0"/>
            <a:t> and </a:t>
          </a:r>
          <a:r>
            <a:rPr lang="en-US" b="1" i="0" baseline="0"/>
            <a:t>variance</a:t>
          </a:r>
          <a:r>
            <a:rPr lang="en-US" b="0" i="0" baseline="0"/>
            <a:t>, improving the model's ability to generalize.</a:t>
          </a:r>
          <a:endParaRPr lang="en-US"/>
        </a:p>
      </dgm:t>
    </dgm:pt>
    <dgm:pt modelId="{783069D6-A1B7-4918-990F-5B44495BAE21}" type="parTrans" cxnId="{658C2415-B842-4504-A8F5-8EA31F67CC1E}">
      <dgm:prSet/>
      <dgm:spPr/>
      <dgm:t>
        <a:bodyPr/>
        <a:lstStyle/>
        <a:p>
          <a:endParaRPr lang="en-US"/>
        </a:p>
      </dgm:t>
    </dgm:pt>
    <dgm:pt modelId="{134A8EBE-6D44-4F3C-AA49-8D01D0629387}" type="sibTrans" cxnId="{658C2415-B842-4504-A8F5-8EA31F67CC1E}">
      <dgm:prSet/>
      <dgm:spPr/>
      <dgm:t>
        <a:bodyPr/>
        <a:lstStyle/>
        <a:p>
          <a:endParaRPr lang="en-US"/>
        </a:p>
      </dgm:t>
    </dgm:pt>
    <dgm:pt modelId="{2ECCFD38-DEE3-42E4-AED3-D3171668F8FE}" type="pres">
      <dgm:prSet presAssocID="{E6BE6240-9F16-496D-838E-0BE1DF396519}" presName="linear" presStyleCnt="0">
        <dgm:presLayoutVars>
          <dgm:dir/>
          <dgm:animLvl val="lvl"/>
          <dgm:resizeHandles val="exact"/>
        </dgm:presLayoutVars>
      </dgm:prSet>
      <dgm:spPr/>
    </dgm:pt>
    <dgm:pt modelId="{6ABFE62E-2E94-416D-B049-540A3F3A14DC}" type="pres">
      <dgm:prSet presAssocID="{12C70F64-6A5C-43AF-93B7-26BA737BC452}" presName="parentLin" presStyleCnt="0"/>
      <dgm:spPr/>
    </dgm:pt>
    <dgm:pt modelId="{5829E8F1-E6AB-4A57-B450-8AB14ABBD316}" type="pres">
      <dgm:prSet presAssocID="{12C70F64-6A5C-43AF-93B7-26BA737BC452}" presName="parentLeftMargin" presStyleLbl="node1" presStyleIdx="0" presStyleCnt="4"/>
      <dgm:spPr/>
    </dgm:pt>
    <dgm:pt modelId="{550B7C53-A851-486F-9EA7-78B5627BF14C}" type="pres">
      <dgm:prSet presAssocID="{12C70F64-6A5C-43AF-93B7-26BA737BC452}" presName="parentText" presStyleLbl="node1" presStyleIdx="0" presStyleCnt="4">
        <dgm:presLayoutVars>
          <dgm:chMax val="0"/>
          <dgm:bulletEnabled val="1"/>
        </dgm:presLayoutVars>
      </dgm:prSet>
      <dgm:spPr/>
    </dgm:pt>
    <dgm:pt modelId="{DF421111-F5D3-4E4C-A34A-98CAED41C4BF}" type="pres">
      <dgm:prSet presAssocID="{12C70F64-6A5C-43AF-93B7-26BA737BC452}" presName="negativeSpace" presStyleCnt="0"/>
      <dgm:spPr/>
    </dgm:pt>
    <dgm:pt modelId="{5FD42D35-A427-4621-822C-5E5A6C6FF1B5}" type="pres">
      <dgm:prSet presAssocID="{12C70F64-6A5C-43AF-93B7-26BA737BC452}" presName="childText" presStyleLbl="conFgAcc1" presStyleIdx="0" presStyleCnt="4">
        <dgm:presLayoutVars>
          <dgm:bulletEnabled val="1"/>
        </dgm:presLayoutVars>
      </dgm:prSet>
      <dgm:spPr/>
    </dgm:pt>
    <dgm:pt modelId="{6CA3CC98-283A-45B0-BCC6-6714F2CB6187}" type="pres">
      <dgm:prSet presAssocID="{EEAABA09-0CEF-4FDC-B67D-4D58256FA7CA}" presName="spaceBetweenRectangles" presStyleCnt="0"/>
      <dgm:spPr/>
    </dgm:pt>
    <dgm:pt modelId="{B369227B-E314-4A14-9090-FDB5568D1A99}" type="pres">
      <dgm:prSet presAssocID="{35214711-E5F3-4F37-B721-33D4DB7E6CCB}" presName="parentLin" presStyleCnt="0"/>
      <dgm:spPr/>
    </dgm:pt>
    <dgm:pt modelId="{57746E4A-3A2C-4217-BB32-1BCE2B311873}" type="pres">
      <dgm:prSet presAssocID="{35214711-E5F3-4F37-B721-33D4DB7E6CCB}" presName="parentLeftMargin" presStyleLbl="node1" presStyleIdx="0" presStyleCnt="4"/>
      <dgm:spPr/>
    </dgm:pt>
    <dgm:pt modelId="{7B610BD1-7986-4DC3-AE95-A6A9160243CC}" type="pres">
      <dgm:prSet presAssocID="{35214711-E5F3-4F37-B721-33D4DB7E6CCB}" presName="parentText" presStyleLbl="node1" presStyleIdx="1" presStyleCnt="4">
        <dgm:presLayoutVars>
          <dgm:chMax val="0"/>
          <dgm:bulletEnabled val="1"/>
        </dgm:presLayoutVars>
      </dgm:prSet>
      <dgm:spPr/>
    </dgm:pt>
    <dgm:pt modelId="{EC38C0FC-E805-4CBD-BC30-4AA4F31F8A9C}" type="pres">
      <dgm:prSet presAssocID="{35214711-E5F3-4F37-B721-33D4DB7E6CCB}" presName="negativeSpace" presStyleCnt="0"/>
      <dgm:spPr/>
    </dgm:pt>
    <dgm:pt modelId="{0E97A774-AA49-44DF-B8C3-28113F92CFE7}" type="pres">
      <dgm:prSet presAssocID="{35214711-E5F3-4F37-B721-33D4DB7E6CCB}" presName="childText" presStyleLbl="conFgAcc1" presStyleIdx="1" presStyleCnt="4">
        <dgm:presLayoutVars>
          <dgm:bulletEnabled val="1"/>
        </dgm:presLayoutVars>
      </dgm:prSet>
      <dgm:spPr/>
    </dgm:pt>
    <dgm:pt modelId="{385660B3-7CCB-4B79-B6F6-7240D762B17F}" type="pres">
      <dgm:prSet presAssocID="{3EE79149-F861-4503-A491-11BEC939DA44}" presName="spaceBetweenRectangles" presStyleCnt="0"/>
      <dgm:spPr/>
    </dgm:pt>
    <dgm:pt modelId="{B28308FE-0587-4E08-B602-0C6531DB8523}" type="pres">
      <dgm:prSet presAssocID="{53F2ED55-4CED-4FEE-92D9-CD23CD243963}" presName="parentLin" presStyleCnt="0"/>
      <dgm:spPr/>
    </dgm:pt>
    <dgm:pt modelId="{EFCEA25E-7631-41EA-9106-C9B10870C392}" type="pres">
      <dgm:prSet presAssocID="{53F2ED55-4CED-4FEE-92D9-CD23CD243963}" presName="parentLeftMargin" presStyleLbl="node1" presStyleIdx="1" presStyleCnt="4"/>
      <dgm:spPr/>
    </dgm:pt>
    <dgm:pt modelId="{91C15451-A31B-49B7-BF12-BB624B572F79}" type="pres">
      <dgm:prSet presAssocID="{53F2ED55-4CED-4FEE-92D9-CD23CD243963}" presName="parentText" presStyleLbl="node1" presStyleIdx="2" presStyleCnt="4">
        <dgm:presLayoutVars>
          <dgm:chMax val="0"/>
          <dgm:bulletEnabled val="1"/>
        </dgm:presLayoutVars>
      </dgm:prSet>
      <dgm:spPr/>
    </dgm:pt>
    <dgm:pt modelId="{2974B52E-3CFD-434C-BEE2-5DEA32CEBF36}" type="pres">
      <dgm:prSet presAssocID="{53F2ED55-4CED-4FEE-92D9-CD23CD243963}" presName="negativeSpace" presStyleCnt="0"/>
      <dgm:spPr/>
    </dgm:pt>
    <dgm:pt modelId="{57E393F5-D654-4E9C-BEE9-CC758CB696F0}" type="pres">
      <dgm:prSet presAssocID="{53F2ED55-4CED-4FEE-92D9-CD23CD243963}" presName="childText" presStyleLbl="conFgAcc1" presStyleIdx="2" presStyleCnt="4">
        <dgm:presLayoutVars>
          <dgm:bulletEnabled val="1"/>
        </dgm:presLayoutVars>
      </dgm:prSet>
      <dgm:spPr/>
    </dgm:pt>
    <dgm:pt modelId="{852FE0B6-6612-46CB-A1AD-24BF2AF65F4F}" type="pres">
      <dgm:prSet presAssocID="{104768F5-B6FF-48F7-A682-035A713A537D}" presName="spaceBetweenRectangles" presStyleCnt="0"/>
      <dgm:spPr/>
    </dgm:pt>
    <dgm:pt modelId="{0CC05BFD-B9C8-4727-815A-7069DD2C7350}" type="pres">
      <dgm:prSet presAssocID="{3CB9F295-1A4E-475B-B730-4E12AC40224F}" presName="parentLin" presStyleCnt="0"/>
      <dgm:spPr/>
    </dgm:pt>
    <dgm:pt modelId="{6341DD7E-F5E1-4B7A-A2F7-D7B65909EC4A}" type="pres">
      <dgm:prSet presAssocID="{3CB9F295-1A4E-475B-B730-4E12AC40224F}" presName="parentLeftMargin" presStyleLbl="node1" presStyleIdx="2" presStyleCnt="4"/>
      <dgm:spPr/>
    </dgm:pt>
    <dgm:pt modelId="{5F85360E-724B-4277-85B9-D221F2F93360}" type="pres">
      <dgm:prSet presAssocID="{3CB9F295-1A4E-475B-B730-4E12AC40224F}" presName="parentText" presStyleLbl="node1" presStyleIdx="3" presStyleCnt="4">
        <dgm:presLayoutVars>
          <dgm:chMax val="0"/>
          <dgm:bulletEnabled val="1"/>
        </dgm:presLayoutVars>
      </dgm:prSet>
      <dgm:spPr/>
    </dgm:pt>
    <dgm:pt modelId="{CE4FAD3C-D2F1-4C95-90A7-F08E4B7B777C}" type="pres">
      <dgm:prSet presAssocID="{3CB9F295-1A4E-475B-B730-4E12AC40224F}" presName="negativeSpace" presStyleCnt="0"/>
      <dgm:spPr/>
    </dgm:pt>
    <dgm:pt modelId="{A7A34F90-6CB9-4E81-92A6-55E245D3CC3C}" type="pres">
      <dgm:prSet presAssocID="{3CB9F295-1A4E-475B-B730-4E12AC40224F}" presName="childText" presStyleLbl="conFgAcc1" presStyleIdx="3" presStyleCnt="4">
        <dgm:presLayoutVars>
          <dgm:bulletEnabled val="1"/>
        </dgm:presLayoutVars>
      </dgm:prSet>
      <dgm:spPr/>
    </dgm:pt>
  </dgm:ptLst>
  <dgm:cxnLst>
    <dgm:cxn modelId="{658C2415-B842-4504-A8F5-8EA31F67CC1E}" srcId="{3CB9F295-1A4E-475B-B730-4E12AC40224F}" destId="{D9F4C658-E6A3-4C08-AEFF-8C2547407B87}" srcOrd="2" destOrd="0" parTransId="{783069D6-A1B7-4918-990F-5B44495BAE21}" sibTransId="{134A8EBE-6D44-4F3C-AA49-8D01D0629387}"/>
    <dgm:cxn modelId="{272A3C17-6A6E-4672-95F0-5BC0D44F76A2}" type="presOf" srcId="{ED664FB8-5536-4846-8FDD-F80367D71ABF}" destId="{57E393F5-D654-4E9C-BEE9-CC758CB696F0}" srcOrd="0" destOrd="0" presId="urn:microsoft.com/office/officeart/2005/8/layout/list1"/>
    <dgm:cxn modelId="{91D51A19-E238-4152-81CC-925882E67FA5}" srcId="{E6BE6240-9F16-496D-838E-0BE1DF396519}" destId="{12C70F64-6A5C-43AF-93B7-26BA737BC452}" srcOrd="0" destOrd="0" parTransId="{53A37E9F-0847-43D3-B70B-E07C1E5DD649}" sibTransId="{EEAABA09-0CEF-4FDC-B67D-4D58256FA7CA}"/>
    <dgm:cxn modelId="{5B9E581B-A571-4BC3-BC7C-BB71D575E7C4}" type="presOf" srcId="{53F2ED55-4CED-4FEE-92D9-CD23CD243963}" destId="{EFCEA25E-7631-41EA-9106-C9B10870C392}" srcOrd="0" destOrd="0" presId="urn:microsoft.com/office/officeart/2005/8/layout/list1"/>
    <dgm:cxn modelId="{32A76420-91BB-4C0C-9A14-41CCF15B43E8}" type="presOf" srcId="{12C70F64-6A5C-43AF-93B7-26BA737BC452}" destId="{550B7C53-A851-486F-9EA7-78B5627BF14C}" srcOrd="1" destOrd="0" presId="urn:microsoft.com/office/officeart/2005/8/layout/list1"/>
    <dgm:cxn modelId="{FCFF8E2A-F16A-4D38-BE46-2426AF46618C}" srcId="{978065FD-4472-48A4-83FF-D21C2975E002}" destId="{9517B7AE-570A-4652-BE29-D560A3F80609}" srcOrd="0" destOrd="0" parTransId="{00A06AFE-0CD5-4AAA-AE7D-05EA8BB83DDF}" sibTransId="{859A7DC4-2187-4627-ABFF-0FF4B6AAAD7E}"/>
    <dgm:cxn modelId="{A180922E-3397-4123-A0A4-C74B338DBCE6}" srcId="{35214711-E5F3-4F37-B721-33D4DB7E6CCB}" destId="{418D7D50-AC5D-40D5-A989-2791C656802C}" srcOrd="2" destOrd="0" parTransId="{129A5F52-E32E-4D51-AA01-3BE8279FA18B}" sibTransId="{1A337CA8-E4F1-48D2-94E5-BD8706F936FD}"/>
    <dgm:cxn modelId="{5E36CE3E-63FB-40EF-A2EF-DB8E2FE54B38}" type="presOf" srcId="{4650190C-68CC-4B1E-A045-DE4494C13742}" destId="{57E393F5-D654-4E9C-BEE9-CC758CB696F0}" srcOrd="0" destOrd="6" presId="urn:microsoft.com/office/officeart/2005/8/layout/list1"/>
    <dgm:cxn modelId="{EAC5C15F-6D55-4E93-BDA8-FBC5B6218C44}" type="presOf" srcId="{978065FD-4472-48A4-83FF-D21C2975E002}" destId="{57E393F5-D654-4E9C-BEE9-CC758CB696F0}" srcOrd="0" destOrd="1" presId="urn:microsoft.com/office/officeart/2005/8/layout/list1"/>
    <dgm:cxn modelId="{EC91DF60-EA66-4E26-A473-BEC440A0EA16}" type="presOf" srcId="{09D9308E-790C-4B9A-97B4-911655ED3D56}" destId="{57E393F5-D654-4E9C-BEE9-CC758CB696F0}" srcOrd="0" destOrd="3" presId="urn:microsoft.com/office/officeart/2005/8/layout/list1"/>
    <dgm:cxn modelId="{9D579B63-5375-4A1F-A853-3EBA99678219}" type="presOf" srcId="{9517B7AE-570A-4652-BE29-D560A3F80609}" destId="{57E393F5-D654-4E9C-BEE9-CC758CB696F0}" srcOrd="0" destOrd="2" presId="urn:microsoft.com/office/officeart/2005/8/layout/list1"/>
    <dgm:cxn modelId="{3ED0AF45-FB42-46B8-B9C4-C12EED85D600}" type="presOf" srcId="{3CB9F295-1A4E-475B-B730-4E12AC40224F}" destId="{5F85360E-724B-4277-85B9-D221F2F93360}" srcOrd="1" destOrd="0" presId="urn:microsoft.com/office/officeart/2005/8/layout/list1"/>
    <dgm:cxn modelId="{0E7FD945-B4BF-480C-BB86-F131D75F561F}" type="presOf" srcId="{FAFCC1DB-F466-4CD2-B2EE-829FEB4F9A76}" destId="{5FD42D35-A427-4621-822C-5E5A6C6FF1B5}" srcOrd="0" destOrd="0" presId="urn:microsoft.com/office/officeart/2005/8/layout/list1"/>
    <dgm:cxn modelId="{640F254A-0248-4B6D-9BF9-492722B58CC4}" srcId="{3CB9F295-1A4E-475B-B730-4E12AC40224F}" destId="{FF37044E-AAD9-4DE9-9118-FD9C7C1BD0FF}" srcOrd="0" destOrd="0" parTransId="{CA0500C7-D6D0-4FAE-A272-47925F87CD72}" sibTransId="{0009A55D-1B7D-418D-8FEE-55FFA20373D8}"/>
    <dgm:cxn modelId="{81F94750-FA67-4E36-A826-9087B1444FE3}" srcId="{3CB9F295-1A4E-475B-B730-4E12AC40224F}" destId="{E0E7EF2C-EB40-456A-BD42-DEEB28A1C4D5}" srcOrd="1" destOrd="0" parTransId="{DD8F6E22-EA33-45E1-923A-8D62372FCD44}" sibTransId="{51C09496-00AA-421D-B6E9-621823196783}"/>
    <dgm:cxn modelId="{67ACEB72-F0BB-4DDB-9263-ED2B061D3874}" type="presOf" srcId="{35214711-E5F3-4F37-B721-33D4DB7E6CCB}" destId="{7B610BD1-7986-4DC3-AE95-A6A9160243CC}" srcOrd="1" destOrd="0" presId="urn:microsoft.com/office/officeart/2005/8/layout/list1"/>
    <dgm:cxn modelId="{E5F86974-956C-4702-BA81-BB39B3AE4C7A}" type="presOf" srcId="{E6BE6240-9F16-496D-838E-0BE1DF396519}" destId="{2ECCFD38-DEE3-42E4-AED3-D3171668F8FE}" srcOrd="0" destOrd="0" presId="urn:microsoft.com/office/officeart/2005/8/layout/list1"/>
    <dgm:cxn modelId="{A15F2957-C96A-45AB-B7B7-110C2559A854}" srcId="{E6BE6240-9F16-496D-838E-0BE1DF396519}" destId="{3CB9F295-1A4E-475B-B730-4E12AC40224F}" srcOrd="3" destOrd="0" parTransId="{8FEC3D50-D536-4F87-B358-763A472E50FD}" sibTransId="{E62D6E56-08EF-4DFC-9964-C6462552F971}"/>
    <dgm:cxn modelId="{33008557-61C4-43DA-9F99-EC87E79E9C68}" srcId="{35214711-E5F3-4F37-B721-33D4DB7E6CCB}" destId="{FABD5F19-A44E-46E0-95E2-0E91B35DB47E}" srcOrd="1" destOrd="0" parTransId="{DF43B508-96AB-40DC-89FB-E8672D395A10}" sibTransId="{71AE6CA5-DE13-4DC7-828C-7C0A456A3D97}"/>
    <dgm:cxn modelId="{11202F80-78B9-410F-8CFF-48D0456308FD}" type="presOf" srcId="{7E739D2D-572D-4302-B2BB-292233D59F67}" destId="{57E393F5-D654-4E9C-BEE9-CC758CB696F0}" srcOrd="0" destOrd="4" presId="urn:microsoft.com/office/officeart/2005/8/layout/list1"/>
    <dgm:cxn modelId="{EE7A9A87-11D2-4282-91B6-DDF3FC8F342B}" srcId="{35214711-E5F3-4F37-B721-33D4DB7E6CCB}" destId="{CA13C4A9-09E5-4240-8B13-F832109BFA46}" srcOrd="0" destOrd="0" parTransId="{330CE50B-C794-4D7A-A8F4-66437DB42E28}" sibTransId="{CE6DCC35-6EB6-4214-B334-6719D0FB309D}"/>
    <dgm:cxn modelId="{C237A788-492D-4620-A225-7FF6134885BD}" type="presOf" srcId="{418D7D50-AC5D-40D5-A989-2791C656802C}" destId="{0E97A774-AA49-44DF-B8C3-28113F92CFE7}" srcOrd="0" destOrd="2" presId="urn:microsoft.com/office/officeart/2005/8/layout/list1"/>
    <dgm:cxn modelId="{3A77F391-DE44-44B8-AFED-88F2B9519AEC}" srcId="{E6BE6240-9F16-496D-838E-0BE1DF396519}" destId="{35214711-E5F3-4F37-B721-33D4DB7E6CCB}" srcOrd="1" destOrd="0" parTransId="{D8E5D724-9325-42E8-B7C1-90DEC0B5EE35}" sibTransId="{3EE79149-F861-4503-A491-11BEC939DA44}"/>
    <dgm:cxn modelId="{1302E394-53B5-4622-B7AE-8CC0802252A4}" srcId="{09D9308E-790C-4B9A-97B4-911655ED3D56}" destId="{7E739D2D-572D-4302-B2BB-292233D59F67}" srcOrd="0" destOrd="0" parTransId="{29FF588E-E91F-466B-95FA-B1A3E48F8D5D}" sibTransId="{98E8E995-64ED-4195-90FD-7F1FFBB3A74E}"/>
    <dgm:cxn modelId="{2EA6A599-6341-4D07-BE09-5A293F64826F}" srcId="{53F2ED55-4CED-4FEE-92D9-CD23CD243963}" destId="{978065FD-4472-48A4-83FF-D21C2975E002}" srcOrd="1" destOrd="0" parTransId="{AA01EAD2-D112-4F14-BF37-7F543493F9E0}" sibTransId="{E200D5A4-C4ED-42E8-96EB-582EC45F2AF0}"/>
    <dgm:cxn modelId="{84A14D9A-ACBF-4659-83CE-9DD152A22676}" type="presOf" srcId="{FF37044E-AAD9-4DE9-9118-FD9C7C1BD0FF}" destId="{A7A34F90-6CB9-4E81-92A6-55E245D3CC3C}" srcOrd="0" destOrd="0" presId="urn:microsoft.com/office/officeart/2005/8/layout/list1"/>
    <dgm:cxn modelId="{FE285DA4-9A87-421F-99A2-8496935DB88D}" srcId="{12C70F64-6A5C-43AF-93B7-26BA737BC452}" destId="{FAFCC1DB-F466-4CD2-B2EE-829FEB4F9A76}" srcOrd="0" destOrd="0" parTransId="{D5C2FA3A-B67F-4624-8C2D-C8971FC3DAA4}" sibTransId="{84736F90-0A6F-4F43-8B9C-CC4069A2A8D6}"/>
    <dgm:cxn modelId="{F6E484A6-4016-411F-81C0-A831CE74ABB8}" type="presOf" srcId="{D9F4C658-E6A3-4C08-AEFF-8C2547407B87}" destId="{A7A34F90-6CB9-4E81-92A6-55E245D3CC3C}" srcOrd="0" destOrd="2" presId="urn:microsoft.com/office/officeart/2005/8/layout/list1"/>
    <dgm:cxn modelId="{A2387EB3-6FF4-4FBB-A283-554FFEFFFDE1}" srcId="{60E31022-BDD2-41D6-B195-1BBB74677991}" destId="{4650190C-68CC-4B1E-A045-DE4494C13742}" srcOrd="0" destOrd="0" parTransId="{F00A1030-FD9B-493E-B10D-4C495CD8E512}" sibTransId="{50B8162E-FDC6-45F8-BE80-412D3F68C9A5}"/>
    <dgm:cxn modelId="{33BFB5BA-A1A1-4894-9A42-402F2C807B37}" type="presOf" srcId="{53F2ED55-4CED-4FEE-92D9-CD23CD243963}" destId="{91C15451-A31B-49B7-BF12-BB624B572F79}" srcOrd="1" destOrd="0" presId="urn:microsoft.com/office/officeart/2005/8/layout/list1"/>
    <dgm:cxn modelId="{EE94D3BA-A9CA-4FAE-9C9C-81EE3E7CAC4B}" type="presOf" srcId="{CA13C4A9-09E5-4240-8B13-F832109BFA46}" destId="{0E97A774-AA49-44DF-B8C3-28113F92CFE7}" srcOrd="0" destOrd="0" presId="urn:microsoft.com/office/officeart/2005/8/layout/list1"/>
    <dgm:cxn modelId="{A00788C4-615C-4F54-B11A-FE329B62A6C8}" type="presOf" srcId="{35214711-E5F3-4F37-B721-33D4DB7E6CCB}" destId="{57746E4A-3A2C-4217-BB32-1BCE2B311873}" srcOrd="0" destOrd="0" presId="urn:microsoft.com/office/officeart/2005/8/layout/list1"/>
    <dgm:cxn modelId="{5DAFB6C4-B560-43AB-997F-70D7AAFE3F26}" type="presOf" srcId="{3CB9F295-1A4E-475B-B730-4E12AC40224F}" destId="{6341DD7E-F5E1-4B7A-A2F7-D7B65909EC4A}" srcOrd="0" destOrd="0" presId="urn:microsoft.com/office/officeart/2005/8/layout/list1"/>
    <dgm:cxn modelId="{087461CC-5B9E-4635-B929-14E47F5115CF}" srcId="{53F2ED55-4CED-4FEE-92D9-CD23CD243963}" destId="{60E31022-BDD2-41D6-B195-1BBB74677991}" srcOrd="3" destOrd="0" parTransId="{EC2A05BB-E657-43F8-9203-0EB1954BBA3A}" sibTransId="{140D8FA9-A3FF-4D15-AAF6-927B900B8933}"/>
    <dgm:cxn modelId="{0DC3A5D2-6A4C-432F-9885-0C220120B11C}" srcId="{53F2ED55-4CED-4FEE-92D9-CD23CD243963}" destId="{09D9308E-790C-4B9A-97B4-911655ED3D56}" srcOrd="2" destOrd="0" parTransId="{4AE95B5B-E5F3-4E36-9C6A-27B4542DF558}" sibTransId="{EECFA4FC-404B-4F6D-8F1C-F21B933DE9BE}"/>
    <dgm:cxn modelId="{D0B19DDC-11F9-4160-B6EC-B80EC7743D41}" type="presOf" srcId="{E0E7EF2C-EB40-456A-BD42-DEEB28A1C4D5}" destId="{A7A34F90-6CB9-4E81-92A6-55E245D3CC3C}" srcOrd="0" destOrd="1" presId="urn:microsoft.com/office/officeart/2005/8/layout/list1"/>
    <dgm:cxn modelId="{62AD66E6-DB10-4588-A7FD-536E3C5E141B}" type="presOf" srcId="{60E31022-BDD2-41D6-B195-1BBB74677991}" destId="{57E393F5-D654-4E9C-BEE9-CC758CB696F0}" srcOrd="0" destOrd="5" presId="urn:microsoft.com/office/officeart/2005/8/layout/list1"/>
    <dgm:cxn modelId="{2BD25BEB-D4B8-4120-A974-5E8F9602CE35}" srcId="{53F2ED55-4CED-4FEE-92D9-CD23CD243963}" destId="{ED664FB8-5536-4846-8FDD-F80367D71ABF}" srcOrd="0" destOrd="0" parTransId="{5E2E18D0-11CD-4914-9601-F89D0AAB82FE}" sibTransId="{4D52145D-C8C7-48F6-A422-37F369EAB213}"/>
    <dgm:cxn modelId="{6F7798EC-CD31-4D3A-B993-5D0C2A4CB828}" type="presOf" srcId="{12C70F64-6A5C-43AF-93B7-26BA737BC452}" destId="{5829E8F1-E6AB-4A57-B450-8AB14ABBD316}" srcOrd="0" destOrd="0" presId="urn:microsoft.com/office/officeart/2005/8/layout/list1"/>
    <dgm:cxn modelId="{C7E3DBED-184C-48A8-8A72-90BD86ABA102}" type="presOf" srcId="{FABD5F19-A44E-46E0-95E2-0E91B35DB47E}" destId="{0E97A774-AA49-44DF-B8C3-28113F92CFE7}" srcOrd="0" destOrd="1" presId="urn:microsoft.com/office/officeart/2005/8/layout/list1"/>
    <dgm:cxn modelId="{FA9911F8-42E8-4576-8BD6-0EEC41487B61}" srcId="{E6BE6240-9F16-496D-838E-0BE1DF396519}" destId="{53F2ED55-4CED-4FEE-92D9-CD23CD243963}" srcOrd="2" destOrd="0" parTransId="{D394F212-1B08-4156-B004-F5319852BE43}" sibTransId="{104768F5-B6FF-48F7-A682-035A713A537D}"/>
    <dgm:cxn modelId="{33DDC667-2E1E-475B-8757-363D405C864C}" type="presParOf" srcId="{2ECCFD38-DEE3-42E4-AED3-D3171668F8FE}" destId="{6ABFE62E-2E94-416D-B049-540A3F3A14DC}" srcOrd="0" destOrd="0" presId="urn:microsoft.com/office/officeart/2005/8/layout/list1"/>
    <dgm:cxn modelId="{80744C7B-195C-423E-AADC-602240800717}" type="presParOf" srcId="{6ABFE62E-2E94-416D-B049-540A3F3A14DC}" destId="{5829E8F1-E6AB-4A57-B450-8AB14ABBD316}" srcOrd="0" destOrd="0" presId="urn:microsoft.com/office/officeart/2005/8/layout/list1"/>
    <dgm:cxn modelId="{5A30F328-1D2D-4802-A15E-4D0CDF97DC76}" type="presParOf" srcId="{6ABFE62E-2E94-416D-B049-540A3F3A14DC}" destId="{550B7C53-A851-486F-9EA7-78B5627BF14C}" srcOrd="1" destOrd="0" presId="urn:microsoft.com/office/officeart/2005/8/layout/list1"/>
    <dgm:cxn modelId="{A33E253C-283B-48FF-9610-4B2AC176E773}" type="presParOf" srcId="{2ECCFD38-DEE3-42E4-AED3-D3171668F8FE}" destId="{DF421111-F5D3-4E4C-A34A-98CAED41C4BF}" srcOrd="1" destOrd="0" presId="urn:microsoft.com/office/officeart/2005/8/layout/list1"/>
    <dgm:cxn modelId="{7F7B2514-C49B-450C-8DA1-8CF9BB731D00}" type="presParOf" srcId="{2ECCFD38-DEE3-42E4-AED3-D3171668F8FE}" destId="{5FD42D35-A427-4621-822C-5E5A6C6FF1B5}" srcOrd="2" destOrd="0" presId="urn:microsoft.com/office/officeart/2005/8/layout/list1"/>
    <dgm:cxn modelId="{70CC04F2-FB29-4151-8BE6-A8599090BDAB}" type="presParOf" srcId="{2ECCFD38-DEE3-42E4-AED3-D3171668F8FE}" destId="{6CA3CC98-283A-45B0-BCC6-6714F2CB6187}" srcOrd="3" destOrd="0" presId="urn:microsoft.com/office/officeart/2005/8/layout/list1"/>
    <dgm:cxn modelId="{89FBFB9C-44B2-4215-89CC-307214DFA221}" type="presParOf" srcId="{2ECCFD38-DEE3-42E4-AED3-D3171668F8FE}" destId="{B369227B-E314-4A14-9090-FDB5568D1A99}" srcOrd="4" destOrd="0" presId="urn:microsoft.com/office/officeart/2005/8/layout/list1"/>
    <dgm:cxn modelId="{1AAC10F0-854C-45BD-BA59-61F8D438F5C7}" type="presParOf" srcId="{B369227B-E314-4A14-9090-FDB5568D1A99}" destId="{57746E4A-3A2C-4217-BB32-1BCE2B311873}" srcOrd="0" destOrd="0" presId="urn:microsoft.com/office/officeart/2005/8/layout/list1"/>
    <dgm:cxn modelId="{D697B5E3-A832-4272-B814-3908027A2593}" type="presParOf" srcId="{B369227B-E314-4A14-9090-FDB5568D1A99}" destId="{7B610BD1-7986-4DC3-AE95-A6A9160243CC}" srcOrd="1" destOrd="0" presId="urn:microsoft.com/office/officeart/2005/8/layout/list1"/>
    <dgm:cxn modelId="{B09D7515-5E5D-46E6-ABE6-04942D7CBAD0}" type="presParOf" srcId="{2ECCFD38-DEE3-42E4-AED3-D3171668F8FE}" destId="{EC38C0FC-E805-4CBD-BC30-4AA4F31F8A9C}" srcOrd="5" destOrd="0" presId="urn:microsoft.com/office/officeart/2005/8/layout/list1"/>
    <dgm:cxn modelId="{8AB4CCEE-119F-4A68-832B-547CAC764830}" type="presParOf" srcId="{2ECCFD38-DEE3-42E4-AED3-D3171668F8FE}" destId="{0E97A774-AA49-44DF-B8C3-28113F92CFE7}" srcOrd="6" destOrd="0" presId="urn:microsoft.com/office/officeart/2005/8/layout/list1"/>
    <dgm:cxn modelId="{71364484-2C89-4B75-8316-8B899A9E3B76}" type="presParOf" srcId="{2ECCFD38-DEE3-42E4-AED3-D3171668F8FE}" destId="{385660B3-7CCB-4B79-B6F6-7240D762B17F}" srcOrd="7" destOrd="0" presId="urn:microsoft.com/office/officeart/2005/8/layout/list1"/>
    <dgm:cxn modelId="{7C3310DA-EE19-49D2-AFE5-CF552D778FD1}" type="presParOf" srcId="{2ECCFD38-DEE3-42E4-AED3-D3171668F8FE}" destId="{B28308FE-0587-4E08-B602-0C6531DB8523}" srcOrd="8" destOrd="0" presId="urn:microsoft.com/office/officeart/2005/8/layout/list1"/>
    <dgm:cxn modelId="{1607CAA8-EB79-4CAB-8A3F-98B4BEF8D661}" type="presParOf" srcId="{B28308FE-0587-4E08-B602-0C6531DB8523}" destId="{EFCEA25E-7631-41EA-9106-C9B10870C392}" srcOrd="0" destOrd="0" presId="urn:microsoft.com/office/officeart/2005/8/layout/list1"/>
    <dgm:cxn modelId="{BC62A360-1B79-42FA-8451-09DD878FA092}" type="presParOf" srcId="{B28308FE-0587-4E08-B602-0C6531DB8523}" destId="{91C15451-A31B-49B7-BF12-BB624B572F79}" srcOrd="1" destOrd="0" presId="urn:microsoft.com/office/officeart/2005/8/layout/list1"/>
    <dgm:cxn modelId="{FF5E0B39-A3C5-4237-8F8B-5591DA52CDF5}" type="presParOf" srcId="{2ECCFD38-DEE3-42E4-AED3-D3171668F8FE}" destId="{2974B52E-3CFD-434C-BEE2-5DEA32CEBF36}" srcOrd="9" destOrd="0" presId="urn:microsoft.com/office/officeart/2005/8/layout/list1"/>
    <dgm:cxn modelId="{1C8E2B31-628F-46D9-A3BF-4B2CDC57D755}" type="presParOf" srcId="{2ECCFD38-DEE3-42E4-AED3-D3171668F8FE}" destId="{57E393F5-D654-4E9C-BEE9-CC758CB696F0}" srcOrd="10" destOrd="0" presId="urn:microsoft.com/office/officeart/2005/8/layout/list1"/>
    <dgm:cxn modelId="{B11C5025-9A7F-471E-BBF9-328CFC293336}" type="presParOf" srcId="{2ECCFD38-DEE3-42E4-AED3-D3171668F8FE}" destId="{852FE0B6-6612-46CB-A1AD-24BF2AF65F4F}" srcOrd="11" destOrd="0" presId="urn:microsoft.com/office/officeart/2005/8/layout/list1"/>
    <dgm:cxn modelId="{4DFBA566-18CB-41C7-9BB2-EE44CF903DA7}" type="presParOf" srcId="{2ECCFD38-DEE3-42E4-AED3-D3171668F8FE}" destId="{0CC05BFD-B9C8-4727-815A-7069DD2C7350}" srcOrd="12" destOrd="0" presId="urn:microsoft.com/office/officeart/2005/8/layout/list1"/>
    <dgm:cxn modelId="{F7F7CD10-42A8-4BC7-87A2-C61AE3D3AD91}" type="presParOf" srcId="{0CC05BFD-B9C8-4727-815A-7069DD2C7350}" destId="{6341DD7E-F5E1-4B7A-A2F7-D7B65909EC4A}" srcOrd="0" destOrd="0" presId="urn:microsoft.com/office/officeart/2005/8/layout/list1"/>
    <dgm:cxn modelId="{61F7D29D-EE53-44FB-951E-15BF2FAAC0A9}" type="presParOf" srcId="{0CC05BFD-B9C8-4727-815A-7069DD2C7350}" destId="{5F85360E-724B-4277-85B9-D221F2F93360}" srcOrd="1" destOrd="0" presId="urn:microsoft.com/office/officeart/2005/8/layout/list1"/>
    <dgm:cxn modelId="{CCD41566-6C79-4C1A-BCFC-E142E8971101}" type="presParOf" srcId="{2ECCFD38-DEE3-42E4-AED3-D3171668F8FE}" destId="{CE4FAD3C-D2F1-4C95-90A7-F08E4B7B777C}" srcOrd="13" destOrd="0" presId="urn:microsoft.com/office/officeart/2005/8/layout/list1"/>
    <dgm:cxn modelId="{231E8D46-D839-4FD7-A542-45528C4FB6C4}" type="presParOf" srcId="{2ECCFD38-DEE3-42E4-AED3-D3171668F8FE}" destId="{A7A34F90-6CB9-4E81-92A6-55E245D3CC3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EA314F-416B-46FD-A6E3-1943DABFC4F5}"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A60E8991-C053-460D-B8A7-89FC8F51D62B}">
      <dgm:prSet/>
      <dgm:spPr/>
      <dgm:t>
        <a:bodyPr/>
        <a:lstStyle/>
        <a:p>
          <a:r>
            <a:rPr lang="en-US" b="1"/>
            <a:t>Best Model: AdaBoost</a:t>
          </a:r>
          <a:endParaRPr lang="en-US"/>
        </a:p>
      </dgm:t>
    </dgm:pt>
    <dgm:pt modelId="{1F038DB4-670F-451A-B413-20036BA1961C}" type="parTrans" cxnId="{E0F9C56B-5610-4557-9F0A-1172B469F5BD}">
      <dgm:prSet/>
      <dgm:spPr/>
      <dgm:t>
        <a:bodyPr/>
        <a:lstStyle/>
        <a:p>
          <a:endParaRPr lang="en-US"/>
        </a:p>
      </dgm:t>
    </dgm:pt>
    <dgm:pt modelId="{71F514E4-2B97-4367-B5FF-2620162E6094}" type="sibTrans" cxnId="{E0F9C56B-5610-4557-9F0A-1172B469F5BD}">
      <dgm:prSet/>
      <dgm:spPr/>
      <dgm:t>
        <a:bodyPr/>
        <a:lstStyle/>
        <a:p>
          <a:endParaRPr lang="en-US"/>
        </a:p>
      </dgm:t>
    </dgm:pt>
    <dgm:pt modelId="{E5893481-934F-49C1-BFD3-356B5CCA0BAF}">
      <dgm:prSet/>
      <dgm:spPr/>
      <dgm:t>
        <a:bodyPr/>
        <a:lstStyle/>
        <a:p>
          <a:r>
            <a:rPr lang="en-US" b="1"/>
            <a:t>Precision</a:t>
          </a:r>
          <a:r>
            <a:rPr lang="en-US"/>
            <a:t>: 0.99 for both classes, demonstrating strong ability to avoid false positives.</a:t>
          </a:r>
        </a:p>
      </dgm:t>
    </dgm:pt>
    <dgm:pt modelId="{57675967-EE3B-4829-BF07-ACE03DD8B5F5}" type="parTrans" cxnId="{CBF98655-FCAB-421B-8018-8A83C4314C74}">
      <dgm:prSet/>
      <dgm:spPr/>
      <dgm:t>
        <a:bodyPr/>
        <a:lstStyle/>
        <a:p>
          <a:endParaRPr lang="en-US"/>
        </a:p>
      </dgm:t>
    </dgm:pt>
    <dgm:pt modelId="{B0A6857F-A9AB-4805-A7C3-F6F12446391D}" type="sibTrans" cxnId="{CBF98655-FCAB-421B-8018-8A83C4314C74}">
      <dgm:prSet/>
      <dgm:spPr/>
      <dgm:t>
        <a:bodyPr/>
        <a:lstStyle/>
        <a:p>
          <a:endParaRPr lang="en-US"/>
        </a:p>
      </dgm:t>
    </dgm:pt>
    <dgm:pt modelId="{994830F8-2169-49EE-B946-301161440703}">
      <dgm:prSet/>
      <dgm:spPr/>
      <dgm:t>
        <a:bodyPr/>
        <a:lstStyle/>
        <a:p>
          <a:r>
            <a:rPr lang="en-US" b="1"/>
            <a:t>Recall</a:t>
          </a:r>
          <a:r>
            <a:rPr lang="en-US"/>
            <a:t>: 0.99 for class 1 (fraudulent transactions), effectively capturing almost all fraud cases—crucial for fraud detection.</a:t>
          </a:r>
        </a:p>
      </dgm:t>
    </dgm:pt>
    <dgm:pt modelId="{12B5481D-BCC0-4324-A190-1E9067DA0660}" type="parTrans" cxnId="{5CA19E72-438F-4BDD-AA2D-9BE752120BA7}">
      <dgm:prSet/>
      <dgm:spPr/>
      <dgm:t>
        <a:bodyPr/>
        <a:lstStyle/>
        <a:p>
          <a:endParaRPr lang="en-US"/>
        </a:p>
      </dgm:t>
    </dgm:pt>
    <dgm:pt modelId="{8AEBE18D-F084-4B63-A23F-2FA3D6F8032C}" type="sibTrans" cxnId="{5CA19E72-438F-4BDD-AA2D-9BE752120BA7}">
      <dgm:prSet/>
      <dgm:spPr/>
      <dgm:t>
        <a:bodyPr/>
        <a:lstStyle/>
        <a:p>
          <a:endParaRPr lang="en-US"/>
        </a:p>
      </dgm:t>
    </dgm:pt>
    <dgm:pt modelId="{068B37F4-3F43-459E-B096-60E7EE25986E}">
      <dgm:prSet/>
      <dgm:spPr/>
      <dgm:t>
        <a:bodyPr/>
        <a:lstStyle/>
        <a:p>
          <a:r>
            <a:rPr lang="en-US" b="1"/>
            <a:t>F1-Score</a:t>
          </a:r>
          <a:r>
            <a:rPr lang="en-US"/>
            <a:t>: 0.99, balancing precision and recall well.</a:t>
          </a:r>
        </a:p>
      </dgm:t>
    </dgm:pt>
    <dgm:pt modelId="{78287390-64DF-4ABA-8330-DF448805568F}" type="parTrans" cxnId="{ACCC285F-3EBB-4A9F-AB65-40F9D7A05CC1}">
      <dgm:prSet/>
      <dgm:spPr/>
      <dgm:t>
        <a:bodyPr/>
        <a:lstStyle/>
        <a:p>
          <a:endParaRPr lang="en-US"/>
        </a:p>
      </dgm:t>
    </dgm:pt>
    <dgm:pt modelId="{439377C9-A716-4F86-8882-344A59C6E7F3}" type="sibTrans" cxnId="{ACCC285F-3EBB-4A9F-AB65-40F9D7A05CC1}">
      <dgm:prSet/>
      <dgm:spPr/>
      <dgm:t>
        <a:bodyPr/>
        <a:lstStyle/>
        <a:p>
          <a:endParaRPr lang="en-US"/>
        </a:p>
      </dgm:t>
    </dgm:pt>
    <dgm:pt modelId="{3751858D-9595-4294-B413-A46D2A13656E}">
      <dgm:prSet/>
      <dgm:spPr/>
      <dgm:t>
        <a:bodyPr/>
        <a:lstStyle/>
        <a:p>
          <a:r>
            <a:rPr lang="en-US" b="1"/>
            <a:t>Accuracy</a:t>
          </a:r>
          <a:r>
            <a:rPr lang="en-US"/>
            <a:t>: 0.99, indicating excellent overall performance.</a:t>
          </a:r>
        </a:p>
      </dgm:t>
    </dgm:pt>
    <dgm:pt modelId="{3FF40E33-07E9-4347-967A-1030640E2710}" type="parTrans" cxnId="{4182CC71-7419-4F6D-B439-85C116756494}">
      <dgm:prSet/>
      <dgm:spPr/>
      <dgm:t>
        <a:bodyPr/>
        <a:lstStyle/>
        <a:p>
          <a:endParaRPr lang="en-US"/>
        </a:p>
      </dgm:t>
    </dgm:pt>
    <dgm:pt modelId="{7A01B1CF-4CCF-4EFD-AC40-D0FAE2FC2EE3}" type="sibTrans" cxnId="{4182CC71-7419-4F6D-B439-85C116756494}">
      <dgm:prSet/>
      <dgm:spPr/>
      <dgm:t>
        <a:bodyPr/>
        <a:lstStyle/>
        <a:p>
          <a:endParaRPr lang="en-US"/>
        </a:p>
      </dgm:t>
    </dgm:pt>
    <dgm:pt modelId="{800F2F72-3E91-4E4A-A317-01F83F5B068F}">
      <dgm:prSet/>
      <dgm:spPr/>
      <dgm:t>
        <a:bodyPr/>
        <a:lstStyle/>
        <a:p>
          <a:r>
            <a:rPr lang="en-US" b="1"/>
            <a:t>Comparison with Logistic Regression:</a:t>
          </a:r>
          <a:endParaRPr lang="en-US"/>
        </a:p>
      </dgm:t>
    </dgm:pt>
    <dgm:pt modelId="{92E30AFA-DFC0-4169-814E-7AA68F8EBDF5}" type="parTrans" cxnId="{F3AEFE8A-11B7-4923-B7F7-A633F484371E}">
      <dgm:prSet/>
      <dgm:spPr/>
      <dgm:t>
        <a:bodyPr/>
        <a:lstStyle/>
        <a:p>
          <a:endParaRPr lang="en-US"/>
        </a:p>
      </dgm:t>
    </dgm:pt>
    <dgm:pt modelId="{67CCFB25-EC6D-4326-BE87-33C61EA8B180}" type="sibTrans" cxnId="{F3AEFE8A-11B7-4923-B7F7-A633F484371E}">
      <dgm:prSet/>
      <dgm:spPr/>
      <dgm:t>
        <a:bodyPr/>
        <a:lstStyle/>
        <a:p>
          <a:endParaRPr lang="en-US"/>
        </a:p>
      </dgm:t>
    </dgm:pt>
    <dgm:pt modelId="{7B643163-DE9D-4AA4-ABC7-FC37ADADE21C}">
      <dgm:prSet/>
      <dgm:spPr/>
      <dgm:t>
        <a:bodyPr/>
        <a:lstStyle/>
        <a:p>
          <a:r>
            <a:rPr lang="en-US" b="1"/>
            <a:t>Logistic Regression</a:t>
          </a:r>
          <a:r>
            <a:rPr lang="en-US"/>
            <a:t> has perfect recall (1.00) for class 1 but AdaBoost outperforms in precision and achieves a high F1-score, providing better balance.</a:t>
          </a:r>
        </a:p>
      </dgm:t>
    </dgm:pt>
    <dgm:pt modelId="{5F3D03D3-00FA-47E7-8194-27A130388569}" type="parTrans" cxnId="{9DA105FA-3CDC-4BF6-A65C-03B587D0F526}">
      <dgm:prSet/>
      <dgm:spPr/>
      <dgm:t>
        <a:bodyPr/>
        <a:lstStyle/>
        <a:p>
          <a:endParaRPr lang="en-US"/>
        </a:p>
      </dgm:t>
    </dgm:pt>
    <dgm:pt modelId="{E72058C1-B588-4A1A-ACAC-CBD5D921D025}" type="sibTrans" cxnId="{9DA105FA-3CDC-4BF6-A65C-03B587D0F526}">
      <dgm:prSet/>
      <dgm:spPr/>
      <dgm:t>
        <a:bodyPr/>
        <a:lstStyle/>
        <a:p>
          <a:endParaRPr lang="en-US"/>
        </a:p>
      </dgm:t>
    </dgm:pt>
    <dgm:pt modelId="{10713346-B86A-41E7-9A73-74CB7F2F951F}">
      <dgm:prSet/>
      <dgm:spPr/>
      <dgm:t>
        <a:bodyPr/>
        <a:lstStyle/>
        <a:p>
          <a:r>
            <a:rPr lang="en-US" b="1"/>
            <a:t>Final Take:</a:t>
          </a:r>
          <a:endParaRPr lang="en-US"/>
        </a:p>
      </dgm:t>
    </dgm:pt>
    <dgm:pt modelId="{C425825D-3FAD-4C03-B5A5-203E6A6B496F}" type="parTrans" cxnId="{55A20928-367B-4AE7-9B23-93B5F1B6B342}">
      <dgm:prSet/>
      <dgm:spPr/>
      <dgm:t>
        <a:bodyPr/>
        <a:lstStyle/>
        <a:p>
          <a:endParaRPr lang="en-US"/>
        </a:p>
      </dgm:t>
    </dgm:pt>
    <dgm:pt modelId="{FDB6526F-1FD7-43D9-9C6F-EAFE07122EDB}" type="sibTrans" cxnId="{55A20928-367B-4AE7-9B23-93B5F1B6B342}">
      <dgm:prSet/>
      <dgm:spPr/>
      <dgm:t>
        <a:bodyPr/>
        <a:lstStyle/>
        <a:p>
          <a:endParaRPr lang="en-US"/>
        </a:p>
      </dgm:t>
    </dgm:pt>
    <dgm:pt modelId="{157EC0E4-6839-4C3E-97BC-29E8D5C50DC3}">
      <dgm:prSet/>
      <dgm:spPr/>
      <dgm:t>
        <a:bodyPr/>
        <a:lstStyle/>
        <a:p>
          <a:r>
            <a:rPr lang="en-US" b="1"/>
            <a:t>AdaBoost</a:t>
          </a:r>
          <a:r>
            <a:rPr lang="en-US"/>
            <a:t> is the most reliable model for this task, balancing fraud detection and minimizing mistakes effectively.</a:t>
          </a:r>
        </a:p>
      </dgm:t>
    </dgm:pt>
    <dgm:pt modelId="{4AA99147-D2AA-491E-ADBF-4D2BB7E690BB}" type="parTrans" cxnId="{A417315D-9034-478F-A672-919CBBE177FD}">
      <dgm:prSet/>
      <dgm:spPr/>
      <dgm:t>
        <a:bodyPr/>
        <a:lstStyle/>
        <a:p>
          <a:endParaRPr lang="en-US"/>
        </a:p>
      </dgm:t>
    </dgm:pt>
    <dgm:pt modelId="{4D2775E2-ADFD-4177-9E58-198593C093FA}" type="sibTrans" cxnId="{A417315D-9034-478F-A672-919CBBE177FD}">
      <dgm:prSet/>
      <dgm:spPr/>
      <dgm:t>
        <a:bodyPr/>
        <a:lstStyle/>
        <a:p>
          <a:endParaRPr lang="en-US"/>
        </a:p>
      </dgm:t>
    </dgm:pt>
    <dgm:pt modelId="{4DBF4838-8BE5-4B3A-AD4D-59688121C1C6}" type="pres">
      <dgm:prSet presAssocID="{FCEA314F-416B-46FD-A6E3-1943DABFC4F5}" presName="Name0" presStyleCnt="0">
        <dgm:presLayoutVars>
          <dgm:dir/>
          <dgm:animLvl val="lvl"/>
          <dgm:resizeHandles val="exact"/>
        </dgm:presLayoutVars>
      </dgm:prSet>
      <dgm:spPr/>
    </dgm:pt>
    <dgm:pt modelId="{80D7B909-34D6-42CB-A2D0-E5B128905194}" type="pres">
      <dgm:prSet presAssocID="{A60E8991-C053-460D-B8A7-89FC8F51D62B}" presName="linNode" presStyleCnt="0"/>
      <dgm:spPr/>
    </dgm:pt>
    <dgm:pt modelId="{2481C162-DAD2-48F3-9E9D-DC47EC00638B}" type="pres">
      <dgm:prSet presAssocID="{A60E8991-C053-460D-B8A7-89FC8F51D62B}" presName="parentText" presStyleLbl="alignNode1" presStyleIdx="0" presStyleCnt="3">
        <dgm:presLayoutVars>
          <dgm:chMax val="1"/>
          <dgm:bulletEnabled/>
        </dgm:presLayoutVars>
      </dgm:prSet>
      <dgm:spPr/>
    </dgm:pt>
    <dgm:pt modelId="{101E0DBC-9EDA-40D3-B4ED-C5B10D5C399F}" type="pres">
      <dgm:prSet presAssocID="{A60E8991-C053-460D-B8A7-89FC8F51D62B}" presName="descendantText" presStyleLbl="alignAccFollowNode1" presStyleIdx="0" presStyleCnt="3">
        <dgm:presLayoutVars>
          <dgm:bulletEnabled/>
        </dgm:presLayoutVars>
      </dgm:prSet>
      <dgm:spPr/>
    </dgm:pt>
    <dgm:pt modelId="{9426C030-B31D-4265-B69B-BB827F511B48}" type="pres">
      <dgm:prSet presAssocID="{71F514E4-2B97-4367-B5FF-2620162E6094}" presName="sp" presStyleCnt="0"/>
      <dgm:spPr/>
    </dgm:pt>
    <dgm:pt modelId="{47839035-D0FD-4397-A345-2396C38AAB32}" type="pres">
      <dgm:prSet presAssocID="{800F2F72-3E91-4E4A-A317-01F83F5B068F}" presName="linNode" presStyleCnt="0"/>
      <dgm:spPr/>
    </dgm:pt>
    <dgm:pt modelId="{BAE6213D-09CD-4366-B622-81F3A831597F}" type="pres">
      <dgm:prSet presAssocID="{800F2F72-3E91-4E4A-A317-01F83F5B068F}" presName="parentText" presStyleLbl="alignNode1" presStyleIdx="1" presStyleCnt="3">
        <dgm:presLayoutVars>
          <dgm:chMax val="1"/>
          <dgm:bulletEnabled/>
        </dgm:presLayoutVars>
      </dgm:prSet>
      <dgm:spPr/>
    </dgm:pt>
    <dgm:pt modelId="{6AD2EDD9-EC02-4E59-B669-F7E3C2E8F5BF}" type="pres">
      <dgm:prSet presAssocID="{800F2F72-3E91-4E4A-A317-01F83F5B068F}" presName="descendantText" presStyleLbl="alignAccFollowNode1" presStyleIdx="1" presStyleCnt="3">
        <dgm:presLayoutVars>
          <dgm:bulletEnabled/>
        </dgm:presLayoutVars>
      </dgm:prSet>
      <dgm:spPr/>
    </dgm:pt>
    <dgm:pt modelId="{DC2D049B-1D4C-40E5-B67B-16A82E9A8B35}" type="pres">
      <dgm:prSet presAssocID="{67CCFB25-EC6D-4326-BE87-33C61EA8B180}" presName="sp" presStyleCnt="0"/>
      <dgm:spPr/>
    </dgm:pt>
    <dgm:pt modelId="{A2EDB3E6-A6E6-42AF-89DB-0E7CF061F129}" type="pres">
      <dgm:prSet presAssocID="{10713346-B86A-41E7-9A73-74CB7F2F951F}" presName="linNode" presStyleCnt="0"/>
      <dgm:spPr/>
    </dgm:pt>
    <dgm:pt modelId="{A3A06BF0-3F0E-4250-AFF5-76376AF71140}" type="pres">
      <dgm:prSet presAssocID="{10713346-B86A-41E7-9A73-74CB7F2F951F}" presName="parentText" presStyleLbl="alignNode1" presStyleIdx="2" presStyleCnt="3">
        <dgm:presLayoutVars>
          <dgm:chMax val="1"/>
          <dgm:bulletEnabled/>
        </dgm:presLayoutVars>
      </dgm:prSet>
      <dgm:spPr/>
    </dgm:pt>
    <dgm:pt modelId="{C6533344-D754-4971-B44F-6DFCE5881E95}" type="pres">
      <dgm:prSet presAssocID="{10713346-B86A-41E7-9A73-74CB7F2F951F}" presName="descendantText" presStyleLbl="alignAccFollowNode1" presStyleIdx="2" presStyleCnt="3">
        <dgm:presLayoutVars>
          <dgm:bulletEnabled/>
        </dgm:presLayoutVars>
      </dgm:prSet>
      <dgm:spPr/>
    </dgm:pt>
  </dgm:ptLst>
  <dgm:cxnLst>
    <dgm:cxn modelId="{A0381C02-A178-4EE0-AC31-C6B02ADBACE3}" type="presOf" srcId="{E5893481-934F-49C1-BFD3-356B5CCA0BAF}" destId="{101E0DBC-9EDA-40D3-B4ED-C5B10D5C399F}" srcOrd="0" destOrd="0" presId="urn:microsoft.com/office/officeart/2016/7/layout/VerticalSolidActionList"/>
    <dgm:cxn modelId="{1AE8CC1F-A65A-4067-9ED2-C29B50588C22}" type="presOf" srcId="{994830F8-2169-49EE-B946-301161440703}" destId="{101E0DBC-9EDA-40D3-B4ED-C5B10D5C399F}" srcOrd="0" destOrd="1" presId="urn:microsoft.com/office/officeart/2016/7/layout/VerticalSolidActionList"/>
    <dgm:cxn modelId="{55A20928-367B-4AE7-9B23-93B5F1B6B342}" srcId="{FCEA314F-416B-46FD-A6E3-1943DABFC4F5}" destId="{10713346-B86A-41E7-9A73-74CB7F2F951F}" srcOrd="2" destOrd="0" parTransId="{C425825D-3FAD-4C03-B5A5-203E6A6B496F}" sibTransId="{FDB6526F-1FD7-43D9-9C6F-EAFE07122EDB}"/>
    <dgm:cxn modelId="{A02F1D32-994E-4E63-8EEB-06FD1B1CD213}" type="presOf" srcId="{7B643163-DE9D-4AA4-ABC7-FC37ADADE21C}" destId="{6AD2EDD9-EC02-4E59-B669-F7E3C2E8F5BF}" srcOrd="0" destOrd="0" presId="urn:microsoft.com/office/officeart/2016/7/layout/VerticalSolidActionList"/>
    <dgm:cxn modelId="{A417315D-9034-478F-A672-919CBBE177FD}" srcId="{10713346-B86A-41E7-9A73-74CB7F2F951F}" destId="{157EC0E4-6839-4C3E-97BC-29E8D5C50DC3}" srcOrd="0" destOrd="0" parTransId="{4AA99147-D2AA-491E-ADBF-4D2BB7E690BB}" sibTransId="{4D2775E2-ADFD-4177-9E58-198593C093FA}"/>
    <dgm:cxn modelId="{ACCC285F-3EBB-4A9F-AB65-40F9D7A05CC1}" srcId="{A60E8991-C053-460D-B8A7-89FC8F51D62B}" destId="{068B37F4-3F43-459E-B096-60E7EE25986E}" srcOrd="2" destOrd="0" parTransId="{78287390-64DF-4ABA-8330-DF448805568F}" sibTransId="{439377C9-A716-4F86-8882-344A59C6E7F3}"/>
    <dgm:cxn modelId="{B6E48966-555F-46BC-AE08-AB6C3816DF84}" type="presOf" srcId="{A60E8991-C053-460D-B8A7-89FC8F51D62B}" destId="{2481C162-DAD2-48F3-9E9D-DC47EC00638B}" srcOrd="0" destOrd="0" presId="urn:microsoft.com/office/officeart/2016/7/layout/VerticalSolidActionList"/>
    <dgm:cxn modelId="{E0F9C56B-5610-4557-9F0A-1172B469F5BD}" srcId="{FCEA314F-416B-46FD-A6E3-1943DABFC4F5}" destId="{A60E8991-C053-460D-B8A7-89FC8F51D62B}" srcOrd="0" destOrd="0" parTransId="{1F038DB4-670F-451A-B413-20036BA1961C}" sibTransId="{71F514E4-2B97-4367-B5FF-2620162E6094}"/>
    <dgm:cxn modelId="{4182CC71-7419-4F6D-B439-85C116756494}" srcId="{A60E8991-C053-460D-B8A7-89FC8F51D62B}" destId="{3751858D-9595-4294-B413-A46D2A13656E}" srcOrd="3" destOrd="0" parTransId="{3FF40E33-07E9-4347-967A-1030640E2710}" sibTransId="{7A01B1CF-4CCF-4EFD-AC40-D0FAE2FC2EE3}"/>
    <dgm:cxn modelId="{5CA19E72-438F-4BDD-AA2D-9BE752120BA7}" srcId="{A60E8991-C053-460D-B8A7-89FC8F51D62B}" destId="{994830F8-2169-49EE-B946-301161440703}" srcOrd="1" destOrd="0" parTransId="{12B5481D-BCC0-4324-A190-1E9067DA0660}" sibTransId="{8AEBE18D-F084-4B63-A23F-2FA3D6F8032C}"/>
    <dgm:cxn modelId="{CBF98655-FCAB-421B-8018-8A83C4314C74}" srcId="{A60E8991-C053-460D-B8A7-89FC8F51D62B}" destId="{E5893481-934F-49C1-BFD3-356B5CCA0BAF}" srcOrd="0" destOrd="0" parTransId="{57675967-EE3B-4829-BF07-ACE03DD8B5F5}" sibTransId="{B0A6857F-A9AB-4805-A7C3-F6F12446391D}"/>
    <dgm:cxn modelId="{1F760C7C-B16D-4BE4-B584-296B011FBF3E}" type="presOf" srcId="{FCEA314F-416B-46FD-A6E3-1943DABFC4F5}" destId="{4DBF4838-8BE5-4B3A-AD4D-59688121C1C6}" srcOrd="0" destOrd="0" presId="urn:microsoft.com/office/officeart/2016/7/layout/VerticalSolidActionList"/>
    <dgm:cxn modelId="{F3AEFE8A-11B7-4923-B7F7-A633F484371E}" srcId="{FCEA314F-416B-46FD-A6E3-1943DABFC4F5}" destId="{800F2F72-3E91-4E4A-A317-01F83F5B068F}" srcOrd="1" destOrd="0" parTransId="{92E30AFA-DFC0-4169-814E-7AA68F8EBDF5}" sibTransId="{67CCFB25-EC6D-4326-BE87-33C61EA8B180}"/>
    <dgm:cxn modelId="{02BA329A-0DA0-4314-8023-A8138689D692}" type="presOf" srcId="{800F2F72-3E91-4E4A-A317-01F83F5B068F}" destId="{BAE6213D-09CD-4366-B622-81F3A831597F}" srcOrd="0" destOrd="0" presId="urn:microsoft.com/office/officeart/2016/7/layout/VerticalSolidActionList"/>
    <dgm:cxn modelId="{B2DC889D-FB34-4D6F-BD77-421335EB8DC4}" type="presOf" srcId="{3751858D-9595-4294-B413-A46D2A13656E}" destId="{101E0DBC-9EDA-40D3-B4ED-C5B10D5C399F}" srcOrd="0" destOrd="3" presId="urn:microsoft.com/office/officeart/2016/7/layout/VerticalSolidActionList"/>
    <dgm:cxn modelId="{35FAECA1-AEBC-417C-8AD4-3D848B7F4765}" type="presOf" srcId="{10713346-B86A-41E7-9A73-74CB7F2F951F}" destId="{A3A06BF0-3F0E-4250-AFF5-76376AF71140}" srcOrd="0" destOrd="0" presId="urn:microsoft.com/office/officeart/2016/7/layout/VerticalSolidActionList"/>
    <dgm:cxn modelId="{B5A591A3-5824-4B60-9D5B-0DED69E68D81}" type="presOf" srcId="{068B37F4-3F43-459E-B096-60E7EE25986E}" destId="{101E0DBC-9EDA-40D3-B4ED-C5B10D5C399F}" srcOrd="0" destOrd="2" presId="urn:microsoft.com/office/officeart/2016/7/layout/VerticalSolidActionList"/>
    <dgm:cxn modelId="{F73A45D1-26B5-469B-8777-8DA44B739C20}" type="presOf" srcId="{157EC0E4-6839-4C3E-97BC-29E8D5C50DC3}" destId="{C6533344-D754-4971-B44F-6DFCE5881E95}" srcOrd="0" destOrd="0" presId="urn:microsoft.com/office/officeart/2016/7/layout/VerticalSolidActionList"/>
    <dgm:cxn modelId="{9DA105FA-3CDC-4BF6-A65C-03B587D0F526}" srcId="{800F2F72-3E91-4E4A-A317-01F83F5B068F}" destId="{7B643163-DE9D-4AA4-ABC7-FC37ADADE21C}" srcOrd="0" destOrd="0" parTransId="{5F3D03D3-00FA-47E7-8194-27A130388569}" sibTransId="{E72058C1-B588-4A1A-ACAC-CBD5D921D025}"/>
    <dgm:cxn modelId="{74A48100-24D7-41F2-9767-ACD5A297FED1}" type="presParOf" srcId="{4DBF4838-8BE5-4B3A-AD4D-59688121C1C6}" destId="{80D7B909-34D6-42CB-A2D0-E5B128905194}" srcOrd="0" destOrd="0" presId="urn:microsoft.com/office/officeart/2016/7/layout/VerticalSolidActionList"/>
    <dgm:cxn modelId="{48EECE60-24EE-41CA-B2D1-854B3CB7DF48}" type="presParOf" srcId="{80D7B909-34D6-42CB-A2D0-E5B128905194}" destId="{2481C162-DAD2-48F3-9E9D-DC47EC00638B}" srcOrd="0" destOrd="0" presId="urn:microsoft.com/office/officeart/2016/7/layout/VerticalSolidActionList"/>
    <dgm:cxn modelId="{BD6CDF8C-4B0A-4DBB-8494-FCF935F0DF78}" type="presParOf" srcId="{80D7B909-34D6-42CB-A2D0-E5B128905194}" destId="{101E0DBC-9EDA-40D3-B4ED-C5B10D5C399F}" srcOrd="1" destOrd="0" presId="urn:microsoft.com/office/officeart/2016/7/layout/VerticalSolidActionList"/>
    <dgm:cxn modelId="{D20AD6CD-848D-49EB-8F7A-C1ED95D7C87A}" type="presParOf" srcId="{4DBF4838-8BE5-4B3A-AD4D-59688121C1C6}" destId="{9426C030-B31D-4265-B69B-BB827F511B48}" srcOrd="1" destOrd="0" presId="urn:microsoft.com/office/officeart/2016/7/layout/VerticalSolidActionList"/>
    <dgm:cxn modelId="{DDDD580A-2D7C-4272-8B44-3D5C64AC71F5}" type="presParOf" srcId="{4DBF4838-8BE5-4B3A-AD4D-59688121C1C6}" destId="{47839035-D0FD-4397-A345-2396C38AAB32}" srcOrd="2" destOrd="0" presId="urn:microsoft.com/office/officeart/2016/7/layout/VerticalSolidActionList"/>
    <dgm:cxn modelId="{D9AAEC43-8A9C-4ADA-98B1-18438CA2EA1A}" type="presParOf" srcId="{47839035-D0FD-4397-A345-2396C38AAB32}" destId="{BAE6213D-09CD-4366-B622-81F3A831597F}" srcOrd="0" destOrd="0" presId="urn:microsoft.com/office/officeart/2016/7/layout/VerticalSolidActionList"/>
    <dgm:cxn modelId="{116D7FD6-190C-4774-B167-26C4C9149CDD}" type="presParOf" srcId="{47839035-D0FD-4397-A345-2396C38AAB32}" destId="{6AD2EDD9-EC02-4E59-B669-F7E3C2E8F5BF}" srcOrd="1" destOrd="0" presId="urn:microsoft.com/office/officeart/2016/7/layout/VerticalSolidActionList"/>
    <dgm:cxn modelId="{B981BD7E-1275-4EF7-BACB-A92FA25C3DB1}" type="presParOf" srcId="{4DBF4838-8BE5-4B3A-AD4D-59688121C1C6}" destId="{DC2D049B-1D4C-40E5-B67B-16A82E9A8B35}" srcOrd="3" destOrd="0" presId="urn:microsoft.com/office/officeart/2016/7/layout/VerticalSolidActionList"/>
    <dgm:cxn modelId="{CD27F505-A3B1-40F1-A7F3-1AF9C2255989}" type="presParOf" srcId="{4DBF4838-8BE5-4B3A-AD4D-59688121C1C6}" destId="{A2EDB3E6-A6E6-42AF-89DB-0E7CF061F129}" srcOrd="4" destOrd="0" presId="urn:microsoft.com/office/officeart/2016/7/layout/VerticalSolidActionList"/>
    <dgm:cxn modelId="{F45C4ACA-3BC4-4BAB-9447-C82A499167A2}" type="presParOf" srcId="{A2EDB3E6-A6E6-42AF-89DB-0E7CF061F129}" destId="{A3A06BF0-3F0E-4250-AFF5-76376AF71140}" srcOrd="0" destOrd="0" presId="urn:microsoft.com/office/officeart/2016/7/layout/VerticalSolidActionList"/>
    <dgm:cxn modelId="{2EA3CE66-0441-496E-B25A-742289EC12B0}" type="presParOf" srcId="{A2EDB3E6-A6E6-42AF-89DB-0E7CF061F129}" destId="{C6533344-D754-4971-B44F-6DFCE5881E95}"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32FACA-9E70-4784-A92F-5FAC049405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6BA8D51-2187-4F68-B2B4-424B3BE4B8B4}">
      <dgm:prSet/>
      <dgm:spPr/>
      <dgm:t>
        <a:bodyPr/>
        <a:lstStyle/>
        <a:p>
          <a:r>
            <a:rPr lang="en-US"/>
            <a:t>A simple Streamlit application designed to predict fraudulent financial transactions.</a:t>
          </a:r>
        </a:p>
      </dgm:t>
    </dgm:pt>
    <dgm:pt modelId="{7E7C4DC5-3A3E-4042-A1DA-B168FFCBD5D7}" type="parTrans" cxnId="{20F5A1EE-344A-44D6-A3DF-1459167E6DF7}">
      <dgm:prSet/>
      <dgm:spPr/>
      <dgm:t>
        <a:bodyPr/>
        <a:lstStyle/>
        <a:p>
          <a:endParaRPr lang="en-US"/>
        </a:p>
      </dgm:t>
    </dgm:pt>
    <dgm:pt modelId="{B983A22B-210C-4376-83C1-7539C5A37AA5}" type="sibTrans" cxnId="{20F5A1EE-344A-44D6-A3DF-1459167E6DF7}">
      <dgm:prSet/>
      <dgm:spPr/>
      <dgm:t>
        <a:bodyPr/>
        <a:lstStyle/>
        <a:p>
          <a:endParaRPr lang="en-US"/>
        </a:p>
      </dgm:t>
    </dgm:pt>
    <dgm:pt modelId="{93BE0236-722D-4742-AE66-EF997895F961}">
      <dgm:prSet/>
      <dgm:spPr/>
      <dgm:t>
        <a:bodyPr/>
        <a:lstStyle/>
        <a:p>
          <a:r>
            <a:rPr lang="en-US"/>
            <a:t>Uses a pre-trained AdaBoost model for fraud detection based on key features.</a:t>
          </a:r>
        </a:p>
      </dgm:t>
    </dgm:pt>
    <dgm:pt modelId="{1BA6234A-9E42-4F1F-A182-3FCCF750FFFD}" type="parTrans" cxnId="{6C9C1D8E-AD74-4A78-97E6-27BE9CBEA1D9}">
      <dgm:prSet/>
      <dgm:spPr/>
      <dgm:t>
        <a:bodyPr/>
        <a:lstStyle/>
        <a:p>
          <a:endParaRPr lang="en-US"/>
        </a:p>
      </dgm:t>
    </dgm:pt>
    <dgm:pt modelId="{CD11A2A0-8020-4782-B8FC-07003239B5B0}" type="sibTrans" cxnId="{6C9C1D8E-AD74-4A78-97E6-27BE9CBEA1D9}">
      <dgm:prSet/>
      <dgm:spPr/>
      <dgm:t>
        <a:bodyPr/>
        <a:lstStyle/>
        <a:p>
          <a:endParaRPr lang="en-US"/>
        </a:p>
      </dgm:t>
    </dgm:pt>
    <dgm:pt modelId="{36E2BABA-648F-4BDD-AC31-92AAE48ACE60}">
      <dgm:prSet/>
      <dgm:spPr/>
      <dgm:t>
        <a:bodyPr/>
        <a:lstStyle/>
        <a:p>
          <a:r>
            <a:rPr lang="en-US"/>
            <a:t>User-friendly interface with sliders for input and instant prediction feedback.</a:t>
          </a:r>
        </a:p>
      </dgm:t>
    </dgm:pt>
    <dgm:pt modelId="{F8FB90D2-C795-4F6C-B400-F1B5963923C6}" type="parTrans" cxnId="{B5CD0369-2F46-4310-8FE9-9532025C7C15}">
      <dgm:prSet/>
      <dgm:spPr/>
      <dgm:t>
        <a:bodyPr/>
        <a:lstStyle/>
        <a:p>
          <a:endParaRPr lang="en-US"/>
        </a:p>
      </dgm:t>
    </dgm:pt>
    <dgm:pt modelId="{3725D839-BDB7-492A-9692-1A8B02661D27}" type="sibTrans" cxnId="{B5CD0369-2F46-4310-8FE9-9532025C7C15}">
      <dgm:prSet/>
      <dgm:spPr/>
      <dgm:t>
        <a:bodyPr/>
        <a:lstStyle/>
        <a:p>
          <a:endParaRPr lang="en-US"/>
        </a:p>
      </dgm:t>
    </dgm:pt>
    <dgm:pt modelId="{FE0981F3-F472-450E-A7B6-0330C183A40A}" type="pres">
      <dgm:prSet presAssocID="{7D32FACA-9E70-4784-A92F-5FAC049405E1}" presName="linear" presStyleCnt="0">
        <dgm:presLayoutVars>
          <dgm:animLvl val="lvl"/>
          <dgm:resizeHandles val="exact"/>
        </dgm:presLayoutVars>
      </dgm:prSet>
      <dgm:spPr/>
    </dgm:pt>
    <dgm:pt modelId="{05076772-03BA-4B64-902C-9D04A31457C1}" type="pres">
      <dgm:prSet presAssocID="{46BA8D51-2187-4F68-B2B4-424B3BE4B8B4}" presName="parentText" presStyleLbl="node1" presStyleIdx="0" presStyleCnt="3">
        <dgm:presLayoutVars>
          <dgm:chMax val="0"/>
          <dgm:bulletEnabled val="1"/>
        </dgm:presLayoutVars>
      </dgm:prSet>
      <dgm:spPr/>
    </dgm:pt>
    <dgm:pt modelId="{F48CD394-C84D-4D2C-87CA-484FA14C8AC8}" type="pres">
      <dgm:prSet presAssocID="{B983A22B-210C-4376-83C1-7539C5A37AA5}" presName="spacer" presStyleCnt="0"/>
      <dgm:spPr/>
    </dgm:pt>
    <dgm:pt modelId="{59B82C82-2742-4C8A-A8F2-2CF8FC8C4487}" type="pres">
      <dgm:prSet presAssocID="{93BE0236-722D-4742-AE66-EF997895F961}" presName="parentText" presStyleLbl="node1" presStyleIdx="1" presStyleCnt="3">
        <dgm:presLayoutVars>
          <dgm:chMax val="0"/>
          <dgm:bulletEnabled val="1"/>
        </dgm:presLayoutVars>
      </dgm:prSet>
      <dgm:spPr/>
    </dgm:pt>
    <dgm:pt modelId="{D8403687-7E04-41AA-B919-188548396719}" type="pres">
      <dgm:prSet presAssocID="{CD11A2A0-8020-4782-B8FC-07003239B5B0}" presName="spacer" presStyleCnt="0"/>
      <dgm:spPr/>
    </dgm:pt>
    <dgm:pt modelId="{B69118DD-206A-4F73-8645-5F73395291B3}" type="pres">
      <dgm:prSet presAssocID="{36E2BABA-648F-4BDD-AC31-92AAE48ACE60}" presName="parentText" presStyleLbl="node1" presStyleIdx="2" presStyleCnt="3">
        <dgm:presLayoutVars>
          <dgm:chMax val="0"/>
          <dgm:bulletEnabled val="1"/>
        </dgm:presLayoutVars>
      </dgm:prSet>
      <dgm:spPr/>
    </dgm:pt>
  </dgm:ptLst>
  <dgm:cxnLst>
    <dgm:cxn modelId="{84789112-63CC-43F1-AA6C-2F29CE44F63B}" type="presOf" srcId="{46BA8D51-2187-4F68-B2B4-424B3BE4B8B4}" destId="{05076772-03BA-4B64-902C-9D04A31457C1}" srcOrd="0" destOrd="0" presId="urn:microsoft.com/office/officeart/2005/8/layout/vList2"/>
    <dgm:cxn modelId="{7EE5F732-8E8E-4DA8-B0AF-8DBF75E57DFA}" type="presOf" srcId="{36E2BABA-648F-4BDD-AC31-92AAE48ACE60}" destId="{B69118DD-206A-4F73-8645-5F73395291B3}" srcOrd="0" destOrd="0" presId="urn:microsoft.com/office/officeart/2005/8/layout/vList2"/>
    <dgm:cxn modelId="{B5CD0369-2F46-4310-8FE9-9532025C7C15}" srcId="{7D32FACA-9E70-4784-A92F-5FAC049405E1}" destId="{36E2BABA-648F-4BDD-AC31-92AAE48ACE60}" srcOrd="2" destOrd="0" parTransId="{F8FB90D2-C795-4F6C-B400-F1B5963923C6}" sibTransId="{3725D839-BDB7-492A-9692-1A8B02661D27}"/>
    <dgm:cxn modelId="{4F6D2F6C-85AB-4F17-BED8-AB8F76AEDB35}" type="presOf" srcId="{7D32FACA-9E70-4784-A92F-5FAC049405E1}" destId="{FE0981F3-F472-450E-A7B6-0330C183A40A}" srcOrd="0" destOrd="0" presId="urn:microsoft.com/office/officeart/2005/8/layout/vList2"/>
    <dgm:cxn modelId="{6C9C1D8E-AD74-4A78-97E6-27BE9CBEA1D9}" srcId="{7D32FACA-9E70-4784-A92F-5FAC049405E1}" destId="{93BE0236-722D-4742-AE66-EF997895F961}" srcOrd="1" destOrd="0" parTransId="{1BA6234A-9E42-4F1F-A182-3FCCF750FFFD}" sibTransId="{CD11A2A0-8020-4782-B8FC-07003239B5B0}"/>
    <dgm:cxn modelId="{9488A2E1-AFE0-4BC2-9DD3-2DEB256069A7}" type="presOf" srcId="{93BE0236-722D-4742-AE66-EF997895F961}" destId="{59B82C82-2742-4C8A-A8F2-2CF8FC8C4487}" srcOrd="0" destOrd="0" presId="urn:microsoft.com/office/officeart/2005/8/layout/vList2"/>
    <dgm:cxn modelId="{20F5A1EE-344A-44D6-A3DF-1459167E6DF7}" srcId="{7D32FACA-9E70-4784-A92F-5FAC049405E1}" destId="{46BA8D51-2187-4F68-B2B4-424B3BE4B8B4}" srcOrd="0" destOrd="0" parTransId="{7E7C4DC5-3A3E-4042-A1DA-B168FFCBD5D7}" sibTransId="{B983A22B-210C-4376-83C1-7539C5A37AA5}"/>
    <dgm:cxn modelId="{28C03B98-F75E-4EAC-A67A-623332969F49}" type="presParOf" srcId="{FE0981F3-F472-450E-A7B6-0330C183A40A}" destId="{05076772-03BA-4B64-902C-9D04A31457C1}" srcOrd="0" destOrd="0" presId="urn:microsoft.com/office/officeart/2005/8/layout/vList2"/>
    <dgm:cxn modelId="{0B16C169-E74B-407F-B6E9-ABE6B7F99A2C}" type="presParOf" srcId="{FE0981F3-F472-450E-A7B6-0330C183A40A}" destId="{F48CD394-C84D-4D2C-87CA-484FA14C8AC8}" srcOrd="1" destOrd="0" presId="urn:microsoft.com/office/officeart/2005/8/layout/vList2"/>
    <dgm:cxn modelId="{EC6BD073-FCC2-4477-BD21-7910761AF605}" type="presParOf" srcId="{FE0981F3-F472-450E-A7B6-0330C183A40A}" destId="{59B82C82-2742-4C8A-A8F2-2CF8FC8C4487}" srcOrd="2" destOrd="0" presId="urn:microsoft.com/office/officeart/2005/8/layout/vList2"/>
    <dgm:cxn modelId="{E8D1DA15-F0A3-4F2B-9686-A2D480F19A0E}" type="presParOf" srcId="{FE0981F3-F472-450E-A7B6-0330C183A40A}" destId="{D8403687-7E04-41AA-B919-188548396719}" srcOrd="3" destOrd="0" presId="urn:microsoft.com/office/officeart/2005/8/layout/vList2"/>
    <dgm:cxn modelId="{F534D1D9-3754-4958-A513-37A79BDA0CCE}" type="presParOf" srcId="{FE0981F3-F472-450E-A7B6-0330C183A40A}" destId="{B69118DD-206A-4F73-8645-5F73395291B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E6679-F977-46A6-9AF7-499E3FFB817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88540-B36D-48FA-92CD-8CD2D25D47DF}">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INTRODUCTION</a:t>
          </a:r>
          <a:endParaRPr lang="en-US" sz="3200" kern="1200"/>
        </a:p>
      </dsp:txBody>
      <dsp:txXfrm>
        <a:off x="0" y="675"/>
        <a:ext cx="6900512" cy="790684"/>
      </dsp:txXfrm>
    </dsp:sp>
    <dsp:sp modelId="{AD5FA4A5-982A-4E55-9051-CA834758061A}">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678650-6582-4D7F-A116-DD3089ED5916}">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i="0" kern="1200"/>
            <a:t>EXPLORATORY DATA ANALYSIS (EDA)</a:t>
          </a:r>
          <a:endParaRPr lang="en-US" sz="3200" kern="1200"/>
        </a:p>
      </dsp:txBody>
      <dsp:txXfrm>
        <a:off x="0" y="791359"/>
        <a:ext cx="6900512" cy="790684"/>
      </dsp:txXfrm>
    </dsp:sp>
    <dsp:sp modelId="{8852572C-1CD2-45D0-925E-7BA99BF62E44}">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B4A9F-8C00-4D85-A1A0-2B3B23895270}">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DATA GATHERING / DATA REFINEMENT</a:t>
          </a:r>
          <a:endParaRPr lang="en-US" sz="3200" kern="1200"/>
        </a:p>
      </dsp:txBody>
      <dsp:txXfrm>
        <a:off x="0" y="1582044"/>
        <a:ext cx="6900512" cy="790684"/>
      </dsp:txXfrm>
    </dsp:sp>
    <dsp:sp modelId="{1E39F351-7A52-423B-AAC2-A03AD1A03AE8}">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0E5821-6D92-465A-8205-35277D1C233F}">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FEATURE EXTRACTION</a:t>
          </a:r>
          <a:endParaRPr lang="en-US" sz="3200" kern="1200"/>
        </a:p>
      </dsp:txBody>
      <dsp:txXfrm>
        <a:off x="0" y="2372728"/>
        <a:ext cx="6900512" cy="790684"/>
      </dsp:txXfrm>
    </dsp:sp>
    <dsp:sp modelId="{975277BB-413B-4378-B3D1-2C4C71D4D781}">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68046-4EA7-4B7B-8B74-AAED3FC08F89}">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METHODOLOGY</a:t>
          </a:r>
          <a:endParaRPr lang="en-US" sz="3200" kern="1200"/>
        </a:p>
      </dsp:txBody>
      <dsp:txXfrm>
        <a:off x="0" y="3163412"/>
        <a:ext cx="6900512" cy="790684"/>
      </dsp:txXfrm>
    </dsp:sp>
    <dsp:sp modelId="{59E74D36-D1D9-47DE-A3BD-8374852AF3DC}">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67CB0-A6F2-4AFB-A505-F40320F98D5F}">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EXPERIMENTAL RESULTS</a:t>
          </a:r>
          <a:endParaRPr lang="en-US" sz="3200" kern="1200"/>
        </a:p>
      </dsp:txBody>
      <dsp:txXfrm>
        <a:off x="0" y="3954096"/>
        <a:ext cx="6900512" cy="790684"/>
      </dsp:txXfrm>
    </dsp:sp>
    <dsp:sp modelId="{1DF6F7BE-7F5B-46A3-BB66-62A80951DB0D}">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DD564-D1AA-4249-B0B1-905C5733F3F3}">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0" kern="1200"/>
            <a:t>CONCLUSION</a:t>
          </a:r>
          <a:endParaRPr lang="en-US" sz="3200" kern="1200"/>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2D35-A427-4621-822C-5E5A6C6FF1B5}">
      <dsp:nvSpPr>
        <dsp:cNvPr id="0" name=""/>
        <dsp:cNvSpPr/>
      </dsp:nvSpPr>
      <dsp:spPr>
        <a:xfrm>
          <a:off x="0" y="396499"/>
          <a:ext cx="6666833" cy="623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baseline="0"/>
            <a:t>To find the best combination of hyperparameters that maximizes the performance of the model (focused on recall in this case).</a:t>
          </a:r>
          <a:endParaRPr lang="en-US" sz="1100" kern="1200"/>
        </a:p>
      </dsp:txBody>
      <dsp:txXfrm>
        <a:off x="0" y="396499"/>
        <a:ext cx="6666833" cy="623700"/>
      </dsp:txXfrm>
    </dsp:sp>
    <dsp:sp modelId="{550B7C53-A851-486F-9EA7-78B5627BF14C}">
      <dsp:nvSpPr>
        <dsp:cNvPr id="0" name=""/>
        <dsp:cNvSpPr/>
      </dsp:nvSpPr>
      <dsp:spPr>
        <a:xfrm>
          <a:off x="333341" y="234139"/>
          <a:ext cx="4666783" cy="3247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488950">
            <a:lnSpc>
              <a:spcPct val="90000"/>
            </a:lnSpc>
            <a:spcBef>
              <a:spcPct val="0"/>
            </a:spcBef>
            <a:spcAft>
              <a:spcPct val="35000"/>
            </a:spcAft>
            <a:buNone/>
          </a:pPr>
          <a:r>
            <a:rPr lang="en-US" sz="1100" b="1" i="0" kern="1200" baseline="0" dirty="0"/>
            <a:t>Objective:</a:t>
          </a:r>
          <a:endParaRPr lang="en-US" sz="1100" kern="1200" dirty="0"/>
        </a:p>
      </dsp:txBody>
      <dsp:txXfrm>
        <a:off x="349193" y="249991"/>
        <a:ext cx="4635079" cy="293016"/>
      </dsp:txXfrm>
    </dsp:sp>
    <dsp:sp modelId="{0E97A774-AA49-44DF-B8C3-28113F92CFE7}">
      <dsp:nvSpPr>
        <dsp:cNvPr id="0" name=""/>
        <dsp:cNvSpPr/>
      </dsp:nvSpPr>
      <dsp:spPr>
        <a:xfrm>
          <a:off x="0" y="1241959"/>
          <a:ext cx="6666833" cy="11434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baseline="0"/>
            <a:t>Used </a:t>
          </a:r>
          <a:r>
            <a:rPr lang="en-US" sz="1100" b="1" i="0" kern="1200" baseline="0"/>
            <a:t>GridSearchCV</a:t>
          </a:r>
          <a:r>
            <a:rPr lang="en-US" sz="1100" b="0" i="0" kern="1200" baseline="0"/>
            <a:t> to evaluate combinations of hyperparameters.</a:t>
          </a:r>
          <a:endParaRPr lang="en-US" sz="1100" kern="1200"/>
        </a:p>
        <a:p>
          <a:pPr marL="57150" lvl="1" indent="-57150" algn="l" defTabSz="488950">
            <a:lnSpc>
              <a:spcPct val="90000"/>
            </a:lnSpc>
            <a:spcBef>
              <a:spcPct val="0"/>
            </a:spcBef>
            <a:spcAft>
              <a:spcPct val="15000"/>
            </a:spcAft>
            <a:buChar char="•"/>
          </a:pPr>
          <a:r>
            <a:rPr lang="en-US" sz="1100" b="0" i="0" kern="1200" baseline="0"/>
            <a:t>Performed cross-validation with </a:t>
          </a:r>
          <a:r>
            <a:rPr lang="en-US" sz="1100" b="1" i="0" kern="1200" baseline="0"/>
            <a:t>StratifiedKFold</a:t>
          </a:r>
          <a:r>
            <a:rPr lang="en-US" sz="1100" b="0" i="0" kern="1200" baseline="0"/>
            <a:t> to maintain class balance in training and testing splits.</a:t>
          </a:r>
          <a:endParaRPr lang="en-US" sz="1100" kern="1200"/>
        </a:p>
        <a:p>
          <a:pPr marL="57150" lvl="1" indent="-57150" algn="l" defTabSz="488950">
            <a:lnSpc>
              <a:spcPct val="90000"/>
            </a:lnSpc>
            <a:spcBef>
              <a:spcPct val="0"/>
            </a:spcBef>
            <a:spcAft>
              <a:spcPct val="15000"/>
            </a:spcAft>
            <a:buChar char="•"/>
          </a:pPr>
          <a:r>
            <a:rPr lang="en-US" sz="1100" b="0" i="0" kern="1200" baseline="0"/>
            <a:t>Optimized the model based on the </a:t>
          </a:r>
          <a:r>
            <a:rPr lang="en-US" sz="1100" b="1" i="0" kern="1200" baseline="0"/>
            <a:t>recall score</a:t>
          </a:r>
          <a:r>
            <a:rPr lang="en-US" sz="1100" b="0" i="0" kern="1200" baseline="0"/>
            <a:t>, which minimizes false negatives, crucial for fraud detection.</a:t>
          </a:r>
          <a:endParaRPr lang="en-US" sz="1100" kern="1200"/>
        </a:p>
      </dsp:txBody>
      <dsp:txXfrm>
        <a:off x="0" y="1241959"/>
        <a:ext cx="6666833" cy="1143450"/>
      </dsp:txXfrm>
    </dsp:sp>
    <dsp:sp modelId="{7B610BD1-7986-4DC3-AE95-A6A9160243CC}">
      <dsp:nvSpPr>
        <dsp:cNvPr id="0" name=""/>
        <dsp:cNvSpPr/>
      </dsp:nvSpPr>
      <dsp:spPr>
        <a:xfrm>
          <a:off x="333341" y="1079599"/>
          <a:ext cx="4666783" cy="3247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Methodology:</a:t>
          </a:r>
          <a:endParaRPr lang="en-US" sz="1100" kern="1200"/>
        </a:p>
      </dsp:txBody>
      <dsp:txXfrm>
        <a:off x="349193" y="1095451"/>
        <a:ext cx="4635079" cy="293016"/>
      </dsp:txXfrm>
    </dsp:sp>
    <dsp:sp modelId="{57E393F5-D654-4E9C-BEE9-CC758CB696F0}">
      <dsp:nvSpPr>
        <dsp:cNvPr id="0" name=""/>
        <dsp:cNvSpPr/>
      </dsp:nvSpPr>
      <dsp:spPr>
        <a:xfrm>
          <a:off x="0" y="2607170"/>
          <a:ext cx="6666833" cy="15592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78232" numCol="1" spcCol="1270" anchor="t" anchorCtr="0">
          <a:noAutofit/>
        </a:bodyPr>
        <a:lstStyle/>
        <a:p>
          <a:pPr marL="57150" lvl="1" indent="-57150" algn="l" defTabSz="488950">
            <a:lnSpc>
              <a:spcPct val="90000"/>
            </a:lnSpc>
            <a:spcBef>
              <a:spcPct val="0"/>
            </a:spcBef>
            <a:spcAft>
              <a:spcPct val="15000"/>
            </a:spcAft>
            <a:buNone/>
          </a:pPr>
          <a:r>
            <a:rPr lang="en-US" sz="1100" b="0" i="0" kern="1200" baseline="0"/>
            <a:t>For AdaBoost Classifier:</a:t>
          </a:r>
          <a:endParaRPr lang="en-US" sz="1100" kern="1200"/>
        </a:p>
        <a:p>
          <a:pPr marL="57150" lvl="1" indent="-57150" algn="l" defTabSz="488950">
            <a:lnSpc>
              <a:spcPct val="90000"/>
            </a:lnSpc>
            <a:spcBef>
              <a:spcPct val="0"/>
            </a:spcBef>
            <a:spcAft>
              <a:spcPct val="15000"/>
            </a:spcAft>
            <a:buChar char="•"/>
          </a:pPr>
          <a:r>
            <a:rPr lang="en-US" sz="1100" b="1" i="0" kern="1200" baseline="0" dirty="0" err="1"/>
            <a:t>n_estimators</a:t>
          </a:r>
          <a:r>
            <a:rPr lang="en-US" sz="1100" b="0" i="0" kern="1200" baseline="0" dirty="0"/>
            <a:t>: Number of weak learners (e.g., decision trees).</a:t>
          </a:r>
          <a:endParaRPr lang="en-US" sz="1100" kern="1200" dirty="0"/>
        </a:p>
        <a:p>
          <a:pPr marL="114300" lvl="2" indent="-57150" algn="l" defTabSz="488950">
            <a:lnSpc>
              <a:spcPct val="90000"/>
            </a:lnSpc>
            <a:spcBef>
              <a:spcPct val="0"/>
            </a:spcBef>
            <a:spcAft>
              <a:spcPct val="15000"/>
            </a:spcAft>
            <a:buChar char="•"/>
          </a:pPr>
          <a:r>
            <a:rPr lang="en-US" sz="1100" b="0" i="0" kern="1200" baseline="0" dirty="0"/>
            <a:t>Range: [50, 100, 150]</a:t>
          </a:r>
          <a:endParaRPr lang="en-US" sz="1100" kern="1200" dirty="0"/>
        </a:p>
        <a:p>
          <a:pPr marL="57150" lvl="1" indent="-57150" algn="l" defTabSz="488950">
            <a:lnSpc>
              <a:spcPct val="90000"/>
            </a:lnSpc>
            <a:spcBef>
              <a:spcPct val="0"/>
            </a:spcBef>
            <a:spcAft>
              <a:spcPct val="15000"/>
            </a:spcAft>
            <a:buChar char="•"/>
          </a:pPr>
          <a:r>
            <a:rPr lang="en-US" sz="1100" b="1" i="0" kern="1200" baseline="0" dirty="0" err="1"/>
            <a:t>learning_rate</a:t>
          </a:r>
          <a:r>
            <a:rPr lang="en-US" sz="1100" b="0" i="0" kern="1200" baseline="0" dirty="0"/>
            <a:t>: Step size that controls the contribution of each weak learner.</a:t>
          </a:r>
          <a:endParaRPr lang="en-US" sz="1100" kern="1200" dirty="0"/>
        </a:p>
        <a:p>
          <a:pPr marL="114300" lvl="2" indent="-57150" algn="l" defTabSz="488950">
            <a:lnSpc>
              <a:spcPct val="90000"/>
            </a:lnSpc>
            <a:spcBef>
              <a:spcPct val="0"/>
            </a:spcBef>
            <a:spcAft>
              <a:spcPct val="15000"/>
            </a:spcAft>
            <a:buChar char="•"/>
          </a:pPr>
          <a:r>
            <a:rPr lang="en-US" sz="1100" b="0" i="0" kern="1200" baseline="0" dirty="0"/>
            <a:t>Range: [0.01, 0.1, 1]</a:t>
          </a:r>
          <a:endParaRPr lang="en-US" sz="1100" kern="1200" dirty="0"/>
        </a:p>
        <a:p>
          <a:pPr marL="57150" lvl="1" indent="-57150" algn="l" defTabSz="488950">
            <a:lnSpc>
              <a:spcPct val="90000"/>
            </a:lnSpc>
            <a:spcBef>
              <a:spcPct val="0"/>
            </a:spcBef>
            <a:spcAft>
              <a:spcPct val="15000"/>
            </a:spcAft>
            <a:buChar char="•"/>
          </a:pPr>
          <a:r>
            <a:rPr lang="en-US" sz="1100" b="1" i="0" kern="1200" baseline="0" dirty="0"/>
            <a:t>algorithm</a:t>
          </a:r>
          <a:r>
            <a:rPr lang="en-US" sz="1100" b="0" i="0" kern="1200" baseline="0" dirty="0"/>
            <a:t>: Boosting algorithm to use.</a:t>
          </a:r>
          <a:endParaRPr lang="en-US" sz="1100" kern="1200" dirty="0"/>
        </a:p>
        <a:p>
          <a:pPr marL="114300" lvl="2" indent="-57150" algn="l" defTabSz="488950">
            <a:lnSpc>
              <a:spcPct val="90000"/>
            </a:lnSpc>
            <a:spcBef>
              <a:spcPct val="0"/>
            </a:spcBef>
            <a:spcAft>
              <a:spcPct val="15000"/>
            </a:spcAft>
            <a:buChar char="•"/>
          </a:pPr>
          <a:r>
            <a:rPr lang="en-US" sz="1100" b="0" i="0" kern="1200" baseline="0" dirty="0"/>
            <a:t>Values: ['SAMME', 'SAMME.R']</a:t>
          </a:r>
          <a:endParaRPr lang="en-US" sz="1100" kern="1200" dirty="0"/>
        </a:p>
      </dsp:txBody>
      <dsp:txXfrm>
        <a:off x="0" y="2607170"/>
        <a:ext cx="6666833" cy="1559250"/>
      </dsp:txXfrm>
    </dsp:sp>
    <dsp:sp modelId="{91C15451-A31B-49B7-BF12-BB624B572F79}">
      <dsp:nvSpPr>
        <dsp:cNvPr id="0" name=""/>
        <dsp:cNvSpPr/>
      </dsp:nvSpPr>
      <dsp:spPr>
        <a:xfrm>
          <a:off x="333341" y="2444810"/>
          <a:ext cx="4666783" cy="3247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Hyperparameters Tuned:</a:t>
          </a:r>
          <a:endParaRPr lang="en-US" sz="1100" kern="1200"/>
        </a:p>
      </dsp:txBody>
      <dsp:txXfrm>
        <a:off x="349193" y="2460662"/>
        <a:ext cx="4635079" cy="293016"/>
      </dsp:txXfrm>
    </dsp:sp>
    <dsp:sp modelId="{A7A34F90-6CB9-4E81-92A6-55E245D3CC3C}">
      <dsp:nvSpPr>
        <dsp:cNvPr id="0" name=""/>
        <dsp:cNvSpPr/>
      </dsp:nvSpPr>
      <dsp:spPr>
        <a:xfrm>
          <a:off x="0" y="4388180"/>
          <a:ext cx="6666833"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29108" rIns="517420"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baseline="0"/>
            <a:t>Identified the optimal hyperparameters:</a:t>
          </a:r>
          <a:endParaRPr lang="en-US" sz="1100" kern="1200"/>
        </a:p>
        <a:p>
          <a:pPr marL="57150" lvl="1" indent="-57150" algn="l" defTabSz="488950">
            <a:lnSpc>
              <a:spcPct val="90000"/>
            </a:lnSpc>
            <a:spcBef>
              <a:spcPct val="0"/>
            </a:spcBef>
            <a:spcAft>
              <a:spcPct val="15000"/>
            </a:spcAft>
            <a:buChar char="•"/>
          </a:pPr>
          <a:r>
            <a:rPr lang="en-US" sz="1100" b="0" i="0" kern="1200" baseline="0"/>
            <a:t>Example: {'n_estimators': 100, 'learning_rate': 0.1, 'algorithm': 'SAMME.R'}</a:t>
          </a:r>
          <a:endParaRPr lang="en-US" sz="1100" kern="1200"/>
        </a:p>
        <a:p>
          <a:pPr marL="57150" lvl="1" indent="-57150" algn="l" defTabSz="488950">
            <a:lnSpc>
              <a:spcPct val="90000"/>
            </a:lnSpc>
            <a:spcBef>
              <a:spcPct val="0"/>
            </a:spcBef>
            <a:spcAft>
              <a:spcPct val="15000"/>
            </a:spcAft>
            <a:buChar char="•"/>
          </a:pPr>
          <a:r>
            <a:rPr lang="en-US" sz="1100" b="0" i="0" kern="1200" baseline="0"/>
            <a:t>Achieved a balance between </a:t>
          </a:r>
          <a:r>
            <a:rPr lang="en-US" sz="1100" b="1" i="0" kern="1200" baseline="0"/>
            <a:t>bias</a:t>
          </a:r>
          <a:r>
            <a:rPr lang="en-US" sz="1100" b="0" i="0" kern="1200" baseline="0"/>
            <a:t> and </a:t>
          </a:r>
          <a:r>
            <a:rPr lang="en-US" sz="1100" b="1" i="0" kern="1200" baseline="0"/>
            <a:t>variance</a:t>
          </a:r>
          <a:r>
            <a:rPr lang="en-US" sz="1100" b="0" i="0" kern="1200" baseline="0"/>
            <a:t>, improving the model's ability to generalize.</a:t>
          </a:r>
          <a:endParaRPr lang="en-US" sz="1100" kern="1200"/>
        </a:p>
      </dsp:txBody>
      <dsp:txXfrm>
        <a:off x="0" y="4388180"/>
        <a:ext cx="6666833" cy="831600"/>
      </dsp:txXfrm>
    </dsp:sp>
    <dsp:sp modelId="{5F85360E-724B-4277-85B9-D221F2F93360}">
      <dsp:nvSpPr>
        <dsp:cNvPr id="0" name=""/>
        <dsp:cNvSpPr/>
      </dsp:nvSpPr>
      <dsp:spPr>
        <a:xfrm>
          <a:off x="333341" y="4225820"/>
          <a:ext cx="4666783" cy="3247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Key Outcomes:</a:t>
          </a:r>
          <a:endParaRPr lang="en-US" sz="1100" kern="1200"/>
        </a:p>
      </dsp:txBody>
      <dsp:txXfrm>
        <a:off x="349193" y="4241672"/>
        <a:ext cx="4635079"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E0DBC-9EDA-40D3-B4ED-C5B10D5C399F}">
      <dsp:nvSpPr>
        <dsp:cNvPr id="0" name=""/>
        <dsp:cNvSpPr/>
      </dsp:nvSpPr>
      <dsp:spPr>
        <a:xfrm>
          <a:off x="1036049" y="1165"/>
          <a:ext cx="4144196" cy="119510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409" tIns="303557" rIns="80409" bIns="303557" numCol="1" spcCol="1270" anchor="ctr" anchorCtr="0">
          <a:noAutofit/>
        </a:bodyPr>
        <a:lstStyle/>
        <a:p>
          <a:pPr marL="0" lvl="0" indent="0" algn="l" defTabSz="488950">
            <a:lnSpc>
              <a:spcPct val="90000"/>
            </a:lnSpc>
            <a:spcBef>
              <a:spcPct val="0"/>
            </a:spcBef>
            <a:spcAft>
              <a:spcPct val="35000"/>
            </a:spcAft>
            <a:buNone/>
          </a:pPr>
          <a:r>
            <a:rPr lang="en-US" sz="1100" b="1" kern="1200"/>
            <a:t>Precision</a:t>
          </a:r>
          <a:r>
            <a:rPr lang="en-US" sz="1100" kern="1200"/>
            <a:t>: 0.99 for both classes, demonstrating strong ability to avoid false positives.</a:t>
          </a:r>
        </a:p>
        <a:p>
          <a:pPr marL="0" lvl="0" indent="0" algn="l" defTabSz="488950">
            <a:lnSpc>
              <a:spcPct val="90000"/>
            </a:lnSpc>
            <a:spcBef>
              <a:spcPct val="0"/>
            </a:spcBef>
            <a:spcAft>
              <a:spcPct val="35000"/>
            </a:spcAft>
            <a:buNone/>
          </a:pPr>
          <a:r>
            <a:rPr lang="en-US" sz="1100" b="1" kern="1200"/>
            <a:t>Recall</a:t>
          </a:r>
          <a:r>
            <a:rPr lang="en-US" sz="1100" kern="1200"/>
            <a:t>: 0.99 for class 1 (fraudulent transactions), effectively capturing almost all fraud cases—crucial for fraud detection.</a:t>
          </a:r>
        </a:p>
        <a:p>
          <a:pPr marL="0" lvl="0" indent="0" algn="l" defTabSz="488950">
            <a:lnSpc>
              <a:spcPct val="90000"/>
            </a:lnSpc>
            <a:spcBef>
              <a:spcPct val="0"/>
            </a:spcBef>
            <a:spcAft>
              <a:spcPct val="35000"/>
            </a:spcAft>
            <a:buNone/>
          </a:pPr>
          <a:r>
            <a:rPr lang="en-US" sz="1100" b="1" kern="1200"/>
            <a:t>F1-Score</a:t>
          </a:r>
          <a:r>
            <a:rPr lang="en-US" sz="1100" kern="1200"/>
            <a:t>: 0.99, balancing precision and recall well.</a:t>
          </a:r>
        </a:p>
        <a:p>
          <a:pPr marL="0" lvl="0" indent="0" algn="l" defTabSz="488950">
            <a:lnSpc>
              <a:spcPct val="90000"/>
            </a:lnSpc>
            <a:spcBef>
              <a:spcPct val="0"/>
            </a:spcBef>
            <a:spcAft>
              <a:spcPct val="35000"/>
            </a:spcAft>
            <a:buNone/>
          </a:pPr>
          <a:r>
            <a:rPr lang="en-US" sz="1100" b="1" kern="1200"/>
            <a:t>Accuracy</a:t>
          </a:r>
          <a:r>
            <a:rPr lang="en-US" sz="1100" kern="1200"/>
            <a:t>: 0.99, indicating excellent overall performance.</a:t>
          </a:r>
        </a:p>
      </dsp:txBody>
      <dsp:txXfrm>
        <a:off x="1036049" y="1165"/>
        <a:ext cx="4144196" cy="1195104"/>
      </dsp:txXfrm>
    </dsp:sp>
    <dsp:sp modelId="{2481C162-DAD2-48F3-9E9D-DC47EC00638B}">
      <dsp:nvSpPr>
        <dsp:cNvPr id="0" name=""/>
        <dsp:cNvSpPr/>
      </dsp:nvSpPr>
      <dsp:spPr>
        <a:xfrm>
          <a:off x="0" y="1165"/>
          <a:ext cx="1036049" cy="11951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24" tIns="118050" rIns="54824" bIns="118050" numCol="1" spcCol="1270" anchor="ctr" anchorCtr="0">
          <a:noAutofit/>
        </a:bodyPr>
        <a:lstStyle/>
        <a:p>
          <a:pPr marL="0" lvl="0" indent="0" algn="ctr" defTabSz="622300">
            <a:lnSpc>
              <a:spcPct val="90000"/>
            </a:lnSpc>
            <a:spcBef>
              <a:spcPct val="0"/>
            </a:spcBef>
            <a:spcAft>
              <a:spcPct val="35000"/>
            </a:spcAft>
            <a:buNone/>
          </a:pPr>
          <a:r>
            <a:rPr lang="en-US" sz="1400" b="1" kern="1200"/>
            <a:t>Best Model: AdaBoost</a:t>
          </a:r>
          <a:endParaRPr lang="en-US" sz="1400" kern="1200"/>
        </a:p>
      </dsp:txBody>
      <dsp:txXfrm>
        <a:off x="0" y="1165"/>
        <a:ext cx="1036049" cy="1195104"/>
      </dsp:txXfrm>
    </dsp:sp>
    <dsp:sp modelId="{6AD2EDD9-EC02-4E59-B669-F7E3C2E8F5BF}">
      <dsp:nvSpPr>
        <dsp:cNvPr id="0" name=""/>
        <dsp:cNvSpPr/>
      </dsp:nvSpPr>
      <dsp:spPr>
        <a:xfrm>
          <a:off x="1036049" y="1267976"/>
          <a:ext cx="4144196" cy="119510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409" tIns="303557" rIns="80409" bIns="303557" numCol="1" spcCol="1270" anchor="ctr" anchorCtr="0">
          <a:noAutofit/>
        </a:bodyPr>
        <a:lstStyle/>
        <a:p>
          <a:pPr marL="0" lvl="0" indent="0" algn="l" defTabSz="488950">
            <a:lnSpc>
              <a:spcPct val="90000"/>
            </a:lnSpc>
            <a:spcBef>
              <a:spcPct val="0"/>
            </a:spcBef>
            <a:spcAft>
              <a:spcPct val="35000"/>
            </a:spcAft>
            <a:buNone/>
          </a:pPr>
          <a:r>
            <a:rPr lang="en-US" sz="1100" b="1" kern="1200"/>
            <a:t>Logistic Regression</a:t>
          </a:r>
          <a:r>
            <a:rPr lang="en-US" sz="1100" kern="1200"/>
            <a:t> has perfect recall (1.00) for class 1 but AdaBoost outperforms in precision and achieves a high F1-score, providing better balance.</a:t>
          </a:r>
        </a:p>
      </dsp:txBody>
      <dsp:txXfrm>
        <a:off x="1036049" y="1267976"/>
        <a:ext cx="4144196" cy="1195104"/>
      </dsp:txXfrm>
    </dsp:sp>
    <dsp:sp modelId="{BAE6213D-09CD-4366-B622-81F3A831597F}">
      <dsp:nvSpPr>
        <dsp:cNvPr id="0" name=""/>
        <dsp:cNvSpPr/>
      </dsp:nvSpPr>
      <dsp:spPr>
        <a:xfrm>
          <a:off x="0" y="1267976"/>
          <a:ext cx="1036049" cy="119510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24" tIns="118050" rIns="54824" bIns="118050" numCol="1" spcCol="1270" anchor="ctr" anchorCtr="0">
          <a:noAutofit/>
        </a:bodyPr>
        <a:lstStyle/>
        <a:p>
          <a:pPr marL="0" lvl="0" indent="0" algn="ctr" defTabSz="622300">
            <a:lnSpc>
              <a:spcPct val="90000"/>
            </a:lnSpc>
            <a:spcBef>
              <a:spcPct val="0"/>
            </a:spcBef>
            <a:spcAft>
              <a:spcPct val="35000"/>
            </a:spcAft>
            <a:buNone/>
          </a:pPr>
          <a:r>
            <a:rPr lang="en-US" sz="1400" b="1" kern="1200"/>
            <a:t>Comparison with Logistic Regression:</a:t>
          </a:r>
          <a:endParaRPr lang="en-US" sz="1400" kern="1200"/>
        </a:p>
      </dsp:txBody>
      <dsp:txXfrm>
        <a:off x="0" y="1267976"/>
        <a:ext cx="1036049" cy="1195104"/>
      </dsp:txXfrm>
    </dsp:sp>
    <dsp:sp modelId="{C6533344-D754-4971-B44F-6DFCE5881E95}">
      <dsp:nvSpPr>
        <dsp:cNvPr id="0" name=""/>
        <dsp:cNvSpPr/>
      </dsp:nvSpPr>
      <dsp:spPr>
        <a:xfrm>
          <a:off x="1036049" y="2534787"/>
          <a:ext cx="4144196" cy="119510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409" tIns="303557" rIns="80409" bIns="303557" numCol="1" spcCol="1270" anchor="ctr" anchorCtr="0">
          <a:noAutofit/>
        </a:bodyPr>
        <a:lstStyle/>
        <a:p>
          <a:pPr marL="0" lvl="0" indent="0" algn="l" defTabSz="488950">
            <a:lnSpc>
              <a:spcPct val="90000"/>
            </a:lnSpc>
            <a:spcBef>
              <a:spcPct val="0"/>
            </a:spcBef>
            <a:spcAft>
              <a:spcPct val="35000"/>
            </a:spcAft>
            <a:buNone/>
          </a:pPr>
          <a:r>
            <a:rPr lang="en-US" sz="1100" b="1" kern="1200"/>
            <a:t>AdaBoost</a:t>
          </a:r>
          <a:r>
            <a:rPr lang="en-US" sz="1100" kern="1200"/>
            <a:t> is the most reliable model for this task, balancing fraud detection and minimizing mistakes effectively.</a:t>
          </a:r>
        </a:p>
      </dsp:txBody>
      <dsp:txXfrm>
        <a:off x="1036049" y="2534787"/>
        <a:ext cx="4144196" cy="1195104"/>
      </dsp:txXfrm>
    </dsp:sp>
    <dsp:sp modelId="{A3A06BF0-3F0E-4250-AFF5-76376AF71140}">
      <dsp:nvSpPr>
        <dsp:cNvPr id="0" name=""/>
        <dsp:cNvSpPr/>
      </dsp:nvSpPr>
      <dsp:spPr>
        <a:xfrm>
          <a:off x="0" y="2534787"/>
          <a:ext cx="1036049" cy="119510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24" tIns="118050" rIns="54824" bIns="118050" numCol="1" spcCol="1270" anchor="ctr" anchorCtr="0">
          <a:noAutofit/>
        </a:bodyPr>
        <a:lstStyle/>
        <a:p>
          <a:pPr marL="0" lvl="0" indent="0" algn="ctr" defTabSz="622300">
            <a:lnSpc>
              <a:spcPct val="90000"/>
            </a:lnSpc>
            <a:spcBef>
              <a:spcPct val="0"/>
            </a:spcBef>
            <a:spcAft>
              <a:spcPct val="35000"/>
            </a:spcAft>
            <a:buNone/>
          </a:pPr>
          <a:r>
            <a:rPr lang="en-US" sz="1400" b="1" kern="1200"/>
            <a:t>Final Take:</a:t>
          </a:r>
          <a:endParaRPr lang="en-US" sz="1400" kern="1200"/>
        </a:p>
      </dsp:txBody>
      <dsp:txXfrm>
        <a:off x="0" y="2534787"/>
        <a:ext cx="1036049" cy="1195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76772-03BA-4B64-902C-9D04A31457C1}">
      <dsp:nvSpPr>
        <dsp:cNvPr id="0" name=""/>
        <dsp:cNvSpPr/>
      </dsp:nvSpPr>
      <dsp:spPr>
        <a:xfrm>
          <a:off x="0" y="489428"/>
          <a:ext cx="5180245"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simple Streamlit application designed to predict fraudulent financial transactions.</a:t>
          </a:r>
        </a:p>
      </dsp:txBody>
      <dsp:txXfrm>
        <a:off x="42722" y="532150"/>
        <a:ext cx="5094801" cy="789716"/>
      </dsp:txXfrm>
    </dsp:sp>
    <dsp:sp modelId="{59B82C82-2742-4C8A-A8F2-2CF8FC8C4487}">
      <dsp:nvSpPr>
        <dsp:cNvPr id="0" name=""/>
        <dsp:cNvSpPr/>
      </dsp:nvSpPr>
      <dsp:spPr>
        <a:xfrm>
          <a:off x="0" y="1427949"/>
          <a:ext cx="5180245" cy="875160"/>
        </a:xfrm>
        <a:prstGeom prst="roundRect">
          <a:avLst/>
        </a:prstGeom>
        <a:solidFill>
          <a:schemeClr val="accent2">
            <a:hueOff val="5714413"/>
            <a:satOff val="-31045"/>
            <a:lumOff val="-1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Uses a pre-trained AdaBoost model for fraud detection based on key features.</a:t>
          </a:r>
        </a:p>
      </dsp:txBody>
      <dsp:txXfrm>
        <a:off x="42722" y="1470671"/>
        <a:ext cx="5094801" cy="789716"/>
      </dsp:txXfrm>
    </dsp:sp>
    <dsp:sp modelId="{B69118DD-206A-4F73-8645-5F73395291B3}">
      <dsp:nvSpPr>
        <dsp:cNvPr id="0" name=""/>
        <dsp:cNvSpPr/>
      </dsp:nvSpPr>
      <dsp:spPr>
        <a:xfrm>
          <a:off x="0" y="2366469"/>
          <a:ext cx="5180245" cy="875160"/>
        </a:xfrm>
        <a:prstGeom prst="roundRect">
          <a:avLst/>
        </a:prstGeom>
        <a:solidFill>
          <a:schemeClr val="accent2">
            <a:hueOff val="11428826"/>
            <a:satOff val="-62091"/>
            <a:lumOff val="-21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User-friendly interface with sliders for input and instant prediction feedback.</a:t>
          </a:r>
        </a:p>
      </dsp:txBody>
      <dsp:txXfrm>
        <a:off x="42722" y="2409191"/>
        <a:ext cx="5094801" cy="7897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20-12-2024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dirty="0">
                <a:solidFill>
                  <a:srgbClr val="E5E7EB"/>
                </a:solidFill>
                <a:effectLst/>
                <a:latin typeface="Rockwell" panose="02060603020205020403" pitchFamily="18" charset="0"/>
              </a:rPr>
              <a:t> Fraud Detection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2E5C-6AF2-A086-09ED-E218D499B444}"/>
              </a:ext>
            </a:extLst>
          </p:cNvPr>
          <p:cNvSpPr>
            <a:spLocks noGrp="1"/>
          </p:cNvSpPr>
          <p:nvPr>
            <p:ph type="title"/>
          </p:nvPr>
        </p:nvSpPr>
        <p:spPr/>
        <p:txBody>
          <a:bodyPr>
            <a:normAutofit fontScale="90000"/>
          </a:bodyPr>
          <a:lstStyle/>
          <a:p>
            <a:r>
              <a:rPr lang="en-IN" dirty="0">
                <a:latin typeface="Rockwell" panose="02060603020205020403" pitchFamily="18" charset="0"/>
              </a:rPr>
              <a:t>Distribution of Fraudulent vs Non-Fraudulent Transactions</a:t>
            </a:r>
            <a:endParaRPr lang="en-AE" dirty="0">
              <a:latin typeface="Rockwell" panose="02060603020205020403" pitchFamily="18" charset="0"/>
            </a:endParaRPr>
          </a:p>
        </p:txBody>
      </p:sp>
      <p:pic>
        <p:nvPicPr>
          <p:cNvPr id="5" name="Content Placeholder 4">
            <a:extLst>
              <a:ext uri="{FF2B5EF4-FFF2-40B4-BE49-F238E27FC236}">
                <a16:creationId xmlns:a16="http://schemas.microsoft.com/office/drawing/2014/main" id="{6178502D-DDC0-2B96-0FA6-EA39DC56E73F}"/>
              </a:ext>
              <a:ext uri="{C183D7F6-B498-43B3-948B-1728B52AA6E4}">
                <adec:decorative xmlns:adec="http://schemas.microsoft.com/office/drawing/2017/decorative" val="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4699" y="2469162"/>
            <a:ext cx="4909825" cy="3572263"/>
          </a:xfrm>
        </p:spPr>
      </p:pic>
      <p:sp>
        <p:nvSpPr>
          <p:cNvPr id="7" name="TextBox 6">
            <a:extLst>
              <a:ext uri="{FF2B5EF4-FFF2-40B4-BE49-F238E27FC236}">
                <a16:creationId xmlns:a16="http://schemas.microsoft.com/office/drawing/2014/main" id="{A824354B-26CD-D6D3-1320-CB8B02686006}"/>
              </a:ext>
            </a:extLst>
          </p:cNvPr>
          <p:cNvSpPr txBox="1"/>
          <p:nvPr/>
        </p:nvSpPr>
        <p:spPr>
          <a:xfrm>
            <a:off x="304800" y="2235200"/>
            <a:ext cx="6024880" cy="1289071"/>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Class Distribution (isFraud):   </a:t>
            </a:r>
          </a:p>
          <a:p>
            <a:pPr lvl="1" algn="just">
              <a:lnSpc>
                <a:spcPct val="150000"/>
              </a:lnSpc>
            </a:pPr>
            <a:r>
              <a:rPr lang="en-US" dirty="0">
                <a:latin typeface="Times New Roman" panose="02020603050405020304" pitchFamily="18" charset="0"/>
                <a:cs typeface="Times New Roman" panose="02020603050405020304" pitchFamily="18" charset="0"/>
              </a:rPr>
              <a:t>Fraudulent transactions are significantly outnumbered by non-fraudulent ones, indicating  Class imbalance</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7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45C-098B-7010-1F8D-70AC11307AEC}"/>
              </a:ext>
            </a:extLst>
          </p:cNvPr>
          <p:cNvSpPr>
            <a:spLocks noGrp="1"/>
          </p:cNvSpPr>
          <p:nvPr>
            <p:ph type="title"/>
          </p:nvPr>
        </p:nvSpPr>
        <p:spPr/>
        <p:txBody>
          <a:bodyPr/>
          <a:lstStyle/>
          <a:p>
            <a:r>
              <a:rPr lang="en-IN">
                <a:latin typeface="Rockwell" panose="02060603020205020403" pitchFamily="18" charset="0"/>
              </a:rPr>
              <a:t>Distributions of Numerical Columns</a:t>
            </a:r>
            <a:endParaRPr lang="en-AE" dirty="0">
              <a:latin typeface="Rockwell" panose="02060603020205020403" pitchFamily="18" charset="0"/>
            </a:endParaRPr>
          </a:p>
        </p:txBody>
      </p:sp>
      <p:pic>
        <p:nvPicPr>
          <p:cNvPr id="5" name="Content Placeholder 4" descr="A group of graphs showing the value of a graph&#10;&#10;Description automatically generated with medium confidence">
            <a:extLst>
              <a:ext uri="{FF2B5EF4-FFF2-40B4-BE49-F238E27FC236}">
                <a16:creationId xmlns:a16="http://schemas.microsoft.com/office/drawing/2014/main" id="{ACAEDC4B-AF22-4CB5-2EF4-5512F4F85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697" y="1331913"/>
            <a:ext cx="6613405" cy="4398962"/>
          </a:xfrm>
        </p:spPr>
      </p:pic>
      <p:sp>
        <p:nvSpPr>
          <p:cNvPr id="6" name="TextBox 5">
            <a:extLst>
              <a:ext uri="{FF2B5EF4-FFF2-40B4-BE49-F238E27FC236}">
                <a16:creationId xmlns:a16="http://schemas.microsoft.com/office/drawing/2014/main" id="{8C56CE4C-9606-A5A4-A204-40224EE9A45F}"/>
              </a:ext>
            </a:extLst>
          </p:cNvPr>
          <p:cNvSpPr txBox="1"/>
          <p:nvPr/>
        </p:nvSpPr>
        <p:spPr>
          <a:xfrm>
            <a:off x="228599" y="1331913"/>
            <a:ext cx="4999097" cy="41975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amount column is highly skewed, with most transactions involving smaller amounts.  </a:t>
            </a:r>
          </a:p>
          <a:p>
            <a:pPr marL="285750" indent="-28575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oldbalanceOrg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newbalanceOrg</a:t>
            </a:r>
            <a:r>
              <a:rPr lang="en-US" dirty="0">
                <a:latin typeface="Times New Roman" panose="02020603050405020304" pitchFamily="18" charset="0"/>
                <a:cs typeface="Times New Roman" panose="02020603050405020304" pitchFamily="18" charset="0"/>
              </a:rPr>
              <a:t>:    </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Many accounts have zero balance before and after the transaction.   - </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oldbalanceDest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newbalanceDest</a:t>
            </a:r>
            <a:r>
              <a:rPr lang="en-US" dirty="0">
                <a:latin typeface="Times New Roman" panose="02020603050405020304" pitchFamily="18" charset="0"/>
                <a:cs typeface="Times New Roman" panose="02020603050405020304" pitchFamily="18" charset="0"/>
              </a:rPr>
              <a:t>:    </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Similar pattern as the origin accounts, with a majority of accounts having low balances.</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58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C6BD-F896-28AB-2B92-2D85F5860470}"/>
              </a:ext>
            </a:extLst>
          </p:cNvPr>
          <p:cNvSpPr>
            <a:spLocks noGrp="1"/>
          </p:cNvSpPr>
          <p:nvPr>
            <p:ph type="title"/>
          </p:nvPr>
        </p:nvSpPr>
        <p:spPr/>
        <p:txBody>
          <a:bodyPr/>
          <a:lstStyle/>
          <a:p>
            <a:r>
              <a:rPr lang="en-AE" dirty="0">
                <a:latin typeface="Rockwell" panose="02060603020205020403" pitchFamily="18" charset="0"/>
              </a:rPr>
              <a:t>Distribution of Transaction Types</a:t>
            </a:r>
          </a:p>
        </p:txBody>
      </p:sp>
      <p:pic>
        <p:nvPicPr>
          <p:cNvPr id="7" name="Content Placeholder 6" descr="A graph of different colored squares&#10;&#10;Description automatically generated">
            <a:extLst>
              <a:ext uri="{FF2B5EF4-FFF2-40B4-BE49-F238E27FC236}">
                <a16:creationId xmlns:a16="http://schemas.microsoft.com/office/drawing/2014/main" id="{D0B9D89E-B74B-EF0C-3643-D5ECAEF12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44" y="1855372"/>
            <a:ext cx="6386955" cy="4398962"/>
          </a:xfrm>
        </p:spPr>
      </p:pic>
    </p:spTree>
    <p:extLst>
      <p:ext uri="{BB962C8B-B14F-4D97-AF65-F5344CB8AC3E}">
        <p14:creationId xmlns:p14="http://schemas.microsoft.com/office/powerpoint/2010/main" val="165739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82C51-0E6C-55FB-F9FF-1C283948120C}"/>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Transaction Amounts by Type and Fraud Status</a:t>
            </a:r>
          </a:p>
        </p:txBody>
      </p:sp>
      <p:sp>
        <p:nvSpPr>
          <p:cNvPr id="3" name="TextBox 2">
            <a:extLst>
              <a:ext uri="{FF2B5EF4-FFF2-40B4-BE49-F238E27FC236}">
                <a16:creationId xmlns:a16="http://schemas.microsoft.com/office/drawing/2014/main" id="{39A3603A-3AD7-7D08-1C7A-033815D28688}"/>
              </a:ext>
            </a:extLst>
          </p:cNvPr>
          <p:cNvSpPr txBox="1"/>
          <p:nvPr/>
        </p:nvSpPr>
        <p:spPr>
          <a:xfrm>
            <a:off x="838199" y="2686323"/>
            <a:ext cx="4783697" cy="343358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effectLst/>
              </a:rPr>
              <a:t>Fraud is concentrated in </a:t>
            </a:r>
            <a:r>
              <a:rPr lang="en-US" sz="2000" dirty="0"/>
              <a:t> </a:t>
            </a:r>
            <a:r>
              <a:rPr lang="en-US" sz="2000" dirty="0">
                <a:effectLst/>
              </a:rPr>
              <a:t>TRANSFER and CASH_OUT transactions.</a:t>
            </a:r>
          </a:p>
          <a:p>
            <a:pPr marL="285750" indent="-228600">
              <a:lnSpc>
                <a:spcPct val="90000"/>
              </a:lnSpc>
              <a:spcAft>
                <a:spcPts val="600"/>
              </a:spcAft>
              <a:buFont typeface="Arial" panose="020B0604020202020204" pitchFamily="34" charset="0"/>
              <a:buChar char="•"/>
            </a:pPr>
            <a:endParaRPr lang="en-US" sz="2000" dirty="0">
              <a:effectLst/>
            </a:endParaRPr>
          </a:p>
          <a:p>
            <a:pPr marL="285750" indent="-228600">
              <a:lnSpc>
                <a:spcPct val="90000"/>
              </a:lnSpc>
              <a:spcAft>
                <a:spcPts val="600"/>
              </a:spcAft>
              <a:buFont typeface="Arial" panose="020B0604020202020204" pitchFamily="34" charset="0"/>
              <a:buChar char="•"/>
            </a:pPr>
            <a:r>
              <a:rPr lang="en-US" sz="2000" dirty="0">
                <a:effectLst/>
              </a:rPr>
              <a:t>Other transaction types (e.g., PAYMENT, DEBIT) show negligible fraud occurrences.</a:t>
            </a:r>
          </a:p>
          <a:p>
            <a:pPr marL="285750" indent="-228600">
              <a:lnSpc>
                <a:spcPct val="90000"/>
              </a:lnSpc>
              <a:spcAft>
                <a:spcPts val="600"/>
              </a:spcAft>
              <a:buFont typeface="Arial" panose="020B0604020202020204" pitchFamily="34" charset="0"/>
              <a:buChar char="•"/>
            </a:pPr>
            <a:endParaRPr lang="en-US" sz="2000" dirty="0"/>
          </a:p>
        </p:txBody>
      </p:sp>
      <p:pic>
        <p:nvPicPr>
          <p:cNvPr id="5" name="Content Placeholder 4" descr="A graph of a diagram&#10;&#10;Description automatically generated with medium confidence">
            <a:extLst>
              <a:ext uri="{FF2B5EF4-FFF2-40B4-BE49-F238E27FC236}">
                <a16:creationId xmlns:a16="http://schemas.microsoft.com/office/drawing/2014/main" id="{FFD6B2DB-B676-4E44-8D57-1402F7A2B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424" y="1464426"/>
            <a:ext cx="5365375" cy="3728935"/>
          </a:xfrm>
          <a:prstGeom prst="rect">
            <a:avLst/>
          </a:prstGeom>
        </p:spPr>
      </p:pic>
    </p:spTree>
    <p:extLst>
      <p:ext uri="{BB962C8B-B14F-4D97-AF65-F5344CB8AC3E}">
        <p14:creationId xmlns:p14="http://schemas.microsoft.com/office/powerpoint/2010/main" val="100878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ADB25-338E-7640-DA34-7F3D7763B9D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Type of Payment by Count</a:t>
            </a:r>
          </a:p>
        </p:txBody>
      </p:sp>
      <p:pic>
        <p:nvPicPr>
          <p:cNvPr id="5" name="Content Placeholder 4" descr="A bar graph with blue bars&#10;&#10;Description automatically generated">
            <a:extLst>
              <a:ext uri="{FF2B5EF4-FFF2-40B4-BE49-F238E27FC236}">
                <a16:creationId xmlns:a16="http://schemas.microsoft.com/office/drawing/2014/main" id="{258E4E40-9505-969C-4F50-A90D259E2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019259"/>
            <a:ext cx="7188199" cy="4816092"/>
          </a:xfrm>
          <a:prstGeom prst="rect">
            <a:avLst/>
          </a:prstGeom>
        </p:spPr>
      </p:pic>
    </p:spTree>
    <p:extLst>
      <p:ext uri="{BB962C8B-B14F-4D97-AF65-F5344CB8AC3E}">
        <p14:creationId xmlns:p14="http://schemas.microsoft.com/office/powerpoint/2010/main" val="428194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B52F7-4FE1-0B81-8AC9-906FC3C177E5}"/>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Correlation Heatmap of Features</a:t>
            </a:r>
          </a:p>
        </p:txBody>
      </p:sp>
      <p:sp>
        <p:nvSpPr>
          <p:cNvPr id="3" name="TextBox 2">
            <a:extLst>
              <a:ext uri="{FF2B5EF4-FFF2-40B4-BE49-F238E27FC236}">
                <a16:creationId xmlns:a16="http://schemas.microsoft.com/office/drawing/2014/main" id="{29AF0F32-D62D-5042-10A9-63778ADE7FCF}"/>
              </a:ext>
            </a:extLst>
          </p:cNvPr>
          <p:cNvSpPr txBox="1"/>
          <p:nvPr/>
        </p:nvSpPr>
        <p:spPr>
          <a:xfrm>
            <a:off x="838199" y="2686323"/>
            <a:ext cx="4783697" cy="343358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900" dirty="0">
                <a:effectLst/>
              </a:rPr>
              <a:t>Strong correlations observed between:</a:t>
            </a:r>
          </a:p>
          <a:p>
            <a:pPr marL="742950" lvl="1" indent="-228600">
              <a:lnSpc>
                <a:spcPct val="90000"/>
              </a:lnSpc>
              <a:spcAft>
                <a:spcPts val="600"/>
              </a:spcAft>
              <a:buFont typeface="Arial" panose="020B0604020202020204" pitchFamily="34" charset="0"/>
              <a:buChar char="•"/>
            </a:pPr>
            <a:r>
              <a:rPr lang="en-US" sz="1900" dirty="0">
                <a:effectLst/>
              </a:rPr>
              <a:t> </a:t>
            </a:r>
            <a:r>
              <a:rPr lang="en-US" sz="1900" dirty="0" err="1">
                <a:effectLst/>
              </a:rPr>
              <a:t>oldbalanceOrg</a:t>
            </a:r>
            <a:r>
              <a:rPr lang="en-US" sz="1900" dirty="0">
                <a:effectLst/>
              </a:rPr>
              <a:t> and </a:t>
            </a:r>
            <a:r>
              <a:rPr lang="en-US" sz="1900" dirty="0" err="1">
                <a:effectLst/>
              </a:rPr>
              <a:t>newbalanceOrig</a:t>
            </a:r>
            <a:r>
              <a:rPr lang="en-US" sz="1900" dirty="0">
                <a:effectLst/>
              </a:rPr>
              <a:t>: Customers with higher initial balances often retain a proportionate amount post-transaction.</a:t>
            </a:r>
          </a:p>
          <a:p>
            <a:pPr marL="742950" lvl="1" indent="-228600">
              <a:lnSpc>
                <a:spcPct val="90000"/>
              </a:lnSpc>
              <a:spcAft>
                <a:spcPts val="600"/>
              </a:spcAft>
              <a:buFont typeface="Arial" panose="020B0604020202020204" pitchFamily="34" charset="0"/>
              <a:buChar char="•"/>
            </a:pPr>
            <a:r>
              <a:rPr lang="en-US" sz="1900" dirty="0">
                <a:effectLst/>
              </a:rPr>
              <a:t> </a:t>
            </a:r>
            <a:r>
              <a:rPr lang="en-US" sz="1900" dirty="0" err="1">
                <a:effectLst/>
              </a:rPr>
              <a:t>oldbalanceDest</a:t>
            </a:r>
            <a:r>
              <a:rPr lang="en-US" sz="1900" dirty="0">
                <a:effectLst/>
              </a:rPr>
              <a:t> and </a:t>
            </a:r>
            <a:r>
              <a:rPr lang="en-US" sz="1900" dirty="0" err="1">
                <a:effectLst/>
              </a:rPr>
              <a:t>newbalanceDest</a:t>
            </a:r>
            <a:r>
              <a:rPr lang="en-US" sz="1900" dirty="0">
                <a:effectLst/>
              </a:rPr>
              <a:t>: Similar trend for destination accounts.</a:t>
            </a:r>
          </a:p>
          <a:p>
            <a:pPr marL="285750" indent="-228600">
              <a:lnSpc>
                <a:spcPct val="90000"/>
              </a:lnSpc>
              <a:spcAft>
                <a:spcPts val="600"/>
              </a:spcAft>
              <a:buFont typeface="Arial" panose="020B0604020202020204" pitchFamily="34" charset="0"/>
              <a:buChar char="•"/>
            </a:pPr>
            <a:r>
              <a:rPr lang="en-US" sz="1900" b="0" dirty="0">
                <a:effectLst/>
              </a:rPr>
              <a:t>The </a:t>
            </a:r>
            <a:r>
              <a:rPr lang="en-US" sz="1900" b="0" dirty="0" err="1">
                <a:effectLst/>
              </a:rPr>
              <a:t>isFraud</a:t>
            </a:r>
            <a:r>
              <a:rPr lang="en-US" sz="1900" b="0" dirty="0">
                <a:effectLst/>
              </a:rPr>
              <a:t> feature has weak correlations with most numerical features, suggesting that detecting fraud may require advanced modeling or feature engineering.</a:t>
            </a:r>
          </a:p>
          <a:p>
            <a:pPr indent="-228600">
              <a:lnSpc>
                <a:spcPct val="90000"/>
              </a:lnSpc>
              <a:spcAft>
                <a:spcPts val="600"/>
              </a:spcAft>
              <a:buFont typeface="Arial" panose="020B0604020202020204" pitchFamily="34" charset="0"/>
              <a:buChar char="•"/>
            </a:pPr>
            <a:endParaRPr lang="en-US" sz="1900" dirty="0"/>
          </a:p>
        </p:txBody>
      </p:sp>
      <p:pic>
        <p:nvPicPr>
          <p:cNvPr id="5" name="Content Placeholder 4" descr="A screenshot of a computer screen&#10;&#10;Description automatically generated">
            <a:extLst>
              <a:ext uri="{FF2B5EF4-FFF2-40B4-BE49-F238E27FC236}">
                <a16:creationId xmlns:a16="http://schemas.microsoft.com/office/drawing/2014/main" id="{5C7AE28F-3ABB-9015-F6CC-26C6FB5B4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424" y="948008"/>
            <a:ext cx="5365375" cy="4761770"/>
          </a:xfrm>
          <a:prstGeom prst="rect">
            <a:avLst/>
          </a:prstGeom>
        </p:spPr>
      </p:pic>
    </p:spTree>
    <p:extLst>
      <p:ext uri="{BB962C8B-B14F-4D97-AF65-F5344CB8AC3E}">
        <p14:creationId xmlns:p14="http://schemas.microsoft.com/office/powerpoint/2010/main" val="252992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080D3-1473-748B-C26A-1F9B767E0F7D}"/>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a:solidFill>
                  <a:schemeClr val="tx1"/>
                </a:solidFill>
                <a:latin typeface="+mj-lt"/>
                <a:ea typeface="+mj-ea"/>
                <a:cs typeface="+mj-cs"/>
              </a:rPr>
              <a:t>Top 10 Accounts in Fraudulent Transactions</a:t>
            </a:r>
          </a:p>
        </p:txBody>
      </p:sp>
      <p:pic>
        <p:nvPicPr>
          <p:cNvPr id="5" name="Content Placeholder 4" descr="A graph of a number of brown shades&#10;&#10;Description automatically generated">
            <a:extLst>
              <a:ext uri="{FF2B5EF4-FFF2-40B4-BE49-F238E27FC236}">
                <a16:creationId xmlns:a16="http://schemas.microsoft.com/office/drawing/2014/main" id="{05DDAEBE-73C3-9412-AE53-FDDEDAC3C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1611914"/>
            <a:ext cx="6164194" cy="3467358"/>
          </a:xfrm>
          <a:prstGeom prst="rect">
            <a:avLst/>
          </a:prstGeom>
        </p:spPr>
      </p:pic>
    </p:spTree>
    <p:extLst>
      <p:ext uri="{BB962C8B-B14F-4D97-AF65-F5344CB8AC3E}">
        <p14:creationId xmlns:p14="http://schemas.microsoft.com/office/powerpoint/2010/main" val="207617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3A1F-A34A-B5EF-84B7-A9AF1814716A}"/>
              </a:ext>
            </a:extLst>
          </p:cNvPr>
          <p:cNvSpPr>
            <a:spLocks noGrp="1"/>
          </p:cNvSpPr>
          <p:nvPr>
            <p:ph type="title"/>
          </p:nvPr>
        </p:nvSpPr>
        <p:spPr/>
        <p:txBody>
          <a:bodyPr/>
          <a:lstStyle/>
          <a:p>
            <a:r>
              <a:rPr lang="en-IN" dirty="0">
                <a:latin typeface="Rockwell" panose="02060603020205020403" pitchFamily="18" charset="0"/>
              </a:rPr>
              <a:t>Outlier Detection</a:t>
            </a:r>
            <a:endParaRPr lang="en-AE" dirty="0">
              <a:latin typeface="Rockwell" panose="02060603020205020403" pitchFamily="18" charset="0"/>
            </a:endParaRPr>
          </a:p>
        </p:txBody>
      </p:sp>
      <p:sp>
        <p:nvSpPr>
          <p:cNvPr id="4" name="Rectangle 1">
            <a:extLst>
              <a:ext uri="{FF2B5EF4-FFF2-40B4-BE49-F238E27FC236}">
                <a16:creationId xmlns:a16="http://schemas.microsoft.com/office/drawing/2014/main" id="{131FFE7B-7BCA-2138-BB2C-2AE4686A08CF}"/>
              </a:ext>
            </a:extLst>
          </p:cNvPr>
          <p:cNvSpPr>
            <a:spLocks noGrp="1" noChangeArrowheads="1"/>
          </p:cNvSpPr>
          <p:nvPr>
            <p:ph idx="1"/>
          </p:nvPr>
        </p:nvSpPr>
        <p:spPr bwMode="auto">
          <a:xfrm>
            <a:off x="168932" y="1717568"/>
            <a:ext cx="60384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and analyze outliers in the dataset using the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Z-score method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indicates how far a data point is from the mean of the dataset.</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Z-Score Calculation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Calculated Z-scores for numerical columns ('step', 'amount',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oldbalanceDest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newbalanceDest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 are defined as values with a Z-score above 3 or below -3.</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Flagging Outliers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 new column,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is_outlier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flag rows with outliers in any selected column.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Separating Outliers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Extracted outliers into a new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(outliers), with non-outliers stored separately.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Summary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describe() to generate summary statistics for the outliers, providing insights into their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A diagram of a box plot&#10;&#10;Description automatically generated">
            <a:extLst>
              <a:ext uri="{FF2B5EF4-FFF2-40B4-BE49-F238E27FC236}">
                <a16:creationId xmlns:a16="http://schemas.microsoft.com/office/drawing/2014/main" id="{1BE729B3-5B74-02BB-CC09-1F532F9E4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044" y="1551547"/>
            <a:ext cx="5772956" cy="4229690"/>
          </a:xfrm>
          <a:prstGeom prst="rect">
            <a:avLst/>
          </a:prstGeom>
        </p:spPr>
      </p:pic>
    </p:spTree>
    <p:extLst>
      <p:ext uri="{BB962C8B-B14F-4D97-AF65-F5344CB8AC3E}">
        <p14:creationId xmlns:p14="http://schemas.microsoft.com/office/powerpoint/2010/main" val="249138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FDDA-572B-D6B9-4838-C60CE16F9E3E}"/>
              </a:ext>
            </a:extLst>
          </p:cNvPr>
          <p:cNvSpPr>
            <a:spLocks noGrp="1"/>
          </p:cNvSpPr>
          <p:nvPr>
            <p:ph type="title"/>
          </p:nvPr>
        </p:nvSpPr>
        <p:spPr/>
        <p:txBody>
          <a:bodyPr/>
          <a:lstStyle/>
          <a:p>
            <a:r>
              <a:rPr lang="en-US" dirty="0"/>
              <a:t>Splitting Data into Features (X) and Target (y)</a:t>
            </a:r>
            <a:endParaRPr lang="en-AE" dirty="0"/>
          </a:p>
        </p:txBody>
      </p:sp>
      <p:sp>
        <p:nvSpPr>
          <p:cNvPr id="4" name="Rectangle 1">
            <a:extLst>
              <a:ext uri="{FF2B5EF4-FFF2-40B4-BE49-F238E27FC236}">
                <a16:creationId xmlns:a16="http://schemas.microsoft.com/office/drawing/2014/main" id="{25A3D5AB-21E6-D983-0255-A954DDE8A438}"/>
              </a:ext>
            </a:extLst>
          </p:cNvPr>
          <p:cNvSpPr>
            <a:spLocks noGrp="1" noChangeArrowheads="1"/>
          </p:cNvSpPr>
          <p:nvPr>
            <p:ph idx="1"/>
          </p:nvPr>
        </p:nvSpPr>
        <p:spPr bwMode="auto">
          <a:xfrm>
            <a:off x="678883" y="3915694"/>
            <a:ext cx="975507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Scaling Features to a Range of 0 to 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 the feature variables to improve the performance of machine learning models.</a:t>
            </a:r>
          </a:p>
          <a:p>
            <a:pPr marL="457200" lvl="1" indent="0" algn="just" eaLnBrk="0" fontAlgn="base" hangingPunct="0">
              <a:lnSpc>
                <a:spcPct val="100000"/>
              </a:lnSpc>
              <a:spcBef>
                <a:spcPct val="0"/>
              </a:spcBef>
              <a:spcAft>
                <a:spcPct val="0"/>
              </a:spcAft>
              <a:buFontTx/>
              <a:buChar char="•"/>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lvl="2" indent="0" algn="just"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Scales the features to a uniform range of 0 to 1, reducing bias due to differing feature scales.</a:t>
            </a:r>
          </a:p>
          <a:p>
            <a:pPr marL="457200" lvl="1" indent="0" algn="just" eaLnBrk="0" fontAlgn="base" hangingPunct="0">
              <a:lnSpc>
                <a:spcPct val="100000"/>
              </a:lnSpc>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Fitting and Transforming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lvl="2" indent="0" algn="just"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scaler is first fitted to the data and then used to transform the feature variables (X).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6AE45FC-0AD4-02F5-5A0F-3945CBE4DD14}"/>
              </a:ext>
            </a:extLst>
          </p:cNvPr>
          <p:cNvSpPr>
            <a:spLocks noChangeArrowheads="1"/>
          </p:cNvSpPr>
          <p:nvPr/>
        </p:nvSpPr>
        <p:spPr bwMode="auto">
          <a:xfrm>
            <a:off x="678883" y="1985976"/>
            <a:ext cx="104898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 the target variable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isFraud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feature columns for the model.</a:t>
            </a:r>
          </a:p>
          <a:p>
            <a:pPr lvl="1" algn="just" eaLnBrk="0" fontAlgn="base" hangingPunct="0">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Variable (y)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algn="just" eaLnBrk="0" fontAlgn="base" hangingPunct="0">
              <a:spcBef>
                <a:spcPct val="0"/>
              </a:spcBef>
              <a:spcAft>
                <a:spcPct val="0"/>
              </a:spcAft>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isFraud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is assigned to y, representing the labels for fraud detection 0 for non-fraud, 1 for fraud.</a:t>
            </a:r>
          </a:p>
          <a:p>
            <a:pPr lvl="1" algn="just" eaLnBrk="0" fontAlgn="base" hangingPunct="0">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Variables (X)</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algn="just" eaLnBrk="0" fontAlgn="base" hangingPunct="0">
              <a:spcBef>
                <a:spcPct val="0"/>
              </a:spcBef>
              <a:spcAft>
                <a:spcPct val="0"/>
              </a:spcAft>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isFraud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is removed from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54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67C1-3BEE-86D6-4C89-D6AE93B1D0FF}"/>
              </a:ext>
            </a:extLst>
          </p:cNvPr>
          <p:cNvSpPr>
            <a:spLocks noGrp="1"/>
          </p:cNvSpPr>
          <p:nvPr>
            <p:ph type="title"/>
          </p:nvPr>
        </p:nvSpPr>
        <p:spPr/>
        <p:txBody>
          <a:bodyPr>
            <a:normAutofit fontScale="90000"/>
          </a:bodyPr>
          <a:lstStyle/>
          <a:p>
            <a:r>
              <a:rPr kumimoji="0" lang="en-US" altLang="en-US" sz="3600" b="1" i="0" u="none" strike="noStrike" cap="none" normalizeH="0" baseline="0" dirty="0">
                <a:ln>
                  <a:noFill/>
                </a:ln>
                <a:solidFill>
                  <a:schemeClr val="tx1"/>
                </a:solidFill>
                <a:effectLst/>
                <a:latin typeface="Arial" panose="020B0604020202020204" pitchFamily="34" charset="0"/>
              </a:rPr>
              <a:t>Handling Class Imbalance Using SMOTE</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AE" dirty="0"/>
          </a:p>
        </p:txBody>
      </p:sp>
      <p:sp>
        <p:nvSpPr>
          <p:cNvPr id="4" name="Rectangle 1">
            <a:extLst>
              <a:ext uri="{FF2B5EF4-FFF2-40B4-BE49-F238E27FC236}">
                <a16:creationId xmlns:a16="http://schemas.microsoft.com/office/drawing/2014/main" id="{2E79C572-D965-19FF-74A5-CCB3EC5DC9E1}"/>
              </a:ext>
            </a:extLst>
          </p:cNvPr>
          <p:cNvSpPr>
            <a:spLocks noGrp="1" noChangeArrowheads="1"/>
          </p:cNvSpPr>
          <p:nvPr>
            <p:ph idx="1"/>
          </p:nvPr>
        </p:nvSpPr>
        <p:spPr bwMode="auto">
          <a:xfrm>
            <a:off x="678884" y="2393029"/>
            <a:ext cx="11783932" cy="29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the class imbalance in the dataset by oversampling the minority class (fraudulent transactions).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(Synthetic Minority Over-sampling Technique)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synthetic samples for the minority class by interpolating between existing instances.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balance the distribution of the target variable, improving model performance.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Resampling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applying SMOTE, I obtain resampled feature variables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X_resampled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target labels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y_resampled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balanced classes (fraud and non-fraud).</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2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E6C7B5F-2EBB-D2EA-3D42-64E6A948DC5D}"/>
              </a:ext>
            </a:extLst>
          </p:cNvPr>
          <p:cNvSpPr>
            <a:spLocks noGrp="1"/>
          </p:cNvSpPr>
          <p:nvPr>
            <p:ph type="title"/>
          </p:nvPr>
        </p:nvSpPr>
        <p:spPr>
          <a:xfrm>
            <a:off x="810668" y="1045885"/>
            <a:ext cx="4130185" cy="4054282"/>
          </a:xfrm>
        </p:spPr>
        <p:txBody>
          <a:bodyPr vert="horz" lIns="91440" tIns="45720" rIns="91440" bIns="45720" rtlCol="0" anchor="ctr">
            <a:normAutofit/>
          </a:bodyPr>
          <a:lstStyle/>
          <a:p>
            <a:r>
              <a:rPr lang="en-US" sz="3600" b="1" i="0" kern="1200" dirty="0">
                <a:solidFill>
                  <a:schemeClr val="tx2"/>
                </a:solidFill>
                <a:effectLst/>
                <a:latin typeface="Rockwell" panose="02060603020205020403" pitchFamily="18" charset="0"/>
              </a:rPr>
              <a:t>Fraud Detection</a:t>
            </a:r>
            <a:br>
              <a:rPr lang="en-US" sz="3600" b="1" i="0" kern="1200" dirty="0">
                <a:solidFill>
                  <a:schemeClr val="tx2"/>
                </a:solidFill>
                <a:effectLst/>
                <a:latin typeface="Rockwell" panose="02060603020205020403" pitchFamily="18" charset="0"/>
              </a:rPr>
            </a:br>
            <a:endParaRPr lang="en-US" sz="3600" kern="1200" dirty="0">
              <a:solidFill>
                <a:schemeClr val="tx2"/>
              </a:solidFill>
              <a:latin typeface="Rockwell" panose="02060603020205020403" pitchFamily="18" charset="0"/>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4868373-5C07-90DC-63D5-E3AEBCB70EE1}"/>
              </a:ext>
            </a:extLst>
          </p:cNvPr>
          <p:cNvSpPr>
            <a:spLocks noGrp="1"/>
          </p:cNvSpPr>
          <p:nvPr>
            <p:ph idx="1"/>
          </p:nvPr>
        </p:nvSpPr>
        <p:spPr>
          <a:xfrm>
            <a:off x="3187700" y="3073026"/>
            <a:ext cx="8536940" cy="3751732"/>
          </a:xfrm>
        </p:spPr>
        <p:txBody>
          <a:bodyPr vert="horz" lIns="91440" tIns="45720" rIns="91440" bIns="45720" rtlCol="0" anchor="ctr">
            <a:normAutofit/>
          </a:bodyPr>
          <a:lstStyle/>
          <a:p>
            <a:pPr marL="0" indent="0" algn="just">
              <a:lnSpc>
                <a:spcPct val="150000"/>
              </a:lnSpc>
              <a:buNone/>
            </a:pPr>
            <a:r>
              <a:rPr lang="en-US" sz="1800" b="0" i="0" dirty="0">
                <a:solidFill>
                  <a:schemeClr val="tx2"/>
                </a:solidFill>
                <a:effectLst/>
                <a:latin typeface="Times New Roman" panose="02020603050405020304" pitchFamily="18" charset="0"/>
                <a:cs typeface="Times New Roman" panose="02020603050405020304" pitchFamily="18" charset="0"/>
              </a:rPr>
              <a:t>In the realm of financial security and risk management, this project focuses on the strategic enhancement of detection algorithms through cutting-edge machine learning techniques. By honing our efforts on fraud detection, we aim to lead advancements that will redefine fraud prevention strategies and significantly reduce financial losses. This initiative aspires to safeguard systems against evolving threats, ensuring trust and resilience in digital transactions while contributing to the overall integrity of financial ecosystems.</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72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A629-B42C-4CAF-ED10-99E0A0525ED0}"/>
              </a:ext>
            </a:extLst>
          </p:cNvPr>
          <p:cNvSpPr>
            <a:spLocks noGrp="1"/>
          </p:cNvSpPr>
          <p:nvPr>
            <p:ph type="title"/>
          </p:nvPr>
        </p:nvSpPr>
        <p:spPr>
          <a:xfrm>
            <a:off x="175653" y="0"/>
            <a:ext cx="4355265" cy="1616203"/>
          </a:xfrm>
        </p:spPr>
        <p:txBody>
          <a:bodyPr vert="horz" lIns="91440" tIns="45720" rIns="91440" bIns="45720" rtlCol="0" anchor="b">
            <a:normAutofit/>
          </a:bodyPr>
          <a:lstStyle/>
          <a:p>
            <a:r>
              <a:rPr lang="en-US" sz="3200" b="1" dirty="0">
                <a:latin typeface="Rockwell" panose="02060603020205020403" pitchFamily="18" charset="0"/>
              </a:rPr>
              <a:t>Model Selection</a:t>
            </a:r>
          </a:p>
        </p:txBody>
      </p:sp>
      <p:sp>
        <p:nvSpPr>
          <p:cNvPr id="4" name="Rectangle 1">
            <a:extLst>
              <a:ext uri="{FF2B5EF4-FFF2-40B4-BE49-F238E27FC236}">
                <a16:creationId xmlns:a16="http://schemas.microsoft.com/office/drawing/2014/main" id="{6DFDB849-A1DF-37C7-5B28-112474125BD0}"/>
              </a:ext>
            </a:extLst>
          </p:cNvPr>
          <p:cNvSpPr>
            <a:spLocks noGrp="1" noChangeArrowheads="1"/>
          </p:cNvSpPr>
          <p:nvPr>
            <p:ph idx="1"/>
          </p:nvPr>
        </p:nvSpPr>
        <p:spPr bwMode="auto">
          <a:xfrm>
            <a:off x="335280" y="1950720"/>
            <a:ext cx="4896677" cy="40305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a:bodyPr>
          <a:lstStyle/>
          <a:p>
            <a:pPr marL="0" marR="0" lvl="0" indent="0" algn="just" fontAlgn="base">
              <a:lnSpc>
                <a:spcPct val="150000"/>
              </a:lnSpc>
              <a:spcBef>
                <a:spcPct val="0"/>
              </a:spcBef>
              <a:spcAft>
                <a:spcPts val="60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Used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algn="just" fontAlgn="base">
              <a:lnSpc>
                <a:spcPct val="150000"/>
              </a:lnSpc>
              <a:spcBef>
                <a:spcPct val="0"/>
              </a:spcBef>
              <a:spcAft>
                <a:spcPts val="600"/>
              </a:spcAft>
              <a:buFont typeface="Wingdings" panose="05000000000000000000" pitchFamily="2" charset="2"/>
              <a:buChar char="Ø"/>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A simple linear model for binary classification.</a:t>
            </a:r>
          </a:p>
          <a:p>
            <a:pPr marL="457200" lvl="1" algn="just" fontAlgn="base">
              <a:lnSpc>
                <a:spcPct val="150000"/>
              </a:lnSpc>
              <a:spcBef>
                <a:spcPct val="0"/>
              </a:spcBef>
              <a:spcAft>
                <a:spcPts val="600"/>
              </a:spcAft>
              <a:buFont typeface="Wingdings" panose="05000000000000000000" pitchFamily="2" charset="2"/>
              <a:buChar char="Ø"/>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An ensemble method that can handle non-linear relationships.</a:t>
            </a:r>
          </a:p>
          <a:p>
            <a:pPr marL="457200" lvl="1" algn="just" fontAlgn="base">
              <a:lnSpc>
                <a:spcPct val="150000"/>
              </a:lnSpc>
              <a:spcBef>
                <a:spcPct val="0"/>
              </a:spcBef>
              <a:spcAft>
                <a:spcPts val="600"/>
              </a:spcAft>
              <a:buFont typeface="Wingdings" panose="05000000000000000000" pitchFamily="2" charset="2"/>
              <a:buChar char="Ø"/>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AdaBoost: A boosting method that combines weak learners to form a strong learner.</a:t>
            </a:r>
          </a:p>
          <a:p>
            <a:pPr marL="457200" lvl="1" algn="just" fontAlgn="base">
              <a:lnSpc>
                <a:spcPct val="150000"/>
              </a:lnSpc>
              <a:spcBef>
                <a:spcPct val="0"/>
              </a:spcBef>
              <a:spcAft>
                <a:spcPts val="600"/>
              </a:spcAf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SVM (Support Vector Machine): A robust supervised learning algorithm known for its effectiveness in high-dimensional spaces and its ability to perform classification and regression tasks with clear decision boundaries.</a:t>
            </a: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fontAlgn="base">
              <a:lnSpc>
                <a:spcPct val="150000"/>
              </a:lnSpc>
              <a:spcBef>
                <a:spcPct val="0"/>
              </a:spcBef>
              <a:spcAft>
                <a:spcPts val="60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These Models?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lvl="1" indent="0" algn="just" fontAlgn="base">
              <a:lnSpc>
                <a:spcPct val="150000"/>
              </a:lnSpc>
              <a:spcBef>
                <a:spcPct val="0"/>
              </a:spcBef>
              <a:spcAft>
                <a:spcPts val="600"/>
              </a:spcAft>
              <a:buNone/>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models were chosen because of their proven effectiveness in classification tasks and their ability to handle imbalanced datasets.</a:t>
            </a:r>
          </a:p>
          <a:p>
            <a:pPr marL="0" marR="0" lvl="0" algn="just" fontAlgn="base">
              <a:lnSpc>
                <a:spcPct val="150000"/>
              </a:lnSpc>
              <a:spcBef>
                <a:spcPct val="0"/>
              </a:spcBef>
              <a:spcAft>
                <a:spcPts val="600"/>
              </a:spcAft>
              <a:buClrTx/>
              <a:buSzTx/>
              <a:tabLst/>
            </a:pPr>
            <a:endParaRPr kumimoji="0" lang="en-US" altLang="en-US" sz="1400" b="0" i="0" u="none" strike="noStrike" cap="none" normalizeH="0" baseline="0" dirty="0">
              <a:ln>
                <a:noFill/>
              </a:ln>
              <a:solidFill>
                <a:schemeClr val="tx1"/>
              </a:solidFill>
              <a:effectLst/>
              <a:latin typeface="+mn-lt"/>
            </a:endParaRPr>
          </a:p>
        </p:txBody>
      </p:sp>
      <p:pic>
        <p:nvPicPr>
          <p:cNvPr id="18" name="Picture 17" descr="3D box skeletons">
            <a:extLst>
              <a:ext uri="{FF2B5EF4-FFF2-40B4-BE49-F238E27FC236}">
                <a16:creationId xmlns:a16="http://schemas.microsoft.com/office/drawing/2014/main" id="{97EB314C-16C7-15C8-6B2C-4E918C50963E}"/>
              </a:ext>
            </a:extLst>
          </p:cNvPr>
          <p:cNvPicPr>
            <a:picLocks noChangeAspect="1"/>
          </p:cNvPicPr>
          <p:nvPr/>
        </p:nvPicPr>
        <p:blipFill>
          <a:blip r:embed="rId2"/>
          <a:srcRect l="22049" r="18616" b="-1"/>
          <a:stretch/>
        </p:blipFill>
        <p:spPr>
          <a:xfrm>
            <a:off x="6096000" y="10"/>
            <a:ext cx="6095999" cy="6857990"/>
          </a:xfrm>
          <a:prstGeom prst="rect">
            <a:avLst/>
          </a:prstGeom>
        </p:spPr>
      </p:pic>
      <p:sp>
        <p:nvSpPr>
          <p:cNvPr id="10" name="Rectangle 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37044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ED65F-F84B-77AE-3E25-9AE3A051EC4E}"/>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kern="1200">
                <a:solidFill>
                  <a:srgbClr val="FFFFFF"/>
                </a:solidFill>
                <a:latin typeface="+mj-lt"/>
                <a:ea typeface="+mj-ea"/>
                <a:cs typeface="+mj-cs"/>
              </a:rPr>
              <a:t>Hyperparameter Tuning for Model Optimization</a:t>
            </a:r>
          </a:p>
        </p:txBody>
      </p:sp>
      <p:graphicFrame>
        <p:nvGraphicFramePr>
          <p:cNvPr id="30" name="Rectangle 1">
            <a:extLst>
              <a:ext uri="{FF2B5EF4-FFF2-40B4-BE49-F238E27FC236}">
                <a16:creationId xmlns:a16="http://schemas.microsoft.com/office/drawing/2014/main" id="{62BDA442-DA12-C599-926D-6EB4BA54CE13}"/>
              </a:ext>
            </a:extLst>
          </p:cNvPr>
          <p:cNvGraphicFramePr>
            <a:graphicFrameLocks noGrp="1"/>
          </p:cNvGraphicFramePr>
          <p:nvPr>
            <p:ph idx="1"/>
            <p:extLst>
              <p:ext uri="{D42A27DB-BD31-4B8C-83A1-F6EECF244321}">
                <p14:modId xmlns:p14="http://schemas.microsoft.com/office/powerpoint/2010/main" val="132754732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19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761A-16B2-F7AC-FBFB-5DFD50CC8C5A}"/>
              </a:ext>
            </a:extLst>
          </p:cNvPr>
          <p:cNvSpPr>
            <a:spLocks noGrp="1"/>
          </p:cNvSpPr>
          <p:nvPr>
            <p:ph type="title"/>
          </p:nvPr>
        </p:nvSpPr>
        <p:spPr>
          <a:xfrm>
            <a:off x="5868557" y="1138036"/>
            <a:ext cx="5444382" cy="1402470"/>
          </a:xfrm>
        </p:spPr>
        <p:txBody>
          <a:bodyPr vert="horz" lIns="91440" tIns="45720" rIns="91440" bIns="45720" rtlCol="0" anchor="t">
            <a:normAutofit/>
          </a:bodyPr>
          <a:lstStyle/>
          <a:p>
            <a:r>
              <a:rPr lang="en-US" sz="3200" dirty="0">
                <a:latin typeface="Rockwell" panose="02060603020205020403" pitchFamily="18" charset="0"/>
              </a:rPr>
              <a:t>Model Evaluation</a:t>
            </a:r>
          </a:p>
        </p:txBody>
      </p:sp>
      <p:pic>
        <p:nvPicPr>
          <p:cNvPr id="16" name="Picture 15" descr="Arrows going up">
            <a:extLst>
              <a:ext uri="{FF2B5EF4-FFF2-40B4-BE49-F238E27FC236}">
                <a16:creationId xmlns:a16="http://schemas.microsoft.com/office/drawing/2014/main" id="{5BD2497C-F908-2CC1-4D28-47362DF18F27}"/>
              </a:ext>
            </a:extLst>
          </p:cNvPr>
          <p:cNvPicPr>
            <a:picLocks noChangeAspect="1"/>
          </p:cNvPicPr>
          <p:nvPr/>
        </p:nvPicPr>
        <p:blipFill>
          <a:blip r:embed="rId2"/>
          <a:srcRect l="29311" r="8159" b="2"/>
          <a:stretch/>
        </p:blipFill>
        <p:spPr>
          <a:xfrm>
            <a:off x="-1" y="10"/>
            <a:ext cx="5151179" cy="6857990"/>
          </a:xfrm>
          <a:prstGeom prst="rect">
            <a:avLst/>
          </a:prstGeom>
        </p:spPr>
      </p:pic>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964C9DAE-E953-EB97-88D3-4CB31297643C}"/>
              </a:ext>
            </a:extLst>
          </p:cNvPr>
          <p:cNvSpPr>
            <a:spLocks noGrp="1" noChangeArrowheads="1"/>
          </p:cNvSpPr>
          <p:nvPr>
            <p:ph idx="1"/>
          </p:nvPr>
        </p:nvSpPr>
        <p:spPr bwMode="auto">
          <a:xfrm>
            <a:off x="5868557" y="2551176"/>
            <a:ext cx="5444382" cy="35912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algn="just" fontAlgn="base">
              <a:lnSpc>
                <a:spcPct val="150000"/>
              </a:lnSpc>
              <a:spcBef>
                <a:spcPct val="0"/>
              </a:spcBef>
              <a:spcAft>
                <a:spcPts val="60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14350" lvl="1" indent="-285750" algn="just" fontAlgn="base">
              <a:lnSpc>
                <a:spcPct val="150000"/>
              </a:lnSpc>
              <a:spcBef>
                <a:spcPct val="0"/>
              </a:spcBef>
              <a:spcAft>
                <a:spcPts val="60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Percentage of correctly predicted transactions.</a:t>
            </a:r>
          </a:p>
          <a:p>
            <a:pPr marL="514350" lvl="1" indent="-285750" algn="just" fontAlgn="base">
              <a:lnSpc>
                <a:spcPct val="150000"/>
              </a:lnSpc>
              <a:spcBef>
                <a:spcPct val="0"/>
              </a:spcBef>
              <a:spcAft>
                <a:spcPts val="60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Ratio of correct positive predictions (fraudulent transactions) to total predicted positive cases.</a:t>
            </a:r>
          </a:p>
          <a:p>
            <a:pPr marL="514350" lvl="1" indent="-285750" algn="just" fontAlgn="base">
              <a:lnSpc>
                <a:spcPct val="150000"/>
              </a:lnSpc>
              <a:spcBef>
                <a:spcPct val="0"/>
              </a:spcBef>
              <a:spcAft>
                <a:spcPts val="60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Ratio of correct positive predictions to total actual positive cases.</a:t>
            </a:r>
          </a:p>
          <a:p>
            <a:pPr marL="514350" lvl="1" indent="-285750" algn="just" fontAlgn="base">
              <a:lnSpc>
                <a:spcPct val="150000"/>
              </a:lnSpc>
              <a:spcBef>
                <a:spcPct val="0"/>
              </a:spcBef>
              <a:spcAft>
                <a:spcPts val="60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balance between precision and recall.</a:t>
            </a:r>
          </a:p>
          <a:p>
            <a:pPr marL="0" marR="0" lvl="0" algn="just" fontAlgn="base">
              <a:lnSpc>
                <a:spcPct val="150000"/>
              </a:lnSpc>
              <a:spcBef>
                <a:spcPct val="0"/>
              </a:spcBef>
              <a:spcAft>
                <a:spcPts val="60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05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ADF2FDC-CAA0-F86D-2F82-9A3AA91F2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675" y="1738647"/>
            <a:ext cx="6589537" cy="3377138"/>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CB6EF-4B76-4CA4-5616-DB6AF2C3F161}"/>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Accuracy</a:t>
            </a:r>
          </a:p>
        </p:txBody>
      </p:sp>
      <p:sp>
        <p:nvSpPr>
          <p:cNvPr id="3" name="TextBox 2">
            <a:extLst>
              <a:ext uri="{FF2B5EF4-FFF2-40B4-BE49-F238E27FC236}">
                <a16:creationId xmlns:a16="http://schemas.microsoft.com/office/drawing/2014/main" id="{C868A168-62A3-A119-8DC4-F7E6FC85365D}"/>
              </a:ext>
            </a:extLst>
          </p:cNvPr>
          <p:cNvSpPr txBox="1"/>
          <p:nvPr/>
        </p:nvSpPr>
        <p:spPr>
          <a:xfrm>
            <a:off x="8052496" y="4301656"/>
            <a:ext cx="2705619" cy="762618"/>
          </a:xfrm>
          <a:prstGeom prst="rect">
            <a:avLst/>
          </a:prstGeom>
        </p:spPr>
        <p:txBody>
          <a:bodyPr vert="horz" lIns="91440" tIns="45720" rIns="91440" bIns="45720" rtlCol="0" anchor="t">
            <a:normAutofit/>
          </a:bodyPr>
          <a:lstStyle/>
          <a:p>
            <a:pPr>
              <a:lnSpc>
                <a:spcPct val="90000"/>
              </a:lnSpc>
              <a:spcBef>
                <a:spcPts val="1000"/>
              </a:spcBef>
            </a:pPr>
            <a:r>
              <a:rPr lang="en-US" sz="1400" kern="1200">
                <a:solidFill>
                  <a:schemeClr val="tx1"/>
                </a:solidFill>
                <a:latin typeface="+mn-lt"/>
                <a:ea typeface="+mn-ea"/>
                <a:cs typeface="+mn-cs"/>
              </a:rPr>
              <a:t>AdaBoost has an accuracy of 0.99, which means it’s performing well overall across the whole dataset</a:t>
            </a:r>
          </a:p>
        </p:txBody>
      </p:sp>
    </p:spTree>
    <p:extLst>
      <p:ext uri="{BB962C8B-B14F-4D97-AF65-F5344CB8AC3E}">
        <p14:creationId xmlns:p14="http://schemas.microsoft.com/office/powerpoint/2010/main" val="175609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CF107B-9577-D8AA-94F7-D6DC48D5F88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latin typeface="+mj-lt"/>
              </a:rPr>
              <a:t>Precision</a:t>
            </a:r>
          </a:p>
        </p:txBody>
      </p:sp>
      <p:sp>
        <p:nvSpPr>
          <p:cNvPr id="35" name="Rectangle 3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aph with blue rectangular bars&#10;&#10;Description automatically generated">
            <a:extLst>
              <a:ext uri="{FF2B5EF4-FFF2-40B4-BE49-F238E27FC236}">
                <a16:creationId xmlns:a16="http://schemas.microsoft.com/office/drawing/2014/main" id="{B508C6C8-3D1B-BC8B-0E0F-DA73E6101B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1338" b="1"/>
          <a:stretch/>
        </p:blipFill>
        <p:spPr>
          <a:xfrm>
            <a:off x="908304" y="2478024"/>
            <a:ext cx="6009855" cy="3694176"/>
          </a:xfrm>
          <a:prstGeom prst="rect">
            <a:avLst/>
          </a:prstGeom>
        </p:spPr>
      </p:pic>
      <p:sp>
        <p:nvSpPr>
          <p:cNvPr id="3" name="TextBox 2">
            <a:extLst>
              <a:ext uri="{FF2B5EF4-FFF2-40B4-BE49-F238E27FC236}">
                <a16:creationId xmlns:a16="http://schemas.microsoft.com/office/drawing/2014/main" id="{0690F4AA-51C3-7D5F-6230-4280D7BE2659}"/>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AdaBoost has a solid precision of 0.99 for both classes (0 and 1), meaning it's really good at avoiding false positives.</a:t>
            </a:r>
          </a:p>
        </p:txBody>
      </p:sp>
    </p:spTree>
    <p:extLst>
      <p:ext uri="{BB962C8B-B14F-4D97-AF65-F5344CB8AC3E}">
        <p14:creationId xmlns:p14="http://schemas.microsoft.com/office/powerpoint/2010/main" val="243423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4D67B-ACFC-E9C0-C8B5-DBC2D385291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Recall</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C6C3FA-B468-4D40-DF11-1D2858B284F5}"/>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recall for class 1 (fraudulent transactions) is 0.99, which is awesome because it catches almost all the fraud cases. This is super important for fraud detection.</a:t>
            </a:r>
          </a:p>
        </p:txBody>
      </p:sp>
      <p:pic>
        <p:nvPicPr>
          <p:cNvPr id="5" name="Content Placeholder 4" descr="A chart with orange rectangular shapes&#10;&#10;Description automatically generated with medium confidence">
            <a:extLst>
              <a:ext uri="{FF2B5EF4-FFF2-40B4-BE49-F238E27FC236}">
                <a16:creationId xmlns:a16="http://schemas.microsoft.com/office/drawing/2014/main" id="{F64F6191-5A5C-DA66-A9B3-C126E12A3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1532" y="2867111"/>
            <a:ext cx="5150277" cy="294853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533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8B7D0-61AD-8949-D385-C85B93A79CC3}"/>
              </a:ext>
            </a:extLst>
          </p:cNvPr>
          <p:cNvSpPr>
            <a:spLocks noGrp="1"/>
          </p:cNvSpPr>
          <p:nvPr>
            <p:ph type="title"/>
          </p:nvPr>
        </p:nvSpPr>
        <p:spPr>
          <a:xfrm>
            <a:off x="648929" y="557190"/>
            <a:ext cx="5170852" cy="1671564"/>
          </a:xfrm>
        </p:spPr>
        <p:txBody>
          <a:bodyPr vert="horz" lIns="91440" tIns="45720" rIns="91440" bIns="45720" rtlCol="0" anchor="ctr">
            <a:normAutofit/>
          </a:bodyPr>
          <a:lstStyle/>
          <a:p>
            <a:r>
              <a:rPr lang="en-US" sz="3700" b="1">
                <a:latin typeface="+mj-lt"/>
              </a:rPr>
              <a:t>Model Comparison and My Conclusion</a:t>
            </a:r>
            <a:br>
              <a:rPr lang="en-US" sz="3700" b="1">
                <a:latin typeface="+mj-lt"/>
              </a:rPr>
            </a:br>
            <a:endParaRPr lang="en-US" sz="3700">
              <a:latin typeface="+mj-lt"/>
            </a:endParaRPr>
          </a:p>
        </p:txBody>
      </p:sp>
      <p:pic>
        <p:nvPicPr>
          <p:cNvPr id="6" name="Picture 5">
            <a:extLst>
              <a:ext uri="{FF2B5EF4-FFF2-40B4-BE49-F238E27FC236}">
                <a16:creationId xmlns:a16="http://schemas.microsoft.com/office/drawing/2014/main" id="{F2DCFA63-9135-8CD0-130F-DA140842DC67}"/>
              </a:ext>
            </a:extLst>
          </p:cNvPr>
          <p:cNvPicPr>
            <a:picLocks noChangeAspect="1"/>
          </p:cNvPicPr>
          <p:nvPr/>
        </p:nvPicPr>
        <p:blipFill>
          <a:blip r:embed="rId2"/>
          <a:srcRect l="42927"/>
          <a:stretch/>
        </p:blipFill>
        <p:spPr>
          <a:xfrm>
            <a:off x="6182944" y="557189"/>
            <a:ext cx="5170852" cy="5571898"/>
          </a:xfrm>
          <a:prstGeom prst="rect">
            <a:avLst/>
          </a:prstGeom>
          <a:effectLst/>
        </p:spPr>
      </p:pic>
      <p:graphicFrame>
        <p:nvGraphicFramePr>
          <p:cNvPr id="7" name="Content Placeholder 2">
            <a:extLst>
              <a:ext uri="{FF2B5EF4-FFF2-40B4-BE49-F238E27FC236}">
                <a16:creationId xmlns:a16="http://schemas.microsoft.com/office/drawing/2014/main" id="{F1CA9876-58D0-06AD-D565-42BF36D50DC2}"/>
              </a:ext>
            </a:extLst>
          </p:cNvPr>
          <p:cNvGraphicFramePr>
            <a:graphicFrameLocks noGrp="1"/>
          </p:cNvGraphicFramePr>
          <p:nvPr>
            <p:ph idx="1"/>
            <p:extLst>
              <p:ext uri="{D42A27DB-BD31-4B8C-83A1-F6EECF244321}">
                <p14:modId xmlns:p14="http://schemas.microsoft.com/office/powerpoint/2010/main" val="623645432"/>
              </p:ext>
            </p:extLst>
          </p:nvPr>
        </p:nvGraphicFramePr>
        <p:xfrm>
          <a:off x="648930" y="2398030"/>
          <a:ext cx="5180245" cy="3731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6991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D3F07-532B-2204-DAC7-DFC5B9ABF85A}"/>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dirty="0">
                <a:latin typeface="Rockwell" panose="02060603020205020403" pitchFamily="18" charset="0"/>
              </a:rPr>
              <a:t>Overfitting Check</a:t>
            </a:r>
          </a:p>
        </p:txBody>
      </p:sp>
      <p:sp>
        <p:nvSpPr>
          <p:cNvPr id="3" name="Content Placeholder 2">
            <a:extLst>
              <a:ext uri="{FF2B5EF4-FFF2-40B4-BE49-F238E27FC236}">
                <a16:creationId xmlns:a16="http://schemas.microsoft.com/office/drawing/2014/main" id="{D07457B2-D120-AC6B-EA5C-2CEDCCDEC7B0}"/>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b="1" dirty="0">
                <a:solidFill>
                  <a:schemeClr val="tx1"/>
                </a:solidFill>
                <a:latin typeface="+mn-lt"/>
              </a:rPr>
              <a:t>Learning Curves</a:t>
            </a:r>
            <a:r>
              <a:rPr lang="en-US" sz="2000" dirty="0">
                <a:solidFill>
                  <a:schemeClr val="tx1"/>
                </a:solidFill>
                <a:latin typeface="+mn-lt"/>
              </a:rPr>
              <a:t>: Display the learning curves for the chosen model to check for </a:t>
            </a:r>
            <a:r>
              <a:rPr lang="en-US" sz="2000" dirty="0" err="1">
                <a:solidFill>
                  <a:schemeClr val="tx1"/>
                </a:solidFill>
                <a:latin typeface="+mn-lt"/>
              </a:rPr>
              <a:t>overfitting.Plot</a:t>
            </a:r>
            <a:r>
              <a:rPr lang="en-US" sz="2000" dirty="0">
                <a:solidFill>
                  <a:schemeClr val="tx1"/>
                </a:solidFill>
                <a:latin typeface="+mn-lt"/>
              </a:rPr>
              <a:t> training and validation error curves.</a:t>
            </a:r>
          </a:p>
          <a:p>
            <a:r>
              <a:rPr lang="en-US" sz="2000" b="1" dirty="0">
                <a:solidFill>
                  <a:schemeClr val="tx1"/>
                </a:solidFill>
                <a:latin typeface="+mn-lt"/>
              </a:rPr>
              <a:t>Interpretation</a:t>
            </a:r>
            <a:r>
              <a:rPr lang="en-US" sz="2000" dirty="0">
                <a:solidFill>
                  <a:schemeClr val="tx1"/>
                </a:solidFill>
                <a:latin typeface="+mn-lt"/>
              </a:rPr>
              <a:t>:</a:t>
            </a:r>
          </a:p>
          <a:p>
            <a:pPr marL="742950" lvl="1"/>
            <a:r>
              <a:rPr lang="en-US" sz="2000" dirty="0">
                <a:solidFill>
                  <a:schemeClr val="tx1"/>
                </a:solidFill>
                <a:latin typeface="+mn-lt"/>
              </a:rPr>
              <a:t>If the training error is low, but validation error is high, the model might be overfitting.</a:t>
            </a:r>
          </a:p>
          <a:p>
            <a:pPr marL="742950" lvl="1"/>
            <a:r>
              <a:rPr lang="en-US" sz="2000" dirty="0">
                <a:solidFill>
                  <a:schemeClr val="tx1"/>
                </a:solidFill>
                <a:latin typeface="+mn-lt"/>
              </a:rPr>
              <a:t>If both errors converge, the model generalizes well.</a:t>
            </a:r>
          </a:p>
        </p:txBody>
      </p:sp>
      <p:pic>
        <p:nvPicPr>
          <p:cNvPr id="5" name="Picture 4">
            <a:extLst>
              <a:ext uri="{FF2B5EF4-FFF2-40B4-BE49-F238E27FC236}">
                <a16:creationId xmlns:a16="http://schemas.microsoft.com/office/drawing/2014/main" id="{96C6BCDE-D030-3591-0AEC-25C53A6A5191}"/>
              </a:ext>
            </a:extLst>
          </p:cNvPr>
          <p:cNvPicPr>
            <a:picLocks noChangeAspect="1"/>
          </p:cNvPicPr>
          <p:nvPr/>
        </p:nvPicPr>
        <p:blipFill>
          <a:blip r:embed="rId2"/>
          <a:srcRect l="39453" r="5151" b="-1"/>
          <a:stretch/>
        </p:blipFill>
        <p:spPr>
          <a:xfrm>
            <a:off x="6096000" y="1"/>
            <a:ext cx="6102825" cy="6858000"/>
          </a:xfrm>
          <a:prstGeom prst="rect">
            <a:avLst/>
          </a:prstGeom>
        </p:spPr>
      </p:pic>
    </p:spTree>
    <p:extLst>
      <p:ext uri="{BB962C8B-B14F-4D97-AF65-F5344CB8AC3E}">
        <p14:creationId xmlns:p14="http://schemas.microsoft.com/office/powerpoint/2010/main" val="360658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1408A-B1E9-D2E8-4CD3-F54455FFC99E}"/>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latin typeface="+mj-lt"/>
              </a:rPr>
              <a:t>ROC Curve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FCD196-1267-4454-D880-364CFC9F9FAD}"/>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000" b="1"/>
              <a:t>Objective</a:t>
            </a:r>
            <a:r>
              <a:rPr lang="en-US" sz="1000"/>
              <a:t>:</a:t>
            </a:r>
          </a:p>
          <a:p>
            <a:pPr indent="-228600">
              <a:lnSpc>
                <a:spcPct val="90000"/>
              </a:lnSpc>
              <a:spcAft>
                <a:spcPts val="600"/>
              </a:spcAft>
              <a:buFont typeface="Arial" panose="020B0604020202020204" pitchFamily="34" charset="0"/>
              <a:buChar char="•"/>
            </a:pPr>
            <a:r>
              <a:rPr lang="en-US" sz="1000"/>
              <a:t>Evaluate the performance of different models (AdaBoost, Logistic Regression, SVM, and Random Forest) using:</a:t>
            </a:r>
          </a:p>
          <a:p>
            <a:pPr lvl="1" indent="-228600">
              <a:lnSpc>
                <a:spcPct val="90000"/>
              </a:lnSpc>
              <a:spcAft>
                <a:spcPts val="600"/>
              </a:spcAft>
              <a:buFont typeface="Arial" panose="020B0604020202020204" pitchFamily="34" charset="0"/>
              <a:buChar char="•"/>
            </a:pPr>
            <a:r>
              <a:rPr lang="en-US" sz="1000"/>
              <a:t>Receiver Operating Characteristic (ROC) Curve</a:t>
            </a:r>
          </a:p>
          <a:p>
            <a:pPr lvl="1" indent="-228600">
              <a:lnSpc>
                <a:spcPct val="90000"/>
              </a:lnSpc>
              <a:spcAft>
                <a:spcPts val="600"/>
              </a:spcAft>
              <a:buFont typeface="Arial" panose="020B0604020202020204" pitchFamily="34" charset="0"/>
              <a:buChar char="•"/>
            </a:pPr>
            <a:r>
              <a:rPr lang="en-US" sz="1000"/>
              <a:t>Area Under the Curve (AUC) Score</a:t>
            </a:r>
          </a:p>
          <a:p>
            <a:pPr indent="-228600">
              <a:lnSpc>
                <a:spcPct val="90000"/>
              </a:lnSpc>
              <a:spcAft>
                <a:spcPts val="600"/>
              </a:spcAft>
              <a:buFont typeface="Arial" panose="020B0604020202020204" pitchFamily="34" charset="0"/>
              <a:buChar char="•"/>
            </a:pPr>
            <a:r>
              <a:rPr lang="en-US" sz="1000"/>
              <a:t>Key Points:</a:t>
            </a:r>
          </a:p>
          <a:p>
            <a:pPr lvl="1" indent="-228600">
              <a:lnSpc>
                <a:spcPct val="90000"/>
              </a:lnSpc>
              <a:spcAft>
                <a:spcPts val="600"/>
              </a:spcAft>
              <a:buFont typeface="Arial" panose="020B0604020202020204" pitchFamily="34" charset="0"/>
              <a:buChar char="•"/>
            </a:pPr>
            <a:r>
              <a:rPr lang="en-US" sz="1000"/>
              <a:t>ROC Curve: Plots the True Positive Rate (TPR) against the False Positive Rate (FPR) for each model, visualizing how well the model distinguishes between classes.</a:t>
            </a:r>
          </a:p>
          <a:p>
            <a:pPr lvl="1" indent="-228600">
              <a:lnSpc>
                <a:spcPct val="90000"/>
              </a:lnSpc>
              <a:spcAft>
                <a:spcPts val="600"/>
              </a:spcAft>
              <a:buFont typeface="Arial" panose="020B0604020202020204" pitchFamily="34" charset="0"/>
              <a:buChar char="•"/>
            </a:pPr>
            <a:r>
              <a:rPr lang="en-US" sz="1000"/>
              <a:t>AUC Score: Measures the overall ability of the model to discriminate between classes.</a:t>
            </a:r>
          </a:p>
          <a:p>
            <a:pPr marL="1085850" lvl="2" indent="-228600">
              <a:lnSpc>
                <a:spcPct val="90000"/>
              </a:lnSpc>
              <a:spcAft>
                <a:spcPts val="600"/>
              </a:spcAft>
              <a:buFont typeface="Arial" panose="020B0604020202020204" pitchFamily="34" charset="0"/>
              <a:buChar char="•"/>
            </a:pPr>
            <a:r>
              <a:rPr lang="en-US" sz="1000"/>
              <a:t>AUC closer to 1 = better model performance.</a:t>
            </a:r>
          </a:p>
          <a:p>
            <a:pPr marL="1085850" lvl="2" indent="-228600">
              <a:lnSpc>
                <a:spcPct val="90000"/>
              </a:lnSpc>
              <a:spcAft>
                <a:spcPts val="600"/>
              </a:spcAft>
              <a:buFont typeface="Arial" panose="020B0604020202020204" pitchFamily="34" charset="0"/>
              <a:buChar char="•"/>
            </a:pPr>
            <a:r>
              <a:rPr lang="en-US" sz="1000"/>
              <a:t>AUC of 0.5 = random guessing.</a:t>
            </a:r>
          </a:p>
          <a:p>
            <a:pPr indent="-228600">
              <a:lnSpc>
                <a:spcPct val="90000"/>
              </a:lnSpc>
              <a:spcAft>
                <a:spcPts val="600"/>
              </a:spcAft>
              <a:buFont typeface="Arial" panose="020B0604020202020204" pitchFamily="34" charset="0"/>
              <a:buChar char="•"/>
            </a:pPr>
            <a:r>
              <a:rPr lang="en-US" sz="1000"/>
              <a:t>Results:</a:t>
            </a:r>
          </a:p>
          <a:p>
            <a:pPr lvl="1" indent="-228600">
              <a:lnSpc>
                <a:spcPct val="90000"/>
              </a:lnSpc>
              <a:spcAft>
                <a:spcPts val="600"/>
              </a:spcAft>
              <a:buFont typeface="Arial" panose="020B0604020202020204" pitchFamily="34" charset="0"/>
              <a:buChar char="•"/>
            </a:pPr>
            <a:r>
              <a:rPr lang="en-US" sz="1000"/>
              <a:t>ROC Curves: Displayed for each model with AUC scores in the legend.</a:t>
            </a:r>
          </a:p>
          <a:p>
            <a:pPr lvl="1" indent="-228600">
              <a:lnSpc>
                <a:spcPct val="90000"/>
              </a:lnSpc>
              <a:spcAft>
                <a:spcPts val="600"/>
              </a:spcAft>
              <a:buFont typeface="Arial" panose="020B0604020202020204" pitchFamily="34" charset="0"/>
              <a:buChar char="•"/>
            </a:pPr>
            <a:r>
              <a:rPr lang="en-US" sz="1000"/>
              <a:t>Diagonal Line: Represents the baseline (AUC = 0.5).</a:t>
            </a:r>
          </a:p>
          <a:p>
            <a:pPr indent="-228600">
              <a:lnSpc>
                <a:spcPct val="90000"/>
              </a:lnSpc>
              <a:spcAft>
                <a:spcPts val="600"/>
              </a:spcAft>
              <a:buFont typeface="Arial" panose="020B0604020202020204" pitchFamily="34" charset="0"/>
              <a:buChar char="•"/>
            </a:pPr>
            <a:r>
              <a:rPr lang="en-US" sz="1000"/>
              <a:t>AUC Score Insights:</a:t>
            </a:r>
          </a:p>
          <a:p>
            <a:pPr lvl="1" indent="-228600">
              <a:lnSpc>
                <a:spcPct val="90000"/>
              </a:lnSpc>
              <a:spcAft>
                <a:spcPts val="600"/>
              </a:spcAft>
              <a:buFont typeface="Arial" panose="020B0604020202020204" pitchFamily="34" charset="0"/>
              <a:buChar char="•"/>
            </a:pPr>
            <a:r>
              <a:rPr lang="en-US" sz="1000"/>
              <a:t>AdaBoost: High AUC score, good at identifying fraudulent transactions.</a:t>
            </a:r>
          </a:p>
          <a:p>
            <a:pPr lvl="1" indent="-228600">
              <a:lnSpc>
                <a:spcPct val="90000"/>
              </a:lnSpc>
              <a:spcAft>
                <a:spcPts val="600"/>
              </a:spcAft>
              <a:buFont typeface="Arial" panose="020B0604020202020204" pitchFamily="34" charset="0"/>
              <a:buChar char="•"/>
            </a:pPr>
            <a:r>
              <a:rPr lang="en-US" sz="1000"/>
              <a:t>Logistic Regression, SVM, Random Forest: AUC scores displayed for easy comparison.</a:t>
            </a:r>
          </a:p>
          <a:p>
            <a:pPr indent="-228600">
              <a:lnSpc>
                <a:spcPct val="90000"/>
              </a:lnSpc>
              <a:spcAft>
                <a:spcPts val="600"/>
              </a:spcAft>
              <a:buFont typeface="Arial" panose="020B0604020202020204" pitchFamily="34" charset="0"/>
              <a:buChar char="•"/>
            </a:pPr>
            <a:endParaRPr lang="en-US" sz="1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triangle&#10;&#10;Description automatically generated with medium confidence">
            <a:extLst>
              <a:ext uri="{FF2B5EF4-FFF2-40B4-BE49-F238E27FC236}">
                <a16:creationId xmlns:a16="http://schemas.microsoft.com/office/drawing/2014/main" id="{EC94B87D-60CB-06CA-FF1A-737105B162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742" b="1"/>
          <a:stretch/>
        </p:blipFill>
        <p:spPr>
          <a:xfrm>
            <a:off x="5977788" y="799352"/>
            <a:ext cx="5425410" cy="5259296"/>
          </a:xfrm>
          <a:prstGeom prst="rect">
            <a:avLst/>
          </a:prstGeom>
        </p:spPr>
      </p:pic>
    </p:spTree>
    <p:extLst>
      <p:ext uri="{BB962C8B-B14F-4D97-AF65-F5344CB8AC3E}">
        <p14:creationId xmlns:p14="http://schemas.microsoft.com/office/powerpoint/2010/main" val="883964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4FC8B-1868-CF75-55FA-DBC4B12D1243}"/>
              </a:ext>
            </a:extLst>
          </p:cNvPr>
          <p:cNvSpPr>
            <a:spLocks noGrp="1"/>
          </p:cNvSpPr>
          <p:nvPr>
            <p:ph type="title"/>
          </p:nvPr>
        </p:nvSpPr>
        <p:spPr>
          <a:xfrm>
            <a:off x="648929" y="557190"/>
            <a:ext cx="5170852" cy="1671564"/>
          </a:xfrm>
        </p:spPr>
        <p:txBody>
          <a:bodyPr vert="horz" lIns="91440" tIns="45720" rIns="91440" bIns="45720" rtlCol="0" anchor="ctr">
            <a:normAutofit/>
          </a:bodyPr>
          <a:lstStyle/>
          <a:p>
            <a:r>
              <a:rPr lang="en-US" sz="4000">
                <a:latin typeface="+mj-lt"/>
              </a:rPr>
              <a:t>Fraud Detection Streamlit App</a:t>
            </a:r>
          </a:p>
        </p:txBody>
      </p:sp>
      <p:pic>
        <p:nvPicPr>
          <p:cNvPr id="6" name="Picture 5">
            <a:extLst>
              <a:ext uri="{FF2B5EF4-FFF2-40B4-BE49-F238E27FC236}">
                <a16:creationId xmlns:a16="http://schemas.microsoft.com/office/drawing/2014/main" id="{20CF243E-05A8-0E56-A78C-0017BA08F36B}"/>
              </a:ext>
            </a:extLst>
          </p:cNvPr>
          <p:cNvPicPr>
            <a:picLocks noChangeAspect="1"/>
          </p:cNvPicPr>
          <p:nvPr/>
        </p:nvPicPr>
        <p:blipFill>
          <a:blip r:embed="rId2"/>
          <a:srcRect l="23803" r="14253" b="2"/>
          <a:stretch/>
        </p:blipFill>
        <p:spPr>
          <a:xfrm>
            <a:off x="6182944" y="557189"/>
            <a:ext cx="5170852" cy="5571898"/>
          </a:xfrm>
          <a:prstGeom prst="rect">
            <a:avLst/>
          </a:prstGeom>
          <a:effectLst/>
        </p:spPr>
      </p:pic>
      <p:graphicFrame>
        <p:nvGraphicFramePr>
          <p:cNvPr id="5" name="Content Placeholder 2">
            <a:extLst>
              <a:ext uri="{FF2B5EF4-FFF2-40B4-BE49-F238E27FC236}">
                <a16:creationId xmlns:a16="http://schemas.microsoft.com/office/drawing/2014/main" id="{8FA318D9-39B8-6898-CA7C-CAE518BFC39D}"/>
              </a:ext>
            </a:extLst>
          </p:cNvPr>
          <p:cNvGraphicFramePr>
            <a:graphicFrameLocks noGrp="1"/>
          </p:cNvGraphicFramePr>
          <p:nvPr>
            <p:ph idx="1"/>
            <p:extLst>
              <p:ext uri="{D42A27DB-BD31-4B8C-83A1-F6EECF244321}">
                <p14:modId xmlns:p14="http://schemas.microsoft.com/office/powerpoint/2010/main" val="101006952"/>
              </p:ext>
            </p:extLst>
          </p:nvPr>
        </p:nvGraphicFramePr>
        <p:xfrm>
          <a:off x="648930" y="2398030"/>
          <a:ext cx="5180245" cy="3731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603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D36D8-53E1-21C6-F0C2-CB5B5A181A26}"/>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dirty="0">
                <a:solidFill>
                  <a:schemeClr val="tx1"/>
                </a:solidFill>
                <a:latin typeface="Rockwell" panose="02060603020205020403" pitchFamily="18" charset="0"/>
              </a:rPr>
              <a:t>Content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1F588B3-36BC-8FE2-AB35-24DAEDD34978}"/>
              </a:ext>
            </a:extLst>
          </p:cNvPr>
          <p:cNvGraphicFramePr>
            <a:graphicFrameLocks noGrp="1"/>
          </p:cNvGraphicFramePr>
          <p:nvPr>
            <p:ph idx="1"/>
            <p:extLst>
              <p:ext uri="{D42A27DB-BD31-4B8C-83A1-F6EECF244321}">
                <p14:modId xmlns:p14="http://schemas.microsoft.com/office/powerpoint/2010/main" val="9258022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20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2D53D-A594-015E-5710-DF8055293DBA}"/>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5000" kern="1200">
                <a:solidFill>
                  <a:schemeClr val="tx1"/>
                </a:solidFill>
                <a:latin typeface="+mj-lt"/>
                <a:ea typeface="+mj-ea"/>
                <a:cs typeface="+mj-cs"/>
              </a:rPr>
              <a:t> </a:t>
            </a:r>
            <a:r>
              <a:rPr lang="en-US" sz="5000" b="1" kern="1200">
                <a:solidFill>
                  <a:schemeClr val="tx1"/>
                </a:solidFill>
                <a:latin typeface="+mj-lt"/>
                <a:ea typeface="+mj-ea"/>
                <a:cs typeface="+mj-cs"/>
              </a:rPr>
              <a:t>Key Features for Fraud Prediction</a:t>
            </a:r>
            <a:endParaRPr lang="en-US" sz="5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1559F67-3318-2E8F-B1EC-D74F4D7BFC22}"/>
              </a:ext>
            </a:extLst>
          </p:cNvPr>
          <p:cNvSpPr>
            <a:spLocks noGrp="1"/>
          </p:cNvSpPr>
          <p:nvPr>
            <p:ph idx="1"/>
          </p:nvPr>
        </p:nvSpPr>
        <p:spPr>
          <a:xfrm>
            <a:off x="1285240" y="2969469"/>
            <a:ext cx="8074815" cy="2800395"/>
          </a:xfrm>
        </p:spPr>
        <p:txBody>
          <a:bodyPr vert="horz" lIns="91440" tIns="45720" rIns="91440" bIns="45720" rtlCol="0" anchor="t">
            <a:normAutofit/>
          </a:bodyPr>
          <a:lstStyle/>
          <a:p>
            <a:pPr marL="0"/>
            <a:r>
              <a:rPr lang="en-US" sz="2000" b="1">
                <a:solidFill>
                  <a:schemeClr val="tx1"/>
                </a:solidFill>
                <a:latin typeface="+mn-lt"/>
              </a:rPr>
              <a:t>Important Features</a:t>
            </a:r>
            <a:br>
              <a:rPr lang="en-US" sz="2000">
                <a:solidFill>
                  <a:schemeClr val="tx1"/>
                </a:solidFill>
                <a:latin typeface="+mn-lt"/>
              </a:rPr>
            </a:br>
            <a:r>
              <a:rPr lang="en-US" sz="2000">
                <a:solidFill>
                  <a:schemeClr val="tx1"/>
                </a:solidFill>
                <a:latin typeface="+mn-lt"/>
              </a:rPr>
              <a:t>The model focuses on the following top 5 features for fraud detection:</a:t>
            </a:r>
          </a:p>
          <a:p>
            <a:pPr lvl="1"/>
            <a:r>
              <a:rPr lang="en-US" sz="2000">
                <a:solidFill>
                  <a:schemeClr val="tx1"/>
                </a:solidFill>
                <a:latin typeface="+mn-lt"/>
              </a:rPr>
              <a:t>step: Transaction time period</a:t>
            </a:r>
          </a:p>
          <a:p>
            <a:pPr lvl="1"/>
            <a:r>
              <a:rPr lang="en-US" sz="2000">
                <a:solidFill>
                  <a:schemeClr val="tx1"/>
                </a:solidFill>
                <a:latin typeface="+mn-lt"/>
              </a:rPr>
              <a:t>type_PAYMENT: Whether the transaction is a payment (binary: 0 for no, 1 for yes)</a:t>
            </a:r>
          </a:p>
          <a:p>
            <a:pPr lvl="1"/>
            <a:r>
              <a:rPr lang="en-US" sz="2000">
                <a:solidFill>
                  <a:schemeClr val="tx1"/>
                </a:solidFill>
                <a:latin typeface="+mn-lt"/>
              </a:rPr>
              <a:t>amount: Transaction amount</a:t>
            </a:r>
          </a:p>
          <a:p>
            <a:pPr lvl="1"/>
            <a:r>
              <a:rPr lang="en-US" sz="2000">
                <a:solidFill>
                  <a:schemeClr val="tx1"/>
                </a:solidFill>
                <a:latin typeface="+mn-lt"/>
              </a:rPr>
              <a:t>oldbalanceDest: Previous balance of destination account</a:t>
            </a:r>
          </a:p>
          <a:p>
            <a:pPr lvl="1"/>
            <a:r>
              <a:rPr lang="en-US" sz="2000">
                <a:solidFill>
                  <a:schemeClr val="tx1"/>
                </a:solidFill>
                <a:latin typeface="+mn-lt"/>
              </a:rPr>
              <a:t>newbalanceDest: Updated balance of destination account</a:t>
            </a:r>
          </a:p>
          <a:p>
            <a:endParaRPr lang="en-US" sz="2000">
              <a:solidFill>
                <a:schemeClr val="tx1"/>
              </a:solidFill>
              <a:latin typeface="+mn-lt"/>
            </a:endParaRPr>
          </a:p>
        </p:txBody>
      </p:sp>
    </p:spTree>
    <p:extLst>
      <p:ext uri="{BB962C8B-B14F-4D97-AF65-F5344CB8AC3E}">
        <p14:creationId xmlns:p14="http://schemas.microsoft.com/office/powerpoint/2010/main" val="2757150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16248CA-7112-C821-45E7-4D7348C552F3}"/>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Challenges Faced</a:t>
            </a:r>
          </a:p>
        </p:txBody>
      </p:sp>
      <p:sp>
        <p:nvSpPr>
          <p:cNvPr id="4" name="Rectangle 1">
            <a:extLst>
              <a:ext uri="{FF2B5EF4-FFF2-40B4-BE49-F238E27FC236}">
                <a16:creationId xmlns:a16="http://schemas.microsoft.com/office/drawing/2014/main" id="{94FD2DD0-AF09-7F0A-8D71-2E79BE6AC3F1}"/>
              </a:ext>
            </a:extLst>
          </p:cNvPr>
          <p:cNvSpPr>
            <a:spLocks noGrp="1" noChangeArrowheads="1"/>
          </p:cNvSpPr>
          <p:nvPr>
            <p:ph idx="1"/>
          </p:nvPr>
        </p:nvSpPr>
        <p:spPr bwMode="auto">
          <a:xfrm>
            <a:off x="6172200" y="804672"/>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just" fontAlgn="base">
              <a:lnSpc>
                <a:spcPct val="150000"/>
              </a:lnSpc>
              <a:spcBef>
                <a:spcPct val="0"/>
              </a:spcBef>
              <a:spcAft>
                <a:spcPts val="600"/>
              </a:spcAft>
              <a:buClrTx/>
              <a:buSzTx/>
              <a:buNone/>
              <a:tabLst/>
            </a:pPr>
            <a:r>
              <a:rPr lang="en-US" altLang="en-US" sz="1400" b="1" dirty="0">
                <a:solidFill>
                  <a:schemeClr val="tx2"/>
                </a:solidFill>
                <a:latin typeface="+mn-lt"/>
              </a:rPr>
              <a:t>C</a:t>
            </a:r>
            <a:r>
              <a:rPr kumimoji="0" lang="en-US" altLang="en-US" sz="1400" b="1" i="0" u="none" strike="noStrike" cap="none" normalizeH="0" baseline="0" dirty="0">
                <a:ln>
                  <a:noFill/>
                </a:ln>
                <a:solidFill>
                  <a:schemeClr val="tx2"/>
                </a:solidFill>
                <a:effectLst/>
                <a:latin typeface="+mn-lt"/>
              </a:rPr>
              <a:t>lass Imbalance</a:t>
            </a:r>
            <a:r>
              <a:rPr kumimoji="0" lang="en-US" altLang="en-US" sz="1400" b="0" i="0" u="none" strike="noStrike" cap="none" normalizeH="0" baseline="0" dirty="0">
                <a:ln>
                  <a:noFill/>
                </a:ln>
                <a:solidFill>
                  <a:schemeClr val="tx2"/>
                </a:solidFill>
                <a:effectLst/>
                <a:latin typeface="+mn-lt"/>
              </a:rPr>
              <a:t>: The dataset had an imbalanced distribution of fraudulent vs. non-fraudulent transactions.</a:t>
            </a:r>
          </a:p>
          <a:p>
            <a:pPr marL="457200" lvl="1" indent="0" algn="just" fontAlgn="base">
              <a:lnSpc>
                <a:spcPct val="150000"/>
              </a:lnSpc>
              <a:spcBef>
                <a:spcPct val="0"/>
              </a:spcBef>
              <a:spcAft>
                <a:spcPts val="600"/>
              </a:spcAft>
              <a:buNone/>
            </a:pPr>
            <a:r>
              <a:rPr kumimoji="0" lang="en-US" altLang="en-US" sz="1400" b="1" i="0" u="none" strike="noStrike" cap="none" normalizeH="0" baseline="0" dirty="0">
                <a:ln>
                  <a:noFill/>
                </a:ln>
                <a:solidFill>
                  <a:schemeClr val="tx2"/>
                </a:solidFill>
                <a:effectLst/>
                <a:latin typeface="+mn-lt"/>
              </a:rPr>
              <a:t>Solution</a:t>
            </a:r>
            <a:r>
              <a:rPr kumimoji="0" lang="en-US" altLang="en-US" sz="1400" b="0" i="0" u="none" strike="noStrike" cap="none" normalizeH="0" baseline="0" dirty="0">
                <a:ln>
                  <a:noFill/>
                </a:ln>
                <a:solidFill>
                  <a:schemeClr val="tx2"/>
                </a:solidFill>
                <a:effectLst/>
                <a:latin typeface="+mn-lt"/>
              </a:rPr>
              <a:t>: Used oversampling (SMOTE) and undersampling techniques to balance the dataset.</a:t>
            </a:r>
          </a:p>
          <a:p>
            <a:pPr marL="0" marR="0" lvl="0" indent="0" algn="just" fontAlgn="base">
              <a:lnSpc>
                <a:spcPct val="150000"/>
              </a:lnSpc>
              <a:spcBef>
                <a:spcPct val="0"/>
              </a:spcBef>
              <a:spcAft>
                <a:spcPts val="600"/>
              </a:spcAft>
              <a:buClrTx/>
              <a:buSzTx/>
              <a:buNone/>
              <a:tabLst/>
            </a:pPr>
            <a:r>
              <a:rPr kumimoji="0" lang="en-US" altLang="en-US" sz="1400" b="1" i="0" u="none" strike="noStrike" cap="none" normalizeH="0" baseline="0" dirty="0">
                <a:ln>
                  <a:noFill/>
                </a:ln>
                <a:solidFill>
                  <a:schemeClr val="tx2"/>
                </a:solidFill>
                <a:effectLst/>
                <a:latin typeface="+mn-lt"/>
              </a:rPr>
              <a:t>Feature Engineering</a:t>
            </a:r>
            <a:r>
              <a:rPr kumimoji="0" lang="en-US" altLang="en-US" sz="1400" b="0" i="0" u="none" strike="noStrike" cap="none" normalizeH="0" baseline="0" dirty="0">
                <a:ln>
                  <a:noFill/>
                </a:ln>
                <a:solidFill>
                  <a:schemeClr val="tx2"/>
                </a:solidFill>
                <a:effectLst/>
                <a:latin typeface="+mn-lt"/>
              </a:rPr>
              <a:t>: Deciding which features were most important for detecting fraud.</a:t>
            </a:r>
          </a:p>
          <a:p>
            <a:pPr marL="457200" lvl="1" indent="0" algn="just" fontAlgn="base">
              <a:lnSpc>
                <a:spcPct val="150000"/>
              </a:lnSpc>
              <a:spcBef>
                <a:spcPct val="0"/>
              </a:spcBef>
              <a:spcAft>
                <a:spcPts val="600"/>
              </a:spcAft>
              <a:buNone/>
            </a:pPr>
            <a:r>
              <a:rPr kumimoji="0" lang="en-US" altLang="en-US" sz="1400" b="1" i="0" u="none" strike="noStrike" cap="none" normalizeH="0" baseline="0" dirty="0">
                <a:ln>
                  <a:noFill/>
                </a:ln>
                <a:solidFill>
                  <a:schemeClr val="tx2"/>
                </a:solidFill>
                <a:effectLst/>
                <a:latin typeface="+mn-lt"/>
              </a:rPr>
              <a:t>Solution</a:t>
            </a:r>
            <a:r>
              <a:rPr kumimoji="0" lang="en-US" altLang="en-US" sz="1400" b="0" i="0" u="none" strike="noStrike" cap="none" normalizeH="0" baseline="0" dirty="0">
                <a:ln>
                  <a:noFill/>
                </a:ln>
                <a:solidFill>
                  <a:schemeClr val="tx2"/>
                </a:solidFill>
                <a:effectLst/>
                <a:latin typeface="+mn-lt"/>
              </a:rPr>
              <a:t>: Tried multiple combinations of features and evaluated their performance.</a:t>
            </a:r>
          </a:p>
          <a:p>
            <a:pPr marL="0" marR="0" lvl="0" algn="just" fontAlgn="base">
              <a:lnSpc>
                <a:spcPct val="150000"/>
              </a:lnSpc>
              <a:spcBef>
                <a:spcPct val="0"/>
              </a:spcBef>
              <a:spcAft>
                <a:spcPts val="600"/>
              </a:spcAft>
              <a:buClrTx/>
              <a:buSzTx/>
              <a:tabLst/>
            </a:pPr>
            <a:endParaRPr kumimoji="0" lang="en-US" altLang="en-US" sz="1800" b="0" i="0" u="none" strike="noStrike" cap="none" normalizeH="0" baseline="0" dirty="0">
              <a:ln>
                <a:noFill/>
              </a:ln>
              <a:solidFill>
                <a:schemeClr val="tx2"/>
              </a:solidFill>
              <a:effectLst/>
              <a:latin typeface="+mn-lt"/>
            </a:endParaRPr>
          </a:p>
        </p:txBody>
      </p:sp>
    </p:spTree>
    <p:extLst>
      <p:ext uri="{BB962C8B-B14F-4D97-AF65-F5344CB8AC3E}">
        <p14:creationId xmlns:p14="http://schemas.microsoft.com/office/powerpoint/2010/main" val="1537587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FB722-12EC-21AC-0ABE-4AB41E26F6A8}"/>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dirty="0">
                <a:solidFill>
                  <a:schemeClr val="tx2"/>
                </a:solidFill>
                <a:latin typeface="Rockwell" panose="02060603020205020403" pitchFamily="18" charset="0"/>
              </a:rPr>
              <a:t>Conclusion</a:t>
            </a:r>
          </a:p>
        </p:txBody>
      </p:sp>
      <p:pic>
        <p:nvPicPr>
          <p:cNvPr id="8" name="Graphic 7" descr="Robber">
            <a:extLst>
              <a:ext uri="{FF2B5EF4-FFF2-40B4-BE49-F238E27FC236}">
                <a16:creationId xmlns:a16="http://schemas.microsoft.com/office/drawing/2014/main" id="{6BF06208-3EF2-8962-15A7-38EA9A7998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Rectangle 1">
            <a:extLst>
              <a:ext uri="{FF2B5EF4-FFF2-40B4-BE49-F238E27FC236}">
                <a16:creationId xmlns:a16="http://schemas.microsoft.com/office/drawing/2014/main" id="{242F0076-872D-014C-0B9A-E74A2E1C776D}"/>
              </a:ext>
            </a:extLst>
          </p:cNvPr>
          <p:cNvSpPr>
            <a:spLocks noGrp="1" noChangeArrowheads="1"/>
          </p:cNvSpPr>
          <p:nvPr>
            <p:ph idx="1"/>
          </p:nvPr>
        </p:nvSpPr>
        <p:spPr bwMode="auto">
          <a:xfrm>
            <a:off x="6090574" y="2421682"/>
            <a:ext cx="5654386"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85000" lnSpcReduction="20000"/>
          </a:bodyPr>
          <a:lstStyle/>
          <a:p>
            <a:pPr marL="0" marR="0" lvl="0" indent="0" algn="just" fontAlgn="base">
              <a:lnSpc>
                <a:spcPct val="150000"/>
              </a:lnSpc>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algn="just" fontAlgn="base">
              <a:lnSpc>
                <a:spcPct val="150000"/>
              </a:lnSpc>
              <a:spcBef>
                <a:spcPct val="0"/>
              </a:spcBef>
              <a:spcAft>
                <a:spcPts val="600"/>
              </a:spcAft>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The project successfully demonstrated how machine learning models can be used to predict fraudulent transactions.</a:t>
            </a:r>
          </a:p>
          <a:p>
            <a:pPr algn="just" fontAlgn="base">
              <a:lnSpc>
                <a:spcPct val="150000"/>
              </a:lnSpc>
              <a:spcBef>
                <a:spcPct val="0"/>
              </a:spcBef>
              <a:spcAft>
                <a:spcPts val="600"/>
              </a:spcAft>
            </a:pPr>
            <a:r>
              <a:rPr lang="en-US" altLang="en-US" sz="1800" dirty="0">
                <a:solidFill>
                  <a:schemeClr val="tx2"/>
                </a:solidFill>
                <a:latin typeface="Times New Roman" panose="02020603050405020304" pitchFamily="18" charset="0"/>
                <a:cs typeface="Times New Roman" panose="02020603050405020304" pitchFamily="18" charset="0"/>
              </a:rPr>
              <a:t>Ada</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Boost performed the best and achieved high accuracy, precision, recall, and F1-score.</a:t>
            </a:r>
          </a:p>
          <a:p>
            <a:pPr marL="0" marR="0" lvl="0" indent="0" algn="just" fontAlgn="base">
              <a:lnSpc>
                <a:spcPct val="150000"/>
              </a:lnSpc>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Key Findings</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algn="just" fontAlgn="base">
              <a:lnSpc>
                <a:spcPct val="150000"/>
              </a:lnSpc>
              <a:spcBef>
                <a:spcPct val="0"/>
              </a:spcBef>
              <a:spcAft>
                <a:spcPts val="600"/>
              </a:spcAft>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Data preprocessing and feature engineering play a significant role in model performance.</a:t>
            </a:r>
          </a:p>
          <a:p>
            <a:pPr algn="just" fontAlgn="base">
              <a:lnSpc>
                <a:spcPct val="150000"/>
              </a:lnSpc>
              <a:spcBef>
                <a:spcPct val="0"/>
              </a:spcBef>
              <a:spcAft>
                <a:spcPts val="600"/>
              </a:spcAft>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Machine learning provides an effective solution for real-time fraud detection.</a:t>
            </a:r>
          </a:p>
          <a:p>
            <a:pPr marL="0" marR="0" lvl="0" algn="just" fontAlgn="base">
              <a:lnSpc>
                <a:spcPct val="150000"/>
              </a:lnSpc>
              <a:spcBef>
                <a:spcPct val="0"/>
              </a:spcBef>
              <a:spcAft>
                <a:spcPts val="600"/>
              </a:spcAft>
              <a:buClrTx/>
              <a:buSzTx/>
              <a:tabLst/>
            </a:pPr>
            <a:endPar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191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16CAE-38A2-36E8-5125-3791B519299E}"/>
              </a:ext>
            </a:extLst>
          </p:cNvPr>
          <p:cNvSpPr>
            <a:spLocks noGrp="1"/>
          </p:cNvSpPr>
          <p:nvPr>
            <p:ph type="title"/>
          </p:nvPr>
        </p:nvSpPr>
        <p:spPr>
          <a:xfrm>
            <a:off x="648929" y="557190"/>
            <a:ext cx="5170852" cy="1671564"/>
          </a:xfrm>
        </p:spPr>
        <p:txBody>
          <a:bodyPr vert="horz" lIns="91440" tIns="45720" rIns="91440" bIns="45720" rtlCol="0" anchor="ctr">
            <a:normAutofit/>
          </a:bodyPr>
          <a:lstStyle/>
          <a:p>
            <a:r>
              <a:rPr lang="en-US" sz="4000" b="1">
                <a:latin typeface="+mj-lt"/>
              </a:rPr>
              <a:t>Future Work</a:t>
            </a:r>
            <a:br>
              <a:rPr lang="en-US" sz="4000" b="1">
                <a:latin typeface="+mj-lt"/>
              </a:rPr>
            </a:br>
            <a:endParaRPr lang="en-US" sz="4000">
              <a:latin typeface="+mj-lt"/>
            </a:endParaRPr>
          </a:p>
        </p:txBody>
      </p:sp>
      <p:sp>
        <p:nvSpPr>
          <p:cNvPr id="4" name="Rectangle 1">
            <a:extLst>
              <a:ext uri="{FF2B5EF4-FFF2-40B4-BE49-F238E27FC236}">
                <a16:creationId xmlns:a16="http://schemas.microsoft.com/office/drawing/2014/main" id="{AEFA0848-769B-2F03-936B-9DD50910BF66}"/>
              </a:ext>
            </a:extLst>
          </p:cNvPr>
          <p:cNvSpPr>
            <a:spLocks noGrp="1" noChangeArrowheads="1"/>
          </p:cNvSpPr>
          <p:nvPr>
            <p:ph idx="1"/>
          </p:nvPr>
        </p:nvSpPr>
        <p:spPr bwMode="auto">
          <a:xfrm>
            <a:off x="648930" y="2398030"/>
            <a:ext cx="5180245" cy="37310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114300" marR="0" lvl="0" fontAlgn="base">
              <a:spcBef>
                <a:spcPct val="0"/>
              </a:spcBef>
              <a:spcAft>
                <a:spcPts val="600"/>
              </a:spcAft>
              <a:buClrTx/>
              <a:buSzTx/>
              <a:tabLst/>
            </a:pPr>
            <a:r>
              <a:rPr lang="en-US" altLang="en-US" sz="2000" b="1">
                <a:solidFill>
                  <a:schemeClr val="tx1"/>
                </a:solidFill>
                <a:latin typeface="+mn-lt"/>
              </a:rPr>
              <a:t>I</a:t>
            </a:r>
            <a:r>
              <a:rPr kumimoji="0" lang="en-US" altLang="en-US" sz="2000" b="1" i="0" u="none" strike="noStrike" cap="none" normalizeH="0" baseline="0">
                <a:ln>
                  <a:noFill/>
                </a:ln>
                <a:solidFill>
                  <a:schemeClr val="tx1"/>
                </a:solidFill>
                <a:effectLst/>
                <a:latin typeface="+mn-lt"/>
              </a:rPr>
              <a:t>mprovements</a:t>
            </a:r>
            <a:r>
              <a:rPr kumimoji="0" lang="en-US" altLang="en-US" sz="2000" b="0" i="0" u="none" strike="noStrike" cap="none" normalizeH="0" baseline="0">
                <a:ln>
                  <a:noFill/>
                </a:ln>
                <a:solidFill>
                  <a:schemeClr val="tx1"/>
                </a:solidFill>
                <a:effectLst/>
                <a:latin typeface="+mn-lt"/>
              </a:rPr>
              <a:t>:</a:t>
            </a:r>
          </a:p>
          <a:p>
            <a:pPr marL="457200" lvl="1" fontAlgn="base">
              <a:spcBef>
                <a:spcPct val="0"/>
              </a:spcBef>
              <a:spcAft>
                <a:spcPts val="600"/>
              </a:spcAft>
            </a:pPr>
            <a:r>
              <a:rPr kumimoji="0" lang="en-US" altLang="en-US" sz="2000" b="0" i="0" u="none" strike="noStrike" cap="none" normalizeH="0" baseline="0">
                <a:ln>
                  <a:noFill/>
                </a:ln>
                <a:solidFill>
                  <a:schemeClr val="tx1"/>
                </a:solidFill>
                <a:effectLst/>
                <a:latin typeface="+mn-lt"/>
              </a:rPr>
              <a:t>Use more complex models (e.g., neural networks) for potentially better accuracy.</a:t>
            </a:r>
          </a:p>
          <a:p>
            <a:pPr marL="457200" lvl="1" fontAlgn="base">
              <a:spcBef>
                <a:spcPct val="0"/>
              </a:spcBef>
              <a:spcAft>
                <a:spcPts val="600"/>
              </a:spcAft>
            </a:pPr>
            <a:r>
              <a:rPr kumimoji="0" lang="en-US" altLang="en-US" sz="2000" b="0" i="0" u="none" strike="noStrike" cap="none" normalizeH="0" baseline="0">
                <a:ln>
                  <a:noFill/>
                </a:ln>
                <a:solidFill>
                  <a:schemeClr val="tx1"/>
                </a:solidFill>
                <a:effectLst/>
                <a:latin typeface="+mn-lt"/>
              </a:rPr>
              <a:t>Incorporate real-time transaction data for deployment in a production environment.</a:t>
            </a:r>
          </a:p>
          <a:p>
            <a:pPr marL="114300" marR="0" lvl="0" fontAlgn="base">
              <a:spcBef>
                <a:spcPct val="0"/>
              </a:spcBef>
              <a:spcAft>
                <a:spcPts val="600"/>
              </a:spcAft>
              <a:buClrTx/>
              <a:buSzTx/>
              <a:tabLst/>
            </a:pPr>
            <a:r>
              <a:rPr kumimoji="0" lang="en-US" altLang="en-US" sz="2000" b="1" i="0" u="none" strike="noStrike" cap="none" normalizeH="0" baseline="0">
                <a:ln>
                  <a:noFill/>
                </a:ln>
                <a:solidFill>
                  <a:schemeClr val="tx1"/>
                </a:solidFill>
                <a:effectLst/>
                <a:latin typeface="+mn-lt"/>
              </a:rPr>
              <a:t>Potential Applications</a:t>
            </a:r>
            <a:r>
              <a:rPr kumimoji="0" lang="en-US" altLang="en-US" sz="2000" b="0" i="0" u="none" strike="noStrike" cap="none" normalizeH="0" baseline="0">
                <a:ln>
                  <a:noFill/>
                </a:ln>
                <a:solidFill>
                  <a:schemeClr val="tx1"/>
                </a:solidFill>
                <a:effectLst/>
                <a:latin typeface="+mn-lt"/>
              </a:rPr>
              <a:t>:</a:t>
            </a:r>
          </a:p>
          <a:p>
            <a:pPr marL="457200" lvl="1" fontAlgn="base">
              <a:spcBef>
                <a:spcPct val="0"/>
              </a:spcBef>
              <a:spcAft>
                <a:spcPts val="600"/>
              </a:spcAft>
            </a:pPr>
            <a:r>
              <a:rPr kumimoji="0" lang="en-US" altLang="en-US" sz="2000" b="0" i="0" u="none" strike="noStrike" cap="none" normalizeH="0" baseline="0">
                <a:ln>
                  <a:noFill/>
                </a:ln>
                <a:solidFill>
                  <a:schemeClr val="tx1"/>
                </a:solidFill>
                <a:effectLst/>
                <a:latin typeface="+mn-lt"/>
              </a:rPr>
              <a:t>Extend the model to other types of fraud detection, such as credit card fraud or identity theft.</a:t>
            </a:r>
          </a:p>
          <a:p>
            <a:pPr marL="0" marR="0" lvl="0" fontAlgn="base">
              <a:spcBef>
                <a:spcPct val="0"/>
              </a:spcBef>
              <a:spcAft>
                <a:spcPts val="600"/>
              </a:spcAft>
              <a:buClrTx/>
              <a:buSzTx/>
              <a:tabLst/>
            </a:pPr>
            <a:endParaRPr kumimoji="0" lang="en-US" altLang="en-US" sz="2000" b="0" i="0" u="none" strike="noStrike" cap="none" normalizeH="0" baseline="0">
              <a:ln>
                <a:noFill/>
              </a:ln>
              <a:solidFill>
                <a:schemeClr val="tx1"/>
              </a:solidFill>
              <a:effectLst/>
              <a:latin typeface="+mn-lt"/>
            </a:endParaRPr>
          </a:p>
        </p:txBody>
      </p:sp>
      <p:pic>
        <p:nvPicPr>
          <p:cNvPr id="6" name="Picture 5">
            <a:extLst>
              <a:ext uri="{FF2B5EF4-FFF2-40B4-BE49-F238E27FC236}">
                <a16:creationId xmlns:a16="http://schemas.microsoft.com/office/drawing/2014/main" id="{85F17D5F-4036-9287-DB8B-33AF3A1BA616}"/>
              </a:ext>
            </a:extLst>
          </p:cNvPr>
          <p:cNvPicPr>
            <a:picLocks noChangeAspect="1"/>
          </p:cNvPicPr>
          <p:nvPr/>
        </p:nvPicPr>
        <p:blipFill>
          <a:blip r:embed="rId2"/>
          <a:srcRect l="7054" r="40745"/>
          <a:stretch/>
        </p:blipFill>
        <p:spPr>
          <a:xfrm>
            <a:off x="6182944" y="557189"/>
            <a:ext cx="5170852" cy="5571898"/>
          </a:xfrm>
          <a:prstGeom prst="rect">
            <a:avLst/>
          </a:prstGeom>
          <a:effectLst/>
        </p:spPr>
      </p:pic>
    </p:spTree>
    <p:extLst>
      <p:ext uri="{BB962C8B-B14F-4D97-AF65-F5344CB8AC3E}">
        <p14:creationId xmlns:p14="http://schemas.microsoft.com/office/powerpoint/2010/main" val="151518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2197101" y="735283"/>
            <a:ext cx="4978399" cy="3165045"/>
          </a:xfrm>
        </p:spPr>
        <p:txBody>
          <a:bodyPr vert="horz" lIns="91440" tIns="45720" rIns="91440" bIns="45720" rtlCol="0" anchor="b">
            <a:normAutofit/>
          </a:bodyPr>
          <a:lstStyle/>
          <a:p>
            <a:br>
              <a:rPr lang="en-US" sz="5200" kern="1200">
                <a:solidFill>
                  <a:schemeClr val="tx1"/>
                </a:solidFill>
                <a:latin typeface="+mj-lt"/>
                <a:ea typeface="+mj-ea"/>
                <a:cs typeface="+mj-cs"/>
              </a:rPr>
            </a:br>
            <a:r>
              <a:rPr lang="en-US" sz="5200" kern="1200">
                <a:solidFill>
                  <a:schemeClr val="tx1"/>
                </a:solidFill>
                <a:latin typeface="+mj-lt"/>
                <a:ea typeface="+mj-ea"/>
                <a:cs typeface="+mj-cs"/>
              </a:rPr>
              <a:t>Questions ?</a:t>
            </a:r>
          </a:p>
        </p:txBody>
      </p:sp>
      <p:pic>
        <p:nvPicPr>
          <p:cNvPr id="8" name="Graphic 7" descr="Question mark">
            <a:extLst>
              <a:ext uri="{FF2B5EF4-FFF2-40B4-BE49-F238E27FC236}">
                <a16:creationId xmlns:a16="http://schemas.microsoft.com/office/drawing/2014/main" id="{00D23E64-188D-B980-E54F-913C92E2C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0" name="Graphic 9" descr="Question mark">
            <a:extLst>
              <a:ext uri="{FF2B5EF4-FFF2-40B4-BE49-F238E27FC236}">
                <a16:creationId xmlns:a16="http://schemas.microsoft.com/office/drawing/2014/main" id="{CDBE223F-D9FF-464D-85C4-F4852B8E2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173862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618CD-FC91-3881-5462-AC9114126DEC}"/>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latin typeface="Rockwell" panose="02060603020205020403" pitchFamily="18" charset="0"/>
              </a:rPr>
              <a:t>INTRODUCTION</a:t>
            </a:r>
            <a:r>
              <a:rPr lang="en-US" sz="4000" dirty="0">
                <a:latin typeface="+mj-lt"/>
              </a:rPr>
              <a:t> </a:t>
            </a:r>
            <a:br>
              <a:rPr lang="en-US" sz="4000" dirty="0">
                <a:latin typeface="+mj-lt"/>
              </a:rPr>
            </a:br>
            <a:endParaRPr lang="en-US" sz="4000" dirty="0">
              <a:latin typeface="+mj-lt"/>
            </a:endParaRPr>
          </a:p>
        </p:txBody>
      </p:sp>
      <p:sp>
        <p:nvSpPr>
          <p:cNvPr id="43" name="Content Placeholder 42">
            <a:extLst>
              <a:ext uri="{FF2B5EF4-FFF2-40B4-BE49-F238E27FC236}">
                <a16:creationId xmlns:a16="http://schemas.microsoft.com/office/drawing/2014/main" id="{A999DC4B-FA33-0E7A-E041-86BE58705159}"/>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2000" b="0" i="0" dirty="0">
                <a:solidFill>
                  <a:schemeClr val="tx1"/>
                </a:solidFill>
                <a:latin typeface="Times New Roman" panose="02020603050405020304" pitchFamily="18" charset="0"/>
                <a:cs typeface="Times New Roman" panose="02020603050405020304" pitchFamily="18" charset="0"/>
              </a:rPr>
              <a:t>In today’s increasingly digital world, fraudulent activities pose significant challenges to businesses and individuals, leading to substantial financial losses and eroding trust. This project focuses on leveraging advanced machine learning techniques to develop robust fraud detection systems. By analyzing patterns and anomalies in transactional data, the system aims to identify and prevent fraudulent activities</a:t>
            </a:r>
            <a:endParaRPr lang="en-US" sz="2000" dirty="0">
              <a:solidFill>
                <a:schemeClr val="tx1"/>
              </a:solidFill>
              <a:latin typeface="Times New Roman" panose="02020603050405020304" pitchFamily="18" charset="0"/>
              <a:cs typeface="Times New Roman" panose="02020603050405020304" pitchFamily="18" charset="0"/>
            </a:endParaRPr>
          </a:p>
          <a:p>
            <a:pPr marL="0"/>
            <a:endParaRPr lang="en-US" sz="2000" dirty="0">
              <a:solidFill>
                <a:schemeClr val="tx1"/>
              </a:solidFill>
              <a:latin typeface="+mn-lt"/>
            </a:endParaRPr>
          </a:p>
        </p:txBody>
      </p:sp>
      <p:pic>
        <p:nvPicPr>
          <p:cNvPr id="54" name="Picture 53" descr="Digital financial graph">
            <a:extLst>
              <a:ext uri="{FF2B5EF4-FFF2-40B4-BE49-F238E27FC236}">
                <a16:creationId xmlns:a16="http://schemas.microsoft.com/office/drawing/2014/main" id="{DD59CEDE-5987-61C8-0E63-30206E5A0085}"/>
              </a:ext>
            </a:extLst>
          </p:cNvPr>
          <p:cNvPicPr>
            <a:picLocks noChangeAspect="1"/>
          </p:cNvPicPr>
          <p:nvPr/>
        </p:nvPicPr>
        <p:blipFill>
          <a:blip r:embed="rId2"/>
          <a:srcRect l="35802" r="205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54023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ECCD5-A38A-F7A1-DD4B-02F20582CA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dirty="0">
                <a:solidFill>
                  <a:schemeClr val="tx1"/>
                </a:solidFill>
                <a:latin typeface="Rockwell" panose="02060603020205020403" pitchFamily="18" charset="0"/>
              </a:rPr>
              <a:t>Problem Statement</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800A402-F82A-48AC-8814-EB27C70B58A0}"/>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114300" marR="0" lvl="0" indent="-342900" algn="just" fontAlgn="base">
              <a:lnSpc>
                <a:spcPct val="150000"/>
              </a:lnSpc>
              <a:spcBef>
                <a:spcPct val="0"/>
              </a:spcBef>
              <a:spcAft>
                <a:spcPts val="60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Description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algn="just" fontAlgn="base">
              <a:lnSpc>
                <a:spcPct val="150000"/>
              </a:lnSpc>
              <a:spcBef>
                <a:spcPct val="0"/>
              </a:spcBef>
              <a:spcAft>
                <a:spcPts val="60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fraud involves any illegal activity that misleads individuals or institutions for financial gain.</a:t>
            </a:r>
          </a:p>
          <a:p>
            <a:pPr marL="457200" lvl="1" algn="just" fontAlgn="base">
              <a:lnSpc>
                <a:spcPct val="150000"/>
              </a:lnSpc>
              <a:spcBef>
                <a:spcPct val="0"/>
              </a:spcBef>
              <a:spcAft>
                <a:spcPts val="60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Detecting fraud in a large volume of transactions is challenging, especially with evolving fraudulent tactics.</a:t>
            </a:r>
          </a:p>
          <a:p>
            <a:pPr marL="114300" marR="0" lvl="0" indent="-342900" algn="just" fontAlgn="base">
              <a:lnSpc>
                <a:spcPct val="150000"/>
              </a:lnSpc>
              <a:spcBef>
                <a:spcPct val="0"/>
              </a:spcBef>
              <a:spcAft>
                <a:spcPts val="60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 Matters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algn="just" fontAlgn="base">
              <a:lnSpc>
                <a:spcPct val="150000"/>
              </a:lnSpc>
              <a:spcBef>
                <a:spcPct val="0"/>
              </a:spcBef>
              <a:spcAft>
                <a:spcPts val="60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Fraudulent transactions can lead to major financial losses for banks, merchants, and customers.</a:t>
            </a:r>
          </a:p>
          <a:p>
            <a:pPr marL="457200" lvl="1" algn="just" fontAlgn="base">
              <a:lnSpc>
                <a:spcPct val="150000"/>
              </a:lnSpc>
              <a:spcBef>
                <a:spcPct val="0"/>
              </a:spcBef>
              <a:spcAft>
                <a:spcPts val="60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need for automated systems that can accurately identify fraudulent transactions in real-time.</a:t>
            </a:r>
          </a:p>
          <a:p>
            <a:pPr marL="0" marR="0" lvl="0" algn="just" fontAlgn="base">
              <a:lnSpc>
                <a:spcPct val="150000"/>
              </a:lnSpc>
              <a:spcBef>
                <a:spcPct val="0"/>
              </a:spcBef>
              <a:spcAft>
                <a:spcPts val="60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09D0DD-AB6E-73F7-A0BA-FD830BC09B2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Rockwell" panose="02060603020205020403" pitchFamily="18" charset="0"/>
              </a:rPr>
              <a:t>Objective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68B9A06D-96CF-5CC5-1BF0-7843DF2A82A7}"/>
              </a:ext>
            </a:extLst>
          </p:cNvPr>
          <p:cNvSpPr>
            <a:spLocks noGrp="1" noChangeArrowheads="1"/>
          </p:cNvSpPr>
          <p:nvPr>
            <p:ph idx="1"/>
          </p:nvPr>
        </p:nvSpPr>
        <p:spPr bwMode="auto">
          <a:xfrm>
            <a:off x="838200" y="1825625"/>
            <a:ext cx="105156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85000" lnSpcReduction="10000"/>
          </a:bodyPr>
          <a:lstStyle/>
          <a:p>
            <a:pPr marR="0" lvl="0" indent="-457200" algn="just" fontAlgn="base">
              <a:lnSpc>
                <a:spcPct val="150000"/>
              </a:lnSpc>
              <a:spcBef>
                <a:spcPct val="0"/>
              </a:spcBef>
              <a:spcAft>
                <a:spcPts val="600"/>
              </a:spcAft>
              <a:buClrTx/>
              <a:buSzTx/>
              <a:buFont typeface="Wingdings" panose="05000000000000000000" pitchFamily="2" charset="2"/>
              <a:buChar char="Ø"/>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machine learning model that can predict whether a transaction is fraudulent or legitimate.</a:t>
            </a:r>
          </a:p>
          <a:p>
            <a:pPr marR="0" lvl="0" indent="-457200" algn="just" fontAlgn="base">
              <a:lnSpc>
                <a:spcPct val="150000"/>
              </a:lnSpc>
              <a:spcBef>
                <a:spcPct val="0"/>
              </a:spcBef>
              <a:spcAft>
                <a:spcPts val="600"/>
              </a:spcAft>
              <a:buClrTx/>
              <a:buSzTx/>
              <a:buFont typeface="Wingdings" panose="05000000000000000000" pitchFamily="2" charset="2"/>
              <a:buChar char="Ø"/>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Objectives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and preprocess the provided transaction dataset.</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relevant features from the data to improve model performance.</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different machine learning models and select the best-performing one.</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the model’s accuracy and effectiveness in detecting fraud.</a:t>
            </a:r>
          </a:p>
          <a:p>
            <a:pPr marL="457200" lvl="1" algn="just" fontAlgn="base">
              <a:lnSpc>
                <a:spcPct val="150000"/>
              </a:lnSpc>
              <a:spcBef>
                <a:spcPct val="0"/>
              </a:spcBef>
              <a:spcAft>
                <a:spcPts val="600"/>
              </a:spcAf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final model for potential use in fraud detection systems.</a:t>
            </a:r>
          </a:p>
          <a:p>
            <a:pPr marL="0" marR="0" lvl="0" algn="just" fontAlgn="base">
              <a:lnSpc>
                <a:spcPct val="150000"/>
              </a:lnSpc>
              <a:spcBef>
                <a:spcPct val="0"/>
              </a:spcBef>
              <a:spcAft>
                <a:spcPts val="600"/>
              </a:spcAft>
              <a:buClrTx/>
              <a:buSzTx/>
              <a:tabLst/>
            </a:pPr>
            <a:endParaRPr kumimoji="0" lang="en-US" altLang="en-US" sz="2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3649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53287-C15F-2011-07D2-D07596CC2293}"/>
              </a:ext>
            </a:extLst>
          </p:cNvPr>
          <p:cNvSpPr>
            <a:spLocks noGrp="1"/>
          </p:cNvSpPr>
          <p:nvPr>
            <p:ph type="title"/>
          </p:nvPr>
        </p:nvSpPr>
        <p:spPr>
          <a:xfrm>
            <a:off x="633593" y="0"/>
            <a:ext cx="3892732" cy="2286000"/>
          </a:xfrm>
        </p:spPr>
        <p:txBody>
          <a:bodyPr vert="horz" lIns="91440" tIns="45720" rIns="91440" bIns="45720" rtlCol="0" anchor="ctr">
            <a:normAutofit fontScale="90000"/>
          </a:bodyPr>
          <a:lstStyle/>
          <a:p>
            <a:pPr algn="just"/>
            <a:r>
              <a:rPr kumimoji="0" lang="en-US" altLang="en-US" sz="5400" b="1" i="0" u="none" strike="noStrike" kern="1200" cap="none" normalizeH="0" baseline="0" dirty="0">
                <a:ln>
                  <a:noFill/>
                </a:ln>
                <a:solidFill>
                  <a:schemeClr val="tx1"/>
                </a:solidFill>
                <a:effectLst/>
                <a:latin typeface="Rockwell" panose="02060603020205020403" pitchFamily="18" charset="0"/>
              </a:rPr>
              <a:t>Dataset Overview</a:t>
            </a:r>
            <a:br>
              <a:rPr kumimoji="0" lang="en-US" altLang="en-US" sz="5400" b="1" i="0" u="none" strike="noStrike" kern="1200" cap="none" normalizeH="0" baseline="0" dirty="0">
                <a:ln>
                  <a:noFill/>
                </a:ln>
                <a:solidFill>
                  <a:schemeClr val="tx1"/>
                </a:solidFill>
                <a:effectLst/>
                <a:latin typeface="+mj-lt"/>
                <a:ea typeface="+mj-ea"/>
                <a:cs typeface="+mj-cs"/>
              </a:rPr>
            </a:br>
            <a:endParaRPr lang="en-US" sz="5400" kern="1200" dirty="0">
              <a:solidFill>
                <a:schemeClr val="tx1"/>
              </a:solidFill>
              <a:latin typeface="+mj-lt"/>
              <a:ea typeface="+mj-ea"/>
              <a:cs typeface="+mj-cs"/>
            </a:endParaRP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FF09929-8BD2-B00D-B310-501987ACED71}"/>
              </a:ext>
            </a:extLst>
          </p:cNvPr>
          <p:cNvSpPr>
            <a:spLocks noGrp="1" noChangeArrowheads="1"/>
          </p:cNvSpPr>
          <p:nvPr>
            <p:ph idx="1"/>
          </p:nvPr>
        </p:nvSpPr>
        <p:spPr bwMode="auto">
          <a:xfrm>
            <a:off x="5881665" y="388619"/>
            <a:ext cx="5774669" cy="571499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eaLnBrk="1" fontAlgn="base" hangingPunct="1">
              <a:spcBef>
                <a:spcPct val="0"/>
              </a:spcBef>
              <a:spcAft>
                <a:spcPts val="600"/>
              </a:spcAft>
              <a:buClrTx/>
              <a:buSzTx/>
              <a:buNone/>
              <a:tabLst/>
            </a:pPr>
            <a:r>
              <a:rPr kumimoji="0" lang="en-US" altLang="en-US" sz="1200" b="1" i="0" u="none" strike="noStrike" cap="none" normalizeH="0" baseline="0" dirty="0">
                <a:ln>
                  <a:noFill/>
                </a:ln>
                <a:effectLst/>
                <a:latin typeface="Rockwell" panose="02060603020205020403" pitchFamily="18" charset="0"/>
              </a:rPr>
              <a:t>Dataset Features</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step</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Represents a unit of time in the dataset (e.g., hours since the start of data collection).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type</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type of transaction, such as TRANSFER or CASH_OUT.</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amount</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monetary value of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nameOrig</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Unique identifier for the source account initiating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oldbalanceOrg</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initial balance of the source account before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newbalanceOrig</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remaining balance in the source account after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nameDest</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Unique identifier for the destination account receiving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oldbalanceDest</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initial balance of the destination account before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newbalanceDest</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The resulting balance in the destination account after the transaction.</a:t>
            </a:r>
          </a:p>
          <a:p>
            <a:pPr marL="457200" lvl="1" algn="just" eaLnBrk="1" hangingPunct="1">
              <a:spcAft>
                <a:spcPts val="600"/>
              </a:spcAft>
              <a:buFont typeface="+mj-lt"/>
              <a:buAutoNum type="arabicPeriod"/>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isFraud</a:t>
            </a:r>
          </a:p>
          <a:p>
            <a:pPr marL="914400" lvl="2" algn="just" eaLnBrk="1" hangingPunct="1">
              <a:spcAft>
                <a:spcPts val="600"/>
              </a:spcAft>
            </a:pP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Target variable indicating whether the transaction is fraudulent (1) or not (0).</a:t>
            </a:r>
          </a:p>
          <a:p>
            <a:pPr marL="0" marR="0" lvl="0" algn="just" eaLnBrk="1" fontAlgn="base" hangingPunct="1">
              <a:spcBef>
                <a:spcPct val="0"/>
              </a:spcBef>
              <a:spcAft>
                <a:spcPts val="600"/>
              </a:spcAft>
              <a:buClrTx/>
              <a:buSzTx/>
              <a:tabLst/>
            </a:pPr>
            <a:endParaRPr kumimoji="0" lang="en-US" altLang="en-US" sz="1000" b="0" i="0" u="none" strike="noStrike" cap="none" normalizeH="0" baseline="0" dirty="0">
              <a:ln>
                <a:noFill/>
              </a:ln>
              <a:effectLst/>
              <a:latin typeface="+mn-lt"/>
            </a:endParaRPr>
          </a:p>
        </p:txBody>
      </p:sp>
      <p:sp>
        <p:nvSpPr>
          <p:cNvPr id="45" name="Rectangle 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85C934-7302-2B52-2332-51953C6C908E}"/>
              </a:ext>
            </a:extLst>
          </p:cNvPr>
          <p:cNvSpPr txBox="1"/>
          <p:nvPr/>
        </p:nvSpPr>
        <p:spPr>
          <a:xfrm>
            <a:off x="939800" y="1953988"/>
            <a:ext cx="4371106" cy="1289071"/>
          </a:xfrm>
          <a:prstGeom prst="rect">
            <a:avLst/>
          </a:prstGeom>
          <a:noFill/>
        </p:spPr>
        <p:txBody>
          <a:bodyPr wrap="square" rtlCol="0">
            <a:spAutoFit/>
          </a:bodyPr>
          <a:lstStyle/>
          <a:p>
            <a:pPr algn="just">
              <a:lnSpc>
                <a:spcPct val="150000"/>
              </a:lnSpc>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The provided dataset consists of 11,142 records and 10 features, structured to analyze fraudulent transactions</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Triangle 7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091CC-1D0B-9873-2C1C-6543C22E8B67}"/>
              </a:ext>
            </a:extLst>
          </p:cNvPr>
          <p:cNvSpPr>
            <a:spLocks noGrp="1"/>
          </p:cNvSpPr>
          <p:nvPr>
            <p:ph type="title"/>
          </p:nvPr>
        </p:nvSpPr>
        <p:spPr>
          <a:xfrm>
            <a:off x="1075766" y="1188637"/>
            <a:ext cx="3534319" cy="4480726"/>
          </a:xfrm>
        </p:spPr>
        <p:txBody>
          <a:bodyPr vert="horz" lIns="91440" tIns="45720" rIns="91440" bIns="45720" rtlCol="0" anchor="ctr">
            <a:normAutofit/>
          </a:bodyPr>
          <a:lstStyle/>
          <a:p>
            <a:pPr algn="just"/>
            <a:r>
              <a:rPr lang="en-US" sz="3600" kern="1200" dirty="0">
                <a:solidFill>
                  <a:schemeClr val="tx1"/>
                </a:solidFill>
                <a:latin typeface="Rockwell" panose="02060603020205020403" pitchFamily="18" charset="0"/>
              </a:rPr>
              <a:t>Data Preprocessing</a:t>
            </a:r>
          </a:p>
        </p:txBody>
      </p:sp>
      <p:cxnSp>
        <p:nvCxnSpPr>
          <p:cNvPr id="73" name="Straight Connector 7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61B1990F-B0FD-11AD-48A5-2AA090EAF008}"/>
              </a:ext>
            </a:extLst>
          </p:cNvPr>
          <p:cNvSpPr>
            <a:spLocks noGrp="1" noChangeArrowheads="1"/>
          </p:cNvSpPr>
          <p:nvPr>
            <p:ph idx="1"/>
          </p:nvPr>
        </p:nvSpPr>
        <p:spPr bwMode="auto">
          <a:xfrm>
            <a:off x="5255260" y="843280"/>
            <a:ext cx="6408420" cy="50698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just" fontAlgn="base">
              <a:lnSpc>
                <a:spcPct val="150000"/>
              </a:lnSpc>
              <a:spcBef>
                <a:spcPct val="0"/>
              </a:spcBef>
              <a:spcAft>
                <a:spcPts val="600"/>
              </a:spcAft>
              <a:buClrTx/>
              <a:buSz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Involved</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14350" lvl="1" algn="just" fontAlgn="base">
              <a:lnSpc>
                <a:spcPct val="150000"/>
              </a:lnSpc>
              <a:spcBef>
                <a:spcPct val="0"/>
              </a:spcBef>
              <a:spcAft>
                <a:spcPts val="600"/>
              </a:spcAf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were no missing or null values.</a:t>
            </a:r>
          </a:p>
          <a:p>
            <a:pPr marL="514350" lvl="1" algn="just" fontAlgn="base">
              <a:lnSpc>
                <a:spcPct val="150000"/>
              </a:lnSpc>
              <a:spcBef>
                <a:spcPct val="0"/>
              </a:spcBef>
              <a:spcAft>
                <a:spcPts val="600"/>
              </a:spcAf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Removing Duplicates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duplicates as well.</a:t>
            </a:r>
          </a:p>
          <a:p>
            <a:pPr marL="514350" lvl="1" algn="just" fontAlgn="base">
              <a:lnSpc>
                <a:spcPct val="150000"/>
              </a:lnSpc>
              <a:spcBef>
                <a:spcPct val="0"/>
              </a:spcBef>
              <a:spcAft>
                <a:spcPts val="600"/>
              </a:spcAf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Encoding</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Categorical variables (such as Country) were encoded into numeric values.</a:t>
            </a:r>
          </a:p>
          <a:p>
            <a:pPr marL="514350" lvl="1" algn="just" fontAlgn="base">
              <a:lnSpc>
                <a:spcPct val="150000"/>
              </a:lnSpc>
              <a:spcBef>
                <a:spcPct val="0"/>
              </a:spcBef>
              <a:spcAft>
                <a:spcPts val="600"/>
              </a:spcAf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Standardized numeric features like Quantity and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UnitPrice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avoid scale-related issues in model performance.</a:t>
            </a:r>
          </a:p>
          <a:p>
            <a:pPr marL="514350" lvl="1" algn="just" fontAlgn="base">
              <a:lnSpc>
                <a:spcPct val="150000"/>
              </a:lnSpc>
              <a:spcBef>
                <a:spcPct val="0"/>
              </a:spcBef>
              <a:spcAft>
                <a:spcPts val="600"/>
              </a:spcAf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Detection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Identified and removed outliers in the data to prevent them from skewing model predictions.</a:t>
            </a:r>
          </a:p>
          <a:p>
            <a:pPr marL="0" marR="0" lvl="0" algn="just" fontAlgn="base">
              <a:lnSpc>
                <a:spcPct val="150000"/>
              </a:lnSpc>
              <a:spcBef>
                <a:spcPct val="0"/>
              </a:spcBef>
              <a:spcAft>
                <a:spcPts val="60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90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5191A-8DD7-0255-8733-D6EEE6915E0B}"/>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latin typeface="Rockwell" panose="02060603020205020403" pitchFamily="18" charset="0"/>
              </a:rPr>
              <a:t>Exploratory Data Analysis (EDA)</a:t>
            </a:r>
          </a:p>
        </p:txBody>
      </p:sp>
      <p:sp>
        <p:nvSpPr>
          <p:cNvPr id="4" name="Rectangle 1">
            <a:extLst>
              <a:ext uri="{FF2B5EF4-FFF2-40B4-BE49-F238E27FC236}">
                <a16:creationId xmlns:a16="http://schemas.microsoft.com/office/drawing/2014/main" id="{514F5175-B804-2634-8FEB-9CD4C240D22D}"/>
              </a:ext>
            </a:extLst>
          </p:cNvPr>
          <p:cNvSpPr>
            <a:spLocks noGrp="1" noChangeArrowheads="1"/>
          </p:cNvSpPr>
          <p:nvPr>
            <p:ph idx="1"/>
          </p:nvPr>
        </p:nvSpPr>
        <p:spPr bwMode="auto">
          <a:xfrm>
            <a:off x="761800" y="2470244"/>
            <a:ext cx="5334197" cy="37698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Exploratory Data Analysis (EDA) helped us understand the data structure, find patterns, identify trends, and gain valuable insights from the dataset.</a:t>
            </a:r>
          </a:p>
          <a:p>
            <a:pPr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EDA we analyze, the distribution of each features, checking the correlation between the features .</a:t>
            </a:r>
          </a:p>
          <a:p>
            <a:pPr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Using visuals helped us see the data clearly, understand the clinical data relationship with each other, and pinpoint factors that plays vital role in predictions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Graph">
            <a:extLst>
              <a:ext uri="{FF2B5EF4-FFF2-40B4-BE49-F238E27FC236}">
                <a16:creationId xmlns:a16="http://schemas.microsoft.com/office/drawing/2014/main" id="{DEA73E6A-B44E-077F-6215-B8450361C432}"/>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47966133"/>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7522</TotalTime>
  <Words>2194</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Rockwell</vt:lpstr>
      <vt:lpstr>Times New Roman</vt:lpstr>
      <vt:lpstr>Wingdings</vt:lpstr>
      <vt:lpstr>BIA Template</vt:lpstr>
      <vt:lpstr>PowerPoint Presentation</vt:lpstr>
      <vt:lpstr>Fraud Detection </vt:lpstr>
      <vt:lpstr>Content</vt:lpstr>
      <vt:lpstr>INTRODUCTION  </vt:lpstr>
      <vt:lpstr>Problem Statement</vt:lpstr>
      <vt:lpstr>Objective</vt:lpstr>
      <vt:lpstr>Dataset Overview </vt:lpstr>
      <vt:lpstr>Data Preprocessing</vt:lpstr>
      <vt:lpstr>Exploratory Data Analysis (EDA)</vt:lpstr>
      <vt:lpstr>Distribution of Fraudulent vs Non-Fraudulent Transactions</vt:lpstr>
      <vt:lpstr>Distributions of Numerical Columns</vt:lpstr>
      <vt:lpstr>Distribution of Transaction Types</vt:lpstr>
      <vt:lpstr>Transaction Amounts by Type and Fraud Status</vt:lpstr>
      <vt:lpstr>Type of Payment by Count</vt:lpstr>
      <vt:lpstr>Correlation Heatmap of Features</vt:lpstr>
      <vt:lpstr>Top 10 Accounts in Fraudulent Transactions</vt:lpstr>
      <vt:lpstr>Outlier Detection</vt:lpstr>
      <vt:lpstr>Splitting Data into Features (X) and Target (y)</vt:lpstr>
      <vt:lpstr>Handling Class Imbalance Using SMOTE </vt:lpstr>
      <vt:lpstr>Model Selection</vt:lpstr>
      <vt:lpstr>Hyperparameter Tuning for Model Optimization</vt:lpstr>
      <vt:lpstr>Model Evaluation</vt:lpstr>
      <vt:lpstr>Accuracy</vt:lpstr>
      <vt:lpstr>Precision</vt:lpstr>
      <vt:lpstr>Recall</vt:lpstr>
      <vt:lpstr>Model Comparison and My Conclusion </vt:lpstr>
      <vt:lpstr>Overfitting Check</vt:lpstr>
      <vt:lpstr>ROC Curve</vt:lpstr>
      <vt:lpstr>Fraud Detection Streamlit App</vt:lpstr>
      <vt:lpstr> Key Features for Fraud Prediction</vt:lpstr>
      <vt:lpstr>Challenges Faced</vt:lpstr>
      <vt:lpstr>Conclusion</vt:lpstr>
      <vt:lpstr>Future Work </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ridhin rajesh</cp:lastModifiedBy>
  <cp:revision>2262</cp:revision>
  <dcterms:created xsi:type="dcterms:W3CDTF">2020-12-23T13:36:00Z</dcterms:created>
  <dcterms:modified xsi:type="dcterms:W3CDTF">2024-12-20T18:51:45Z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