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E924-80CB-BDF1-ECB3-76620363A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EB2A8-B2A2-1809-5263-4A9D47736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9892B-BB4D-8A9F-AD81-3F4D032A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4254-D111-DFBC-E396-1181A133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DCFF-AEDA-D6E8-1DA1-582962AC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3085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9B45-0863-6742-ECD4-C0033957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4CE72-625C-BBD1-1E27-DF70657EA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1478-3E33-10A5-AAB9-3386278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D163-1D94-13AC-D0CF-63A79737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46030-74F8-0B4B-A803-A0103B67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1776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AEB7E-DC66-312B-9D9D-A1AD428C0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C110F-C941-F780-DE91-FD8FEDCDA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EEDD-3AA8-A592-045D-8AE40DBC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EAC5D-9B5F-3ABF-F1F3-24685058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E1A7-1EE0-3521-BC9D-E6B7D481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257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4D1D-9F30-3A9A-23F8-C3FA5EF0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C597-2CD9-09E9-F71A-574686E50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D1803-1226-A53F-27ED-DAE572A6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D2B8-E5E3-B411-32A9-288A925C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C05BF-8AFC-E67E-C97D-F1C04154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8672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4440-41A3-5688-12B3-C9ACF000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63193-94AE-E797-34FF-C2D76C1A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3C53-F0DC-E11E-86B5-F9296F7C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81E8-5A38-11CB-80ED-BDDA5C6B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B2808-D6F8-EFD0-ABB7-A265DDC0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1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A7CC-CE32-099E-3E26-EE941BCB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18A6-2355-C57D-CBA8-FD686010B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16B4F-B31F-9DF6-BC87-289A8E83E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CFFB4-6436-6CDE-15E8-55B631A2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A8D7-E7B2-B64B-3B88-44F4E97D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C1C66-4F86-032B-00DE-8BBF1066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82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0C18-A73E-4FDB-D936-5B53DADD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866D-3050-F310-64AA-201E6109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5C18F-C7D7-43FD-3A7A-6F28E380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00DF9-1207-7078-C405-7E03165E4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1763D-73A4-F448-449D-29CFCB974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75FAD-C8DA-3C6C-6B3E-D882C3F2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4CEB1-4522-758D-49AB-3F2E1AB1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8260A-8A52-949B-9516-E1EA41D2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305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215F-780B-28D5-3B41-028F997E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9D33E-3586-71A0-E0C1-9E493F2B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E36D2-3434-1C4D-A371-AE12804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9AC90-E0BF-2BA8-8F4F-EB5BC08A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1442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9B90D-1E18-799A-C69E-685F9EAC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DCA0A-0975-F20F-1EB1-09B30FA0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6BB28-D87E-DB6E-315B-D77BC23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9887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430E-2089-E916-FCD2-95195F63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2F60-87BE-220A-423F-C21471A5A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7F5F0-5DA2-160C-6547-FFCDC935A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9E656-0C42-D05B-7048-7AA77E78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BB413-13EF-E03A-5960-434A7F0B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B24F2-9D74-BD57-6DC9-BE95993D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3265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7453-B5E0-F48D-27C2-329823A0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AEBE5-ACDD-4E1E-D678-95BF82C87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C819F-705C-07D4-2779-A061E1489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AA726-C72B-7CCA-277C-A92618FF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EC795-D5DB-C2AD-2455-FE212DBF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44334-18EC-43C2-173E-E052CD84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9177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9ED7B-0443-402F-E596-2535D760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3987-35A4-A38D-839B-997594C7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6489-D288-FD39-A378-1784B1B22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3A5BA-A8EF-4651-9FFF-A14E13E6CF54}" type="datetimeFigureOut">
              <a:rPr lang="en-AE" smtClean="0"/>
              <a:t>15/04/2025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77D2-0654-3A80-D57A-1C71F039E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7136A-8944-639A-D6B4-7970804F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298C9-CAFD-440E-B864-9E3236597CD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3566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8392C-D913-8686-E4FD-FDCD9D0EE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Predicting Shooting Incident Fatalities: NYPD Data Analysis</a:t>
            </a:r>
            <a:br>
              <a:rPr lang="en-US" sz="6600"/>
            </a:br>
            <a:endParaRPr lang="en-AE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C8D2-00D1-7451-3EE9-AE1C73F71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Using Machine Learning to Support Law Enforcement Strategies</a:t>
            </a:r>
          </a:p>
          <a:p>
            <a:pPr algn="l"/>
            <a:r>
              <a:rPr lang="en-AE"/>
              <a:t>Ridhin Rajesh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49C46-03C0-E91F-1846-177C3B04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Predictors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A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F253F3-7E6F-16EB-A7C1-FDBFE9F7B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480" y="2684095"/>
            <a:ext cx="4443154" cy="3492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of day (HOUR_SIN, HOUR_COS): 29% of importance.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(PRECINCT, BORO): 23%.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Victim age (VIC_AGE_NUM): 10%.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Temporal and spatial factors drive fatality risk.</a:t>
            </a:r>
          </a:p>
        </p:txBody>
      </p:sp>
      <p:pic>
        <p:nvPicPr>
          <p:cNvPr id="6" name="Picture 5" descr="A graph of a bar graph&#10;&#10;AI-generated content may be incorrect.">
            <a:extLst>
              <a:ext uri="{FF2B5EF4-FFF2-40B4-BE49-F238E27FC236}">
                <a16:creationId xmlns:a16="http://schemas.microsoft.com/office/drawing/2014/main" id="{1041DC43-86C0-DDF7-D4EF-540D78C49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517499"/>
            <a:ext cx="6440424" cy="37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35CFF-1618-8AE4-3A02-871E80A4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IN" sz="2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Actionable Recommendations</a:t>
            </a:r>
            <a:br>
              <a:rPr lang="en-IN" sz="2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AE" sz="2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7C20D5-EA74-510E-267B-1D7143665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480" y="2684095"/>
            <a:ext cx="4443154" cy="3492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Planning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patrols in Bronx/Brooklyn from 22:00–02:00, especially on weekends.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medical supplies to precincts 47, 73, and housing areas.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youth programs for 18–44-year-olds in high-risk boroughs.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apartment-based violence via community outreach.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on response times, weapon types.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advanced models.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light bulb with text on it&#10;&#10;AI-generated content may be incorrect.">
            <a:extLst>
              <a:ext uri="{FF2B5EF4-FFF2-40B4-BE49-F238E27FC236}">
                <a16:creationId xmlns:a16="http://schemas.microsoft.com/office/drawing/2014/main" id="{77858E81-C1D7-1C5F-68EF-33CBF484B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251832"/>
            <a:ext cx="6440424" cy="429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8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CB74B-FE7B-9A23-507D-7C5F5277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IN" sz="29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and Next Steps</a:t>
            </a:r>
            <a:br>
              <a:rPr lang="en-IN" sz="29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AE" sz="29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1EB146-35BD-9F09-F2A8-42175E091E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480" y="2684095"/>
            <a:ext cx="4443154" cy="3492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limits fatal recall.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perpetrator data reduces accuracy.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external factors (e.g., response times).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reporting biases.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model with new data.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model via API for real-time use.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NYPD for validation.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5CE02D-80C9-8F4A-A43B-9EF7F9CF4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026417"/>
            <a:ext cx="6440424" cy="474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C9C83-E015-5064-698D-75DD8397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br>
              <a:rPr lang="en-IN" sz="4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AE" sz="4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F07CF5-7E66-A139-64A4-1EC3D87E0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 79%-accurate model to predict shooting fatalities.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high-risk times (22:00–02:00), places (Bronx, precinct 47), and groups (18–44-year-olds).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clear recommendations for law enforcement.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Supports safer communities through data-driven strategies.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Collaborate to implement and refine solutions.</a:t>
            </a:r>
          </a:p>
        </p:txBody>
      </p:sp>
    </p:spTree>
    <p:extLst>
      <p:ext uri="{BB962C8B-B14F-4D97-AF65-F5344CB8AC3E}">
        <p14:creationId xmlns:p14="http://schemas.microsoft.com/office/powerpoint/2010/main" val="92298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83404-2453-1273-700A-A8B4EFA0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/>
              <a:t>Introduction and Objectives</a:t>
            </a:r>
            <a:br>
              <a:rPr lang="en-IN" sz="4200"/>
            </a:br>
            <a:endParaRPr lang="en-AE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F462F6-8E92-82F6-E5A6-88D4ED8BE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Shooting incidents in NYC pose a public safety challenge, with varying fatality rates.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 machine learning model to classify incidents as fatal or non-fatal and identify risk factors.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predictive model. 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Uncover temporal, spatial, and demographic patterns. 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recommendations for law enforcement.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18EE6-2B10-96F5-41FC-408C6690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IN" sz="3400" dirty="0"/>
              <a:t>Data Overview</a:t>
            </a:r>
            <a:br>
              <a:rPr lang="en-IN" sz="3400" dirty="0"/>
            </a:br>
            <a:endParaRPr lang="en-AE" sz="3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DDA2AF-346E-04F2-B00C-5679E2426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480" y="2426734"/>
            <a:ext cx="4608576" cy="4134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NYPD Shooting Incident Data (Historic).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Temporal: Date, time (year, month, day, hour).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Spatial: Borough, precinct, jurisdiction, location type.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Demographic: Victim/perpetrator age, sex, race. 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Target: STATISTICAL_MURDER_FLAG (0 = non-fatal, 1 = fatal).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~24,000 incidents after preprocessing.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Class imbalance (~16% fatal).</a:t>
            </a:r>
          </a:p>
        </p:txBody>
      </p:sp>
      <p:pic>
        <p:nvPicPr>
          <p:cNvPr id="6" name="Picture 5" descr="A graph of a crime&#10;&#10;AI-generated content may be incorrect.">
            <a:extLst>
              <a:ext uri="{FF2B5EF4-FFF2-40B4-BE49-F238E27FC236}">
                <a16:creationId xmlns:a16="http://schemas.microsoft.com/office/drawing/2014/main" id="{3A2D26A0-FC98-1814-574F-2103D2704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85816" y="1251831"/>
            <a:ext cx="6440424" cy="42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E9487-767A-A26A-1E61-A6D300C1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A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7BC5DE-CE61-DE6D-E77C-7C56F9C92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5740" y="2408446"/>
            <a:ext cx="5082252" cy="42080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Dropped irrelevant columns, engineered cyclical temporal features.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Imputed missing ages, cleaned invalid entries, label-encoded categories.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Analyzed temporal trends, spatial hotspots, demographic patterns, and interactions.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with SMOTE for imbalance.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 search optimized for F1-score.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F1-score, ROC AUC, precision-recall curve.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data analysis and modeling process">
            <a:extLst>
              <a:ext uri="{FF2B5EF4-FFF2-40B4-BE49-F238E27FC236}">
                <a16:creationId xmlns:a16="http://schemas.microsoft.com/office/drawing/2014/main" id="{7F421B2E-ECC7-DD20-C1A5-C30ED6AFC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1364539"/>
            <a:ext cx="6440424" cy="40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7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2C929-F58C-904C-D0BE-0AFA42B2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/>
              <a:t>EDA – Spatial Insights</a:t>
            </a:r>
            <a:br>
              <a:rPr lang="en-IN" sz="5400"/>
            </a:br>
            <a:endParaRPr lang="en-AE" sz="540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4FB1CCF-7867-1A62-9C15-997732F78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Boroughs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Brooklyn has the highest shooting count (~8,000), with ~2,000 fatal.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Precincts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Top hotspots include precincts 47, 73.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Jurisdiction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Housing areas have higher fatality rates.</a:t>
            </a:r>
          </a:p>
        </p:txBody>
      </p:sp>
      <p:pic>
        <p:nvPicPr>
          <p:cNvPr id="6" name="Picture 5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51EFD988-C581-39F3-5AB7-0C849FBC1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63840" y="589014"/>
            <a:ext cx="4014216" cy="2910306"/>
          </a:xfrm>
          <a:prstGeom prst="rect">
            <a:avLst/>
          </a:prstGeom>
        </p:spPr>
      </p:pic>
      <p:pic>
        <p:nvPicPr>
          <p:cNvPr id="8" name="Picture 7" descr="A graph of blue bars&#10;&#10;AI-generated content may be incorrect.">
            <a:extLst>
              <a:ext uri="{FF2B5EF4-FFF2-40B4-BE49-F238E27FC236}">
                <a16:creationId xmlns:a16="http://schemas.microsoft.com/office/drawing/2014/main" id="{23080C49-EFCB-7970-CDD3-C0C920D91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168347"/>
            <a:ext cx="3995928" cy="19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8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5E8C2-3A82-3C92-4E97-F0DEC385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en-US" sz="2600" b="1"/>
              <a:t>EDA – Demographic and Location Insights</a:t>
            </a:r>
            <a:br>
              <a:rPr lang="en-US" sz="2600" b="1"/>
            </a:br>
            <a:endParaRPr lang="en-AE" sz="2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478DA5-14EA-214E-A71D-66BC871BE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912" y="2514600"/>
            <a:ext cx="5908584" cy="36667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Victim 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18–44-year-olds face highest risks (~25%).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Perpetrator Sex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Male perpetrators dominate (~12,000 incidents, ~4,000 fatal).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Victim Sex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Male victims are most common (~17,500 incidents, ~5,000 fatal).</a:t>
            </a:r>
          </a:p>
        </p:txBody>
      </p:sp>
      <p:pic>
        <p:nvPicPr>
          <p:cNvPr id="8" name="Picture 7" descr="A graph of a number of blue and orange bars&#10;&#10;AI-generated content may be incorrect.">
            <a:extLst>
              <a:ext uri="{FF2B5EF4-FFF2-40B4-BE49-F238E27FC236}">
                <a16:creationId xmlns:a16="http://schemas.microsoft.com/office/drawing/2014/main" id="{56E82D15-3ECC-07A5-504F-12223A64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634025"/>
            <a:ext cx="2505456" cy="2010628"/>
          </a:xfrm>
          <a:prstGeom prst="rect">
            <a:avLst/>
          </a:prstGeom>
        </p:spPr>
      </p:pic>
      <p:pic>
        <p:nvPicPr>
          <p:cNvPr id="6" name="Picture 5" descr="A graph of a crime&#10;&#10;AI-generated content may be incorrect.">
            <a:extLst>
              <a:ext uri="{FF2B5EF4-FFF2-40B4-BE49-F238E27FC236}">
                <a16:creationId xmlns:a16="http://schemas.microsoft.com/office/drawing/2014/main" id="{6D267055-6194-A2B5-2AE7-C15C53343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44" y="715452"/>
            <a:ext cx="2505456" cy="1847773"/>
          </a:xfrm>
          <a:prstGeom prst="rect">
            <a:avLst/>
          </a:prstGeom>
        </p:spPr>
      </p:pic>
      <p:pic>
        <p:nvPicPr>
          <p:cNvPr id="10" name="Picture 9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4D392A56-B3F8-9A5B-48ED-913A29778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30" y="2897934"/>
            <a:ext cx="4724330" cy="32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0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484BD-4A56-5910-76AF-3DB22293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endParaRPr lang="en-AE" sz="3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8DC5B3-B4D6-CD02-B662-3E979BE26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912" y="2514600"/>
            <a:ext cx="4837176" cy="36667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Victim Race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Black victims have the highest count (~14,000, ~4,000 fatal).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Perpetrator Race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Unknown and Black perpetrators are most frequent.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Apartments have ~20% fatality rate.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7F6A1DB5-AC8B-C4DB-94F5-F9E55459A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84" y="583207"/>
            <a:ext cx="2360071" cy="2112264"/>
          </a:xfrm>
          <a:prstGeom prst="rect">
            <a:avLst/>
          </a:prstGeom>
        </p:spPr>
      </p:pic>
      <p:pic>
        <p:nvPicPr>
          <p:cNvPr id="6" name="Picture 5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91F76E0D-F5F0-BFE1-DF3B-6F54941EA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103" y="583207"/>
            <a:ext cx="2386738" cy="2112264"/>
          </a:xfrm>
          <a:prstGeom prst="rect">
            <a:avLst/>
          </a:prstGeom>
        </p:spPr>
      </p:pic>
      <p:pic>
        <p:nvPicPr>
          <p:cNvPr id="10" name="Picture 9" descr="A graph with blue bars&#10;&#10;AI-generated content may be incorrect.">
            <a:extLst>
              <a:ext uri="{FF2B5EF4-FFF2-40B4-BE49-F238E27FC236}">
                <a16:creationId xmlns:a16="http://schemas.microsoft.com/office/drawing/2014/main" id="{604C34E6-A946-C38D-5DFF-86E68973A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392" y="3075573"/>
            <a:ext cx="5228807" cy="29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blue and orange bars">
            <a:extLst>
              <a:ext uri="{FF2B5EF4-FFF2-40B4-BE49-F238E27FC236}">
                <a16:creationId xmlns:a16="http://schemas.microsoft.com/office/drawing/2014/main" id="{EA35EB4C-AAC9-3A8F-78B4-18AC39EFF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2" r="3" b="9142"/>
          <a:stretch/>
        </p:blipFill>
        <p:spPr>
          <a:xfrm>
            <a:off x="8126736" y="163629"/>
            <a:ext cx="3784709" cy="1956335"/>
          </a:xfrm>
          <a:prstGeom prst="rect">
            <a:avLst/>
          </a:pr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B329B8-01A5-C4D1-EAF3-484172729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504819"/>
            <a:ext cx="6986016" cy="3672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Yearly Trends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Fatality rates vary, with peaks in certain years.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Hourly Patterns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Highest incident counts and fatalities occur at 0–2 AM and 20–23 PM (~1,750 incidents, ~500 fatal).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of Week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Friday–Sunday (days 4–6) show the highest counts (~4,000–4,500 incidents, ~1,000 fatal).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Monthly Patterns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June–August (months 6–8) have the highest counts (~2,500 incidents, ~500–600 fatal).</a:t>
            </a:r>
          </a:p>
        </p:txBody>
      </p:sp>
      <p:pic>
        <p:nvPicPr>
          <p:cNvPr id="6" name="Picture 5" descr="A graph of a number of cases&#10;&#10;AI-generated content may be incorrect.">
            <a:extLst>
              <a:ext uri="{FF2B5EF4-FFF2-40B4-BE49-F238E27FC236}">
                <a16:creationId xmlns:a16="http://schemas.microsoft.com/office/drawing/2014/main" id="{602575E2-796F-0D16-7010-81F97075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5" r="3" b="3"/>
          <a:stretch/>
        </p:blipFill>
        <p:spPr>
          <a:xfrm>
            <a:off x="8381136" y="2342787"/>
            <a:ext cx="3530309" cy="1824817"/>
          </a:xfrm>
          <a:prstGeom prst="rect">
            <a:avLst/>
          </a:prstGeom>
        </p:spPr>
      </p:pic>
      <p:pic>
        <p:nvPicPr>
          <p:cNvPr id="8" name="Picture 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A66F7E54-8E14-53F3-21B8-971D67A36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0" r="3" b="3"/>
          <a:stretch/>
        </p:blipFill>
        <p:spPr>
          <a:xfrm>
            <a:off x="8381136" y="4390875"/>
            <a:ext cx="3530309" cy="182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54660-A7D1-60FA-226A-765A2810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A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A7C9-9416-7AA8-88C3-652EA71A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Classifier (with SMOTE)</a:t>
            </a:r>
          </a:p>
          <a:p>
            <a:pPr>
              <a:buNone/>
            </a:pP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Accuracy: 77%</a:t>
            </a:r>
          </a:p>
          <a:p>
            <a:pPr lvl="1"/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Non-Fatal (Class 0): Precision = 81%, Recall = 93%, F1-score = 87%</a:t>
            </a:r>
          </a:p>
          <a:p>
            <a:pPr lvl="1"/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Fatal (Class 1): Precision = 25%, Recall = 9%, F1-score = 13%</a:t>
            </a:r>
          </a:p>
          <a:p>
            <a:pPr lvl="1"/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ROC AUC Score: 0.58</a:t>
            </a:r>
          </a:p>
          <a:p>
            <a:pPr marL="0" indent="0">
              <a:buNone/>
            </a:pPr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  <a:b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shows strong performance for non-fatal incidents, but struggles with identifying fatal cases. Despite applying SMOTE, recall for fatalities remains low, indicating further balancing or model tuning is needed for better fatality prediction.</a:t>
            </a:r>
          </a:p>
          <a:p>
            <a:endParaRPr lang="en-AE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A7E57F46-F44C-B7C9-F6A9-34A6A66C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92" y="517600"/>
            <a:ext cx="3153455" cy="2743200"/>
          </a:xfrm>
          <a:prstGeom prst="rect">
            <a:avLst/>
          </a:prstGeom>
        </p:spPr>
      </p:pic>
      <p:pic>
        <p:nvPicPr>
          <p:cNvPr id="5" name="Picture 4" descr="A graph with orange line&#10;&#10;AI-generated content may be incorrect.">
            <a:extLst>
              <a:ext uri="{FF2B5EF4-FFF2-40B4-BE49-F238E27FC236}">
                <a16:creationId xmlns:a16="http://schemas.microsoft.com/office/drawing/2014/main" id="{7E24F3CD-5F07-6BC6-9D1A-B07368360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83" y="3429000"/>
            <a:ext cx="360947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8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781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Predicting Shooting Incident Fatalities: NYPD Data Analysis </vt:lpstr>
      <vt:lpstr>Introduction and Objectives </vt:lpstr>
      <vt:lpstr>Data Overview </vt:lpstr>
      <vt:lpstr>Methodology </vt:lpstr>
      <vt:lpstr>EDA – Spatial Insights </vt:lpstr>
      <vt:lpstr>EDA – Demographic and Location Insights </vt:lpstr>
      <vt:lpstr>PowerPoint Presentation</vt:lpstr>
      <vt:lpstr>PowerPoint Presentation</vt:lpstr>
      <vt:lpstr>Model Performance </vt:lpstr>
      <vt:lpstr>Key Predictors </vt:lpstr>
      <vt:lpstr>Actionable Recommendations </vt:lpstr>
      <vt:lpstr>Limitations and Next Steps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ridhin rajesh</dc:creator>
  <cp:lastModifiedBy>ridhin rajesh</cp:lastModifiedBy>
  <cp:revision>1</cp:revision>
  <dcterms:created xsi:type="dcterms:W3CDTF">2025-04-15T12:30:27Z</dcterms:created>
  <dcterms:modified xsi:type="dcterms:W3CDTF">2025-04-15T13:28:55Z</dcterms:modified>
</cp:coreProperties>
</file>