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9376" y="1470786"/>
            <a:ext cx="4769485" cy="439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5BB2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61426" y="6557009"/>
            <a:ext cx="1477010" cy="216535"/>
          </a:xfrm>
          <a:custGeom>
            <a:avLst/>
            <a:gdLst/>
            <a:ahLst/>
            <a:cxnLst/>
            <a:rect l="l" t="t" r="r" b="b"/>
            <a:pathLst>
              <a:path w="1477009" h="216534">
                <a:moveTo>
                  <a:pt x="0" y="216408"/>
                </a:moveTo>
                <a:lnTo>
                  <a:pt x="1476755" y="216408"/>
                </a:lnTo>
                <a:lnTo>
                  <a:pt x="1476755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58490" y="6542613"/>
            <a:ext cx="1106789" cy="239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54" y="537159"/>
            <a:ext cx="113690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53659" y="6504991"/>
            <a:ext cx="1886584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470138" y="6572911"/>
            <a:ext cx="12579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Draft </a:t>
            </a:r>
            <a:r>
              <a:rPr dirty="0"/>
              <a:t>– </a:t>
            </a:r>
            <a:r>
              <a:rPr spc="-5" dirty="0"/>
              <a:t>Work in</a:t>
            </a:r>
            <a:r>
              <a:rPr spc="-5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010" y="6580886"/>
            <a:ext cx="1083310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DADAD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497" y="6466738"/>
            <a:ext cx="1196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dirty="0">
                <a:solidFill>
                  <a:srgbClr val="91DC5A"/>
                </a:solidFill>
                <a:latin typeface="Segoe UI Semilight"/>
                <a:cs typeface="Segoe UI Semilight"/>
              </a:rPr>
              <a:t>Deloitte Virtual</a:t>
            </a:r>
            <a:r>
              <a:rPr sz="1000" b="0" spc="-114" dirty="0">
                <a:solidFill>
                  <a:srgbClr val="91DC5A"/>
                </a:solidFill>
                <a:latin typeface="Segoe UI Semilight"/>
                <a:cs typeface="Segoe UI Semilight"/>
              </a:rPr>
              <a:t> </a:t>
            </a:r>
            <a:r>
              <a:rPr sz="1000" b="0" dirty="0">
                <a:solidFill>
                  <a:srgbClr val="91DC5A"/>
                </a:solidFill>
                <a:latin typeface="Segoe UI Semilight"/>
                <a:cs typeface="Segoe UI Semilight"/>
              </a:rPr>
              <a:t>Intern</a:t>
            </a:r>
            <a:endParaRPr sz="1000">
              <a:latin typeface="Segoe UI Semilight"/>
              <a:cs typeface="Segoe UI Semi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587" y="0"/>
            <a:ext cx="11271885" cy="6858000"/>
            <a:chOff x="513587" y="0"/>
            <a:chExt cx="11271885" cy="6858000"/>
          </a:xfrm>
        </p:grpSpPr>
        <p:sp>
          <p:nvSpPr>
            <p:cNvPr id="4" name="object 4"/>
            <p:cNvSpPr/>
            <p:nvPr/>
          </p:nvSpPr>
          <p:spPr>
            <a:xfrm>
              <a:off x="2404871" y="1040891"/>
              <a:ext cx="106679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588" y="772667"/>
              <a:ext cx="1870075" cy="372110"/>
            </a:xfrm>
            <a:custGeom>
              <a:avLst/>
              <a:gdLst/>
              <a:ahLst/>
              <a:cxnLst/>
              <a:rect l="l" t="t" r="r" b="b"/>
              <a:pathLst>
                <a:path w="1870075" h="372109">
                  <a:moveTo>
                    <a:pt x="304800" y="177165"/>
                  </a:moveTo>
                  <a:lnTo>
                    <a:pt x="301828" y="137528"/>
                  </a:lnTo>
                  <a:lnTo>
                    <a:pt x="282968" y="81915"/>
                  </a:lnTo>
                  <a:lnTo>
                    <a:pt x="258076" y="46990"/>
                  </a:lnTo>
                  <a:lnTo>
                    <a:pt x="203911" y="14643"/>
                  </a:lnTo>
                  <a:lnTo>
                    <a:pt x="203911" y="181483"/>
                  </a:lnTo>
                  <a:lnTo>
                    <a:pt x="202692" y="206679"/>
                  </a:lnTo>
                  <a:lnTo>
                    <a:pt x="192697" y="246392"/>
                  </a:lnTo>
                  <a:lnTo>
                    <a:pt x="156781" y="280835"/>
                  </a:lnTo>
                  <a:lnTo>
                    <a:pt x="117881" y="287274"/>
                  </a:lnTo>
                  <a:lnTo>
                    <a:pt x="96647" y="287274"/>
                  </a:lnTo>
                  <a:lnTo>
                    <a:pt x="96647" y="81915"/>
                  </a:lnTo>
                  <a:lnTo>
                    <a:pt x="125323" y="81915"/>
                  </a:lnTo>
                  <a:lnTo>
                    <a:pt x="173405" y="95796"/>
                  </a:lnTo>
                  <a:lnTo>
                    <a:pt x="199123" y="137134"/>
                  </a:lnTo>
                  <a:lnTo>
                    <a:pt x="203911" y="181483"/>
                  </a:lnTo>
                  <a:lnTo>
                    <a:pt x="203911" y="14643"/>
                  </a:lnTo>
                  <a:lnTo>
                    <a:pt x="200723" y="13169"/>
                  </a:lnTo>
                  <a:lnTo>
                    <a:pt x="164871" y="4470"/>
                  </a:lnTo>
                  <a:lnTo>
                    <a:pt x="124256" y="1524"/>
                  </a:lnTo>
                  <a:lnTo>
                    <a:pt x="0" y="1524"/>
                  </a:lnTo>
                  <a:lnTo>
                    <a:pt x="0" y="368808"/>
                  </a:lnTo>
                  <a:lnTo>
                    <a:pt x="115760" y="368808"/>
                  </a:lnTo>
                  <a:lnTo>
                    <a:pt x="157949" y="365658"/>
                  </a:lnTo>
                  <a:lnTo>
                    <a:pt x="195275" y="356260"/>
                  </a:lnTo>
                  <a:lnTo>
                    <a:pt x="254889" y="319024"/>
                  </a:lnTo>
                  <a:lnTo>
                    <a:pt x="278663" y="287274"/>
                  </a:lnTo>
                  <a:lnTo>
                    <a:pt x="292188" y="258864"/>
                  </a:lnTo>
                  <a:lnTo>
                    <a:pt x="301625" y="220662"/>
                  </a:lnTo>
                  <a:lnTo>
                    <a:pt x="304800" y="177165"/>
                  </a:lnTo>
                  <a:close/>
                </a:path>
                <a:path w="1870075" h="372109">
                  <a:moveTo>
                    <a:pt x="589788" y="214503"/>
                  </a:moveTo>
                  <a:lnTo>
                    <a:pt x="588581" y="197612"/>
                  </a:lnTo>
                  <a:lnTo>
                    <a:pt x="587781" y="186182"/>
                  </a:lnTo>
                  <a:lnTo>
                    <a:pt x="581698" y="161315"/>
                  </a:lnTo>
                  <a:lnTo>
                    <a:pt x="578358" y="154305"/>
                  </a:lnTo>
                  <a:lnTo>
                    <a:pt x="571449" y="139801"/>
                  </a:lnTo>
                  <a:lnTo>
                    <a:pt x="556933" y="121539"/>
                  </a:lnTo>
                  <a:lnTo>
                    <a:pt x="538619" y="107708"/>
                  </a:lnTo>
                  <a:lnTo>
                    <a:pt x="517042" y="97828"/>
                  </a:lnTo>
                  <a:lnTo>
                    <a:pt x="506056" y="95224"/>
                  </a:lnTo>
                  <a:lnTo>
                    <a:pt x="506056" y="197612"/>
                  </a:lnTo>
                  <a:lnTo>
                    <a:pt x="426567" y="197612"/>
                  </a:lnTo>
                  <a:lnTo>
                    <a:pt x="445668" y="159664"/>
                  </a:lnTo>
                  <a:lnTo>
                    <a:pt x="466839" y="154305"/>
                  </a:lnTo>
                  <a:lnTo>
                    <a:pt x="475183" y="154940"/>
                  </a:lnTo>
                  <a:lnTo>
                    <a:pt x="505282" y="187921"/>
                  </a:lnTo>
                  <a:lnTo>
                    <a:pt x="506056" y="197612"/>
                  </a:lnTo>
                  <a:lnTo>
                    <a:pt x="506056" y="95224"/>
                  </a:lnTo>
                  <a:lnTo>
                    <a:pt x="492086" y="91897"/>
                  </a:lnTo>
                  <a:lnTo>
                    <a:pt x="463664" y="89916"/>
                  </a:lnTo>
                  <a:lnTo>
                    <a:pt x="433666" y="92290"/>
                  </a:lnTo>
                  <a:lnTo>
                    <a:pt x="384810" y="110871"/>
                  </a:lnTo>
                  <a:lnTo>
                    <a:pt x="351015" y="147231"/>
                  </a:lnTo>
                  <a:lnTo>
                    <a:pt x="334251" y="200215"/>
                  </a:lnTo>
                  <a:lnTo>
                    <a:pt x="332232" y="232410"/>
                  </a:lnTo>
                  <a:lnTo>
                    <a:pt x="334441" y="264363"/>
                  </a:lnTo>
                  <a:lnTo>
                    <a:pt x="352793" y="315912"/>
                  </a:lnTo>
                  <a:lnTo>
                    <a:pt x="389407" y="351828"/>
                  </a:lnTo>
                  <a:lnTo>
                    <a:pt x="440715" y="369671"/>
                  </a:lnTo>
                  <a:lnTo>
                    <a:pt x="472135" y="371856"/>
                  </a:lnTo>
                  <a:lnTo>
                    <a:pt x="488048" y="371652"/>
                  </a:lnTo>
                  <a:lnTo>
                    <a:pt x="527253" y="367665"/>
                  </a:lnTo>
                  <a:lnTo>
                    <a:pt x="572833" y="352806"/>
                  </a:lnTo>
                  <a:lnTo>
                    <a:pt x="561492" y="305308"/>
                  </a:lnTo>
                  <a:lnTo>
                    <a:pt x="557987" y="290576"/>
                  </a:lnTo>
                  <a:lnTo>
                    <a:pt x="517779" y="302691"/>
                  </a:lnTo>
                  <a:lnTo>
                    <a:pt x="483793" y="305308"/>
                  </a:lnTo>
                  <a:lnTo>
                    <a:pt x="471055" y="304520"/>
                  </a:lnTo>
                  <a:lnTo>
                    <a:pt x="434441" y="285127"/>
                  </a:lnTo>
                  <a:lnTo>
                    <a:pt x="425500" y="256794"/>
                  </a:lnTo>
                  <a:lnTo>
                    <a:pt x="589788" y="256794"/>
                  </a:lnTo>
                  <a:lnTo>
                    <a:pt x="589788" y="214503"/>
                  </a:lnTo>
                  <a:close/>
                </a:path>
                <a:path w="1870075" h="372109">
                  <a:moveTo>
                    <a:pt x="716280" y="0"/>
                  </a:moveTo>
                  <a:lnTo>
                    <a:pt x="624840" y="0"/>
                  </a:lnTo>
                  <a:lnTo>
                    <a:pt x="624840" y="368808"/>
                  </a:lnTo>
                  <a:lnTo>
                    <a:pt x="716280" y="368808"/>
                  </a:lnTo>
                  <a:lnTo>
                    <a:pt x="716280" y="0"/>
                  </a:lnTo>
                  <a:close/>
                </a:path>
                <a:path w="1870075" h="372109">
                  <a:moveTo>
                    <a:pt x="1018032" y="230378"/>
                  </a:moveTo>
                  <a:lnTo>
                    <a:pt x="1013968" y="190614"/>
                  </a:lnTo>
                  <a:lnTo>
                    <a:pt x="992327" y="140957"/>
                  </a:lnTo>
                  <a:lnTo>
                    <a:pt x="954913" y="106807"/>
                  </a:lnTo>
                  <a:lnTo>
                    <a:pt x="924433" y="94602"/>
                  </a:lnTo>
                  <a:lnTo>
                    <a:pt x="924433" y="230378"/>
                  </a:lnTo>
                  <a:lnTo>
                    <a:pt x="923848" y="246811"/>
                  </a:lnTo>
                  <a:lnTo>
                    <a:pt x="915924" y="284226"/>
                  </a:lnTo>
                  <a:lnTo>
                    <a:pt x="885444" y="302133"/>
                  </a:lnTo>
                  <a:lnTo>
                    <a:pt x="875334" y="300964"/>
                  </a:lnTo>
                  <a:lnTo>
                    <a:pt x="847813" y="261251"/>
                  </a:lnTo>
                  <a:lnTo>
                    <a:pt x="845439" y="230378"/>
                  </a:lnTo>
                  <a:lnTo>
                    <a:pt x="846023" y="213969"/>
                  </a:lnTo>
                  <a:lnTo>
                    <a:pt x="860272" y="169875"/>
                  </a:lnTo>
                  <a:lnTo>
                    <a:pt x="885444" y="159639"/>
                  </a:lnTo>
                  <a:lnTo>
                    <a:pt x="895108" y="160820"/>
                  </a:lnTo>
                  <a:lnTo>
                    <a:pt x="922172" y="199631"/>
                  </a:lnTo>
                  <a:lnTo>
                    <a:pt x="924433" y="230378"/>
                  </a:lnTo>
                  <a:lnTo>
                    <a:pt x="924433" y="94602"/>
                  </a:lnTo>
                  <a:lnTo>
                    <a:pt x="922629" y="94030"/>
                  </a:lnTo>
                  <a:lnTo>
                    <a:pt x="904989" y="90932"/>
                  </a:lnTo>
                  <a:lnTo>
                    <a:pt x="886460" y="89916"/>
                  </a:lnTo>
                  <a:lnTo>
                    <a:pt x="856107" y="92290"/>
                  </a:lnTo>
                  <a:lnTo>
                    <a:pt x="806729" y="110871"/>
                  </a:lnTo>
                  <a:lnTo>
                    <a:pt x="772350" y="147053"/>
                  </a:lnTo>
                  <a:lnTo>
                    <a:pt x="755015" y="198920"/>
                  </a:lnTo>
                  <a:lnTo>
                    <a:pt x="752856" y="230378"/>
                  </a:lnTo>
                  <a:lnTo>
                    <a:pt x="755040" y="261264"/>
                  </a:lnTo>
                  <a:lnTo>
                    <a:pt x="772833" y="313093"/>
                  </a:lnTo>
                  <a:lnTo>
                    <a:pt x="807745" y="350481"/>
                  </a:lnTo>
                  <a:lnTo>
                    <a:pt x="855827" y="369481"/>
                  </a:lnTo>
                  <a:lnTo>
                    <a:pt x="884428" y="371856"/>
                  </a:lnTo>
                  <a:lnTo>
                    <a:pt x="914184" y="369658"/>
                  </a:lnTo>
                  <a:lnTo>
                    <a:pt x="963091" y="351396"/>
                  </a:lnTo>
                  <a:lnTo>
                    <a:pt x="998042" y="314096"/>
                  </a:lnTo>
                  <a:lnTo>
                    <a:pt x="1003528" y="302133"/>
                  </a:lnTo>
                  <a:lnTo>
                    <a:pt x="1009218" y="289737"/>
                  </a:lnTo>
                  <a:lnTo>
                    <a:pt x="1015834" y="261848"/>
                  </a:lnTo>
                  <a:lnTo>
                    <a:pt x="1018032" y="230378"/>
                  </a:lnTo>
                  <a:close/>
                </a:path>
                <a:path w="1870075" h="372109">
                  <a:moveTo>
                    <a:pt x="1147572" y="94488"/>
                  </a:moveTo>
                  <a:lnTo>
                    <a:pt x="1054608" y="94488"/>
                  </a:lnTo>
                  <a:lnTo>
                    <a:pt x="1054608" y="368808"/>
                  </a:lnTo>
                  <a:lnTo>
                    <a:pt x="1147572" y="368808"/>
                  </a:lnTo>
                  <a:lnTo>
                    <a:pt x="1147572" y="94488"/>
                  </a:lnTo>
                  <a:close/>
                </a:path>
                <a:path w="1870075" h="372109">
                  <a:moveTo>
                    <a:pt x="1147572" y="0"/>
                  </a:moveTo>
                  <a:lnTo>
                    <a:pt x="1054608" y="0"/>
                  </a:lnTo>
                  <a:lnTo>
                    <a:pt x="1054608" y="60960"/>
                  </a:lnTo>
                  <a:lnTo>
                    <a:pt x="1147572" y="60960"/>
                  </a:lnTo>
                  <a:lnTo>
                    <a:pt x="1147572" y="0"/>
                  </a:lnTo>
                  <a:close/>
                </a:path>
                <a:path w="1870075" h="372109">
                  <a:moveTo>
                    <a:pt x="1379220" y="288163"/>
                  </a:moveTo>
                  <a:lnTo>
                    <a:pt x="1366278" y="292341"/>
                  </a:lnTo>
                  <a:lnTo>
                    <a:pt x="1354543" y="295313"/>
                  </a:lnTo>
                  <a:lnTo>
                    <a:pt x="1343990" y="297103"/>
                  </a:lnTo>
                  <a:lnTo>
                    <a:pt x="1334643" y="297688"/>
                  </a:lnTo>
                  <a:lnTo>
                    <a:pt x="1323543" y="296100"/>
                  </a:lnTo>
                  <a:lnTo>
                    <a:pt x="1315605" y="291249"/>
                  </a:lnTo>
                  <a:lnTo>
                    <a:pt x="1310830" y="283019"/>
                  </a:lnTo>
                  <a:lnTo>
                    <a:pt x="1309243" y="271272"/>
                  </a:lnTo>
                  <a:lnTo>
                    <a:pt x="1309243" y="164338"/>
                  </a:lnTo>
                  <a:lnTo>
                    <a:pt x="1368679" y="164338"/>
                  </a:lnTo>
                  <a:lnTo>
                    <a:pt x="1368679" y="93345"/>
                  </a:lnTo>
                  <a:lnTo>
                    <a:pt x="1309243" y="93345"/>
                  </a:lnTo>
                  <a:lnTo>
                    <a:pt x="1309243" y="7620"/>
                  </a:lnTo>
                  <a:lnTo>
                    <a:pt x="1215898" y="24511"/>
                  </a:lnTo>
                  <a:lnTo>
                    <a:pt x="1215898" y="93345"/>
                  </a:lnTo>
                  <a:lnTo>
                    <a:pt x="1184148" y="93345"/>
                  </a:lnTo>
                  <a:lnTo>
                    <a:pt x="1184148" y="164338"/>
                  </a:lnTo>
                  <a:lnTo>
                    <a:pt x="1215898" y="164338"/>
                  </a:lnTo>
                  <a:lnTo>
                    <a:pt x="1215898" y="277622"/>
                  </a:lnTo>
                  <a:lnTo>
                    <a:pt x="1217282" y="300024"/>
                  </a:lnTo>
                  <a:lnTo>
                    <a:pt x="1237107" y="348615"/>
                  </a:lnTo>
                  <a:lnTo>
                    <a:pt x="1282446" y="370459"/>
                  </a:lnTo>
                  <a:lnTo>
                    <a:pt x="1303909" y="371856"/>
                  </a:lnTo>
                  <a:lnTo>
                    <a:pt x="1314818" y="371665"/>
                  </a:lnTo>
                  <a:lnTo>
                    <a:pt x="1360792" y="364032"/>
                  </a:lnTo>
                  <a:lnTo>
                    <a:pt x="1379220" y="356997"/>
                  </a:lnTo>
                  <a:lnTo>
                    <a:pt x="1379220" y="288163"/>
                  </a:lnTo>
                  <a:close/>
                </a:path>
                <a:path w="1870075" h="372109">
                  <a:moveTo>
                    <a:pt x="1591056" y="288163"/>
                  </a:moveTo>
                  <a:lnTo>
                    <a:pt x="1578711" y="292341"/>
                  </a:lnTo>
                  <a:lnTo>
                    <a:pt x="1567192" y="295313"/>
                  </a:lnTo>
                  <a:lnTo>
                    <a:pt x="1556461" y="297103"/>
                  </a:lnTo>
                  <a:lnTo>
                    <a:pt x="1546479" y="297688"/>
                  </a:lnTo>
                  <a:lnTo>
                    <a:pt x="1535963" y="296100"/>
                  </a:lnTo>
                  <a:lnTo>
                    <a:pt x="1528330" y="291249"/>
                  </a:lnTo>
                  <a:lnTo>
                    <a:pt x="1523669" y="283019"/>
                  </a:lnTo>
                  <a:lnTo>
                    <a:pt x="1522095" y="271272"/>
                  </a:lnTo>
                  <a:lnTo>
                    <a:pt x="1522095" y="164338"/>
                  </a:lnTo>
                  <a:lnTo>
                    <a:pt x="1580515" y="164338"/>
                  </a:lnTo>
                  <a:lnTo>
                    <a:pt x="1580515" y="93345"/>
                  </a:lnTo>
                  <a:lnTo>
                    <a:pt x="1522095" y="93345"/>
                  </a:lnTo>
                  <a:lnTo>
                    <a:pt x="1522095" y="7620"/>
                  </a:lnTo>
                  <a:lnTo>
                    <a:pt x="1428877" y="23495"/>
                  </a:lnTo>
                  <a:lnTo>
                    <a:pt x="1428877" y="93345"/>
                  </a:lnTo>
                  <a:lnTo>
                    <a:pt x="1395984" y="93345"/>
                  </a:lnTo>
                  <a:lnTo>
                    <a:pt x="1395984" y="164338"/>
                  </a:lnTo>
                  <a:lnTo>
                    <a:pt x="1428877" y="164338"/>
                  </a:lnTo>
                  <a:lnTo>
                    <a:pt x="1428877" y="277622"/>
                  </a:lnTo>
                  <a:lnTo>
                    <a:pt x="1430083" y="300024"/>
                  </a:lnTo>
                  <a:lnTo>
                    <a:pt x="1448943" y="348615"/>
                  </a:lnTo>
                  <a:lnTo>
                    <a:pt x="1494764" y="370459"/>
                  </a:lnTo>
                  <a:lnTo>
                    <a:pt x="1516888" y="371856"/>
                  </a:lnTo>
                  <a:lnTo>
                    <a:pt x="1527644" y="371665"/>
                  </a:lnTo>
                  <a:lnTo>
                    <a:pt x="1573161" y="364032"/>
                  </a:lnTo>
                  <a:lnTo>
                    <a:pt x="1591056" y="356997"/>
                  </a:lnTo>
                  <a:lnTo>
                    <a:pt x="1591056" y="288163"/>
                  </a:lnTo>
                  <a:close/>
                </a:path>
                <a:path w="1870075" h="372109">
                  <a:moveTo>
                    <a:pt x="1869948" y="203835"/>
                  </a:moveTo>
                  <a:lnTo>
                    <a:pt x="1868741" y="186944"/>
                  </a:lnTo>
                  <a:lnTo>
                    <a:pt x="1867928" y="175514"/>
                  </a:lnTo>
                  <a:lnTo>
                    <a:pt x="1861832" y="150647"/>
                  </a:lnTo>
                  <a:lnTo>
                    <a:pt x="1837055" y="110871"/>
                  </a:lnTo>
                  <a:lnTo>
                    <a:pt x="1797075" y="87160"/>
                  </a:lnTo>
                  <a:lnTo>
                    <a:pt x="1786128" y="84569"/>
                  </a:lnTo>
                  <a:lnTo>
                    <a:pt x="1786128" y="186944"/>
                  </a:lnTo>
                  <a:lnTo>
                    <a:pt x="1706372" y="186944"/>
                  </a:lnTo>
                  <a:lnTo>
                    <a:pt x="1725129" y="148996"/>
                  </a:lnTo>
                  <a:lnTo>
                    <a:pt x="1746758" y="143637"/>
                  </a:lnTo>
                  <a:lnTo>
                    <a:pt x="1755114" y="144272"/>
                  </a:lnTo>
                  <a:lnTo>
                    <a:pt x="1785353" y="177253"/>
                  </a:lnTo>
                  <a:lnTo>
                    <a:pt x="1786128" y="186944"/>
                  </a:lnTo>
                  <a:lnTo>
                    <a:pt x="1786128" y="84569"/>
                  </a:lnTo>
                  <a:lnTo>
                    <a:pt x="1772081" y="81229"/>
                  </a:lnTo>
                  <a:lnTo>
                    <a:pt x="1743583" y="79248"/>
                  </a:lnTo>
                  <a:lnTo>
                    <a:pt x="1713547" y="81622"/>
                  </a:lnTo>
                  <a:lnTo>
                    <a:pt x="1664589" y="100203"/>
                  </a:lnTo>
                  <a:lnTo>
                    <a:pt x="1630578" y="136563"/>
                  </a:lnTo>
                  <a:lnTo>
                    <a:pt x="1613052" y="189547"/>
                  </a:lnTo>
                  <a:lnTo>
                    <a:pt x="1610868" y="221742"/>
                  </a:lnTo>
                  <a:lnTo>
                    <a:pt x="1613230" y="253695"/>
                  </a:lnTo>
                  <a:lnTo>
                    <a:pt x="1631911" y="305244"/>
                  </a:lnTo>
                  <a:lnTo>
                    <a:pt x="1668767" y="341160"/>
                  </a:lnTo>
                  <a:lnTo>
                    <a:pt x="1720596" y="359003"/>
                  </a:lnTo>
                  <a:lnTo>
                    <a:pt x="1752092" y="361188"/>
                  </a:lnTo>
                  <a:lnTo>
                    <a:pt x="1767573" y="360984"/>
                  </a:lnTo>
                  <a:lnTo>
                    <a:pt x="1807337" y="356997"/>
                  </a:lnTo>
                  <a:lnTo>
                    <a:pt x="1851914" y="342138"/>
                  </a:lnTo>
                  <a:lnTo>
                    <a:pt x="1841347" y="294640"/>
                  </a:lnTo>
                  <a:lnTo>
                    <a:pt x="1838071" y="279908"/>
                  </a:lnTo>
                  <a:lnTo>
                    <a:pt x="1797773" y="292023"/>
                  </a:lnTo>
                  <a:lnTo>
                    <a:pt x="1763776" y="294640"/>
                  </a:lnTo>
                  <a:lnTo>
                    <a:pt x="1751012" y="293852"/>
                  </a:lnTo>
                  <a:lnTo>
                    <a:pt x="1714334" y="274459"/>
                  </a:lnTo>
                  <a:lnTo>
                    <a:pt x="1704340" y="246126"/>
                  </a:lnTo>
                  <a:lnTo>
                    <a:pt x="1869948" y="246126"/>
                  </a:lnTo>
                  <a:lnTo>
                    <a:pt x="1869948" y="20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6164" y="0"/>
              <a:ext cx="5138928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2937" y="4162171"/>
            <a:ext cx="5191125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Inside </a:t>
            </a:r>
            <a:r>
              <a:rPr sz="2800" spc="-15" dirty="0">
                <a:solidFill>
                  <a:srgbClr val="FFFFFF"/>
                </a:solidFill>
                <a:latin typeface="Segoe UI"/>
                <a:cs typeface="Segoe UI"/>
              </a:rPr>
              <a:t>Sherpa </a:t>
            </a:r>
            <a:r>
              <a:rPr sz="2800" spc="-5" dirty="0">
                <a:solidFill>
                  <a:srgbClr val="FFFFFF"/>
                </a:solidFill>
                <a:latin typeface="Segoe UI"/>
                <a:cs typeface="Segoe UI"/>
              </a:rPr>
              <a:t>–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Digital</a:t>
            </a:r>
            <a:r>
              <a:rPr sz="2800" spc="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Internship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Technology,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Architecture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TS&amp;I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i="1" spc="-15" dirty="0">
                <a:solidFill>
                  <a:srgbClr val="FFFFFF"/>
                </a:solidFill>
                <a:latin typeface="Segoe UI"/>
                <a:cs typeface="Segoe UI"/>
              </a:rPr>
              <a:t>Work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z="1800" i="1" spc="-5" dirty="0">
                <a:solidFill>
                  <a:srgbClr val="FFFFFF"/>
                </a:solidFill>
                <a:latin typeface="Segoe UI"/>
                <a:cs typeface="Segoe UI"/>
              </a:rPr>
              <a:t>Progress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Module </a:t>
            </a:r>
            <a:r>
              <a:rPr sz="1800" i="1" spc="-30" dirty="0">
                <a:solidFill>
                  <a:srgbClr val="FFFFFF"/>
                </a:solidFill>
                <a:latin typeface="Segoe UI"/>
                <a:cs typeface="Segoe UI"/>
              </a:rPr>
              <a:t>Tasks </a:t>
            </a:r>
            <a:r>
              <a:rPr sz="1800" i="1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Segoe UI"/>
                <a:cs typeface="Segoe UI"/>
              </a:rPr>
              <a:t>Ideal</a:t>
            </a:r>
            <a:r>
              <a:rPr sz="1800" i="1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Segoe UI"/>
                <a:cs typeface="Segoe UI"/>
              </a:rPr>
              <a:t>Responses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497" y="3773804"/>
            <a:ext cx="12103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solidFill>
                  <a:srgbClr val="FFFFFF"/>
                </a:solidFill>
                <a:latin typeface="Segoe UI"/>
                <a:cs typeface="Segoe UI"/>
              </a:rPr>
              <a:t>AUGUST 2020</a:t>
            </a:r>
            <a:endParaRPr sz="9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3171190" algn="l"/>
                <a:tab pos="11355705" algn="l"/>
              </a:tabLst>
            </a:pPr>
            <a:r>
              <a:rPr spc="220" dirty="0"/>
              <a:t>TECHNOLOGY	</a:t>
            </a:r>
            <a:r>
              <a:rPr spc="225" dirty="0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07610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Explore the technology capabilities needed to run an</a:t>
            </a:r>
            <a:r>
              <a:rPr sz="1400" spc="-6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/>
                <a:cs typeface="Segoe UI"/>
              </a:rPr>
              <a:t>banking </a:t>
            </a:r>
            <a:r>
              <a:rPr sz="1400" dirty="0">
                <a:latin typeface="Segoe UI"/>
                <a:cs typeface="Segoe UI"/>
              </a:rPr>
              <a:t>solution,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Software – platform, operating system</a:t>
            </a:r>
            <a:r>
              <a:rPr sz="1400" spc="-9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Infrastructure – database </a:t>
            </a:r>
            <a:r>
              <a:rPr sz="1400" spc="-5" dirty="0">
                <a:latin typeface="Segoe UI"/>
                <a:cs typeface="Segoe UI"/>
              </a:rPr>
              <a:t>capabilities, </a:t>
            </a:r>
            <a:r>
              <a:rPr sz="1400" dirty="0">
                <a:latin typeface="Segoe UI"/>
                <a:cs typeface="Segoe UI"/>
              </a:rPr>
              <a:t>hosting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Security </a:t>
            </a:r>
            <a:r>
              <a:rPr sz="1400" dirty="0">
                <a:latin typeface="Segoe UI"/>
                <a:cs typeface="Segoe UI"/>
              </a:rPr>
              <a:t>– encryption, secure log-on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Support </a:t>
            </a:r>
            <a:r>
              <a:rPr sz="1400" dirty="0">
                <a:latin typeface="Segoe UI"/>
                <a:cs typeface="Segoe UI"/>
              </a:rPr>
              <a:t>– </a:t>
            </a:r>
            <a:r>
              <a:rPr sz="1400" spc="-5" dirty="0">
                <a:latin typeface="Segoe UI"/>
                <a:cs typeface="Segoe UI"/>
              </a:rPr>
              <a:t>level </a:t>
            </a:r>
            <a:r>
              <a:rPr sz="1400" dirty="0">
                <a:latin typeface="Segoe UI"/>
                <a:cs typeface="Segoe UI"/>
              </a:rPr>
              <a:t>of </a:t>
            </a:r>
            <a:r>
              <a:rPr sz="1400" spc="-5" dirty="0">
                <a:latin typeface="Segoe UI"/>
                <a:cs typeface="Segoe UI"/>
              </a:rPr>
              <a:t>training </a:t>
            </a:r>
            <a:r>
              <a:rPr sz="1400" dirty="0">
                <a:latin typeface="Segoe UI"/>
                <a:cs typeface="Segoe UI"/>
              </a:rPr>
              <a:t>of </a:t>
            </a:r>
            <a:r>
              <a:rPr sz="1400" spc="-5" dirty="0">
                <a:latin typeface="Segoe UI"/>
                <a:cs typeface="Segoe UI"/>
              </a:rPr>
              <a:t>IT </a:t>
            </a:r>
            <a:r>
              <a:rPr sz="1400" dirty="0">
                <a:latin typeface="Segoe UI"/>
                <a:cs typeface="Segoe UI"/>
              </a:rPr>
              <a:t>support staff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required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Technology</a:t>
            </a:r>
            <a:r>
              <a:rPr sz="1400" b="1" spc="-35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Delivery</a:t>
            </a:r>
            <a:endParaRPr sz="1400">
              <a:latin typeface="Segoe UI"/>
              <a:cs typeface="Segoe UI"/>
            </a:endParaRPr>
          </a:p>
          <a:p>
            <a:pPr marL="12700" marR="6223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/>
                <a:cs typeface="Segoe UI"/>
              </a:rPr>
              <a:t>How can these technology </a:t>
            </a:r>
            <a:r>
              <a:rPr sz="1400" spc="-5" dirty="0">
                <a:latin typeface="Segoe UI"/>
                <a:cs typeface="Segoe UI"/>
              </a:rPr>
              <a:t>capabilities </a:t>
            </a:r>
            <a:r>
              <a:rPr sz="1400" dirty="0">
                <a:latin typeface="Segoe UI"/>
                <a:cs typeface="Segoe UI"/>
              </a:rPr>
              <a:t>be procured and  </a:t>
            </a:r>
            <a:r>
              <a:rPr sz="1400" spc="-5" dirty="0">
                <a:latin typeface="Segoe UI"/>
                <a:cs typeface="Segoe UI"/>
              </a:rPr>
              <a:t>implemented,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marR="4381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What </a:t>
            </a:r>
            <a:r>
              <a:rPr sz="1400" dirty="0">
                <a:latin typeface="Segoe UI"/>
                <a:cs typeface="Segoe UI"/>
              </a:rPr>
              <a:t>components would work </a:t>
            </a:r>
            <a:r>
              <a:rPr sz="1400" spc="-5" dirty="0">
                <a:latin typeface="Segoe UI"/>
                <a:cs typeface="Segoe UI"/>
              </a:rPr>
              <a:t>well </a:t>
            </a:r>
            <a:r>
              <a:rPr sz="1400" dirty="0">
                <a:latin typeface="Segoe UI"/>
                <a:cs typeface="Segoe UI"/>
              </a:rPr>
              <a:t>as Software-as-a-  </a:t>
            </a:r>
            <a:r>
              <a:rPr sz="1400" spc="-5" dirty="0">
                <a:latin typeface="Segoe UI"/>
                <a:cs typeface="Segoe UI"/>
              </a:rPr>
              <a:t>Service </a:t>
            </a:r>
            <a:r>
              <a:rPr sz="1400" dirty="0">
                <a:latin typeface="Segoe UI"/>
                <a:cs typeface="Segoe UI"/>
              </a:rPr>
              <a:t>– </a:t>
            </a:r>
            <a:r>
              <a:rPr sz="1400" spc="-5" dirty="0">
                <a:latin typeface="Segoe UI"/>
                <a:cs typeface="Segoe UI"/>
              </a:rPr>
              <a:t>e.g. </a:t>
            </a:r>
            <a:r>
              <a:rPr sz="1400" dirty="0">
                <a:latin typeface="Segoe UI"/>
                <a:cs typeface="Segoe UI"/>
              </a:rPr>
              <a:t>savings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calculators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Do you </a:t>
            </a:r>
            <a:r>
              <a:rPr sz="1400" spc="-5" dirty="0">
                <a:latin typeface="Segoe UI"/>
                <a:cs typeface="Segoe UI"/>
              </a:rPr>
              <a:t>need </a:t>
            </a:r>
            <a:r>
              <a:rPr sz="1400" dirty="0">
                <a:latin typeface="Segoe UI"/>
                <a:cs typeface="Segoe UI"/>
              </a:rPr>
              <a:t>any external vendors, or can </a:t>
            </a:r>
            <a:r>
              <a:rPr sz="1400" spc="-5" dirty="0">
                <a:latin typeface="Segoe UI"/>
                <a:cs typeface="Segoe UI"/>
              </a:rPr>
              <a:t>this </a:t>
            </a:r>
            <a:r>
              <a:rPr sz="1400" dirty="0">
                <a:latin typeface="Segoe UI"/>
                <a:cs typeface="Segoe UI"/>
              </a:rPr>
              <a:t>be </a:t>
            </a:r>
            <a:r>
              <a:rPr sz="1400" spc="-5" dirty="0">
                <a:latin typeface="Segoe UI"/>
                <a:cs typeface="Segoe UI"/>
              </a:rPr>
              <a:t>built  </a:t>
            </a:r>
            <a:r>
              <a:rPr sz="1400" dirty="0">
                <a:latin typeface="Segoe UI"/>
                <a:cs typeface="Segoe UI"/>
              </a:rPr>
              <a:t>in-house?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40325" cy="4135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Usability of 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the</a:t>
            </a:r>
            <a:r>
              <a:rPr sz="1600" b="1" spc="-15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Solution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do we ensure the solution </a:t>
            </a:r>
            <a:r>
              <a:rPr sz="1400" spc="-5" dirty="0">
                <a:latin typeface="Segoe UI"/>
                <a:cs typeface="Segoe UI"/>
              </a:rPr>
              <a:t>is </a:t>
            </a:r>
            <a:r>
              <a:rPr sz="1400" dirty="0">
                <a:latin typeface="Segoe UI"/>
                <a:cs typeface="Segoe UI"/>
              </a:rPr>
              <a:t>user-friendly and well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adopted,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/>
                <a:cs typeface="Segoe UI"/>
              </a:rPr>
              <a:t>including: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Ease of use – customer testing during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design</a:t>
            </a:r>
            <a:endParaRPr sz="1400">
              <a:latin typeface="Segoe UI"/>
              <a:cs typeface="Segoe UI"/>
            </a:endParaRPr>
          </a:p>
          <a:p>
            <a:pPr marL="756285" marR="39179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Meets customer needs – considering different user  scenarios across computer, tablet,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mobile</a:t>
            </a:r>
            <a:endParaRPr sz="1400">
              <a:latin typeface="Segoe UI"/>
              <a:cs typeface="Segoe UI"/>
            </a:endParaRPr>
          </a:p>
          <a:p>
            <a:pPr marL="756285" marR="10223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Web </a:t>
            </a:r>
            <a:r>
              <a:rPr sz="1400" dirty="0">
                <a:latin typeface="Segoe UI"/>
                <a:cs typeface="Segoe UI"/>
              </a:rPr>
              <a:t>standards – </a:t>
            </a:r>
            <a:r>
              <a:rPr sz="1400" spc="-5" dirty="0">
                <a:latin typeface="Segoe UI"/>
                <a:cs typeface="Segoe UI"/>
              </a:rPr>
              <a:t>Web </a:t>
            </a:r>
            <a:r>
              <a:rPr sz="1400" dirty="0">
                <a:latin typeface="Segoe UI"/>
                <a:cs typeface="Segoe UI"/>
              </a:rPr>
              <a:t>Content </a:t>
            </a:r>
            <a:r>
              <a:rPr sz="1400" spc="-5" dirty="0">
                <a:latin typeface="Segoe UI"/>
                <a:cs typeface="Segoe UI"/>
              </a:rPr>
              <a:t>Accessibility Guidelines  (WCAG) </a:t>
            </a:r>
            <a:r>
              <a:rPr sz="1400" dirty="0">
                <a:latin typeface="Segoe UI"/>
                <a:cs typeface="Segoe UI"/>
              </a:rPr>
              <a:t>v2</a:t>
            </a:r>
            <a:r>
              <a:rPr sz="1400" spc="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compliant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Technology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Framework </a:t>
            </a: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sz="1400" b="1" spc="-7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Compatibility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/>
                <a:cs typeface="Segoe UI"/>
              </a:rPr>
              <a:t>How can you cater for as many customers as</a:t>
            </a:r>
            <a:r>
              <a:rPr sz="1400" spc="-10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possible: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Which internet </a:t>
            </a:r>
            <a:r>
              <a:rPr sz="1400" dirty="0">
                <a:latin typeface="Segoe UI"/>
                <a:cs typeface="Segoe UI"/>
              </a:rPr>
              <a:t>browsers to support – </a:t>
            </a:r>
            <a:r>
              <a:rPr sz="1400" spc="-5" dirty="0">
                <a:latin typeface="Segoe UI"/>
                <a:cs typeface="Segoe UI"/>
              </a:rPr>
              <a:t>IE, </a:t>
            </a:r>
            <a:r>
              <a:rPr sz="1400" dirty="0">
                <a:latin typeface="Segoe UI"/>
                <a:cs typeface="Segoe UI"/>
              </a:rPr>
              <a:t>Chrome,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Safari</a:t>
            </a:r>
            <a:endParaRPr sz="1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latin typeface="Segoe UI"/>
                <a:cs typeface="Segoe UI"/>
              </a:rPr>
              <a:t>etc.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Internet </a:t>
            </a:r>
            <a:r>
              <a:rPr sz="1400" dirty="0">
                <a:latin typeface="Segoe UI"/>
                <a:cs typeface="Segoe UI"/>
              </a:rPr>
              <a:t>speeds / performance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Website </a:t>
            </a:r>
            <a:r>
              <a:rPr sz="1400" dirty="0">
                <a:latin typeface="Segoe UI"/>
                <a:cs typeface="Segoe UI"/>
              </a:rPr>
              <a:t>code/language selection – Java, </a:t>
            </a:r>
            <a:r>
              <a:rPr sz="1400" spc="-5" dirty="0">
                <a:latin typeface="Segoe UI"/>
                <a:cs typeface="Segoe UI"/>
              </a:rPr>
              <a:t>C++,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Flash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745105" algn="l"/>
                <a:tab pos="5044440" algn="l"/>
                <a:tab pos="6297930" algn="l"/>
                <a:tab pos="11355705" algn="l"/>
              </a:tabLst>
            </a:pPr>
            <a:r>
              <a:rPr spc="190" dirty="0"/>
              <a:t>HIGH	</a:t>
            </a:r>
            <a:r>
              <a:rPr spc="195" dirty="0"/>
              <a:t>LEVEL	</a:t>
            </a:r>
            <a:r>
              <a:rPr spc="220" dirty="0"/>
              <a:t>BUSINESS	</a:t>
            </a:r>
            <a:r>
              <a:rPr spc="190" dirty="0"/>
              <a:t>CASE	</a:t>
            </a:r>
            <a:r>
              <a:rPr spc="225" dirty="0"/>
              <a:t>CONSIDERATIONS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376" y="1470786"/>
            <a:ext cx="5040630" cy="476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Benefits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Realisation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What are the potential benefits to be realised from an</a:t>
            </a:r>
            <a:r>
              <a:rPr sz="1400" spc="-7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/>
                <a:cs typeface="Segoe UI"/>
              </a:rPr>
              <a:t>banking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solution?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New customer demographics Brand</a:t>
            </a:r>
            <a:r>
              <a:rPr sz="1400" spc="-7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differentiation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New products / </a:t>
            </a:r>
            <a:r>
              <a:rPr sz="1400" spc="-5" dirty="0">
                <a:latin typeface="Segoe UI"/>
                <a:cs typeface="Segoe UI"/>
              </a:rPr>
              <a:t>services </a:t>
            </a:r>
            <a:r>
              <a:rPr sz="1400" dirty="0">
                <a:latin typeface="Segoe UI"/>
                <a:cs typeface="Segoe UI"/>
              </a:rPr>
              <a:t>that can be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offered</a:t>
            </a:r>
            <a:endParaRPr sz="1400">
              <a:latin typeface="Segoe UI"/>
              <a:cs typeface="Segoe UI"/>
            </a:endParaRPr>
          </a:p>
          <a:p>
            <a:pPr marL="756285" marR="777240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Increase </a:t>
            </a:r>
            <a:r>
              <a:rPr sz="1400" spc="-5" dirty="0">
                <a:latin typeface="Segoe UI"/>
                <a:cs typeface="Segoe UI"/>
              </a:rPr>
              <a:t>in </a:t>
            </a:r>
            <a:r>
              <a:rPr sz="1400" dirty="0">
                <a:latin typeface="Segoe UI"/>
                <a:cs typeface="Segoe UI"/>
              </a:rPr>
              <a:t>productivity due to fewer manual  interactions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Enhanced reporting and</a:t>
            </a:r>
            <a:r>
              <a:rPr sz="1400" spc="-4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analytics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Cost</a:t>
            </a:r>
            <a:r>
              <a:rPr sz="1400" b="1" spc="-2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Analysis</a:t>
            </a:r>
            <a:endParaRPr sz="14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Segoe UI"/>
                <a:cs typeface="Segoe UI"/>
              </a:rPr>
              <a:t>What </a:t>
            </a:r>
            <a:r>
              <a:rPr sz="1400" dirty="0">
                <a:latin typeface="Segoe UI"/>
                <a:cs typeface="Segoe UI"/>
              </a:rPr>
              <a:t>are the </a:t>
            </a:r>
            <a:r>
              <a:rPr sz="1400" spc="-5" dirty="0">
                <a:latin typeface="Segoe UI"/>
                <a:cs typeface="Segoe UI"/>
              </a:rPr>
              <a:t>possible </a:t>
            </a:r>
            <a:r>
              <a:rPr sz="1400" dirty="0">
                <a:latin typeface="Segoe UI"/>
                <a:cs typeface="Segoe UI"/>
              </a:rPr>
              <a:t>costs to be </a:t>
            </a:r>
            <a:r>
              <a:rPr sz="1400" spc="-5" dirty="0">
                <a:latin typeface="Segoe UI"/>
                <a:cs typeface="Segoe UI"/>
              </a:rPr>
              <a:t>incurred when establishing </a:t>
            </a:r>
            <a:r>
              <a:rPr sz="1400" dirty="0">
                <a:latin typeface="Segoe UI"/>
                <a:cs typeface="Segoe UI"/>
              </a:rPr>
              <a:t>an  online-first versus a bricks-and-mortar banking solution,  considering: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Lower overhead / operating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costs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Reduced </a:t>
            </a:r>
            <a:r>
              <a:rPr sz="1400" dirty="0">
                <a:latin typeface="Segoe UI"/>
                <a:cs typeface="Segoe UI"/>
              </a:rPr>
              <a:t>infrastructure costs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Reduced </a:t>
            </a:r>
            <a:r>
              <a:rPr sz="1400" dirty="0">
                <a:latin typeface="Segoe UI"/>
                <a:cs typeface="Segoe UI"/>
              </a:rPr>
              <a:t>staff costs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Reduced inventory </a:t>
            </a:r>
            <a:r>
              <a:rPr sz="1400" dirty="0"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518795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Increased</a:t>
            </a:r>
            <a:r>
              <a:rPr sz="1600" b="1" spc="-2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Automation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can we increase the </a:t>
            </a:r>
            <a:r>
              <a:rPr sz="1400" spc="-5" dirty="0">
                <a:latin typeface="Segoe UI"/>
                <a:cs typeface="Segoe UI"/>
              </a:rPr>
              <a:t>client’s </a:t>
            </a:r>
            <a:r>
              <a:rPr sz="1400" dirty="0">
                <a:latin typeface="Segoe UI"/>
                <a:cs typeface="Segoe UI"/>
              </a:rPr>
              <a:t>technical capability and </a:t>
            </a:r>
            <a:r>
              <a:rPr sz="1400" spc="-5" dirty="0">
                <a:latin typeface="Segoe UI"/>
                <a:cs typeface="Segoe UI"/>
              </a:rPr>
              <a:t>level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of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Segoe UI"/>
                <a:cs typeface="Segoe UI"/>
              </a:rPr>
              <a:t>automation?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No legacy system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considerations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Ability </a:t>
            </a:r>
            <a:r>
              <a:rPr sz="1400" dirty="0">
                <a:latin typeface="Segoe UI"/>
                <a:cs typeface="Segoe UI"/>
              </a:rPr>
              <a:t>to up-scale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quickly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Increased </a:t>
            </a:r>
            <a:r>
              <a:rPr sz="1400" spc="-5" dirty="0">
                <a:latin typeface="Segoe UI"/>
                <a:cs typeface="Segoe UI"/>
              </a:rPr>
              <a:t>level </a:t>
            </a:r>
            <a:r>
              <a:rPr sz="1400" dirty="0">
                <a:latin typeface="Segoe UI"/>
                <a:cs typeface="Segoe UI"/>
              </a:rPr>
              <a:t>of expertise / offerings to the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customer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Process</a:t>
            </a:r>
            <a:r>
              <a:rPr sz="1400" b="1" spc="-1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Improvement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Segoe UI"/>
                <a:cs typeface="Segoe UI"/>
              </a:rPr>
              <a:t>How can an </a:t>
            </a:r>
            <a:r>
              <a:rPr sz="1400" spc="-5" dirty="0">
                <a:latin typeface="Segoe UI"/>
                <a:cs typeface="Segoe UI"/>
              </a:rPr>
              <a:t>online-first solution improve </a:t>
            </a:r>
            <a:r>
              <a:rPr sz="1400" dirty="0">
                <a:latin typeface="Segoe UI"/>
                <a:cs typeface="Segoe UI"/>
              </a:rPr>
              <a:t>business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processes?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Less customer contact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points</a:t>
            </a:r>
            <a:endParaRPr sz="1400">
              <a:latin typeface="Segoe UI"/>
              <a:cs typeface="Segoe UI"/>
            </a:endParaRPr>
          </a:p>
          <a:p>
            <a:pPr marL="756285" marR="5080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Effort and time </a:t>
            </a:r>
            <a:r>
              <a:rPr sz="1400" spc="-5" dirty="0">
                <a:latin typeface="Segoe UI"/>
                <a:cs typeface="Segoe UI"/>
              </a:rPr>
              <a:t>significantly </a:t>
            </a:r>
            <a:r>
              <a:rPr sz="1400" dirty="0">
                <a:latin typeface="Segoe UI"/>
                <a:cs typeface="Segoe UI"/>
              </a:rPr>
              <a:t>reduced due to </a:t>
            </a:r>
            <a:r>
              <a:rPr sz="1400" spc="-5" dirty="0">
                <a:latin typeface="Segoe UI"/>
                <a:cs typeface="Segoe UI"/>
              </a:rPr>
              <a:t>some  </a:t>
            </a:r>
            <a:r>
              <a:rPr sz="1400" dirty="0">
                <a:latin typeface="Segoe UI"/>
                <a:cs typeface="Segoe UI"/>
              </a:rPr>
              <a:t>services that can be </a:t>
            </a:r>
            <a:r>
              <a:rPr sz="1400" spc="-5" dirty="0">
                <a:latin typeface="Segoe UI"/>
                <a:cs typeface="Segoe UI"/>
              </a:rPr>
              <a:t>fully </a:t>
            </a:r>
            <a:r>
              <a:rPr sz="1400" dirty="0">
                <a:latin typeface="Segoe UI"/>
                <a:cs typeface="Segoe UI"/>
              </a:rPr>
              <a:t>automated – </a:t>
            </a:r>
            <a:r>
              <a:rPr sz="1400" spc="-5" dirty="0">
                <a:latin typeface="Segoe UI"/>
                <a:cs typeface="Segoe UI"/>
              </a:rPr>
              <a:t>e.g. </a:t>
            </a:r>
            <a:r>
              <a:rPr sz="1400" dirty="0">
                <a:latin typeface="Segoe UI"/>
                <a:cs typeface="Segoe UI"/>
              </a:rPr>
              <a:t>term deposits  submitted</a:t>
            </a:r>
            <a:r>
              <a:rPr sz="1400" spc="-3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online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11277"/>
            <a:ext cx="1304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T A S K A N S W E R</a:t>
            </a:r>
            <a:r>
              <a:rPr sz="900" b="1" spc="135" dirty="0">
                <a:solidFill>
                  <a:srgbClr val="ADADAD"/>
                </a:solidFill>
                <a:latin typeface="Segoe UI"/>
                <a:cs typeface="Segoe UI"/>
              </a:rPr>
              <a:t> </a:t>
            </a:r>
            <a:r>
              <a:rPr sz="900" b="1" dirty="0">
                <a:solidFill>
                  <a:srgbClr val="ADADAD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Deloitte </a:t>
            </a:r>
            <a:r>
              <a:rPr dirty="0"/>
              <a:t>TS&amp;I</a:t>
            </a: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b="0" spc="-5" dirty="0">
                <a:latin typeface="Segoe UI"/>
                <a:cs typeface="Segoe UI"/>
              </a:rPr>
              <a:t>Inside </a:t>
            </a:r>
            <a:r>
              <a:rPr b="0" dirty="0">
                <a:latin typeface="Segoe UI"/>
                <a:cs typeface="Segoe UI"/>
              </a:rPr>
              <a:t>Sherpa – </a:t>
            </a:r>
            <a:r>
              <a:rPr b="0" spc="-5" dirty="0">
                <a:latin typeface="Segoe UI"/>
                <a:cs typeface="Segoe UI"/>
              </a:rPr>
              <a:t>Digital </a:t>
            </a:r>
            <a:r>
              <a:rPr b="0" dirty="0">
                <a:latin typeface="Segoe UI"/>
                <a:cs typeface="Segoe UI"/>
              </a:rPr>
              <a:t>Internship </a:t>
            </a:r>
            <a:r>
              <a:rPr b="0" spc="-5" dirty="0">
                <a:latin typeface="Segoe UI"/>
                <a:cs typeface="Segoe UI"/>
              </a:rPr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 | </a:t>
            </a:r>
            <a:r>
              <a:rPr spc="-5" dirty="0"/>
              <a:t>Deloitte</a:t>
            </a:r>
            <a:r>
              <a:rPr spc="-10" dirty="0"/>
              <a:t> </a:t>
            </a:r>
            <a:r>
              <a:rPr spc="-5" dirty="0"/>
              <a:t>Consulting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  <a:tabLst>
                <a:tab pos="4232910" algn="l"/>
                <a:tab pos="11355705" algn="l"/>
              </a:tabLst>
            </a:pPr>
            <a:r>
              <a:rPr spc="225" dirty="0"/>
              <a:t>IMPLEMENTATION	CONSIDERATIONS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Timeframes and</a:t>
            </a:r>
            <a:r>
              <a:rPr spc="-25" dirty="0"/>
              <a:t> </a:t>
            </a:r>
            <a:r>
              <a:rPr spc="-5" dirty="0"/>
              <a:t>Scope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What do you need to consider when planning and scoping</a:t>
            </a:r>
            <a:r>
              <a:rPr sz="1400" b="0" spc="-1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major</a:t>
            </a:r>
            <a:r>
              <a:rPr sz="1400" b="0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project?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High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level</a:t>
            </a:r>
            <a:r>
              <a:rPr sz="1400" b="0" spc="1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timelines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Key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delivery</a:t>
            </a:r>
            <a:r>
              <a:rPr sz="1400" b="0" spc="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milestones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Documents and deliverables</a:t>
            </a:r>
            <a:r>
              <a:rPr sz="1400" b="0" spc="-2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expected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Identification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key</a:t>
            </a:r>
            <a:r>
              <a:rPr sz="14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stakeholders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spc="-5" dirty="0"/>
              <a:t>Resources and</a:t>
            </a:r>
            <a:r>
              <a:rPr sz="1400" spc="-10" dirty="0"/>
              <a:t> </a:t>
            </a:r>
            <a:r>
              <a:rPr sz="1400" spc="-5" dirty="0"/>
              <a:t>Skillsets</a:t>
            </a:r>
            <a:endParaRPr sz="1400"/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What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do you consider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when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structuring your</a:t>
            </a:r>
            <a:r>
              <a:rPr sz="1400" b="0"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team?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Skillsets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required and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level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of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seniority</a:t>
            </a:r>
            <a:r>
              <a:rPr sz="1400" b="0" spc="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needed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Capacity of the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client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team members to</a:t>
            </a:r>
            <a:r>
              <a:rPr sz="1400" b="0" spc="-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assist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Outsourcing/offshore</a:t>
            </a:r>
            <a:r>
              <a:rPr sz="1400" b="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teams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On/boarding and </a:t>
            </a:r>
            <a:r>
              <a:rPr sz="1400" b="0" spc="-5" dirty="0">
                <a:solidFill>
                  <a:srgbClr val="000000"/>
                </a:solidFill>
                <a:latin typeface="Segoe UI"/>
                <a:cs typeface="Segoe UI"/>
              </a:rPr>
              <a:t>project</a:t>
            </a:r>
            <a:r>
              <a:rPr sz="1400" b="0" spc="-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1400" b="0" dirty="0">
                <a:solidFill>
                  <a:srgbClr val="000000"/>
                </a:solidFill>
                <a:latin typeface="Segoe UI"/>
                <a:cs typeface="Segoe UI"/>
              </a:rPr>
              <a:t>kick-off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3450" y="1470786"/>
            <a:ext cx="4656455" cy="160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Cost</a:t>
            </a:r>
            <a:r>
              <a:rPr sz="1600" b="1" spc="-1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85BB24"/>
                </a:solidFill>
                <a:latin typeface="Segoe UI"/>
                <a:cs typeface="Segoe UI"/>
              </a:rPr>
              <a:t>Management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can we estimate our costs in our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contracts?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Costing approach: </a:t>
            </a:r>
            <a:r>
              <a:rPr sz="1400" spc="-5" dirty="0">
                <a:latin typeface="Segoe UI"/>
                <a:cs typeface="Segoe UI"/>
              </a:rPr>
              <a:t>Time </a:t>
            </a:r>
            <a:r>
              <a:rPr sz="1400" dirty="0">
                <a:latin typeface="Segoe UI"/>
                <a:cs typeface="Segoe UI"/>
              </a:rPr>
              <a:t>&amp; Materials vs </a:t>
            </a:r>
            <a:r>
              <a:rPr sz="1400" spc="-5" dirty="0">
                <a:latin typeface="Segoe UI"/>
                <a:cs typeface="Segoe UI"/>
              </a:rPr>
              <a:t>Fixed</a:t>
            </a:r>
            <a:r>
              <a:rPr sz="1400" spc="-4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Charge-out rates for </a:t>
            </a:r>
            <a:r>
              <a:rPr sz="1400" spc="-5" dirty="0">
                <a:latin typeface="Segoe UI"/>
                <a:cs typeface="Segoe UI"/>
              </a:rPr>
              <a:t>individuals </a:t>
            </a:r>
            <a:r>
              <a:rPr sz="1400" dirty="0">
                <a:latin typeface="Segoe UI"/>
                <a:cs typeface="Segoe UI"/>
              </a:rPr>
              <a:t>and</a:t>
            </a:r>
            <a:r>
              <a:rPr sz="1400" spc="-5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teams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Cost </a:t>
            </a:r>
            <a:r>
              <a:rPr sz="1400" dirty="0">
                <a:latin typeface="Segoe UI"/>
                <a:cs typeface="Segoe UI"/>
              </a:rPr>
              <a:t>estimations over the </a:t>
            </a:r>
            <a:r>
              <a:rPr sz="1400" spc="-5" dirty="0">
                <a:latin typeface="Segoe UI"/>
                <a:cs typeface="Segoe UI"/>
              </a:rPr>
              <a:t>project</a:t>
            </a:r>
            <a:r>
              <a:rPr sz="1400" spc="-2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duration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3450" y="3807714"/>
            <a:ext cx="5031740" cy="1790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Project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Methodology </a:t>
            </a:r>
            <a:r>
              <a:rPr sz="1400" b="1" spc="-5" dirty="0">
                <a:solidFill>
                  <a:srgbClr val="85BB24"/>
                </a:solidFill>
                <a:latin typeface="Segoe UI"/>
                <a:cs typeface="Segoe UI"/>
              </a:rPr>
              <a:t>and</a:t>
            </a:r>
            <a:r>
              <a:rPr sz="1400" b="1" spc="-60" dirty="0">
                <a:solidFill>
                  <a:srgbClr val="85BB24"/>
                </a:solidFill>
                <a:latin typeface="Segoe UI"/>
                <a:cs typeface="Segoe UI"/>
              </a:rPr>
              <a:t> </a:t>
            </a:r>
            <a:r>
              <a:rPr sz="1400" b="1" dirty="0">
                <a:solidFill>
                  <a:srgbClr val="85BB24"/>
                </a:solidFill>
                <a:latin typeface="Segoe UI"/>
                <a:cs typeface="Segoe UI"/>
              </a:rPr>
              <a:t>Tools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Segoe UI"/>
                <a:cs typeface="Segoe UI"/>
              </a:rPr>
              <a:t>How </a:t>
            </a:r>
            <a:r>
              <a:rPr sz="1400" spc="-5" dirty="0">
                <a:latin typeface="Segoe UI"/>
                <a:cs typeface="Segoe UI"/>
              </a:rPr>
              <a:t>should </a:t>
            </a:r>
            <a:r>
              <a:rPr sz="1400" dirty="0">
                <a:latin typeface="Segoe UI"/>
                <a:cs typeface="Segoe UI"/>
              </a:rPr>
              <a:t>we structure our </a:t>
            </a:r>
            <a:r>
              <a:rPr sz="1400" spc="-5" dirty="0">
                <a:latin typeface="Segoe UI"/>
                <a:cs typeface="Segoe UI"/>
              </a:rPr>
              <a:t>project </a:t>
            </a:r>
            <a:r>
              <a:rPr sz="1400" dirty="0">
                <a:latin typeface="Segoe UI"/>
                <a:cs typeface="Segoe UI"/>
              </a:rPr>
              <a:t>delivery to ensure the</a:t>
            </a:r>
            <a:r>
              <a:rPr sz="1400" spc="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final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Segoe UI"/>
                <a:cs typeface="Segoe UI"/>
              </a:rPr>
              <a:t>solution meets </a:t>
            </a:r>
            <a:r>
              <a:rPr sz="1400" dirty="0">
                <a:latin typeface="Segoe UI"/>
                <a:cs typeface="Segoe UI"/>
              </a:rPr>
              <a:t>the </a:t>
            </a:r>
            <a:r>
              <a:rPr sz="1400" spc="-5" dirty="0">
                <a:latin typeface="Segoe UI"/>
                <a:cs typeface="Segoe UI"/>
              </a:rPr>
              <a:t>client’s</a:t>
            </a:r>
            <a:r>
              <a:rPr sz="1400" dirty="0">
                <a:latin typeface="Segoe UI"/>
                <a:cs typeface="Segoe UI"/>
              </a:rPr>
              <a:t> needs?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Methodology: </a:t>
            </a:r>
            <a:r>
              <a:rPr sz="1400" spc="-5" dirty="0">
                <a:latin typeface="Segoe UI"/>
                <a:cs typeface="Segoe UI"/>
              </a:rPr>
              <a:t>Agile </a:t>
            </a:r>
            <a:r>
              <a:rPr sz="1400" dirty="0">
                <a:latin typeface="Segoe UI"/>
                <a:cs typeface="Segoe UI"/>
              </a:rPr>
              <a:t>vs Waterfall vs</a:t>
            </a:r>
            <a:r>
              <a:rPr sz="1400" spc="-4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Hybrid-Agile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Segoe UI"/>
                <a:cs typeface="Segoe UI"/>
              </a:rPr>
              <a:t>Supporting </a:t>
            </a:r>
            <a:r>
              <a:rPr sz="1400" dirty="0">
                <a:latin typeface="Segoe UI"/>
                <a:cs typeface="Segoe UI"/>
              </a:rPr>
              <a:t>tools: MS Project, </a:t>
            </a:r>
            <a:r>
              <a:rPr sz="1400" spc="-5" dirty="0">
                <a:latin typeface="Segoe UI"/>
                <a:cs typeface="Segoe UI"/>
              </a:rPr>
              <a:t>JIRA, Trello,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Slack</a:t>
            </a:r>
            <a:endParaRPr sz="1400">
              <a:latin typeface="Segoe UI"/>
              <a:cs typeface="Segoe UI"/>
            </a:endParaRPr>
          </a:p>
          <a:p>
            <a:pPr marL="756285" indent="-2870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Segoe UI"/>
                <a:cs typeface="Segoe UI"/>
              </a:rPr>
              <a:t>Ways of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working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600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Semilight</vt:lpstr>
      <vt:lpstr>Office Theme</vt:lpstr>
      <vt:lpstr>PowerPoint Presentation</vt:lpstr>
      <vt:lpstr>TECHNOLOGY CONSIDERATIONS </vt:lpstr>
      <vt:lpstr>HIGH LEVEL BUSINESS CASE CONSIDERATIONS </vt:lpstr>
      <vt:lpstr>IMPLEMENTATION CONSIDERATIONS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ridhi thakur</cp:lastModifiedBy>
  <cp:revision>1</cp:revision>
  <dcterms:created xsi:type="dcterms:W3CDTF">2020-08-24T18:25:06Z</dcterms:created>
  <dcterms:modified xsi:type="dcterms:W3CDTF">2020-08-24T18:25:54Z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</Properties>
</file>