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366198" y="731108"/>
            <a:ext cx="105586" cy="1055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76367" y="465742"/>
            <a:ext cx="302895" cy="365125"/>
          </a:xfrm>
          <a:custGeom>
            <a:avLst/>
            <a:gdLst/>
            <a:ahLst/>
            <a:cxnLst/>
            <a:rect l="l" t="t" r="r" b="b"/>
            <a:pathLst>
              <a:path w="302895" h="365125">
                <a:moveTo>
                  <a:pt x="123193" y="0"/>
                </a:moveTo>
                <a:lnTo>
                  <a:pt x="0" y="0"/>
                </a:lnTo>
                <a:lnTo>
                  <a:pt x="0" y="364990"/>
                </a:lnTo>
                <a:lnTo>
                  <a:pt x="115653" y="364990"/>
                </a:lnTo>
                <a:lnTo>
                  <a:pt x="157765" y="361866"/>
                </a:lnTo>
                <a:lnTo>
                  <a:pt x="194849" y="352544"/>
                </a:lnTo>
                <a:lnTo>
                  <a:pt x="253933" y="315601"/>
                </a:lnTo>
                <a:lnTo>
                  <a:pt x="277482" y="283787"/>
                </a:lnTo>
                <a:lnTo>
                  <a:pt x="96377" y="283787"/>
                </a:lnTo>
                <a:lnTo>
                  <a:pt x="96377" y="79507"/>
                </a:lnTo>
                <a:lnTo>
                  <a:pt x="281385" y="79507"/>
                </a:lnTo>
                <a:lnTo>
                  <a:pt x="276727" y="69834"/>
                </a:lnTo>
                <a:lnTo>
                  <a:pt x="256445" y="45207"/>
                </a:lnTo>
                <a:lnTo>
                  <a:pt x="230322" y="25425"/>
                </a:lnTo>
                <a:lnTo>
                  <a:pt x="199563" y="11298"/>
                </a:lnTo>
                <a:lnTo>
                  <a:pt x="163932" y="2824"/>
                </a:lnTo>
                <a:lnTo>
                  <a:pt x="123193" y="0"/>
                </a:lnTo>
                <a:close/>
              </a:path>
              <a:path w="302895" h="365125">
                <a:moveTo>
                  <a:pt x="281385" y="79507"/>
                </a:moveTo>
                <a:lnTo>
                  <a:pt x="124034" y="79507"/>
                </a:lnTo>
                <a:lnTo>
                  <a:pt x="142758" y="81067"/>
                </a:lnTo>
                <a:lnTo>
                  <a:pt x="158812" y="85692"/>
                </a:lnTo>
                <a:lnTo>
                  <a:pt x="191850" y="117450"/>
                </a:lnTo>
                <a:lnTo>
                  <a:pt x="201565" y="154783"/>
                </a:lnTo>
                <a:lnTo>
                  <a:pt x="202809" y="178313"/>
                </a:lnTo>
                <a:lnTo>
                  <a:pt x="201539" y="203570"/>
                </a:lnTo>
                <a:lnTo>
                  <a:pt x="191142" y="243415"/>
                </a:lnTo>
                <a:lnTo>
                  <a:pt x="155669" y="277408"/>
                </a:lnTo>
                <a:lnTo>
                  <a:pt x="118167" y="283787"/>
                </a:lnTo>
                <a:lnTo>
                  <a:pt x="277482" y="283787"/>
                </a:lnTo>
                <a:lnTo>
                  <a:pt x="290483" y="255946"/>
                </a:lnTo>
                <a:lnTo>
                  <a:pt x="299530" y="218117"/>
                </a:lnTo>
                <a:lnTo>
                  <a:pt x="302529" y="174951"/>
                </a:lnTo>
                <a:lnTo>
                  <a:pt x="299689" y="134780"/>
                </a:lnTo>
                <a:lnTo>
                  <a:pt x="291115" y="99716"/>
                </a:lnTo>
                <a:lnTo>
                  <a:pt x="281385" y="795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99049" y="464047"/>
            <a:ext cx="92710" cy="367030"/>
          </a:xfrm>
          <a:custGeom>
            <a:avLst/>
            <a:gdLst/>
            <a:ahLst/>
            <a:cxnLst/>
            <a:rect l="l" t="t" r="r" b="b"/>
            <a:pathLst>
              <a:path w="92709" h="367030">
                <a:moveTo>
                  <a:pt x="0" y="366685"/>
                </a:moveTo>
                <a:lnTo>
                  <a:pt x="92187" y="366685"/>
                </a:lnTo>
                <a:lnTo>
                  <a:pt x="92187" y="0"/>
                </a:lnTo>
                <a:lnTo>
                  <a:pt x="0" y="0"/>
                </a:lnTo>
                <a:lnTo>
                  <a:pt x="0" y="366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227263" y="553642"/>
            <a:ext cx="266065" cy="282575"/>
          </a:xfrm>
          <a:custGeom>
            <a:avLst/>
            <a:gdLst/>
            <a:ahLst/>
            <a:cxnLst/>
            <a:rect l="l" t="t" r="r" b="b"/>
            <a:pathLst>
              <a:path w="266065" h="282575">
                <a:moveTo>
                  <a:pt x="133248" y="0"/>
                </a:moveTo>
                <a:lnTo>
                  <a:pt x="77315" y="9306"/>
                </a:lnTo>
                <a:lnTo>
                  <a:pt x="35214" y="36815"/>
                </a:lnTo>
                <a:lnTo>
                  <a:pt x="8803" y="81199"/>
                </a:lnTo>
                <a:lnTo>
                  <a:pt x="0" y="140650"/>
                </a:lnTo>
                <a:lnTo>
                  <a:pt x="2196" y="171504"/>
                </a:lnTo>
                <a:lnTo>
                  <a:pt x="19808" y="223044"/>
                </a:lnTo>
                <a:lnTo>
                  <a:pt x="54878" y="260569"/>
                </a:lnTo>
                <a:lnTo>
                  <a:pt x="103329" y="279750"/>
                </a:lnTo>
                <a:lnTo>
                  <a:pt x="132428" y="282120"/>
                </a:lnTo>
                <a:lnTo>
                  <a:pt x="162170" y="279750"/>
                </a:lnTo>
                <a:lnTo>
                  <a:pt x="211143" y="260926"/>
                </a:lnTo>
                <a:lnTo>
                  <a:pt x="245868" y="223878"/>
                </a:lnTo>
                <a:lnTo>
                  <a:pt x="250997" y="212642"/>
                </a:lnTo>
                <a:lnTo>
                  <a:pt x="133248" y="212642"/>
                </a:lnTo>
                <a:lnTo>
                  <a:pt x="123226" y="211413"/>
                </a:lnTo>
                <a:lnTo>
                  <a:pt x="95442" y="171504"/>
                </a:lnTo>
                <a:lnTo>
                  <a:pt x="93027" y="140650"/>
                </a:lnTo>
                <a:lnTo>
                  <a:pt x="93645" y="124163"/>
                </a:lnTo>
                <a:lnTo>
                  <a:pt x="107429" y="80206"/>
                </a:lnTo>
                <a:lnTo>
                  <a:pt x="132428" y="70325"/>
                </a:lnTo>
                <a:lnTo>
                  <a:pt x="251471" y="70325"/>
                </a:lnTo>
                <a:lnTo>
                  <a:pt x="249752" y="66115"/>
                </a:lnTo>
                <a:lnTo>
                  <a:pt x="216993" y="26330"/>
                </a:lnTo>
                <a:lnTo>
                  <a:pt x="170541" y="4284"/>
                </a:lnTo>
                <a:lnTo>
                  <a:pt x="152600" y="1083"/>
                </a:lnTo>
                <a:lnTo>
                  <a:pt x="133248" y="0"/>
                </a:lnTo>
                <a:close/>
              </a:path>
              <a:path w="266065" h="282575">
                <a:moveTo>
                  <a:pt x="251471" y="70325"/>
                </a:moveTo>
                <a:lnTo>
                  <a:pt x="132428" y="70325"/>
                </a:lnTo>
                <a:lnTo>
                  <a:pt x="142450" y="71422"/>
                </a:lnTo>
                <a:lnTo>
                  <a:pt x="151067" y="74715"/>
                </a:lnTo>
                <a:lnTo>
                  <a:pt x="169809" y="109877"/>
                </a:lnTo>
                <a:lnTo>
                  <a:pt x="171800" y="140650"/>
                </a:lnTo>
                <a:lnTo>
                  <a:pt x="171315" y="157134"/>
                </a:lnTo>
                <a:lnTo>
                  <a:pt x="158247" y="202045"/>
                </a:lnTo>
                <a:lnTo>
                  <a:pt x="133248" y="212642"/>
                </a:lnTo>
                <a:lnTo>
                  <a:pt x="250997" y="212642"/>
                </a:lnTo>
                <a:lnTo>
                  <a:pt x="256873" y="199769"/>
                </a:lnTo>
                <a:lnTo>
                  <a:pt x="263476" y="172052"/>
                </a:lnTo>
                <a:lnTo>
                  <a:pt x="265676" y="140650"/>
                </a:lnTo>
                <a:lnTo>
                  <a:pt x="264600" y="119933"/>
                </a:lnTo>
                <a:lnTo>
                  <a:pt x="261480" y="100553"/>
                </a:lnTo>
                <a:lnTo>
                  <a:pt x="256476" y="82588"/>
                </a:lnTo>
                <a:lnTo>
                  <a:pt x="251471" y="703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529823" y="558654"/>
            <a:ext cx="91440" cy="272415"/>
          </a:xfrm>
          <a:custGeom>
            <a:avLst/>
            <a:gdLst/>
            <a:ahLst/>
            <a:cxnLst/>
            <a:rect l="l" t="t" r="r" b="b"/>
            <a:pathLst>
              <a:path w="91440" h="272415">
                <a:moveTo>
                  <a:pt x="0" y="272078"/>
                </a:moveTo>
                <a:lnTo>
                  <a:pt x="91347" y="272078"/>
                </a:lnTo>
                <a:lnTo>
                  <a:pt x="91347" y="0"/>
                </a:lnTo>
                <a:lnTo>
                  <a:pt x="0" y="0"/>
                </a:lnTo>
                <a:lnTo>
                  <a:pt x="0" y="2720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529823" y="494604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347" y="0"/>
                </a:lnTo>
              </a:path>
            </a:pathLst>
          </a:custGeom>
          <a:ln w="61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658037" y="472439"/>
            <a:ext cx="194945" cy="363855"/>
          </a:xfrm>
          <a:custGeom>
            <a:avLst/>
            <a:gdLst/>
            <a:ahLst/>
            <a:cxnLst/>
            <a:rect l="l" t="t" r="r" b="b"/>
            <a:pathLst>
              <a:path w="194944" h="363855">
                <a:moveTo>
                  <a:pt x="124876" y="156529"/>
                </a:moveTo>
                <a:lnTo>
                  <a:pt x="31848" y="156529"/>
                </a:lnTo>
                <a:lnTo>
                  <a:pt x="31848" y="268727"/>
                </a:lnTo>
                <a:lnTo>
                  <a:pt x="33118" y="291147"/>
                </a:lnTo>
                <a:lnTo>
                  <a:pt x="52807" y="339872"/>
                </a:lnTo>
                <a:lnTo>
                  <a:pt x="97458" y="361896"/>
                </a:lnTo>
                <a:lnTo>
                  <a:pt x="118993" y="363323"/>
                </a:lnTo>
                <a:lnTo>
                  <a:pt x="129990" y="363151"/>
                </a:lnTo>
                <a:lnTo>
                  <a:pt x="176092" y="355055"/>
                </a:lnTo>
                <a:lnTo>
                  <a:pt x="194428" y="348263"/>
                </a:lnTo>
                <a:lnTo>
                  <a:pt x="194428" y="288816"/>
                </a:lnTo>
                <a:lnTo>
                  <a:pt x="150021" y="288816"/>
                </a:lnTo>
                <a:lnTo>
                  <a:pt x="139016" y="287234"/>
                </a:lnTo>
                <a:lnTo>
                  <a:pt x="131159" y="282434"/>
                </a:lnTo>
                <a:lnTo>
                  <a:pt x="126446" y="274333"/>
                </a:lnTo>
                <a:lnTo>
                  <a:pt x="124876" y="262850"/>
                </a:lnTo>
                <a:lnTo>
                  <a:pt x="124876" y="156529"/>
                </a:lnTo>
                <a:close/>
              </a:path>
              <a:path w="194944" h="363855">
                <a:moveTo>
                  <a:pt x="194428" y="279605"/>
                </a:moveTo>
                <a:lnTo>
                  <a:pt x="181714" y="283512"/>
                </a:lnTo>
                <a:lnTo>
                  <a:pt x="170018" y="286404"/>
                </a:lnTo>
                <a:lnTo>
                  <a:pt x="159425" y="288199"/>
                </a:lnTo>
                <a:lnTo>
                  <a:pt x="150021" y="288816"/>
                </a:lnTo>
                <a:lnTo>
                  <a:pt x="194428" y="288816"/>
                </a:lnTo>
                <a:lnTo>
                  <a:pt x="194428" y="279605"/>
                </a:lnTo>
                <a:close/>
              </a:path>
              <a:path w="194944" h="363855">
                <a:moveTo>
                  <a:pt x="183538" y="86232"/>
                </a:moveTo>
                <a:lnTo>
                  <a:pt x="0" y="86232"/>
                </a:lnTo>
                <a:lnTo>
                  <a:pt x="0" y="156529"/>
                </a:lnTo>
                <a:lnTo>
                  <a:pt x="183538" y="156529"/>
                </a:lnTo>
                <a:lnTo>
                  <a:pt x="183538" y="86232"/>
                </a:lnTo>
                <a:close/>
              </a:path>
              <a:path w="194944" h="363855">
                <a:moveTo>
                  <a:pt x="124876" y="0"/>
                </a:moveTo>
                <a:lnTo>
                  <a:pt x="31848" y="16726"/>
                </a:lnTo>
                <a:lnTo>
                  <a:pt x="31848" y="86232"/>
                </a:lnTo>
                <a:lnTo>
                  <a:pt x="124876" y="86232"/>
                </a:lnTo>
                <a:lnTo>
                  <a:pt x="1248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870907" y="472439"/>
            <a:ext cx="193675" cy="363855"/>
          </a:xfrm>
          <a:custGeom>
            <a:avLst/>
            <a:gdLst/>
            <a:ahLst/>
            <a:cxnLst/>
            <a:rect l="l" t="t" r="r" b="b"/>
            <a:pathLst>
              <a:path w="193675" h="363855">
                <a:moveTo>
                  <a:pt x="124876" y="156529"/>
                </a:moveTo>
                <a:lnTo>
                  <a:pt x="31848" y="156529"/>
                </a:lnTo>
                <a:lnTo>
                  <a:pt x="31848" y="268727"/>
                </a:lnTo>
                <a:lnTo>
                  <a:pt x="33118" y="291147"/>
                </a:lnTo>
                <a:lnTo>
                  <a:pt x="52779" y="339872"/>
                </a:lnTo>
                <a:lnTo>
                  <a:pt x="97458" y="361896"/>
                </a:lnTo>
                <a:lnTo>
                  <a:pt x="118993" y="363323"/>
                </a:lnTo>
                <a:lnTo>
                  <a:pt x="129990" y="363151"/>
                </a:lnTo>
                <a:lnTo>
                  <a:pt x="175986" y="355055"/>
                </a:lnTo>
                <a:lnTo>
                  <a:pt x="193579" y="348263"/>
                </a:lnTo>
                <a:lnTo>
                  <a:pt x="193579" y="288816"/>
                </a:lnTo>
                <a:lnTo>
                  <a:pt x="149172" y="288816"/>
                </a:lnTo>
                <a:lnTo>
                  <a:pt x="138658" y="287234"/>
                </a:lnTo>
                <a:lnTo>
                  <a:pt x="131053" y="282434"/>
                </a:lnTo>
                <a:lnTo>
                  <a:pt x="126433" y="274333"/>
                </a:lnTo>
                <a:lnTo>
                  <a:pt x="124876" y="262850"/>
                </a:lnTo>
                <a:lnTo>
                  <a:pt x="124876" y="156529"/>
                </a:lnTo>
                <a:close/>
              </a:path>
              <a:path w="193675" h="363855">
                <a:moveTo>
                  <a:pt x="193579" y="279605"/>
                </a:moveTo>
                <a:lnTo>
                  <a:pt x="181342" y="283512"/>
                </a:lnTo>
                <a:lnTo>
                  <a:pt x="169806" y="286404"/>
                </a:lnTo>
                <a:lnTo>
                  <a:pt x="159054" y="288199"/>
                </a:lnTo>
                <a:lnTo>
                  <a:pt x="149172" y="288816"/>
                </a:lnTo>
                <a:lnTo>
                  <a:pt x="193579" y="288816"/>
                </a:lnTo>
                <a:lnTo>
                  <a:pt x="193579" y="279605"/>
                </a:lnTo>
                <a:close/>
              </a:path>
              <a:path w="193675" h="363855">
                <a:moveTo>
                  <a:pt x="183538" y="86232"/>
                </a:moveTo>
                <a:lnTo>
                  <a:pt x="0" y="86232"/>
                </a:lnTo>
                <a:lnTo>
                  <a:pt x="0" y="156529"/>
                </a:lnTo>
                <a:lnTo>
                  <a:pt x="183538" y="156529"/>
                </a:lnTo>
                <a:lnTo>
                  <a:pt x="183538" y="86232"/>
                </a:lnTo>
                <a:close/>
              </a:path>
              <a:path w="193675" h="363855">
                <a:moveTo>
                  <a:pt x="124876" y="0"/>
                </a:moveTo>
                <a:lnTo>
                  <a:pt x="31848" y="15059"/>
                </a:lnTo>
                <a:lnTo>
                  <a:pt x="31848" y="86232"/>
                </a:lnTo>
                <a:lnTo>
                  <a:pt x="124876" y="86232"/>
                </a:lnTo>
                <a:lnTo>
                  <a:pt x="1248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2086294" y="553642"/>
            <a:ext cx="257810" cy="282575"/>
          </a:xfrm>
          <a:custGeom>
            <a:avLst/>
            <a:gdLst/>
            <a:ahLst/>
            <a:cxnLst/>
            <a:rect l="l" t="t" r="r" b="b"/>
            <a:pathLst>
              <a:path w="257810" h="282575">
                <a:moveTo>
                  <a:pt x="131551" y="0"/>
                </a:moveTo>
                <a:lnTo>
                  <a:pt x="75403" y="9306"/>
                </a:lnTo>
                <a:lnTo>
                  <a:pt x="34337" y="36815"/>
                </a:lnTo>
                <a:lnTo>
                  <a:pt x="8375" y="81828"/>
                </a:lnTo>
                <a:lnTo>
                  <a:pt x="0" y="143136"/>
                </a:lnTo>
                <a:lnTo>
                  <a:pt x="2222" y="174541"/>
                </a:lnTo>
                <a:lnTo>
                  <a:pt x="20488" y="226035"/>
                </a:lnTo>
                <a:lnTo>
                  <a:pt x="56977" y="261987"/>
                </a:lnTo>
                <a:lnTo>
                  <a:pt x="108517" y="279908"/>
                </a:lnTo>
                <a:lnTo>
                  <a:pt x="139952" y="282120"/>
                </a:lnTo>
                <a:lnTo>
                  <a:pt x="155182" y="281820"/>
                </a:lnTo>
                <a:lnTo>
                  <a:pt x="195248" y="277938"/>
                </a:lnTo>
                <a:lnTo>
                  <a:pt x="239683" y="262031"/>
                </a:lnTo>
                <a:lnTo>
                  <a:pt x="228749" y="215157"/>
                </a:lnTo>
                <a:lnTo>
                  <a:pt x="150841" y="215157"/>
                </a:lnTo>
                <a:lnTo>
                  <a:pt x="138285" y="214368"/>
                </a:lnTo>
                <a:lnTo>
                  <a:pt x="102199" y="195191"/>
                </a:lnTo>
                <a:lnTo>
                  <a:pt x="92999" y="166587"/>
                </a:lnTo>
                <a:lnTo>
                  <a:pt x="257276" y="166587"/>
                </a:lnTo>
                <a:lnTo>
                  <a:pt x="257276" y="124743"/>
                </a:lnTo>
                <a:lnTo>
                  <a:pt x="256011" y="107140"/>
                </a:lnTo>
                <a:lnTo>
                  <a:pt x="94696" y="107140"/>
                </a:lnTo>
                <a:lnTo>
                  <a:pt x="95947" y="96630"/>
                </a:lnTo>
                <a:lnTo>
                  <a:pt x="119834" y="66556"/>
                </a:lnTo>
                <a:lnTo>
                  <a:pt x="134917" y="63628"/>
                </a:lnTo>
                <a:lnTo>
                  <a:pt x="245431" y="63628"/>
                </a:lnTo>
                <a:lnTo>
                  <a:pt x="238888" y="49858"/>
                </a:lnTo>
                <a:lnTo>
                  <a:pt x="224579" y="31814"/>
                </a:lnTo>
                <a:lnTo>
                  <a:pt x="206515" y="18010"/>
                </a:lnTo>
                <a:lnTo>
                  <a:pt x="184991" y="8056"/>
                </a:lnTo>
                <a:lnTo>
                  <a:pt x="160004" y="2026"/>
                </a:lnTo>
                <a:lnTo>
                  <a:pt x="131551" y="0"/>
                </a:lnTo>
                <a:close/>
              </a:path>
              <a:path w="257810" h="282575">
                <a:moveTo>
                  <a:pt x="225428" y="200917"/>
                </a:moveTo>
                <a:lnTo>
                  <a:pt x="184893" y="212320"/>
                </a:lnTo>
                <a:lnTo>
                  <a:pt x="150841" y="215157"/>
                </a:lnTo>
                <a:lnTo>
                  <a:pt x="228749" y="215157"/>
                </a:lnTo>
                <a:lnTo>
                  <a:pt x="225428" y="200917"/>
                </a:lnTo>
                <a:close/>
              </a:path>
              <a:path w="257810" h="282575">
                <a:moveTo>
                  <a:pt x="245431" y="63628"/>
                </a:moveTo>
                <a:lnTo>
                  <a:pt x="134917" y="63628"/>
                </a:lnTo>
                <a:lnTo>
                  <a:pt x="143248" y="64399"/>
                </a:lnTo>
                <a:lnTo>
                  <a:pt x="150636" y="66659"/>
                </a:lnTo>
                <a:lnTo>
                  <a:pt x="173469" y="107140"/>
                </a:lnTo>
                <a:lnTo>
                  <a:pt x="256011" y="107140"/>
                </a:lnTo>
                <a:lnTo>
                  <a:pt x="255234" y="96320"/>
                </a:lnTo>
                <a:lnTo>
                  <a:pt x="249105" y="71360"/>
                </a:lnTo>
                <a:lnTo>
                  <a:pt x="245431" y="63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06558" y="553642"/>
            <a:ext cx="257810" cy="282575"/>
          </a:xfrm>
          <a:custGeom>
            <a:avLst/>
            <a:gdLst/>
            <a:ahLst/>
            <a:cxnLst/>
            <a:rect l="l" t="t" r="r" b="b"/>
            <a:pathLst>
              <a:path w="257809" h="282575">
                <a:moveTo>
                  <a:pt x="131579" y="0"/>
                </a:moveTo>
                <a:lnTo>
                  <a:pt x="75431" y="9306"/>
                </a:lnTo>
                <a:lnTo>
                  <a:pt x="34365" y="36815"/>
                </a:lnTo>
                <a:lnTo>
                  <a:pt x="8697" y="81828"/>
                </a:lnTo>
                <a:lnTo>
                  <a:pt x="0" y="143136"/>
                </a:lnTo>
                <a:lnTo>
                  <a:pt x="2346" y="174541"/>
                </a:lnTo>
                <a:lnTo>
                  <a:pt x="20870" y="226035"/>
                </a:lnTo>
                <a:lnTo>
                  <a:pt x="56992" y="261987"/>
                </a:lnTo>
                <a:lnTo>
                  <a:pt x="108530" y="279908"/>
                </a:lnTo>
                <a:lnTo>
                  <a:pt x="139952" y="282120"/>
                </a:lnTo>
                <a:lnTo>
                  <a:pt x="155676" y="281820"/>
                </a:lnTo>
                <a:lnTo>
                  <a:pt x="195276" y="277938"/>
                </a:lnTo>
                <a:lnTo>
                  <a:pt x="239683" y="262031"/>
                </a:lnTo>
                <a:lnTo>
                  <a:pt x="228771" y="215157"/>
                </a:lnTo>
                <a:lnTo>
                  <a:pt x="150841" y="215157"/>
                </a:lnTo>
                <a:lnTo>
                  <a:pt x="138405" y="214368"/>
                </a:lnTo>
                <a:lnTo>
                  <a:pt x="102335" y="195191"/>
                </a:lnTo>
                <a:lnTo>
                  <a:pt x="93027" y="166587"/>
                </a:lnTo>
                <a:lnTo>
                  <a:pt x="257276" y="166587"/>
                </a:lnTo>
                <a:lnTo>
                  <a:pt x="257276" y="124743"/>
                </a:lnTo>
                <a:lnTo>
                  <a:pt x="256011" y="107140"/>
                </a:lnTo>
                <a:lnTo>
                  <a:pt x="94696" y="107140"/>
                </a:lnTo>
                <a:lnTo>
                  <a:pt x="96436" y="96630"/>
                </a:lnTo>
                <a:lnTo>
                  <a:pt x="119841" y="66556"/>
                </a:lnTo>
                <a:lnTo>
                  <a:pt x="134945" y="63628"/>
                </a:lnTo>
                <a:lnTo>
                  <a:pt x="245438" y="63628"/>
                </a:lnTo>
                <a:lnTo>
                  <a:pt x="238900" y="49858"/>
                </a:lnTo>
                <a:lnTo>
                  <a:pt x="224607" y="31814"/>
                </a:lnTo>
                <a:lnTo>
                  <a:pt x="206540" y="18010"/>
                </a:lnTo>
                <a:lnTo>
                  <a:pt x="185009" y="8056"/>
                </a:lnTo>
                <a:lnTo>
                  <a:pt x="160020" y="2026"/>
                </a:lnTo>
                <a:lnTo>
                  <a:pt x="131579" y="0"/>
                </a:lnTo>
                <a:close/>
              </a:path>
              <a:path w="257809" h="282575">
                <a:moveTo>
                  <a:pt x="225456" y="200917"/>
                </a:moveTo>
                <a:lnTo>
                  <a:pt x="185382" y="212320"/>
                </a:lnTo>
                <a:lnTo>
                  <a:pt x="150841" y="215157"/>
                </a:lnTo>
                <a:lnTo>
                  <a:pt x="228771" y="215157"/>
                </a:lnTo>
                <a:lnTo>
                  <a:pt x="225456" y="200917"/>
                </a:lnTo>
                <a:close/>
              </a:path>
              <a:path w="257809" h="282575">
                <a:moveTo>
                  <a:pt x="245438" y="63628"/>
                </a:moveTo>
                <a:lnTo>
                  <a:pt x="134945" y="63628"/>
                </a:lnTo>
                <a:lnTo>
                  <a:pt x="143260" y="64399"/>
                </a:lnTo>
                <a:lnTo>
                  <a:pt x="150640" y="66659"/>
                </a:lnTo>
                <a:lnTo>
                  <a:pt x="172829" y="97699"/>
                </a:lnTo>
                <a:lnTo>
                  <a:pt x="173469" y="107140"/>
                </a:lnTo>
                <a:lnTo>
                  <a:pt x="256011" y="107140"/>
                </a:lnTo>
                <a:lnTo>
                  <a:pt x="255234" y="96320"/>
                </a:lnTo>
                <a:lnTo>
                  <a:pt x="249109" y="71360"/>
                </a:lnTo>
                <a:lnTo>
                  <a:pt x="245438" y="63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69391" y="1732026"/>
            <a:ext cx="5544820" cy="0"/>
          </a:xfrm>
          <a:custGeom>
            <a:avLst/>
            <a:gdLst/>
            <a:ahLst/>
            <a:cxnLst/>
            <a:rect l="l" t="t" r="r" b="b"/>
            <a:pathLst>
              <a:path w="5544820">
                <a:moveTo>
                  <a:pt x="0" y="0"/>
                </a:moveTo>
                <a:lnTo>
                  <a:pt x="5544312" y="0"/>
                </a:lnTo>
              </a:path>
            </a:pathLst>
          </a:custGeom>
          <a:ln w="53339">
            <a:solidFill>
              <a:srgbClr val="85BB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167628" y="1732026"/>
            <a:ext cx="5544820" cy="0"/>
          </a:xfrm>
          <a:custGeom>
            <a:avLst/>
            <a:gdLst/>
            <a:ahLst/>
            <a:cxnLst/>
            <a:rect l="l" t="t" r="r" b="b"/>
            <a:pathLst>
              <a:path w="5544820">
                <a:moveTo>
                  <a:pt x="0" y="0"/>
                </a:moveTo>
                <a:lnTo>
                  <a:pt x="5544312" y="0"/>
                </a:lnTo>
              </a:path>
            </a:pathLst>
          </a:custGeom>
          <a:ln w="53339">
            <a:solidFill>
              <a:srgbClr val="85BB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301" y="348264"/>
            <a:ext cx="11277396" cy="643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0565" y="2303716"/>
            <a:ext cx="11270869" cy="2676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42979" y="6465382"/>
            <a:ext cx="103504" cy="125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loitte.com/" TargetMode="External"/><Relationship Id="rId2" Type="http://schemas.openxmlformats.org/officeDocument/2006/relationships/hyperlink" Target="http://www.deloitte.com/about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deloitte.com.a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66198" y="731108"/>
            <a:ext cx="105586" cy="1055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367" y="465742"/>
            <a:ext cx="302895" cy="365125"/>
          </a:xfrm>
          <a:custGeom>
            <a:avLst/>
            <a:gdLst/>
            <a:ahLst/>
            <a:cxnLst/>
            <a:rect l="l" t="t" r="r" b="b"/>
            <a:pathLst>
              <a:path w="302895" h="365125">
                <a:moveTo>
                  <a:pt x="123193" y="0"/>
                </a:moveTo>
                <a:lnTo>
                  <a:pt x="0" y="0"/>
                </a:lnTo>
                <a:lnTo>
                  <a:pt x="0" y="364990"/>
                </a:lnTo>
                <a:lnTo>
                  <a:pt x="115653" y="364990"/>
                </a:lnTo>
                <a:lnTo>
                  <a:pt x="157765" y="361866"/>
                </a:lnTo>
                <a:lnTo>
                  <a:pt x="194849" y="352544"/>
                </a:lnTo>
                <a:lnTo>
                  <a:pt x="253933" y="315601"/>
                </a:lnTo>
                <a:lnTo>
                  <a:pt x="277482" y="283787"/>
                </a:lnTo>
                <a:lnTo>
                  <a:pt x="96377" y="283787"/>
                </a:lnTo>
                <a:lnTo>
                  <a:pt x="96377" y="79507"/>
                </a:lnTo>
                <a:lnTo>
                  <a:pt x="281385" y="79507"/>
                </a:lnTo>
                <a:lnTo>
                  <a:pt x="276727" y="69834"/>
                </a:lnTo>
                <a:lnTo>
                  <a:pt x="256445" y="45207"/>
                </a:lnTo>
                <a:lnTo>
                  <a:pt x="230322" y="25425"/>
                </a:lnTo>
                <a:lnTo>
                  <a:pt x="199563" y="11298"/>
                </a:lnTo>
                <a:lnTo>
                  <a:pt x="163932" y="2824"/>
                </a:lnTo>
                <a:lnTo>
                  <a:pt x="123193" y="0"/>
                </a:lnTo>
                <a:close/>
              </a:path>
              <a:path w="302895" h="365125">
                <a:moveTo>
                  <a:pt x="281385" y="79507"/>
                </a:moveTo>
                <a:lnTo>
                  <a:pt x="124034" y="79507"/>
                </a:lnTo>
                <a:lnTo>
                  <a:pt x="142758" y="81067"/>
                </a:lnTo>
                <a:lnTo>
                  <a:pt x="158812" y="85692"/>
                </a:lnTo>
                <a:lnTo>
                  <a:pt x="191850" y="117450"/>
                </a:lnTo>
                <a:lnTo>
                  <a:pt x="201565" y="154783"/>
                </a:lnTo>
                <a:lnTo>
                  <a:pt x="202809" y="178313"/>
                </a:lnTo>
                <a:lnTo>
                  <a:pt x="201539" y="203570"/>
                </a:lnTo>
                <a:lnTo>
                  <a:pt x="191142" y="243415"/>
                </a:lnTo>
                <a:lnTo>
                  <a:pt x="155669" y="277408"/>
                </a:lnTo>
                <a:lnTo>
                  <a:pt x="118167" y="283787"/>
                </a:lnTo>
                <a:lnTo>
                  <a:pt x="277482" y="283787"/>
                </a:lnTo>
                <a:lnTo>
                  <a:pt x="290483" y="255946"/>
                </a:lnTo>
                <a:lnTo>
                  <a:pt x="299530" y="218117"/>
                </a:lnTo>
                <a:lnTo>
                  <a:pt x="302529" y="174951"/>
                </a:lnTo>
                <a:lnTo>
                  <a:pt x="299689" y="134780"/>
                </a:lnTo>
                <a:lnTo>
                  <a:pt x="291115" y="99716"/>
                </a:lnTo>
                <a:lnTo>
                  <a:pt x="281385" y="79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9049" y="464047"/>
            <a:ext cx="92710" cy="367030"/>
          </a:xfrm>
          <a:custGeom>
            <a:avLst/>
            <a:gdLst/>
            <a:ahLst/>
            <a:cxnLst/>
            <a:rect l="l" t="t" r="r" b="b"/>
            <a:pathLst>
              <a:path w="92709" h="367030">
                <a:moveTo>
                  <a:pt x="0" y="366685"/>
                </a:moveTo>
                <a:lnTo>
                  <a:pt x="92187" y="366685"/>
                </a:lnTo>
                <a:lnTo>
                  <a:pt x="92187" y="0"/>
                </a:lnTo>
                <a:lnTo>
                  <a:pt x="0" y="0"/>
                </a:lnTo>
                <a:lnTo>
                  <a:pt x="0" y="3666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27263" y="553642"/>
            <a:ext cx="266065" cy="282575"/>
          </a:xfrm>
          <a:custGeom>
            <a:avLst/>
            <a:gdLst/>
            <a:ahLst/>
            <a:cxnLst/>
            <a:rect l="l" t="t" r="r" b="b"/>
            <a:pathLst>
              <a:path w="266065" h="282575">
                <a:moveTo>
                  <a:pt x="133248" y="0"/>
                </a:moveTo>
                <a:lnTo>
                  <a:pt x="77315" y="9306"/>
                </a:lnTo>
                <a:lnTo>
                  <a:pt x="35214" y="36815"/>
                </a:lnTo>
                <a:lnTo>
                  <a:pt x="8803" y="81199"/>
                </a:lnTo>
                <a:lnTo>
                  <a:pt x="0" y="140650"/>
                </a:lnTo>
                <a:lnTo>
                  <a:pt x="2196" y="171504"/>
                </a:lnTo>
                <a:lnTo>
                  <a:pt x="19808" y="223044"/>
                </a:lnTo>
                <a:lnTo>
                  <a:pt x="54878" y="260569"/>
                </a:lnTo>
                <a:lnTo>
                  <a:pt x="103329" y="279750"/>
                </a:lnTo>
                <a:lnTo>
                  <a:pt x="132428" y="282120"/>
                </a:lnTo>
                <a:lnTo>
                  <a:pt x="162170" y="279750"/>
                </a:lnTo>
                <a:lnTo>
                  <a:pt x="211143" y="260926"/>
                </a:lnTo>
                <a:lnTo>
                  <a:pt x="245868" y="223878"/>
                </a:lnTo>
                <a:lnTo>
                  <a:pt x="250997" y="212642"/>
                </a:lnTo>
                <a:lnTo>
                  <a:pt x="133248" y="212642"/>
                </a:lnTo>
                <a:lnTo>
                  <a:pt x="123226" y="211413"/>
                </a:lnTo>
                <a:lnTo>
                  <a:pt x="95442" y="171504"/>
                </a:lnTo>
                <a:lnTo>
                  <a:pt x="93027" y="140650"/>
                </a:lnTo>
                <a:lnTo>
                  <a:pt x="93645" y="124163"/>
                </a:lnTo>
                <a:lnTo>
                  <a:pt x="107429" y="80206"/>
                </a:lnTo>
                <a:lnTo>
                  <a:pt x="132428" y="70325"/>
                </a:lnTo>
                <a:lnTo>
                  <a:pt x="251471" y="70325"/>
                </a:lnTo>
                <a:lnTo>
                  <a:pt x="249752" y="66115"/>
                </a:lnTo>
                <a:lnTo>
                  <a:pt x="216993" y="26330"/>
                </a:lnTo>
                <a:lnTo>
                  <a:pt x="170541" y="4284"/>
                </a:lnTo>
                <a:lnTo>
                  <a:pt x="152600" y="1083"/>
                </a:lnTo>
                <a:lnTo>
                  <a:pt x="133248" y="0"/>
                </a:lnTo>
                <a:close/>
              </a:path>
              <a:path w="266065" h="282575">
                <a:moveTo>
                  <a:pt x="251471" y="70325"/>
                </a:moveTo>
                <a:lnTo>
                  <a:pt x="132428" y="70325"/>
                </a:lnTo>
                <a:lnTo>
                  <a:pt x="142450" y="71422"/>
                </a:lnTo>
                <a:lnTo>
                  <a:pt x="151067" y="74715"/>
                </a:lnTo>
                <a:lnTo>
                  <a:pt x="169809" y="109877"/>
                </a:lnTo>
                <a:lnTo>
                  <a:pt x="171800" y="140650"/>
                </a:lnTo>
                <a:lnTo>
                  <a:pt x="171315" y="157134"/>
                </a:lnTo>
                <a:lnTo>
                  <a:pt x="158247" y="202045"/>
                </a:lnTo>
                <a:lnTo>
                  <a:pt x="133248" y="212642"/>
                </a:lnTo>
                <a:lnTo>
                  <a:pt x="250997" y="212642"/>
                </a:lnTo>
                <a:lnTo>
                  <a:pt x="256873" y="199769"/>
                </a:lnTo>
                <a:lnTo>
                  <a:pt x="263476" y="172052"/>
                </a:lnTo>
                <a:lnTo>
                  <a:pt x="265676" y="140650"/>
                </a:lnTo>
                <a:lnTo>
                  <a:pt x="264600" y="119933"/>
                </a:lnTo>
                <a:lnTo>
                  <a:pt x="261480" y="100553"/>
                </a:lnTo>
                <a:lnTo>
                  <a:pt x="256476" y="82588"/>
                </a:lnTo>
                <a:lnTo>
                  <a:pt x="251471" y="703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9823" y="558654"/>
            <a:ext cx="91440" cy="272415"/>
          </a:xfrm>
          <a:custGeom>
            <a:avLst/>
            <a:gdLst/>
            <a:ahLst/>
            <a:cxnLst/>
            <a:rect l="l" t="t" r="r" b="b"/>
            <a:pathLst>
              <a:path w="91440" h="272415">
                <a:moveTo>
                  <a:pt x="0" y="272078"/>
                </a:moveTo>
                <a:lnTo>
                  <a:pt x="91347" y="272078"/>
                </a:lnTo>
                <a:lnTo>
                  <a:pt x="91347" y="0"/>
                </a:lnTo>
                <a:lnTo>
                  <a:pt x="0" y="0"/>
                </a:lnTo>
                <a:lnTo>
                  <a:pt x="0" y="2720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9823" y="494604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347" y="0"/>
                </a:lnTo>
              </a:path>
            </a:pathLst>
          </a:custGeom>
          <a:ln w="6111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8037" y="472439"/>
            <a:ext cx="194945" cy="363855"/>
          </a:xfrm>
          <a:custGeom>
            <a:avLst/>
            <a:gdLst/>
            <a:ahLst/>
            <a:cxnLst/>
            <a:rect l="l" t="t" r="r" b="b"/>
            <a:pathLst>
              <a:path w="194944" h="363855">
                <a:moveTo>
                  <a:pt x="124876" y="156529"/>
                </a:moveTo>
                <a:lnTo>
                  <a:pt x="31848" y="156529"/>
                </a:lnTo>
                <a:lnTo>
                  <a:pt x="31848" y="268727"/>
                </a:lnTo>
                <a:lnTo>
                  <a:pt x="33118" y="291147"/>
                </a:lnTo>
                <a:lnTo>
                  <a:pt x="52807" y="339872"/>
                </a:lnTo>
                <a:lnTo>
                  <a:pt x="97458" y="361896"/>
                </a:lnTo>
                <a:lnTo>
                  <a:pt x="118993" y="363323"/>
                </a:lnTo>
                <a:lnTo>
                  <a:pt x="129990" y="363151"/>
                </a:lnTo>
                <a:lnTo>
                  <a:pt x="176092" y="355055"/>
                </a:lnTo>
                <a:lnTo>
                  <a:pt x="194428" y="348263"/>
                </a:lnTo>
                <a:lnTo>
                  <a:pt x="194428" y="288816"/>
                </a:lnTo>
                <a:lnTo>
                  <a:pt x="150021" y="288816"/>
                </a:lnTo>
                <a:lnTo>
                  <a:pt x="139016" y="287234"/>
                </a:lnTo>
                <a:lnTo>
                  <a:pt x="131159" y="282434"/>
                </a:lnTo>
                <a:lnTo>
                  <a:pt x="126446" y="274333"/>
                </a:lnTo>
                <a:lnTo>
                  <a:pt x="124876" y="262850"/>
                </a:lnTo>
                <a:lnTo>
                  <a:pt x="124876" y="156529"/>
                </a:lnTo>
                <a:close/>
              </a:path>
              <a:path w="194944" h="363855">
                <a:moveTo>
                  <a:pt x="194428" y="279605"/>
                </a:moveTo>
                <a:lnTo>
                  <a:pt x="181714" y="283512"/>
                </a:lnTo>
                <a:lnTo>
                  <a:pt x="170018" y="286404"/>
                </a:lnTo>
                <a:lnTo>
                  <a:pt x="159425" y="288199"/>
                </a:lnTo>
                <a:lnTo>
                  <a:pt x="150021" y="288816"/>
                </a:lnTo>
                <a:lnTo>
                  <a:pt x="194428" y="288816"/>
                </a:lnTo>
                <a:lnTo>
                  <a:pt x="194428" y="279605"/>
                </a:lnTo>
                <a:close/>
              </a:path>
              <a:path w="194944" h="363855">
                <a:moveTo>
                  <a:pt x="183538" y="86232"/>
                </a:moveTo>
                <a:lnTo>
                  <a:pt x="0" y="86232"/>
                </a:lnTo>
                <a:lnTo>
                  <a:pt x="0" y="156529"/>
                </a:lnTo>
                <a:lnTo>
                  <a:pt x="183538" y="156529"/>
                </a:lnTo>
                <a:lnTo>
                  <a:pt x="183538" y="86232"/>
                </a:lnTo>
                <a:close/>
              </a:path>
              <a:path w="194944" h="363855">
                <a:moveTo>
                  <a:pt x="124876" y="0"/>
                </a:moveTo>
                <a:lnTo>
                  <a:pt x="31848" y="16726"/>
                </a:lnTo>
                <a:lnTo>
                  <a:pt x="31848" y="86232"/>
                </a:lnTo>
                <a:lnTo>
                  <a:pt x="124876" y="86232"/>
                </a:lnTo>
                <a:lnTo>
                  <a:pt x="1248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0907" y="472439"/>
            <a:ext cx="193675" cy="363855"/>
          </a:xfrm>
          <a:custGeom>
            <a:avLst/>
            <a:gdLst/>
            <a:ahLst/>
            <a:cxnLst/>
            <a:rect l="l" t="t" r="r" b="b"/>
            <a:pathLst>
              <a:path w="193675" h="363855">
                <a:moveTo>
                  <a:pt x="124876" y="156529"/>
                </a:moveTo>
                <a:lnTo>
                  <a:pt x="31848" y="156529"/>
                </a:lnTo>
                <a:lnTo>
                  <a:pt x="31848" y="268727"/>
                </a:lnTo>
                <a:lnTo>
                  <a:pt x="33118" y="291147"/>
                </a:lnTo>
                <a:lnTo>
                  <a:pt x="52779" y="339872"/>
                </a:lnTo>
                <a:lnTo>
                  <a:pt x="97458" y="361896"/>
                </a:lnTo>
                <a:lnTo>
                  <a:pt x="118993" y="363323"/>
                </a:lnTo>
                <a:lnTo>
                  <a:pt x="129990" y="363151"/>
                </a:lnTo>
                <a:lnTo>
                  <a:pt x="175986" y="355055"/>
                </a:lnTo>
                <a:lnTo>
                  <a:pt x="193579" y="348263"/>
                </a:lnTo>
                <a:lnTo>
                  <a:pt x="193579" y="288816"/>
                </a:lnTo>
                <a:lnTo>
                  <a:pt x="149172" y="288816"/>
                </a:lnTo>
                <a:lnTo>
                  <a:pt x="138658" y="287234"/>
                </a:lnTo>
                <a:lnTo>
                  <a:pt x="131053" y="282434"/>
                </a:lnTo>
                <a:lnTo>
                  <a:pt x="126433" y="274333"/>
                </a:lnTo>
                <a:lnTo>
                  <a:pt x="124876" y="262850"/>
                </a:lnTo>
                <a:lnTo>
                  <a:pt x="124876" y="156529"/>
                </a:lnTo>
                <a:close/>
              </a:path>
              <a:path w="193675" h="363855">
                <a:moveTo>
                  <a:pt x="193579" y="279605"/>
                </a:moveTo>
                <a:lnTo>
                  <a:pt x="181342" y="283512"/>
                </a:lnTo>
                <a:lnTo>
                  <a:pt x="169806" y="286404"/>
                </a:lnTo>
                <a:lnTo>
                  <a:pt x="159054" y="288199"/>
                </a:lnTo>
                <a:lnTo>
                  <a:pt x="149172" y="288816"/>
                </a:lnTo>
                <a:lnTo>
                  <a:pt x="193579" y="288816"/>
                </a:lnTo>
                <a:lnTo>
                  <a:pt x="193579" y="279605"/>
                </a:lnTo>
                <a:close/>
              </a:path>
              <a:path w="193675" h="363855">
                <a:moveTo>
                  <a:pt x="183538" y="86232"/>
                </a:moveTo>
                <a:lnTo>
                  <a:pt x="0" y="86232"/>
                </a:lnTo>
                <a:lnTo>
                  <a:pt x="0" y="156529"/>
                </a:lnTo>
                <a:lnTo>
                  <a:pt x="183538" y="156529"/>
                </a:lnTo>
                <a:lnTo>
                  <a:pt x="183538" y="86232"/>
                </a:lnTo>
                <a:close/>
              </a:path>
              <a:path w="193675" h="363855">
                <a:moveTo>
                  <a:pt x="124876" y="0"/>
                </a:moveTo>
                <a:lnTo>
                  <a:pt x="31848" y="15059"/>
                </a:lnTo>
                <a:lnTo>
                  <a:pt x="31848" y="86232"/>
                </a:lnTo>
                <a:lnTo>
                  <a:pt x="124876" y="86232"/>
                </a:lnTo>
                <a:lnTo>
                  <a:pt x="1248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86294" y="553642"/>
            <a:ext cx="257810" cy="282575"/>
          </a:xfrm>
          <a:custGeom>
            <a:avLst/>
            <a:gdLst/>
            <a:ahLst/>
            <a:cxnLst/>
            <a:rect l="l" t="t" r="r" b="b"/>
            <a:pathLst>
              <a:path w="257810" h="282575">
                <a:moveTo>
                  <a:pt x="131551" y="0"/>
                </a:moveTo>
                <a:lnTo>
                  <a:pt x="75403" y="9306"/>
                </a:lnTo>
                <a:lnTo>
                  <a:pt x="34337" y="36815"/>
                </a:lnTo>
                <a:lnTo>
                  <a:pt x="8375" y="81828"/>
                </a:lnTo>
                <a:lnTo>
                  <a:pt x="0" y="143136"/>
                </a:lnTo>
                <a:lnTo>
                  <a:pt x="2222" y="174541"/>
                </a:lnTo>
                <a:lnTo>
                  <a:pt x="20488" y="226035"/>
                </a:lnTo>
                <a:lnTo>
                  <a:pt x="56977" y="261987"/>
                </a:lnTo>
                <a:lnTo>
                  <a:pt x="108517" y="279908"/>
                </a:lnTo>
                <a:lnTo>
                  <a:pt x="139952" y="282120"/>
                </a:lnTo>
                <a:lnTo>
                  <a:pt x="155182" y="281820"/>
                </a:lnTo>
                <a:lnTo>
                  <a:pt x="195248" y="277938"/>
                </a:lnTo>
                <a:lnTo>
                  <a:pt x="239683" y="262031"/>
                </a:lnTo>
                <a:lnTo>
                  <a:pt x="228749" y="215157"/>
                </a:lnTo>
                <a:lnTo>
                  <a:pt x="150841" y="215157"/>
                </a:lnTo>
                <a:lnTo>
                  <a:pt x="138285" y="214368"/>
                </a:lnTo>
                <a:lnTo>
                  <a:pt x="102199" y="195191"/>
                </a:lnTo>
                <a:lnTo>
                  <a:pt x="92999" y="166587"/>
                </a:lnTo>
                <a:lnTo>
                  <a:pt x="257276" y="166587"/>
                </a:lnTo>
                <a:lnTo>
                  <a:pt x="257276" y="124743"/>
                </a:lnTo>
                <a:lnTo>
                  <a:pt x="256011" y="107140"/>
                </a:lnTo>
                <a:lnTo>
                  <a:pt x="94696" y="107140"/>
                </a:lnTo>
                <a:lnTo>
                  <a:pt x="95947" y="96630"/>
                </a:lnTo>
                <a:lnTo>
                  <a:pt x="119834" y="66556"/>
                </a:lnTo>
                <a:lnTo>
                  <a:pt x="134917" y="63628"/>
                </a:lnTo>
                <a:lnTo>
                  <a:pt x="245431" y="63628"/>
                </a:lnTo>
                <a:lnTo>
                  <a:pt x="238888" y="49858"/>
                </a:lnTo>
                <a:lnTo>
                  <a:pt x="224579" y="31814"/>
                </a:lnTo>
                <a:lnTo>
                  <a:pt x="206515" y="18010"/>
                </a:lnTo>
                <a:lnTo>
                  <a:pt x="184991" y="8056"/>
                </a:lnTo>
                <a:lnTo>
                  <a:pt x="160004" y="2026"/>
                </a:lnTo>
                <a:lnTo>
                  <a:pt x="131551" y="0"/>
                </a:lnTo>
                <a:close/>
              </a:path>
              <a:path w="257810" h="282575">
                <a:moveTo>
                  <a:pt x="225428" y="200917"/>
                </a:moveTo>
                <a:lnTo>
                  <a:pt x="184893" y="212320"/>
                </a:lnTo>
                <a:lnTo>
                  <a:pt x="150841" y="215157"/>
                </a:lnTo>
                <a:lnTo>
                  <a:pt x="228749" y="215157"/>
                </a:lnTo>
                <a:lnTo>
                  <a:pt x="225428" y="200917"/>
                </a:lnTo>
                <a:close/>
              </a:path>
              <a:path w="257810" h="282575">
                <a:moveTo>
                  <a:pt x="245431" y="63628"/>
                </a:moveTo>
                <a:lnTo>
                  <a:pt x="134917" y="63628"/>
                </a:lnTo>
                <a:lnTo>
                  <a:pt x="143248" y="64399"/>
                </a:lnTo>
                <a:lnTo>
                  <a:pt x="150636" y="66659"/>
                </a:lnTo>
                <a:lnTo>
                  <a:pt x="173469" y="107140"/>
                </a:lnTo>
                <a:lnTo>
                  <a:pt x="256011" y="107140"/>
                </a:lnTo>
                <a:lnTo>
                  <a:pt x="255234" y="96320"/>
                </a:lnTo>
                <a:lnTo>
                  <a:pt x="249105" y="71360"/>
                </a:lnTo>
                <a:lnTo>
                  <a:pt x="245431" y="636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6558" y="553642"/>
            <a:ext cx="257810" cy="282575"/>
          </a:xfrm>
          <a:custGeom>
            <a:avLst/>
            <a:gdLst/>
            <a:ahLst/>
            <a:cxnLst/>
            <a:rect l="l" t="t" r="r" b="b"/>
            <a:pathLst>
              <a:path w="257809" h="282575">
                <a:moveTo>
                  <a:pt x="131579" y="0"/>
                </a:moveTo>
                <a:lnTo>
                  <a:pt x="75431" y="9306"/>
                </a:lnTo>
                <a:lnTo>
                  <a:pt x="34365" y="36815"/>
                </a:lnTo>
                <a:lnTo>
                  <a:pt x="8697" y="81828"/>
                </a:lnTo>
                <a:lnTo>
                  <a:pt x="0" y="143136"/>
                </a:lnTo>
                <a:lnTo>
                  <a:pt x="2346" y="174541"/>
                </a:lnTo>
                <a:lnTo>
                  <a:pt x="20870" y="226035"/>
                </a:lnTo>
                <a:lnTo>
                  <a:pt x="56992" y="261987"/>
                </a:lnTo>
                <a:lnTo>
                  <a:pt x="108530" y="279908"/>
                </a:lnTo>
                <a:lnTo>
                  <a:pt x="139952" y="282120"/>
                </a:lnTo>
                <a:lnTo>
                  <a:pt x="155676" y="281820"/>
                </a:lnTo>
                <a:lnTo>
                  <a:pt x="195276" y="277938"/>
                </a:lnTo>
                <a:lnTo>
                  <a:pt x="239683" y="262031"/>
                </a:lnTo>
                <a:lnTo>
                  <a:pt x="228771" y="215157"/>
                </a:lnTo>
                <a:lnTo>
                  <a:pt x="150841" y="215157"/>
                </a:lnTo>
                <a:lnTo>
                  <a:pt x="138405" y="214368"/>
                </a:lnTo>
                <a:lnTo>
                  <a:pt x="102335" y="195191"/>
                </a:lnTo>
                <a:lnTo>
                  <a:pt x="93027" y="166587"/>
                </a:lnTo>
                <a:lnTo>
                  <a:pt x="257276" y="166587"/>
                </a:lnTo>
                <a:lnTo>
                  <a:pt x="257276" y="124743"/>
                </a:lnTo>
                <a:lnTo>
                  <a:pt x="256011" y="107140"/>
                </a:lnTo>
                <a:lnTo>
                  <a:pt x="94696" y="107140"/>
                </a:lnTo>
                <a:lnTo>
                  <a:pt x="96436" y="96630"/>
                </a:lnTo>
                <a:lnTo>
                  <a:pt x="119841" y="66556"/>
                </a:lnTo>
                <a:lnTo>
                  <a:pt x="134945" y="63628"/>
                </a:lnTo>
                <a:lnTo>
                  <a:pt x="245438" y="63628"/>
                </a:lnTo>
                <a:lnTo>
                  <a:pt x="238900" y="49858"/>
                </a:lnTo>
                <a:lnTo>
                  <a:pt x="224607" y="31814"/>
                </a:lnTo>
                <a:lnTo>
                  <a:pt x="206540" y="18010"/>
                </a:lnTo>
                <a:lnTo>
                  <a:pt x="185009" y="8056"/>
                </a:lnTo>
                <a:lnTo>
                  <a:pt x="160020" y="2026"/>
                </a:lnTo>
                <a:lnTo>
                  <a:pt x="131579" y="0"/>
                </a:lnTo>
                <a:close/>
              </a:path>
              <a:path w="257809" h="282575">
                <a:moveTo>
                  <a:pt x="225456" y="200917"/>
                </a:moveTo>
                <a:lnTo>
                  <a:pt x="185382" y="212320"/>
                </a:lnTo>
                <a:lnTo>
                  <a:pt x="150841" y="215157"/>
                </a:lnTo>
                <a:lnTo>
                  <a:pt x="228771" y="215157"/>
                </a:lnTo>
                <a:lnTo>
                  <a:pt x="225456" y="200917"/>
                </a:lnTo>
                <a:close/>
              </a:path>
              <a:path w="257809" h="282575">
                <a:moveTo>
                  <a:pt x="245438" y="63628"/>
                </a:moveTo>
                <a:lnTo>
                  <a:pt x="134945" y="63628"/>
                </a:lnTo>
                <a:lnTo>
                  <a:pt x="143260" y="64399"/>
                </a:lnTo>
                <a:lnTo>
                  <a:pt x="150640" y="66659"/>
                </a:lnTo>
                <a:lnTo>
                  <a:pt x="172829" y="97699"/>
                </a:lnTo>
                <a:lnTo>
                  <a:pt x="173469" y="107140"/>
                </a:lnTo>
                <a:lnTo>
                  <a:pt x="256011" y="107140"/>
                </a:lnTo>
                <a:lnTo>
                  <a:pt x="255234" y="96320"/>
                </a:lnTo>
                <a:lnTo>
                  <a:pt x="249109" y="71360"/>
                </a:lnTo>
                <a:lnTo>
                  <a:pt x="245438" y="636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88535" y="0"/>
            <a:ext cx="3615054" cy="228600"/>
          </a:xfrm>
          <a:custGeom>
            <a:avLst/>
            <a:gdLst/>
            <a:ahLst/>
            <a:cxnLst/>
            <a:rect l="l" t="t" r="r" b="b"/>
            <a:pathLst>
              <a:path w="3615054" h="228600">
                <a:moveTo>
                  <a:pt x="0" y="228600"/>
                </a:moveTo>
                <a:lnTo>
                  <a:pt x="3614927" y="228600"/>
                </a:lnTo>
                <a:lnTo>
                  <a:pt x="3614927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521036" y="6353867"/>
            <a:ext cx="228506" cy="1560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776845" y="6392881"/>
            <a:ext cx="89029" cy="1152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888429" y="6392881"/>
            <a:ext cx="80713" cy="1170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993479" y="6394650"/>
            <a:ext cx="89029" cy="1152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116337" y="6346185"/>
            <a:ext cx="124045" cy="1637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272440" y="6392881"/>
            <a:ext cx="210716" cy="1666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649299" y="6344997"/>
            <a:ext cx="200003" cy="1991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07608" y="697991"/>
            <a:ext cx="5399532" cy="53995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68909" y="5490737"/>
            <a:ext cx="8851291" cy="621324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Inside </a:t>
            </a:r>
            <a:r>
              <a:rPr sz="1800" b="1" spc="-5" dirty="0">
                <a:solidFill>
                  <a:srgbClr val="FFFFFF"/>
                </a:solidFill>
                <a:latin typeface="Verdana"/>
                <a:cs typeface="Verdana"/>
              </a:rPr>
              <a:t>Sherpa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– </a:t>
            </a:r>
            <a:r>
              <a:rPr sz="1800" b="1" spc="-5" dirty="0">
                <a:solidFill>
                  <a:srgbClr val="FFFFFF"/>
                </a:solidFill>
                <a:latin typeface="Verdana"/>
                <a:cs typeface="Verdana"/>
              </a:rPr>
              <a:t>Digital</a:t>
            </a:r>
            <a:r>
              <a:rPr sz="18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Internship</a:t>
            </a:r>
            <a:endParaRPr sz="1800" dirty="0">
              <a:latin typeface="Verdana"/>
              <a:cs typeface="Verdana"/>
            </a:endParaRPr>
          </a:p>
          <a:p>
            <a:pPr marL="17780">
              <a:lnSpc>
                <a:spcPct val="100000"/>
              </a:lnSpc>
              <a:spcBef>
                <a:spcPts val="315"/>
              </a:spcBef>
            </a:pP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Technology,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Strategy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&amp; </a:t>
            </a:r>
            <a:r>
              <a:rPr lang="en-US" sz="1600" spc="-5" dirty="0" err="1">
                <a:solidFill>
                  <a:srgbClr val="FFFFFF"/>
                </a:solidFill>
                <a:latin typeface="Verdana"/>
                <a:cs typeface="Verdana"/>
              </a:rPr>
              <a:t>Tranformation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 –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Technology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Optimisation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&amp;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Delivery</a:t>
            </a:r>
            <a:r>
              <a:rPr sz="1600" spc="4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Module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8909" y="5244846"/>
            <a:ext cx="122618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050" dirty="0">
                <a:solidFill>
                  <a:srgbClr val="FFFFFF"/>
                </a:solidFill>
                <a:latin typeface="Verdana"/>
                <a:cs typeface="Verdana"/>
              </a:rPr>
              <a:t>25 AUGUST 2020</a:t>
            </a:r>
            <a:endParaRPr sz="10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301" y="1844166"/>
            <a:ext cx="28009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Verdana"/>
                <a:cs typeface="Verdana"/>
              </a:rPr>
              <a:t>Our </a:t>
            </a:r>
            <a:r>
              <a:rPr sz="1200" dirty="0">
                <a:latin typeface="Verdana"/>
                <a:cs typeface="Verdana"/>
              </a:rPr>
              <a:t>scope </a:t>
            </a:r>
            <a:r>
              <a:rPr sz="1200" spc="-5" dirty="0">
                <a:latin typeface="Verdana"/>
                <a:cs typeface="Verdana"/>
              </a:rPr>
              <a:t>will include the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following: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301" y="6464162"/>
            <a:ext cx="1899920" cy="23114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6200"/>
              </a:lnSpc>
              <a:spcBef>
                <a:spcPts val="50"/>
              </a:spcBef>
            </a:pPr>
            <a:r>
              <a:rPr sz="650" spc="-5" dirty="0">
                <a:latin typeface="Verdana"/>
                <a:cs typeface="Verdana"/>
              </a:rPr>
              <a:t>© 2019 Deloitte Consulting Pty Ltd. All rights  reserved.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30030" y="6465382"/>
            <a:ext cx="2117090" cy="224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88745">
              <a:lnSpc>
                <a:spcPct val="100000"/>
              </a:lnSpc>
              <a:spcBef>
                <a:spcPts val="100"/>
              </a:spcBef>
            </a:pPr>
            <a:r>
              <a:rPr sz="650" spc="-5" dirty="0">
                <a:latin typeface="Verdana"/>
                <a:cs typeface="Verdana"/>
              </a:rPr>
              <a:t>Presentation</a:t>
            </a:r>
            <a:r>
              <a:rPr sz="650" spc="-70" dirty="0">
                <a:latin typeface="Verdana"/>
                <a:cs typeface="Verdana"/>
              </a:rPr>
              <a:t> </a:t>
            </a:r>
            <a:r>
              <a:rPr sz="650" spc="-5" dirty="0">
                <a:latin typeface="Verdana"/>
                <a:cs typeface="Verdana"/>
              </a:rPr>
              <a:t>title  [To edit, click View &gt; Slide Master &gt; Slide</a:t>
            </a:r>
            <a:r>
              <a:rPr sz="650" spc="10" dirty="0">
                <a:latin typeface="Verdana"/>
                <a:cs typeface="Verdana"/>
              </a:rPr>
              <a:t> </a:t>
            </a:r>
            <a:r>
              <a:rPr sz="650" spc="-5" dirty="0">
                <a:latin typeface="Verdana"/>
                <a:cs typeface="Verdana"/>
              </a:rPr>
              <a:t>Master]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7301" y="2193163"/>
            <a:ext cx="5373370" cy="73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1200" spc="-5" dirty="0">
                <a:latin typeface="Verdana"/>
                <a:cs typeface="Verdana"/>
              </a:rPr>
              <a:t>Providing </a:t>
            </a:r>
            <a:r>
              <a:rPr sz="1200" dirty="0">
                <a:latin typeface="Verdana"/>
                <a:cs typeface="Verdana"/>
              </a:rPr>
              <a:t>a </a:t>
            </a:r>
            <a:r>
              <a:rPr sz="1200" spc="-5" dirty="0">
                <a:latin typeface="Verdana"/>
                <a:cs typeface="Verdana"/>
              </a:rPr>
              <a:t>framework </a:t>
            </a:r>
            <a:r>
              <a:rPr sz="1200" dirty="0">
                <a:latin typeface="Verdana"/>
                <a:cs typeface="Verdana"/>
              </a:rPr>
              <a:t>for </a:t>
            </a:r>
            <a:r>
              <a:rPr sz="1200" spc="-5" dirty="0">
                <a:latin typeface="Verdana"/>
                <a:cs typeface="Verdana"/>
              </a:rPr>
              <a:t>exception </a:t>
            </a:r>
            <a:r>
              <a:rPr sz="1200" spc="-10" dirty="0">
                <a:latin typeface="Verdana"/>
                <a:cs typeface="Verdana"/>
              </a:rPr>
              <a:t>led </a:t>
            </a:r>
            <a:r>
              <a:rPr sz="1200" spc="-5" dirty="0">
                <a:latin typeface="Verdana"/>
                <a:cs typeface="Verdana"/>
              </a:rPr>
              <a:t>requirement gathering and  use </a:t>
            </a:r>
            <a:r>
              <a:rPr sz="1200" dirty="0">
                <a:latin typeface="Verdana"/>
                <a:cs typeface="Verdana"/>
              </a:rPr>
              <a:t>case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development.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1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200" spc="-10" dirty="0">
                <a:latin typeface="Verdana"/>
                <a:cs typeface="Verdana"/>
              </a:rPr>
              <a:t>Initial </a:t>
            </a:r>
            <a:r>
              <a:rPr sz="1200" spc="-5" dirty="0">
                <a:latin typeface="Verdana"/>
                <a:cs typeface="Verdana"/>
              </a:rPr>
              <a:t>market long list </a:t>
            </a:r>
            <a:r>
              <a:rPr sz="1200" dirty="0">
                <a:latin typeface="Verdana"/>
                <a:cs typeface="Verdana"/>
              </a:rPr>
              <a:t>of </a:t>
            </a:r>
            <a:r>
              <a:rPr sz="1200" spc="-5" dirty="0">
                <a:latin typeface="Verdana"/>
                <a:cs typeface="Verdana"/>
              </a:rPr>
              <a:t>proposed technology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solutions.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301" y="3071240"/>
            <a:ext cx="39173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1200" spc="-5" dirty="0">
                <a:latin typeface="Verdana"/>
                <a:cs typeface="Verdana"/>
              </a:rPr>
              <a:t>Market scan approach and scoring</a:t>
            </a:r>
            <a:r>
              <a:rPr sz="1200" spc="95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methodology.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301" y="3420236"/>
            <a:ext cx="4308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1200" spc="-20" dirty="0">
                <a:latin typeface="Verdana"/>
                <a:cs typeface="Verdana"/>
              </a:rPr>
              <a:t>Technology </a:t>
            </a:r>
            <a:r>
              <a:rPr sz="1200" spc="-10" dirty="0">
                <a:latin typeface="Verdana"/>
                <a:cs typeface="Verdana"/>
              </a:rPr>
              <a:t>evaluation </a:t>
            </a:r>
            <a:r>
              <a:rPr sz="1200" spc="-5" dirty="0">
                <a:latin typeface="Verdana"/>
                <a:cs typeface="Verdana"/>
              </a:rPr>
              <a:t>matrix template and</a:t>
            </a:r>
            <a:r>
              <a:rPr sz="1200" spc="12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guidance.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66230" y="1844166"/>
            <a:ext cx="5547995" cy="1289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7815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Verdana"/>
                <a:cs typeface="Verdana"/>
              </a:rPr>
              <a:t>Our </a:t>
            </a:r>
            <a:r>
              <a:rPr sz="1200" spc="-10" dirty="0">
                <a:latin typeface="Verdana"/>
                <a:cs typeface="Verdana"/>
              </a:rPr>
              <a:t>initial </a:t>
            </a:r>
            <a:r>
              <a:rPr sz="1200" spc="-5" dirty="0">
                <a:latin typeface="Verdana"/>
                <a:cs typeface="Verdana"/>
              </a:rPr>
              <a:t>understanding </a:t>
            </a:r>
            <a:r>
              <a:rPr sz="1200" dirty="0">
                <a:latin typeface="Verdana"/>
                <a:cs typeface="Verdana"/>
              </a:rPr>
              <a:t>of </a:t>
            </a:r>
            <a:r>
              <a:rPr sz="1200" spc="-5" dirty="0">
                <a:latin typeface="Verdana"/>
                <a:cs typeface="Verdana"/>
              </a:rPr>
              <a:t>risks, issues and dependencies </a:t>
            </a:r>
            <a:r>
              <a:rPr sz="1200" dirty="0">
                <a:latin typeface="Verdana"/>
                <a:cs typeface="Verdana"/>
              </a:rPr>
              <a:t>are as  </a:t>
            </a:r>
            <a:r>
              <a:rPr sz="1200" spc="-5" dirty="0">
                <a:latin typeface="Verdana"/>
                <a:cs typeface="Verdana"/>
              </a:rPr>
              <a:t>follows: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84785" marR="5080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200" spc="-25" dirty="0">
                <a:latin typeface="Verdana"/>
                <a:cs typeface="Verdana"/>
              </a:rPr>
              <a:t>You </a:t>
            </a:r>
            <a:r>
              <a:rPr sz="1200" spc="-5" dirty="0">
                <a:latin typeface="Verdana"/>
                <a:cs typeface="Verdana"/>
              </a:rPr>
              <a:t>acknowledge that our </a:t>
            </a:r>
            <a:r>
              <a:rPr sz="1200" spc="-10" dirty="0">
                <a:latin typeface="Verdana"/>
                <a:cs typeface="Verdana"/>
              </a:rPr>
              <a:t>ability </a:t>
            </a:r>
            <a:r>
              <a:rPr sz="1200" spc="-5" dirty="0">
                <a:latin typeface="Verdana"/>
                <a:cs typeface="Verdana"/>
              </a:rPr>
              <a:t>to </a:t>
            </a:r>
            <a:r>
              <a:rPr sz="1200" spc="-10" dirty="0">
                <a:latin typeface="Verdana"/>
                <a:cs typeface="Verdana"/>
              </a:rPr>
              <a:t>deliver </a:t>
            </a:r>
            <a:r>
              <a:rPr sz="1200" spc="-5" dirty="0">
                <a:latin typeface="Verdana"/>
                <a:cs typeface="Verdana"/>
              </a:rPr>
              <a:t>this piece </a:t>
            </a:r>
            <a:r>
              <a:rPr sz="1200" dirty="0">
                <a:latin typeface="Verdana"/>
                <a:cs typeface="Verdana"/>
              </a:rPr>
              <a:t>of </a:t>
            </a:r>
            <a:r>
              <a:rPr sz="1200" spc="-5" dirty="0">
                <a:latin typeface="Verdana"/>
                <a:cs typeface="Verdana"/>
              </a:rPr>
              <a:t>work is  dependent </a:t>
            </a:r>
            <a:r>
              <a:rPr sz="1200" dirty="0">
                <a:latin typeface="Verdana"/>
                <a:cs typeface="Verdana"/>
              </a:rPr>
              <a:t>on </a:t>
            </a:r>
            <a:r>
              <a:rPr sz="1200" spc="-10" dirty="0">
                <a:latin typeface="Verdana"/>
                <a:cs typeface="Verdana"/>
              </a:rPr>
              <a:t>you </a:t>
            </a:r>
            <a:r>
              <a:rPr sz="1200" spc="-5" dirty="0">
                <a:latin typeface="Verdana"/>
                <a:cs typeface="Verdana"/>
              </a:rPr>
              <a:t>meeting your responsibilities. </a:t>
            </a:r>
            <a:r>
              <a:rPr sz="1200" dirty="0">
                <a:latin typeface="Verdana"/>
                <a:cs typeface="Verdana"/>
              </a:rPr>
              <a:t>If </a:t>
            </a:r>
            <a:r>
              <a:rPr sz="1200" spc="-5" dirty="0">
                <a:latin typeface="Verdana"/>
                <a:cs typeface="Verdana"/>
              </a:rPr>
              <a:t>responsibilities </a:t>
            </a:r>
            <a:r>
              <a:rPr sz="1200" dirty="0">
                <a:latin typeface="Verdana"/>
                <a:cs typeface="Verdana"/>
              </a:rPr>
              <a:t>are  </a:t>
            </a:r>
            <a:r>
              <a:rPr sz="1200" spc="-5" dirty="0">
                <a:latin typeface="Verdana"/>
                <a:cs typeface="Verdana"/>
              </a:rPr>
              <a:t>not conducted in </a:t>
            </a:r>
            <a:r>
              <a:rPr sz="1200" dirty="0">
                <a:latin typeface="Verdana"/>
                <a:cs typeface="Verdana"/>
              </a:rPr>
              <a:t>a </a:t>
            </a:r>
            <a:r>
              <a:rPr sz="1200" spc="-5" dirty="0">
                <a:latin typeface="Verdana"/>
                <a:cs typeface="Verdana"/>
              </a:rPr>
              <a:t>timely </a:t>
            </a:r>
            <a:r>
              <a:rPr sz="1200" spc="-30" dirty="0">
                <a:latin typeface="Verdana"/>
                <a:cs typeface="Verdana"/>
              </a:rPr>
              <a:t>manner, </a:t>
            </a:r>
            <a:r>
              <a:rPr sz="1200" spc="-5" dirty="0">
                <a:latin typeface="Verdana"/>
                <a:cs typeface="Verdana"/>
              </a:rPr>
              <a:t>these will affect project budget,  timelines and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scope.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66230" y="3272409"/>
            <a:ext cx="5161280" cy="9220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1200" spc="-5" dirty="0">
                <a:latin typeface="Verdana"/>
                <a:cs typeface="Verdana"/>
              </a:rPr>
              <a:t>Resource constraints (both internal and client) is </a:t>
            </a:r>
            <a:r>
              <a:rPr sz="1200" dirty="0">
                <a:latin typeface="Verdana"/>
                <a:cs typeface="Verdana"/>
              </a:rPr>
              <a:t>a risk </a:t>
            </a:r>
            <a:r>
              <a:rPr sz="1200" spc="-5" dirty="0">
                <a:latin typeface="Verdana"/>
                <a:cs typeface="Verdana"/>
              </a:rPr>
              <a:t>that </a:t>
            </a:r>
            <a:r>
              <a:rPr sz="1200" spc="-10" dirty="0">
                <a:latin typeface="Verdana"/>
                <a:cs typeface="Verdana"/>
              </a:rPr>
              <a:t>may  </a:t>
            </a:r>
            <a:r>
              <a:rPr sz="1200" spc="-5" dirty="0">
                <a:latin typeface="Verdana"/>
                <a:cs typeface="Verdana"/>
              </a:rPr>
              <a:t>impact delivery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timelines.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1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200" dirty="0">
                <a:latin typeface="Verdana"/>
                <a:cs typeface="Verdana"/>
              </a:rPr>
              <a:t>Lack of </a:t>
            </a:r>
            <a:r>
              <a:rPr sz="1200" spc="-10" dirty="0">
                <a:latin typeface="Verdana"/>
                <a:cs typeface="Verdana"/>
              </a:rPr>
              <a:t>availability </a:t>
            </a:r>
            <a:r>
              <a:rPr sz="1200" dirty="0">
                <a:latin typeface="Verdana"/>
                <a:cs typeface="Verdana"/>
              </a:rPr>
              <a:t>of </a:t>
            </a:r>
            <a:r>
              <a:rPr sz="1200" spc="-5" dirty="0">
                <a:latin typeface="Verdana"/>
                <a:cs typeface="Verdana"/>
              </a:rPr>
              <a:t>Subject Matter Experts and</a:t>
            </a:r>
            <a:r>
              <a:rPr sz="1200" spc="9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relevant</a:t>
            </a:r>
            <a:endParaRPr sz="1200">
              <a:latin typeface="Verdana"/>
              <a:cs typeface="Verdana"/>
            </a:endParaRPr>
          </a:p>
          <a:p>
            <a:pPr marL="18478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Verdana"/>
                <a:cs typeface="Verdana"/>
              </a:rPr>
              <a:t>stakeholders </a:t>
            </a:r>
            <a:r>
              <a:rPr sz="1200" spc="-10" dirty="0">
                <a:latin typeface="Verdana"/>
                <a:cs typeface="Verdana"/>
              </a:rPr>
              <a:t>may </a:t>
            </a:r>
            <a:r>
              <a:rPr sz="1200" dirty="0">
                <a:latin typeface="Verdana"/>
                <a:cs typeface="Verdana"/>
              </a:rPr>
              <a:t>present a risk </a:t>
            </a:r>
            <a:r>
              <a:rPr sz="1200" spc="-5" dirty="0">
                <a:latin typeface="Verdana"/>
                <a:cs typeface="Verdana"/>
              </a:rPr>
              <a:t>to delivery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timelines.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66230" y="4335017"/>
            <a:ext cx="5462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1200" spc="-10" dirty="0">
                <a:latin typeface="Verdana"/>
                <a:cs typeface="Verdana"/>
              </a:rPr>
              <a:t>Availability </a:t>
            </a:r>
            <a:r>
              <a:rPr sz="1200" spc="-5" dirty="0">
                <a:latin typeface="Verdana"/>
                <a:cs typeface="Verdana"/>
              </a:rPr>
              <a:t>and agreement </a:t>
            </a:r>
            <a:r>
              <a:rPr sz="1200" dirty="0">
                <a:latin typeface="Verdana"/>
                <a:cs typeface="Verdana"/>
              </a:rPr>
              <a:t>of </a:t>
            </a:r>
            <a:r>
              <a:rPr sz="1200" spc="-5" dirty="0">
                <a:latin typeface="Verdana"/>
                <a:cs typeface="Verdana"/>
              </a:rPr>
              <a:t>vendors to respond within</a:t>
            </a:r>
            <a:r>
              <a:rPr sz="1200" spc="10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the</a:t>
            </a:r>
            <a:endParaRPr sz="1200">
              <a:latin typeface="Verdana"/>
              <a:cs typeface="Verdana"/>
            </a:endParaRPr>
          </a:p>
          <a:p>
            <a:pPr marL="184785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timeframes assumed (within </a:t>
            </a:r>
            <a:r>
              <a:rPr sz="1200" dirty="0">
                <a:latin typeface="Verdana"/>
                <a:cs typeface="Verdana"/>
              </a:rPr>
              <a:t>a </a:t>
            </a:r>
            <a:r>
              <a:rPr sz="1200" spc="-10" dirty="0">
                <a:latin typeface="Verdana"/>
                <a:cs typeface="Verdana"/>
              </a:rPr>
              <a:t>week’s </a:t>
            </a:r>
            <a:r>
              <a:rPr sz="1200" spc="-5" dirty="0">
                <a:latin typeface="Verdana"/>
                <a:cs typeface="Verdana"/>
              </a:rPr>
              <a:t>notice) </a:t>
            </a:r>
            <a:r>
              <a:rPr sz="1200" dirty="0">
                <a:latin typeface="Verdana"/>
                <a:cs typeface="Verdana"/>
              </a:rPr>
              <a:t>for </a:t>
            </a:r>
            <a:r>
              <a:rPr sz="1200" spc="-5" dirty="0">
                <a:latin typeface="Verdana"/>
                <a:cs typeface="Verdana"/>
              </a:rPr>
              <a:t>demos, pricing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and</a:t>
            </a:r>
            <a:endParaRPr sz="1200">
              <a:latin typeface="Verdana"/>
              <a:cs typeface="Verdana"/>
            </a:endParaRPr>
          </a:p>
          <a:p>
            <a:pPr marL="184785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contracts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discussions.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57301" y="348264"/>
            <a:ext cx="10996930" cy="64325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pc="-5" dirty="0"/>
              <a:t>Project Plan </a:t>
            </a:r>
            <a:r>
              <a:rPr dirty="0"/>
              <a:t>for</a:t>
            </a:r>
            <a:r>
              <a:rPr spc="-65" dirty="0"/>
              <a:t> </a:t>
            </a:r>
            <a:r>
              <a:rPr spc="-5" dirty="0"/>
              <a:t>SectorMetric</a:t>
            </a: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600" spc="-10" dirty="0">
                <a:solidFill>
                  <a:srgbClr val="565656"/>
                </a:solidFill>
              </a:rPr>
              <a:t>This </a:t>
            </a:r>
            <a:r>
              <a:rPr sz="1600" spc="-5" dirty="0">
                <a:solidFill>
                  <a:srgbClr val="565656"/>
                </a:solidFill>
              </a:rPr>
              <a:t>project </a:t>
            </a:r>
            <a:r>
              <a:rPr sz="1600" spc="-10" dirty="0">
                <a:solidFill>
                  <a:srgbClr val="565656"/>
                </a:solidFill>
              </a:rPr>
              <a:t>plan will </a:t>
            </a:r>
            <a:r>
              <a:rPr sz="1600" spc="-5" dirty="0">
                <a:solidFill>
                  <a:srgbClr val="565656"/>
                </a:solidFill>
              </a:rPr>
              <a:t>outline how </a:t>
            </a:r>
            <a:r>
              <a:rPr sz="1600" spc="-10" dirty="0">
                <a:solidFill>
                  <a:srgbClr val="565656"/>
                </a:solidFill>
              </a:rPr>
              <a:t>Deloitte will deliver </a:t>
            </a:r>
            <a:r>
              <a:rPr sz="1600" spc="-5" dirty="0">
                <a:solidFill>
                  <a:srgbClr val="565656"/>
                </a:solidFill>
              </a:rPr>
              <a:t>this technology </a:t>
            </a:r>
            <a:r>
              <a:rPr sz="1600" spc="-10" dirty="0">
                <a:solidFill>
                  <a:srgbClr val="565656"/>
                </a:solidFill>
              </a:rPr>
              <a:t>evaluation </a:t>
            </a:r>
            <a:r>
              <a:rPr sz="1600" spc="-5" dirty="0">
                <a:solidFill>
                  <a:srgbClr val="565656"/>
                </a:solidFill>
              </a:rPr>
              <a:t>and </a:t>
            </a:r>
            <a:r>
              <a:rPr sz="1600" spc="-10" dirty="0">
                <a:solidFill>
                  <a:srgbClr val="565656"/>
                </a:solidFill>
              </a:rPr>
              <a:t>selection</a:t>
            </a:r>
            <a:r>
              <a:rPr sz="1600" spc="455" dirty="0">
                <a:solidFill>
                  <a:srgbClr val="565656"/>
                </a:solidFill>
              </a:rPr>
              <a:t> </a:t>
            </a:r>
            <a:r>
              <a:rPr sz="1600" spc="-10" dirty="0">
                <a:solidFill>
                  <a:srgbClr val="565656"/>
                </a:solidFill>
              </a:rPr>
              <a:t>engagement.</a:t>
            </a:r>
            <a:endParaRPr sz="1600"/>
          </a:p>
        </p:txBody>
      </p:sp>
      <p:sp>
        <p:nvSpPr>
          <p:cNvPr id="10" name="object 10"/>
          <p:cNvSpPr txBox="1"/>
          <p:nvPr/>
        </p:nvSpPr>
        <p:spPr>
          <a:xfrm>
            <a:off x="457301" y="1385061"/>
            <a:ext cx="9340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20715" algn="l"/>
              </a:tabLst>
            </a:pPr>
            <a:r>
              <a:rPr sz="1800" spc="-5" dirty="0">
                <a:solidFill>
                  <a:srgbClr val="303030"/>
                </a:solidFill>
                <a:latin typeface="Verdana"/>
                <a:cs typeface="Verdana"/>
              </a:rPr>
              <a:t>Our understanding </a:t>
            </a:r>
            <a:r>
              <a:rPr sz="1800" dirty="0">
                <a:solidFill>
                  <a:srgbClr val="303030"/>
                </a:solidFill>
                <a:latin typeface="Verdana"/>
                <a:cs typeface="Verdana"/>
              </a:rPr>
              <a:t>of</a:t>
            </a:r>
            <a:r>
              <a:rPr sz="1800" spc="45" dirty="0">
                <a:solidFill>
                  <a:srgbClr val="30303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03030"/>
                </a:solidFill>
                <a:latin typeface="Verdana"/>
                <a:cs typeface="Verdana"/>
              </a:rPr>
              <a:t>the</a:t>
            </a:r>
            <a:r>
              <a:rPr sz="1800" spc="20" dirty="0">
                <a:solidFill>
                  <a:srgbClr val="30303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03030"/>
                </a:solidFill>
                <a:latin typeface="Verdana"/>
                <a:cs typeface="Verdana"/>
              </a:rPr>
              <a:t>scope	</a:t>
            </a:r>
            <a:r>
              <a:rPr sz="1800" dirty="0">
                <a:solidFill>
                  <a:srgbClr val="303030"/>
                </a:solidFill>
                <a:latin typeface="Verdana"/>
                <a:cs typeface="Verdana"/>
              </a:rPr>
              <a:t>Risks, </a:t>
            </a:r>
            <a:r>
              <a:rPr sz="1800" spc="-5" dirty="0">
                <a:solidFill>
                  <a:srgbClr val="303030"/>
                </a:solidFill>
                <a:latin typeface="Verdana"/>
                <a:cs typeface="Verdana"/>
              </a:rPr>
              <a:t>issues </a:t>
            </a:r>
            <a:r>
              <a:rPr sz="1800" dirty="0">
                <a:solidFill>
                  <a:srgbClr val="303030"/>
                </a:solidFill>
                <a:latin typeface="Verdana"/>
                <a:cs typeface="Verdana"/>
              </a:rPr>
              <a:t>and</a:t>
            </a:r>
            <a:r>
              <a:rPr sz="1800" spc="-45" dirty="0">
                <a:solidFill>
                  <a:srgbClr val="30303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03030"/>
                </a:solidFill>
                <a:latin typeface="Verdana"/>
                <a:cs typeface="Verdana"/>
              </a:rPr>
              <a:t>dependencies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301" y="348264"/>
            <a:ext cx="10996930" cy="64325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pc="-5" dirty="0"/>
              <a:t>Project Plan </a:t>
            </a:r>
            <a:r>
              <a:rPr dirty="0"/>
              <a:t>for</a:t>
            </a:r>
            <a:r>
              <a:rPr spc="-65" dirty="0"/>
              <a:t> </a:t>
            </a:r>
            <a:r>
              <a:rPr spc="-5" dirty="0"/>
              <a:t>SectorMetric</a:t>
            </a: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600" spc="-10" dirty="0">
                <a:solidFill>
                  <a:srgbClr val="565656"/>
                </a:solidFill>
              </a:rPr>
              <a:t>This </a:t>
            </a:r>
            <a:r>
              <a:rPr sz="1600" spc="-5" dirty="0">
                <a:solidFill>
                  <a:srgbClr val="565656"/>
                </a:solidFill>
              </a:rPr>
              <a:t>project </a:t>
            </a:r>
            <a:r>
              <a:rPr sz="1600" spc="-10" dirty="0">
                <a:solidFill>
                  <a:srgbClr val="565656"/>
                </a:solidFill>
              </a:rPr>
              <a:t>plan will </a:t>
            </a:r>
            <a:r>
              <a:rPr sz="1600" spc="-5" dirty="0">
                <a:solidFill>
                  <a:srgbClr val="565656"/>
                </a:solidFill>
              </a:rPr>
              <a:t>outline how </a:t>
            </a:r>
            <a:r>
              <a:rPr sz="1600" spc="-10" dirty="0">
                <a:solidFill>
                  <a:srgbClr val="565656"/>
                </a:solidFill>
              </a:rPr>
              <a:t>Deloitte will deliver </a:t>
            </a:r>
            <a:r>
              <a:rPr sz="1600" spc="-5" dirty="0">
                <a:solidFill>
                  <a:srgbClr val="565656"/>
                </a:solidFill>
              </a:rPr>
              <a:t>this technology </a:t>
            </a:r>
            <a:r>
              <a:rPr sz="1600" spc="-10" dirty="0">
                <a:solidFill>
                  <a:srgbClr val="565656"/>
                </a:solidFill>
              </a:rPr>
              <a:t>evaluation </a:t>
            </a:r>
            <a:r>
              <a:rPr sz="1600" spc="-5" dirty="0">
                <a:solidFill>
                  <a:srgbClr val="565656"/>
                </a:solidFill>
              </a:rPr>
              <a:t>and </a:t>
            </a:r>
            <a:r>
              <a:rPr sz="1600" spc="-10" dirty="0">
                <a:solidFill>
                  <a:srgbClr val="565656"/>
                </a:solidFill>
              </a:rPr>
              <a:t>selection</a:t>
            </a:r>
            <a:r>
              <a:rPr sz="1600" spc="455" dirty="0">
                <a:solidFill>
                  <a:srgbClr val="565656"/>
                </a:solidFill>
              </a:rPr>
              <a:t> </a:t>
            </a:r>
            <a:r>
              <a:rPr sz="1600" spc="-10" dirty="0">
                <a:solidFill>
                  <a:srgbClr val="565656"/>
                </a:solidFill>
              </a:rPr>
              <a:t>engagement.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6165596" y="1844166"/>
            <a:ext cx="48837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Verdana"/>
                <a:cs typeface="Verdana"/>
              </a:rPr>
              <a:t>Our proposed </a:t>
            </a:r>
            <a:r>
              <a:rPr sz="1200" dirty="0">
                <a:latin typeface="Verdana"/>
                <a:cs typeface="Verdana"/>
              </a:rPr>
              <a:t>resource </a:t>
            </a:r>
            <a:r>
              <a:rPr sz="1200" spc="-5" dirty="0">
                <a:latin typeface="Verdana"/>
                <a:cs typeface="Verdana"/>
              </a:rPr>
              <a:t>plan and </a:t>
            </a:r>
            <a:r>
              <a:rPr sz="1200" spc="-10" dirty="0">
                <a:latin typeface="Verdana"/>
                <a:cs typeface="Verdana"/>
              </a:rPr>
              <a:t>estimation </a:t>
            </a:r>
            <a:r>
              <a:rPr sz="1200" dirty="0">
                <a:latin typeface="Verdana"/>
                <a:cs typeface="Verdana"/>
              </a:rPr>
              <a:t>of fees </a:t>
            </a:r>
            <a:r>
              <a:rPr sz="1200" spc="-5" dirty="0">
                <a:latin typeface="Verdana"/>
                <a:cs typeface="Verdana"/>
              </a:rPr>
              <a:t>is </a:t>
            </a:r>
            <a:r>
              <a:rPr sz="1200" dirty="0">
                <a:latin typeface="Verdana"/>
                <a:cs typeface="Verdana"/>
              </a:rPr>
              <a:t>as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below: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301" y="1385061"/>
            <a:ext cx="9989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20715" algn="l"/>
              </a:tabLst>
            </a:pPr>
            <a:r>
              <a:rPr sz="1800" dirty="0">
                <a:solidFill>
                  <a:srgbClr val="303030"/>
                </a:solidFill>
                <a:latin typeface="Verdana"/>
                <a:cs typeface="Verdana"/>
              </a:rPr>
              <a:t>Initial</a:t>
            </a:r>
            <a:r>
              <a:rPr sz="1800" spc="10" dirty="0">
                <a:solidFill>
                  <a:srgbClr val="30303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03030"/>
                </a:solidFill>
                <a:latin typeface="Verdana"/>
                <a:cs typeface="Verdana"/>
              </a:rPr>
              <a:t>project</a:t>
            </a:r>
            <a:r>
              <a:rPr sz="1800" spc="35" dirty="0">
                <a:solidFill>
                  <a:srgbClr val="30303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03030"/>
                </a:solidFill>
                <a:latin typeface="Verdana"/>
                <a:cs typeface="Verdana"/>
              </a:rPr>
              <a:t>timeline	</a:t>
            </a:r>
            <a:r>
              <a:rPr sz="1800" spc="-10" dirty="0">
                <a:solidFill>
                  <a:srgbClr val="303030"/>
                </a:solidFill>
                <a:latin typeface="Verdana"/>
                <a:cs typeface="Verdana"/>
              </a:rPr>
              <a:t>Resource </a:t>
            </a:r>
            <a:r>
              <a:rPr sz="1800" spc="-5" dirty="0">
                <a:solidFill>
                  <a:srgbClr val="303030"/>
                </a:solidFill>
                <a:latin typeface="Verdana"/>
                <a:cs typeface="Verdana"/>
              </a:rPr>
              <a:t>plan </a:t>
            </a:r>
            <a:r>
              <a:rPr sz="1800" dirty="0">
                <a:solidFill>
                  <a:srgbClr val="303030"/>
                </a:solidFill>
                <a:latin typeface="Verdana"/>
                <a:cs typeface="Verdana"/>
              </a:rPr>
              <a:t>and estimation of</a:t>
            </a:r>
            <a:r>
              <a:rPr sz="1800" spc="-25" dirty="0">
                <a:solidFill>
                  <a:srgbClr val="30303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03030"/>
                </a:solidFill>
                <a:latin typeface="Verdana"/>
                <a:cs typeface="Verdana"/>
              </a:rPr>
              <a:t>fees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2475" y="2394204"/>
            <a:ext cx="3679190" cy="573405"/>
          </a:xfrm>
          <a:custGeom>
            <a:avLst/>
            <a:gdLst/>
            <a:ahLst/>
            <a:cxnLst/>
            <a:rect l="l" t="t" r="r" b="b"/>
            <a:pathLst>
              <a:path w="3679190" h="573405">
                <a:moveTo>
                  <a:pt x="0" y="573024"/>
                </a:moveTo>
                <a:lnTo>
                  <a:pt x="3678936" y="573024"/>
                </a:lnTo>
                <a:lnTo>
                  <a:pt x="3678936" y="0"/>
                </a:lnTo>
                <a:lnTo>
                  <a:pt x="0" y="0"/>
                </a:lnTo>
                <a:lnTo>
                  <a:pt x="0" y="57302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7903" y="2999232"/>
            <a:ext cx="3677920" cy="340360"/>
          </a:xfrm>
          <a:custGeom>
            <a:avLst/>
            <a:gdLst/>
            <a:ahLst/>
            <a:cxnLst/>
            <a:rect l="l" t="t" r="r" b="b"/>
            <a:pathLst>
              <a:path w="3677920" h="340360">
                <a:moveTo>
                  <a:pt x="0" y="339851"/>
                </a:moveTo>
                <a:lnTo>
                  <a:pt x="3677412" y="339851"/>
                </a:lnTo>
                <a:lnTo>
                  <a:pt x="3677412" y="0"/>
                </a:lnTo>
                <a:lnTo>
                  <a:pt x="0" y="0"/>
                </a:lnTo>
                <a:lnTo>
                  <a:pt x="0" y="3398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624073" y="2125759"/>
          <a:ext cx="2522217" cy="214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4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21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4105">
                <a:tc>
                  <a:txBody>
                    <a:bodyPr/>
                    <a:lstStyle/>
                    <a:p>
                      <a:pPr marL="220979" marR="71755" indent="-94615">
                        <a:lnSpc>
                          <a:spcPct val="100000"/>
                        </a:lnSpc>
                      </a:pPr>
                      <a:r>
                        <a:rPr sz="700" spc="-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sz="7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eek  </a:t>
                      </a:r>
                      <a:r>
                        <a:rPr sz="700" spc="-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990" marR="71755" indent="-94615">
                        <a:lnSpc>
                          <a:spcPct val="100000"/>
                        </a:lnSpc>
                      </a:pPr>
                      <a:r>
                        <a:rPr sz="700" spc="-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sz="7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eek  </a:t>
                      </a:r>
                      <a:r>
                        <a:rPr sz="700" spc="-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990" marR="71755" indent="-94615">
                        <a:lnSpc>
                          <a:spcPct val="100000"/>
                        </a:lnSpc>
                      </a:pPr>
                      <a:r>
                        <a:rPr sz="700" spc="-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sz="7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eek  </a:t>
                      </a:r>
                      <a:r>
                        <a:rPr sz="700" spc="-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990" marR="71755" indent="-94615">
                        <a:lnSpc>
                          <a:spcPct val="100000"/>
                        </a:lnSpc>
                      </a:pPr>
                      <a:r>
                        <a:rPr sz="700" spc="-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sz="7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eek  </a:t>
                      </a:r>
                      <a:r>
                        <a:rPr sz="700" spc="-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990" marR="71755" indent="-94615">
                        <a:lnSpc>
                          <a:spcPct val="100000"/>
                        </a:lnSpc>
                      </a:pPr>
                      <a:r>
                        <a:rPr sz="700" spc="-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sz="7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eek  </a:t>
                      </a:r>
                      <a:r>
                        <a:rPr sz="700" spc="-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990" marR="119380" indent="-94615">
                        <a:lnSpc>
                          <a:spcPct val="100000"/>
                        </a:lnSpc>
                      </a:pPr>
                      <a:r>
                        <a:rPr sz="700" spc="-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sz="7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eek  </a:t>
                      </a:r>
                      <a:r>
                        <a:rPr sz="700" spc="-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6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533144" y="2446020"/>
            <a:ext cx="1129665" cy="216535"/>
          </a:xfrm>
          <a:prstGeom prst="rect">
            <a:avLst/>
          </a:prstGeom>
          <a:solidFill>
            <a:srgbClr val="48A6D1"/>
          </a:solidFill>
        </p:spPr>
        <p:txBody>
          <a:bodyPr vert="horz" wrap="square" lIns="0" tIns="5334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420"/>
              </a:spcBef>
            </a:pPr>
            <a:r>
              <a:rPr sz="650" b="1" spc="10" dirty="0">
                <a:solidFill>
                  <a:srgbClr val="FFFFFF"/>
                </a:solidFill>
                <a:latin typeface="Verdana"/>
                <a:cs typeface="Verdana"/>
              </a:rPr>
              <a:t>Phase</a:t>
            </a:r>
            <a:r>
              <a:rPr sz="65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50" b="1" spc="1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33144" y="2699004"/>
            <a:ext cx="1129665" cy="216535"/>
          </a:xfrm>
          <a:prstGeom prst="rect">
            <a:avLst/>
          </a:prstGeom>
          <a:solidFill>
            <a:srgbClr val="1C4E74"/>
          </a:solidFill>
        </p:spPr>
        <p:txBody>
          <a:bodyPr vert="horz" wrap="square" lIns="0" tIns="5270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415"/>
              </a:spcBef>
            </a:pPr>
            <a:r>
              <a:rPr sz="650" b="1" spc="10" dirty="0">
                <a:solidFill>
                  <a:srgbClr val="FFFFFF"/>
                </a:solidFill>
                <a:latin typeface="Verdana"/>
                <a:cs typeface="Verdana"/>
              </a:rPr>
              <a:t>Phase</a:t>
            </a:r>
            <a:r>
              <a:rPr sz="650" b="1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50" b="1" spc="1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3144" y="3038855"/>
            <a:ext cx="1129665" cy="215265"/>
          </a:xfrm>
          <a:prstGeom prst="rect">
            <a:avLst/>
          </a:prstGeom>
          <a:solidFill>
            <a:srgbClr val="52555A"/>
          </a:solidFill>
        </p:spPr>
        <p:txBody>
          <a:bodyPr vert="horz" wrap="square" lIns="0" tIns="4508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355"/>
              </a:spcBef>
            </a:pPr>
            <a:r>
              <a:rPr sz="650" b="1" spc="10" dirty="0">
                <a:solidFill>
                  <a:srgbClr val="FFFFFF"/>
                </a:solidFill>
                <a:latin typeface="Verdana"/>
                <a:cs typeface="Verdana"/>
              </a:rPr>
              <a:t>Stakeholder</a:t>
            </a:r>
            <a:r>
              <a:rPr sz="650" b="1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50" b="1" spc="10" dirty="0">
                <a:solidFill>
                  <a:srgbClr val="FFFFFF"/>
                </a:solidFill>
                <a:latin typeface="Verdana"/>
                <a:cs typeface="Verdana"/>
              </a:rPr>
              <a:t>Meeting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51176" y="3579876"/>
            <a:ext cx="109855" cy="113030"/>
          </a:xfrm>
          <a:custGeom>
            <a:avLst/>
            <a:gdLst/>
            <a:ahLst/>
            <a:cxnLst/>
            <a:rect l="l" t="t" r="r" b="b"/>
            <a:pathLst>
              <a:path w="109855" h="113029">
                <a:moveTo>
                  <a:pt x="54863" y="0"/>
                </a:moveTo>
                <a:lnTo>
                  <a:pt x="0" y="56387"/>
                </a:lnTo>
                <a:lnTo>
                  <a:pt x="54863" y="112775"/>
                </a:lnTo>
                <a:lnTo>
                  <a:pt x="109728" y="56387"/>
                </a:lnTo>
                <a:lnTo>
                  <a:pt x="5486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04032" y="3578352"/>
            <a:ext cx="118872" cy="117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70860" y="2353055"/>
            <a:ext cx="0" cy="1080135"/>
          </a:xfrm>
          <a:custGeom>
            <a:avLst/>
            <a:gdLst/>
            <a:ahLst/>
            <a:cxnLst/>
            <a:rect l="l" t="t" r="r" b="b"/>
            <a:pathLst>
              <a:path h="1080135">
                <a:moveTo>
                  <a:pt x="0" y="0"/>
                </a:moveTo>
                <a:lnTo>
                  <a:pt x="0" y="1080008"/>
                </a:lnTo>
              </a:path>
            </a:pathLst>
          </a:custGeom>
          <a:ln w="9144">
            <a:solidFill>
              <a:srgbClr val="A6A6A6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83252" y="2353055"/>
            <a:ext cx="0" cy="1080135"/>
          </a:xfrm>
          <a:custGeom>
            <a:avLst/>
            <a:gdLst/>
            <a:ahLst/>
            <a:cxnLst/>
            <a:rect l="l" t="t" r="r" b="b"/>
            <a:pathLst>
              <a:path h="1080135">
                <a:moveTo>
                  <a:pt x="0" y="0"/>
                </a:moveTo>
                <a:lnTo>
                  <a:pt x="0" y="1080008"/>
                </a:lnTo>
              </a:path>
            </a:pathLst>
          </a:custGeom>
          <a:ln w="9144">
            <a:solidFill>
              <a:srgbClr val="A6A6A6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77055" y="2353055"/>
            <a:ext cx="0" cy="1080135"/>
          </a:xfrm>
          <a:custGeom>
            <a:avLst/>
            <a:gdLst/>
            <a:ahLst/>
            <a:cxnLst/>
            <a:rect l="l" t="t" r="r" b="b"/>
            <a:pathLst>
              <a:path h="1080135">
                <a:moveTo>
                  <a:pt x="0" y="0"/>
                </a:moveTo>
                <a:lnTo>
                  <a:pt x="0" y="1080008"/>
                </a:lnTo>
              </a:path>
            </a:pathLst>
          </a:custGeom>
          <a:ln w="9144">
            <a:solidFill>
              <a:srgbClr val="A6A6A6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67000" y="2353055"/>
            <a:ext cx="0" cy="1080135"/>
          </a:xfrm>
          <a:custGeom>
            <a:avLst/>
            <a:gdLst/>
            <a:ahLst/>
            <a:cxnLst/>
            <a:rect l="l" t="t" r="r" b="b"/>
            <a:pathLst>
              <a:path h="1080135">
                <a:moveTo>
                  <a:pt x="0" y="0"/>
                </a:moveTo>
                <a:lnTo>
                  <a:pt x="0" y="1080008"/>
                </a:lnTo>
              </a:path>
            </a:pathLst>
          </a:custGeom>
          <a:ln w="9144">
            <a:solidFill>
              <a:srgbClr val="A6A6A6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80915" y="2353055"/>
            <a:ext cx="0" cy="1080135"/>
          </a:xfrm>
          <a:custGeom>
            <a:avLst/>
            <a:gdLst/>
            <a:ahLst/>
            <a:cxnLst/>
            <a:rect l="l" t="t" r="r" b="b"/>
            <a:pathLst>
              <a:path h="1080135">
                <a:moveTo>
                  <a:pt x="0" y="0"/>
                </a:moveTo>
                <a:lnTo>
                  <a:pt x="0" y="1080008"/>
                </a:lnTo>
              </a:path>
            </a:pathLst>
          </a:custGeom>
          <a:ln w="9144">
            <a:solidFill>
              <a:srgbClr val="A6A6A6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73196" y="2353055"/>
            <a:ext cx="0" cy="1080135"/>
          </a:xfrm>
          <a:custGeom>
            <a:avLst/>
            <a:gdLst/>
            <a:ahLst/>
            <a:cxnLst/>
            <a:rect l="l" t="t" r="r" b="b"/>
            <a:pathLst>
              <a:path h="1080135">
                <a:moveTo>
                  <a:pt x="0" y="0"/>
                </a:moveTo>
                <a:lnTo>
                  <a:pt x="0" y="1080008"/>
                </a:lnTo>
              </a:path>
            </a:pathLst>
          </a:custGeom>
          <a:ln w="9144">
            <a:solidFill>
              <a:srgbClr val="A6A6A6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87111" y="2353055"/>
            <a:ext cx="0" cy="1080135"/>
          </a:xfrm>
          <a:custGeom>
            <a:avLst/>
            <a:gdLst/>
            <a:ahLst/>
            <a:cxnLst/>
            <a:rect l="l" t="t" r="r" b="b"/>
            <a:pathLst>
              <a:path h="1080135">
                <a:moveTo>
                  <a:pt x="0" y="0"/>
                </a:moveTo>
                <a:lnTo>
                  <a:pt x="0" y="1080008"/>
                </a:lnTo>
              </a:path>
            </a:pathLst>
          </a:custGeom>
          <a:ln w="9144">
            <a:solidFill>
              <a:srgbClr val="A6A6A6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519808" y="2227579"/>
            <a:ext cx="31242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b="1" spc="15" dirty="0">
                <a:solidFill>
                  <a:srgbClr val="52555A"/>
                </a:solidFill>
                <a:latin typeface="Verdana"/>
                <a:cs typeface="Verdana"/>
              </a:rPr>
              <a:t>Ph</a:t>
            </a:r>
            <a:r>
              <a:rPr sz="650" b="1" spc="5" dirty="0">
                <a:solidFill>
                  <a:srgbClr val="52555A"/>
                </a:solidFill>
                <a:latin typeface="Verdana"/>
                <a:cs typeface="Verdana"/>
              </a:rPr>
              <a:t>as</a:t>
            </a:r>
            <a:r>
              <a:rPr sz="650" b="1" spc="10" dirty="0">
                <a:solidFill>
                  <a:srgbClr val="52555A"/>
                </a:solidFill>
                <a:latin typeface="Verdana"/>
                <a:cs typeface="Verdana"/>
              </a:rPr>
              <a:t>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8157" y="1827657"/>
            <a:ext cx="33667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Verdana"/>
                <a:cs typeface="Verdana"/>
              </a:rPr>
              <a:t>Our proposed project </a:t>
            </a:r>
            <a:r>
              <a:rPr sz="1200" spc="-10" dirty="0">
                <a:latin typeface="Verdana"/>
                <a:cs typeface="Verdana"/>
              </a:rPr>
              <a:t>timeline </a:t>
            </a:r>
            <a:r>
              <a:rPr sz="1200" spc="-5" dirty="0">
                <a:latin typeface="Verdana"/>
                <a:cs typeface="Verdana"/>
              </a:rPr>
              <a:t>is </a:t>
            </a:r>
            <a:r>
              <a:rPr sz="1200" dirty="0">
                <a:latin typeface="Verdana"/>
                <a:cs typeface="Verdana"/>
              </a:rPr>
              <a:t>as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follows: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8157" y="3554348"/>
            <a:ext cx="5441950" cy="19805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7740">
              <a:lnSpc>
                <a:spcPct val="100000"/>
              </a:lnSpc>
              <a:spcBef>
                <a:spcPts val="100"/>
              </a:spcBef>
              <a:tabLst>
                <a:tab pos="2999105" algn="l"/>
              </a:tabLst>
            </a:pPr>
            <a:r>
              <a:rPr sz="900" spc="-5" dirty="0">
                <a:latin typeface="Verdana"/>
                <a:cs typeface="Verdana"/>
              </a:rPr>
              <a:t>Milestone	Stakeholder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meeting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Our proposed engagement timelines will span </a:t>
            </a:r>
            <a:r>
              <a:rPr sz="1200" dirty="0">
                <a:latin typeface="Verdana"/>
                <a:cs typeface="Verdana"/>
              </a:rPr>
              <a:t>for </a:t>
            </a:r>
            <a:r>
              <a:rPr sz="1200" spc="-5" dirty="0">
                <a:latin typeface="Verdana"/>
                <a:cs typeface="Verdana"/>
              </a:rPr>
              <a:t>the total </a:t>
            </a:r>
            <a:r>
              <a:rPr sz="1200" dirty="0">
                <a:latin typeface="Verdana"/>
                <a:cs typeface="Verdana"/>
              </a:rPr>
              <a:t>of 6 </a:t>
            </a:r>
            <a:r>
              <a:rPr sz="1200" spc="-5" dirty="0">
                <a:latin typeface="Verdana"/>
                <a:cs typeface="Verdana"/>
              </a:rPr>
              <a:t>weeks.  </a:t>
            </a:r>
            <a:r>
              <a:rPr sz="1200" dirty="0">
                <a:latin typeface="Verdana"/>
                <a:cs typeface="Verdana"/>
              </a:rPr>
              <a:t>In </a:t>
            </a:r>
            <a:r>
              <a:rPr sz="1200" spc="-5" dirty="0">
                <a:latin typeface="Verdana"/>
                <a:cs typeface="Verdana"/>
              </a:rPr>
              <a:t>this </a:t>
            </a:r>
            <a:r>
              <a:rPr sz="1200" spc="-10" dirty="0">
                <a:latin typeface="Verdana"/>
                <a:cs typeface="Verdana"/>
              </a:rPr>
              <a:t>timeframe </a:t>
            </a:r>
            <a:r>
              <a:rPr sz="1200" spc="-5" dirty="0">
                <a:latin typeface="Verdana"/>
                <a:cs typeface="Verdana"/>
              </a:rPr>
              <a:t>we proposed the following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phases: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84785" marR="26479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200" b="1" spc="-5" dirty="0">
                <a:latin typeface="Verdana"/>
                <a:cs typeface="Verdana"/>
              </a:rPr>
              <a:t>Phase </a:t>
            </a:r>
            <a:r>
              <a:rPr sz="1200" b="1" dirty="0">
                <a:latin typeface="Verdana"/>
                <a:cs typeface="Verdana"/>
              </a:rPr>
              <a:t>1 </a:t>
            </a:r>
            <a:r>
              <a:rPr sz="1200" b="1" spc="-5" dirty="0">
                <a:latin typeface="Verdana"/>
                <a:cs typeface="Verdana"/>
              </a:rPr>
              <a:t>Technology Evaluation </a:t>
            </a:r>
            <a:r>
              <a:rPr sz="1200" dirty="0">
                <a:latin typeface="Verdana"/>
                <a:cs typeface="Verdana"/>
              </a:rPr>
              <a:t>– </a:t>
            </a:r>
            <a:r>
              <a:rPr sz="1200" spc="-5" dirty="0">
                <a:latin typeface="Verdana"/>
                <a:cs typeface="Verdana"/>
              </a:rPr>
              <a:t>Consists </a:t>
            </a:r>
            <a:r>
              <a:rPr sz="1200" dirty="0">
                <a:latin typeface="Verdana"/>
                <a:cs typeface="Verdana"/>
              </a:rPr>
              <a:t>of </a:t>
            </a:r>
            <a:r>
              <a:rPr sz="1200" spc="-5" dirty="0">
                <a:latin typeface="Verdana"/>
                <a:cs typeface="Verdana"/>
              </a:rPr>
              <a:t>providing </a:t>
            </a:r>
            <a:r>
              <a:rPr sz="1200" dirty="0">
                <a:latin typeface="Verdana"/>
                <a:cs typeface="Verdana"/>
              </a:rPr>
              <a:t>a  </a:t>
            </a:r>
            <a:r>
              <a:rPr sz="1200" spc="-5" dirty="0">
                <a:latin typeface="Verdana"/>
                <a:cs typeface="Verdana"/>
              </a:rPr>
              <a:t>framework for exception led requirement gathering and use case  development.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100">
              <a:latin typeface="Times New Roman"/>
              <a:cs typeface="Times New Roman"/>
            </a:endParaRPr>
          </a:p>
          <a:p>
            <a:pPr marL="184785" marR="613410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sz="1200" b="1" spc="-5" dirty="0">
                <a:latin typeface="Verdana"/>
                <a:cs typeface="Verdana"/>
              </a:rPr>
              <a:t>Phase </a:t>
            </a:r>
            <a:r>
              <a:rPr sz="1200" b="1" dirty="0">
                <a:latin typeface="Verdana"/>
                <a:cs typeface="Verdana"/>
              </a:rPr>
              <a:t>2 </a:t>
            </a:r>
            <a:r>
              <a:rPr sz="1200" b="1" spc="-5" dirty="0">
                <a:latin typeface="Verdana"/>
                <a:cs typeface="Verdana"/>
              </a:rPr>
              <a:t>Technology Analysis </a:t>
            </a:r>
            <a:r>
              <a:rPr sz="1200" b="1" dirty="0">
                <a:latin typeface="Verdana"/>
                <a:cs typeface="Verdana"/>
              </a:rPr>
              <a:t>and </a:t>
            </a:r>
            <a:r>
              <a:rPr sz="1200" b="1" spc="-5" dirty="0">
                <a:latin typeface="Verdana"/>
                <a:cs typeface="Verdana"/>
              </a:rPr>
              <a:t>Selection </a:t>
            </a:r>
            <a:r>
              <a:rPr sz="1200" dirty="0">
                <a:latin typeface="Verdana"/>
                <a:cs typeface="Verdana"/>
              </a:rPr>
              <a:t>– </a:t>
            </a:r>
            <a:r>
              <a:rPr sz="1200" spc="-5" dirty="0">
                <a:latin typeface="Verdana"/>
                <a:cs typeface="Verdana"/>
              </a:rPr>
              <a:t>Consist </a:t>
            </a:r>
            <a:r>
              <a:rPr sz="1200" dirty="0">
                <a:latin typeface="Verdana"/>
                <a:cs typeface="Verdana"/>
              </a:rPr>
              <a:t>of  </a:t>
            </a:r>
            <a:r>
              <a:rPr sz="1200" spc="-5" dirty="0">
                <a:latin typeface="Verdana"/>
                <a:cs typeface="Verdana"/>
              </a:rPr>
              <a:t>developing market scan approach and scoring</a:t>
            </a:r>
            <a:r>
              <a:rPr sz="1200" spc="80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methodology.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663951" y="2502407"/>
            <a:ext cx="791210" cy="128270"/>
          </a:xfrm>
          <a:custGeom>
            <a:avLst/>
            <a:gdLst/>
            <a:ahLst/>
            <a:cxnLst/>
            <a:rect l="l" t="t" r="r" b="b"/>
            <a:pathLst>
              <a:path w="791210" h="128269">
                <a:moveTo>
                  <a:pt x="720217" y="0"/>
                </a:moveTo>
                <a:lnTo>
                  <a:pt x="0" y="0"/>
                </a:lnTo>
                <a:lnTo>
                  <a:pt x="0" y="128015"/>
                </a:lnTo>
                <a:lnTo>
                  <a:pt x="720217" y="128015"/>
                </a:lnTo>
                <a:lnTo>
                  <a:pt x="790956" y="64007"/>
                </a:lnTo>
                <a:lnTo>
                  <a:pt x="720217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83864" y="2743200"/>
            <a:ext cx="1584960" cy="129539"/>
          </a:xfrm>
          <a:custGeom>
            <a:avLst/>
            <a:gdLst/>
            <a:ahLst/>
            <a:cxnLst/>
            <a:rect l="l" t="t" r="r" b="b"/>
            <a:pathLst>
              <a:path w="1584960" h="129539">
                <a:moveTo>
                  <a:pt x="1513332" y="0"/>
                </a:moveTo>
                <a:lnTo>
                  <a:pt x="0" y="0"/>
                </a:lnTo>
                <a:lnTo>
                  <a:pt x="0" y="129539"/>
                </a:lnTo>
                <a:lnTo>
                  <a:pt x="1513332" y="129539"/>
                </a:lnTo>
                <a:lnTo>
                  <a:pt x="1584960" y="64770"/>
                </a:lnTo>
                <a:lnTo>
                  <a:pt x="151333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74720" y="2517648"/>
            <a:ext cx="109855" cy="113030"/>
          </a:xfrm>
          <a:custGeom>
            <a:avLst/>
            <a:gdLst/>
            <a:ahLst/>
            <a:cxnLst/>
            <a:rect l="l" t="t" r="r" b="b"/>
            <a:pathLst>
              <a:path w="109854" h="113030">
                <a:moveTo>
                  <a:pt x="54863" y="0"/>
                </a:moveTo>
                <a:lnTo>
                  <a:pt x="0" y="56387"/>
                </a:lnTo>
                <a:lnTo>
                  <a:pt x="54863" y="112775"/>
                </a:lnTo>
                <a:lnTo>
                  <a:pt x="109727" y="56387"/>
                </a:lnTo>
                <a:lnTo>
                  <a:pt x="5486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81015" y="2761488"/>
            <a:ext cx="108585" cy="113030"/>
          </a:xfrm>
          <a:custGeom>
            <a:avLst/>
            <a:gdLst/>
            <a:ahLst/>
            <a:cxnLst/>
            <a:rect l="l" t="t" r="r" b="b"/>
            <a:pathLst>
              <a:path w="108585" h="113030">
                <a:moveTo>
                  <a:pt x="54101" y="0"/>
                </a:moveTo>
                <a:lnTo>
                  <a:pt x="0" y="56387"/>
                </a:lnTo>
                <a:lnTo>
                  <a:pt x="54101" y="112775"/>
                </a:lnTo>
                <a:lnTo>
                  <a:pt x="108204" y="56387"/>
                </a:lnTo>
                <a:lnTo>
                  <a:pt x="54101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04160" y="3073907"/>
            <a:ext cx="118872" cy="117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11879" y="3073907"/>
            <a:ext cx="118872" cy="117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18076" y="3073907"/>
            <a:ext cx="118872" cy="117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52415" y="3073907"/>
            <a:ext cx="120396" cy="117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6172644" y="2303716"/>
          <a:ext cx="5543550" cy="26717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4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96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Position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9530" marB="0">
                    <a:lnL w="9525">
                      <a:solidFill>
                        <a:srgbClr val="84BA1F"/>
                      </a:solidFill>
                      <a:prstDash val="solid"/>
                    </a:lnL>
                    <a:solidFill>
                      <a:srgbClr val="85BB24"/>
                    </a:solidFill>
                  </a:tcPr>
                </a:tc>
                <a:tc>
                  <a:txBody>
                    <a:bodyPr/>
                    <a:lstStyle/>
                    <a:p>
                      <a:pPr marL="283845" marR="11874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Daily rate</a:t>
                      </a:r>
                      <a:r>
                        <a:rPr sz="1200" b="1" spc="-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not  incl.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GST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9530" marB="0">
                    <a:solidFill>
                      <a:srgbClr val="85BB2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9527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Number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 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days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over</a:t>
                      </a:r>
                      <a:r>
                        <a:rPr sz="1200" b="1" spc="-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 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weeks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9530" marB="0">
                    <a:solidFill>
                      <a:srgbClr val="85BB2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Total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9530" marB="0">
                    <a:lnR w="9525">
                      <a:solidFill>
                        <a:srgbClr val="84BA1F"/>
                      </a:solidFill>
                      <a:prstDash val="solid"/>
                    </a:lnR>
                    <a:solidFill>
                      <a:srgbClr val="85BB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-10" dirty="0">
                          <a:latin typeface="Verdana"/>
                          <a:cs typeface="Verdana"/>
                        </a:rPr>
                        <a:t>Partner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L w="9525">
                      <a:solidFill>
                        <a:srgbClr val="84BA1F"/>
                      </a:solidFill>
                      <a:prstDash val="solid"/>
                    </a:lnL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$3500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2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$7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200" spc="5" dirty="0">
                          <a:latin typeface="Verdana"/>
                          <a:cs typeface="Verdana"/>
                        </a:rPr>
                        <a:t>00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R w="9525">
                      <a:solidFill>
                        <a:srgbClr val="84BA1F"/>
                      </a:solidFill>
                      <a:prstDash val="solid"/>
                    </a:lnR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Director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9525">
                      <a:solidFill>
                        <a:srgbClr val="84BA1F"/>
                      </a:solidFill>
                      <a:prstDash val="solid"/>
                    </a:lnL>
                    <a:lnT w="9525">
                      <a:solidFill>
                        <a:srgbClr val="84BA1F"/>
                      </a:solidFill>
                      <a:prstDash val="solid"/>
                    </a:lnT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$3000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T w="9525">
                      <a:solidFill>
                        <a:srgbClr val="84BA1F"/>
                      </a:solidFill>
                      <a:prstDash val="solid"/>
                    </a:lnT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6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T w="9525">
                      <a:solidFill>
                        <a:srgbClr val="84BA1F"/>
                      </a:solidFill>
                      <a:prstDash val="solid"/>
                    </a:lnT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$18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000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9525">
                      <a:solidFill>
                        <a:srgbClr val="84BA1F"/>
                      </a:solidFill>
                      <a:prstDash val="solid"/>
                    </a:lnR>
                    <a:lnT w="9525">
                      <a:solidFill>
                        <a:srgbClr val="84BA1F"/>
                      </a:solidFill>
                      <a:prstDash val="solid"/>
                    </a:lnT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 marR="2762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Senior  C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ul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t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9525">
                      <a:solidFill>
                        <a:srgbClr val="84BA1F"/>
                      </a:solidFill>
                      <a:prstDash val="solid"/>
                    </a:lnL>
                    <a:lnT w="9525">
                      <a:solidFill>
                        <a:srgbClr val="84BA1F"/>
                      </a:solidFill>
                      <a:prstDash val="solid"/>
                    </a:lnT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$1200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T w="9525">
                      <a:solidFill>
                        <a:srgbClr val="84BA1F"/>
                      </a:solidFill>
                      <a:prstDash val="solid"/>
                    </a:lnT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30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T w="9525">
                      <a:solidFill>
                        <a:srgbClr val="84BA1F"/>
                      </a:solidFill>
                      <a:prstDash val="solid"/>
                    </a:lnT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$36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000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9525">
                      <a:solidFill>
                        <a:srgbClr val="84BA1F"/>
                      </a:solidFill>
                      <a:prstDash val="solid"/>
                    </a:lnR>
                    <a:lnT w="9525">
                      <a:solidFill>
                        <a:srgbClr val="84BA1F"/>
                      </a:solidFill>
                      <a:prstDash val="solid"/>
                    </a:lnT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 marR="2762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Senior  C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ul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t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9525">
                      <a:solidFill>
                        <a:srgbClr val="84BA1F"/>
                      </a:solidFill>
                      <a:prstDash val="solid"/>
                    </a:lnL>
                    <a:lnT w="9525">
                      <a:solidFill>
                        <a:srgbClr val="84BA1F"/>
                      </a:solidFill>
                      <a:prstDash val="solid"/>
                    </a:lnT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$1200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T w="9525">
                      <a:solidFill>
                        <a:srgbClr val="84BA1F"/>
                      </a:solidFill>
                      <a:prstDash val="solid"/>
                    </a:lnT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30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T w="9525">
                      <a:solidFill>
                        <a:srgbClr val="84BA1F"/>
                      </a:solidFill>
                      <a:prstDash val="solid"/>
                    </a:lnT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$36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000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9525">
                      <a:solidFill>
                        <a:srgbClr val="84BA1F"/>
                      </a:solidFill>
                      <a:prstDash val="solid"/>
                    </a:lnR>
                    <a:lnT w="9525">
                      <a:solidFill>
                        <a:srgbClr val="84BA1F"/>
                      </a:solidFill>
                      <a:prstDash val="solid"/>
                    </a:lnT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4BA1F"/>
                      </a:solidFill>
                      <a:prstDash val="solid"/>
                    </a:lnL>
                    <a:lnT w="9525">
                      <a:solidFill>
                        <a:srgbClr val="84BA1F"/>
                      </a:solidFill>
                      <a:prstDash val="solid"/>
                    </a:lnT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84BA1F"/>
                      </a:solidFill>
                      <a:prstDash val="solid"/>
                    </a:lnT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b="1" dirty="0">
                          <a:latin typeface="Verdana"/>
                          <a:cs typeface="Verdana"/>
                        </a:rPr>
                        <a:t>Total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T w="9525">
                      <a:solidFill>
                        <a:srgbClr val="84BA1F"/>
                      </a:solidFill>
                      <a:prstDash val="solid"/>
                    </a:lnT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$97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000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9525">
                      <a:solidFill>
                        <a:srgbClr val="84BA1F"/>
                      </a:solidFill>
                      <a:prstDash val="solid"/>
                    </a:lnR>
                    <a:lnT w="9525">
                      <a:solidFill>
                        <a:srgbClr val="84BA1F"/>
                      </a:solidFill>
                      <a:prstDash val="solid"/>
                    </a:lnT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457301" y="6464162"/>
            <a:ext cx="1899920" cy="23114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6200"/>
              </a:lnSpc>
              <a:spcBef>
                <a:spcPts val="50"/>
              </a:spcBef>
            </a:pPr>
            <a:r>
              <a:rPr sz="650" spc="-5" dirty="0">
                <a:latin typeface="Verdana"/>
                <a:cs typeface="Verdana"/>
              </a:rPr>
              <a:t>© 2019 Deloitte Consulting Pty Ltd. All rights  reserved.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130030" y="6465382"/>
            <a:ext cx="2117090" cy="224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88745">
              <a:lnSpc>
                <a:spcPct val="100000"/>
              </a:lnSpc>
              <a:spcBef>
                <a:spcPts val="100"/>
              </a:spcBef>
            </a:pPr>
            <a:r>
              <a:rPr sz="650" spc="-5" dirty="0">
                <a:latin typeface="Verdana"/>
                <a:cs typeface="Verdana"/>
              </a:rPr>
              <a:t>Presentation</a:t>
            </a:r>
            <a:r>
              <a:rPr sz="650" spc="-70" dirty="0">
                <a:latin typeface="Verdana"/>
                <a:cs typeface="Verdana"/>
              </a:rPr>
              <a:t> </a:t>
            </a:r>
            <a:r>
              <a:rPr sz="650" spc="-5" dirty="0">
                <a:latin typeface="Verdana"/>
                <a:cs typeface="Verdana"/>
              </a:rPr>
              <a:t>title  [To edit, click View &gt; Slide Master &gt; Slide</a:t>
            </a:r>
            <a:r>
              <a:rPr sz="650" spc="10" dirty="0">
                <a:latin typeface="Verdana"/>
                <a:cs typeface="Verdana"/>
              </a:rPr>
              <a:t> </a:t>
            </a:r>
            <a:r>
              <a:rPr sz="650" spc="-5" dirty="0">
                <a:latin typeface="Verdana"/>
                <a:cs typeface="Verdana"/>
              </a:rPr>
              <a:t>Master]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1873" y="3817111"/>
            <a:ext cx="8441055" cy="279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Verdana"/>
                <a:cs typeface="Verdana"/>
              </a:rPr>
              <a:t>Deloitte </a:t>
            </a:r>
            <a:r>
              <a:rPr sz="900" spc="-5" dirty="0">
                <a:latin typeface="Verdana"/>
                <a:cs typeface="Verdana"/>
              </a:rPr>
              <a:t>refers </a:t>
            </a:r>
            <a:r>
              <a:rPr sz="900" dirty="0">
                <a:latin typeface="Verdana"/>
                <a:cs typeface="Verdana"/>
              </a:rPr>
              <a:t>to </a:t>
            </a:r>
            <a:r>
              <a:rPr sz="900" spc="-5" dirty="0">
                <a:latin typeface="Verdana"/>
                <a:cs typeface="Verdana"/>
              </a:rPr>
              <a:t>one </a:t>
            </a:r>
            <a:r>
              <a:rPr sz="900" dirty="0">
                <a:latin typeface="Verdana"/>
                <a:cs typeface="Verdana"/>
              </a:rPr>
              <a:t>or more of Deloitte </a:t>
            </a:r>
            <a:r>
              <a:rPr sz="900" spc="-5" dirty="0">
                <a:latin typeface="Verdana"/>
                <a:cs typeface="Verdana"/>
              </a:rPr>
              <a:t>Touche Tohmatsu </a:t>
            </a:r>
            <a:r>
              <a:rPr sz="900" dirty="0">
                <a:latin typeface="Verdana"/>
                <a:cs typeface="Verdana"/>
              </a:rPr>
              <a:t>Limited </a:t>
            </a:r>
            <a:r>
              <a:rPr sz="900" spc="-5" dirty="0">
                <a:latin typeface="Verdana"/>
                <a:cs typeface="Verdana"/>
              </a:rPr>
              <a:t>(“DTTL”), </a:t>
            </a:r>
            <a:r>
              <a:rPr sz="900" dirty="0">
                <a:latin typeface="Verdana"/>
                <a:cs typeface="Verdana"/>
              </a:rPr>
              <a:t>its global </a:t>
            </a:r>
            <a:r>
              <a:rPr sz="900" spc="-5" dirty="0">
                <a:latin typeface="Verdana"/>
                <a:cs typeface="Verdana"/>
              </a:rPr>
              <a:t>network </a:t>
            </a:r>
            <a:r>
              <a:rPr sz="900" dirty="0">
                <a:latin typeface="Verdana"/>
                <a:cs typeface="Verdana"/>
              </a:rPr>
              <a:t>of member </a:t>
            </a:r>
            <a:r>
              <a:rPr sz="900" spc="-5" dirty="0">
                <a:latin typeface="Verdana"/>
                <a:cs typeface="Verdana"/>
              </a:rPr>
              <a:t>firms, and their </a:t>
            </a:r>
            <a:r>
              <a:rPr sz="900" spc="5" dirty="0">
                <a:latin typeface="Verdana"/>
                <a:cs typeface="Verdana"/>
              </a:rPr>
              <a:t>related </a:t>
            </a:r>
            <a:r>
              <a:rPr sz="900" spc="-5" dirty="0">
                <a:latin typeface="Verdana"/>
                <a:cs typeface="Verdana"/>
              </a:rPr>
              <a:t>entities. DTTL  (also referred </a:t>
            </a:r>
            <a:r>
              <a:rPr sz="900" dirty="0">
                <a:latin typeface="Verdana"/>
                <a:cs typeface="Verdana"/>
              </a:rPr>
              <a:t>to as </a:t>
            </a:r>
            <a:r>
              <a:rPr sz="900" spc="-5" dirty="0">
                <a:latin typeface="Verdana"/>
                <a:cs typeface="Verdana"/>
              </a:rPr>
              <a:t>“Deloitte Global”) and </a:t>
            </a:r>
            <a:r>
              <a:rPr sz="900" dirty="0">
                <a:latin typeface="Verdana"/>
                <a:cs typeface="Verdana"/>
              </a:rPr>
              <a:t>each of its member </a:t>
            </a:r>
            <a:r>
              <a:rPr sz="900" spc="-5" dirty="0">
                <a:latin typeface="Verdana"/>
                <a:cs typeface="Verdana"/>
              </a:rPr>
              <a:t>firms </a:t>
            </a:r>
            <a:r>
              <a:rPr sz="900" dirty="0">
                <a:latin typeface="Verdana"/>
                <a:cs typeface="Verdana"/>
              </a:rPr>
              <a:t>are legally separate </a:t>
            </a:r>
            <a:r>
              <a:rPr sz="900" spc="-5" dirty="0">
                <a:latin typeface="Verdana"/>
                <a:cs typeface="Verdana"/>
              </a:rPr>
              <a:t>and independent entities. DTTL </a:t>
            </a:r>
            <a:r>
              <a:rPr sz="900" dirty="0">
                <a:latin typeface="Verdana"/>
                <a:cs typeface="Verdana"/>
              </a:rPr>
              <a:t>does </a:t>
            </a:r>
            <a:r>
              <a:rPr sz="900" spc="-5" dirty="0">
                <a:latin typeface="Verdana"/>
                <a:cs typeface="Verdana"/>
              </a:rPr>
              <a:t>not provide </a:t>
            </a:r>
            <a:r>
              <a:rPr sz="900" dirty="0">
                <a:latin typeface="Verdana"/>
                <a:cs typeface="Verdana"/>
              </a:rPr>
              <a:t>services  to </a:t>
            </a:r>
            <a:r>
              <a:rPr sz="900" spc="-5" dirty="0">
                <a:latin typeface="Verdana"/>
                <a:cs typeface="Verdana"/>
              </a:rPr>
              <a:t>clients. </a:t>
            </a:r>
            <a:r>
              <a:rPr sz="900" dirty="0">
                <a:latin typeface="Verdana"/>
                <a:cs typeface="Verdana"/>
              </a:rPr>
              <a:t>Please see </a:t>
            </a:r>
            <a:r>
              <a:rPr sz="900" spc="-5" dirty="0">
                <a:latin typeface="Verdana"/>
                <a:cs typeface="Verdana"/>
                <a:hlinkClick r:id="rId2"/>
              </a:rPr>
              <a:t>www.deloitte.com/about </a:t>
            </a:r>
            <a:r>
              <a:rPr sz="900" dirty="0">
                <a:latin typeface="Verdana"/>
                <a:cs typeface="Verdana"/>
              </a:rPr>
              <a:t>to learn</a:t>
            </a:r>
            <a:r>
              <a:rPr sz="900" spc="-4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more.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latin typeface="Verdana"/>
                <a:cs typeface="Verdana"/>
              </a:rPr>
              <a:t>About </a:t>
            </a:r>
            <a:r>
              <a:rPr sz="900" dirty="0">
                <a:latin typeface="Verdana"/>
                <a:cs typeface="Verdana"/>
              </a:rPr>
              <a:t>Deloitte</a:t>
            </a:r>
            <a:endParaRPr sz="900">
              <a:latin typeface="Verdana"/>
              <a:cs typeface="Verdana"/>
            </a:endParaRPr>
          </a:p>
          <a:p>
            <a:pPr marL="12700" marR="39370">
              <a:lnSpc>
                <a:spcPct val="100000"/>
              </a:lnSpc>
            </a:pPr>
            <a:r>
              <a:rPr sz="900" dirty="0">
                <a:latin typeface="Verdana"/>
                <a:cs typeface="Verdana"/>
              </a:rPr>
              <a:t>Deloitte is a </a:t>
            </a:r>
            <a:r>
              <a:rPr sz="900" spc="-5" dirty="0">
                <a:latin typeface="Verdana"/>
                <a:cs typeface="Verdana"/>
              </a:rPr>
              <a:t>leading </a:t>
            </a:r>
            <a:r>
              <a:rPr sz="900" dirty="0">
                <a:latin typeface="Verdana"/>
                <a:cs typeface="Verdana"/>
              </a:rPr>
              <a:t>global </a:t>
            </a:r>
            <a:r>
              <a:rPr sz="900" spc="-5" dirty="0">
                <a:latin typeface="Verdana"/>
                <a:cs typeface="Verdana"/>
              </a:rPr>
              <a:t>provider </a:t>
            </a:r>
            <a:r>
              <a:rPr sz="900" dirty="0">
                <a:latin typeface="Verdana"/>
                <a:cs typeface="Verdana"/>
              </a:rPr>
              <a:t>of </a:t>
            </a:r>
            <a:r>
              <a:rPr sz="900" spc="-5" dirty="0">
                <a:latin typeface="Verdana"/>
                <a:cs typeface="Verdana"/>
              </a:rPr>
              <a:t>audit and assurance, consulting, financial advisory, </a:t>
            </a:r>
            <a:r>
              <a:rPr sz="900" dirty="0">
                <a:latin typeface="Verdana"/>
                <a:cs typeface="Verdana"/>
              </a:rPr>
              <a:t>risk </a:t>
            </a:r>
            <a:r>
              <a:rPr sz="900" spc="-5" dirty="0">
                <a:latin typeface="Verdana"/>
                <a:cs typeface="Verdana"/>
              </a:rPr>
              <a:t>advisory, </a:t>
            </a:r>
            <a:r>
              <a:rPr sz="900" dirty="0">
                <a:latin typeface="Verdana"/>
                <a:cs typeface="Verdana"/>
              </a:rPr>
              <a:t>tax </a:t>
            </a:r>
            <a:r>
              <a:rPr sz="900" spc="-5" dirty="0">
                <a:latin typeface="Verdana"/>
                <a:cs typeface="Verdana"/>
              </a:rPr>
              <a:t>and </a:t>
            </a:r>
            <a:r>
              <a:rPr sz="900" dirty="0">
                <a:latin typeface="Verdana"/>
                <a:cs typeface="Verdana"/>
              </a:rPr>
              <a:t>related </a:t>
            </a:r>
            <a:r>
              <a:rPr sz="900" spc="-5" dirty="0">
                <a:latin typeface="Verdana"/>
                <a:cs typeface="Verdana"/>
              </a:rPr>
              <a:t>services. Our network </a:t>
            </a:r>
            <a:r>
              <a:rPr sz="900" dirty="0">
                <a:latin typeface="Verdana"/>
                <a:cs typeface="Verdana"/>
              </a:rPr>
              <a:t>of  member </a:t>
            </a:r>
            <a:r>
              <a:rPr sz="900" spc="-5" dirty="0">
                <a:latin typeface="Verdana"/>
                <a:cs typeface="Verdana"/>
              </a:rPr>
              <a:t>firms </a:t>
            </a:r>
            <a:r>
              <a:rPr sz="900" dirty="0">
                <a:latin typeface="Verdana"/>
                <a:cs typeface="Verdana"/>
              </a:rPr>
              <a:t>is in more </a:t>
            </a:r>
            <a:r>
              <a:rPr sz="900" spc="-5" dirty="0">
                <a:latin typeface="Verdana"/>
                <a:cs typeface="Verdana"/>
              </a:rPr>
              <a:t>than </a:t>
            </a:r>
            <a:r>
              <a:rPr sz="900" dirty="0">
                <a:latin typeface="Verdana"/>
                <a:cs typeface="Verdana"/>
              </a:rPr>
              <a:t>150 </a:t>
            </a:r>
            <a:r>
              <a:rPr sz="900" spc="-5" dirty="0">
                <a:latin typeface="Verdana"/>
                <a:cs typeface="Verdana"/>
              </a:rPr>
              <a:t>countries and </a:t>
            </a:r>
            <a:r>
              <a:rPr sz="900" dirty="0">
                <a:latin typeface="Verdana"/>
                <a:cs typeface="Verdana"/>
              </a:rPr>
              <a:t>territories. Learn </a:t>
            </a:r>
            <a:r>
              <a:rPr sz="900" spc="-5" dirty="0">
                <a:latin typeface="Verdana"/>
                <a:cs typeface="Verdana"/>
              </a:rPr>
              <a:t>how </a:t>
            </a:r>
            <a:r>
              <a:rPr sz="900" dirty="0">
                <a:latin typeface="Verdana"/>
                <a:cs typeface="Verdana"/>
              </a:rPr>
              <a:t>Deloitte’s </a:t>
            </a:r>
            <a:r>
              <a:rPr sz="900" spc="-5" dirty="0">
                <a:latin typeface="Verdana"/>
                <a:cs typeface="Verdana"/>
              </a:rPr>
              <a:t>approximately 264,000 </a:t>
            </a:r>
            <a:r>
              <a:rPr sz="900" dirty="0">
                <a:latin typeface="Verdana"/>
                <a:cs typeface="Verdana"/>
              </a:rPr>
              <a:t>people </a:t>
            </a:r>
            <a:r>
              <a:rPr sz="900" spc="-5" dirty="0">
                <a:latin typeface="Verdana"/>
                <a:cs typeface="Verdana"/>
              </a:rPr>
              <a:t>make </a:t>
            </a:r>
            <a:r>
              <a:rPr sz="900" dirty="0">
                <a:latin typeface="Verdana"/>
                <a:cs typeface="Verdana"/>
              </a:rPr>
              <a:t>an impact </a:t>
            </a:r>
            <a:r>
              <a:rPr sz="900" spc="-5" dirty="0">
                <a:latin typeface="Verdana"/>
                <a:cs typeface="Verdana"/>
              </a:rPr>
              <a:t>that </a:t>
            </a:r>
            <a:r>
              <a:rPr sz="900" dirty="0">
                <a:latin typeface="Verdana"/>
                <a:cs typeface="Verdana"/>
              </a:rPr>
              <a:t>matters at </a:t>
            </a:r>
            <a:r>
              <a:rPr sz="900" dirty="0">
                <a:latin typeface="Verdana"/>
                <a:cs typeface="Verdana"/>
                <a:hlinkClick r:id="rId3"/>
              </a:rPr>
              <a:t> </a:t>
            </a:r>
            <a:r>
              <a:rPr sz="900" spc="-5" dirty="0">
                <a:latin typeface="Verdana"/>
                <a:cs typeface="Verdana"/>
                <a:hlinkClick r:id="rId3"/>
              </a:rPr>
              <a:t>www.deloitte.com.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latin typeface="Verdana"/>
                <a:cs typeface="Verdana"/>
              </a:rPr>
              <a:t>About </a:t>
            </a:r>
            <a:r>
              <a:rPr sz="900" dirty="0">
                <a:latin typeface="Verdana"/>
                <a:cs typeface="Verdana"/>
              </a:rPr>
              <a:t>Deloitte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Australia</a:t>
            </a:r>
            <a:endParaRPr sz="900">
              <a:latin typeface="Verdana"/>
              <a:cs typeface="Verdana"/>
            </a:endParaRPr>
          </a:p>
          <a:p>
            <a:pPr marL="12700" marR="212725">
              <a:lnSpc>
                <a:spcPct val="100000"/>
              </a:lnSpc>
            </a:pPr>
            <a:r>
              <a:rPr sz="900" spc="-5" dirty="0">
                <a:latin typeface="Verdana"/>
                <a:cs typeface="Verdana"/>
              </a:rPr>
              <a:t>In Australia, the </a:t>
            </a:r>
            <a:r>
              <a:rPr sz="900" dirty="0">
                <a:latin typeface="Verdana"/>
                <a:cs typeface="Verdana"/>
              </a:rPr>
              <a:t>member </a:t>
            </a:r>
            <a:r>
              <a:rPr sz="900" spc="-5" dirty="0">
                <a:latin typeface="Verdana"/>
                <a:cs typeface="Verdana"/>
              </a:rPr>
              <a:t>firm </a:t>
            </a:r>
            <a:r>
              <a:rPr sz="900" dirty="0">
                <a:latin typeface="Verdana"/>
                <a:cs typeface="Verdana"/>
              </a:rPr>
              <a:t>is </a:t>
            </a:r>
            <a:r>
              <a:rPr sz="900" spc="-5" dirty="0">
                <a:latin typeface="Verdana"/>
                <a:cs typeface="Verdana"/>
              </a:rPr>
              <a:t>the Australian partnership </a:t>
            </a:r>
            <a:r>
              <a:rPr sz="900" dirty="0">
                <a:latin typeface="Verdana"/>
                <a:cs typeface="Verdana"/>
              </a:rPr>
              <a:t>of Deloitte </a:t>
            </a:r>
            <a:r>
              <a:rPr sz="900" spc="-5" dirty="0">
                <a:latin typeface="Verdana"/>
                <a:cs typeface="Verdana"/>
              </a:rPr>
              <a:t>Touche Tohmatsu and </a:t>
            </a:r>
            <a:r>
              <a:rPr sz="900" dirty="0">
                <a:latin typeface="Verdana"/>
                <a:cs typeface="Verdana"/>
              </a:rPr>
              <a:t>is </a:t>
            </a:r>
            <a:r>
              <a:rPr sz="900" spc="-5" dirty="0">
                <a:latin typeface="Verdana"/>
                <a:cs typeface="Verdana"/>
              </a:rPr>
              <a:t>one </a:t>
            </a:r>
            <a:r>
              <a:rPr sz="900" dirty="0">
                <a:latin typeface="Verdana"/>
                <a:cs typeface="Verdana"/>
              </a:rPr>
              <a:t>of </a:t>
            </a:r>
            <a:r>
              <a:rPr sz="900" spc="-5" dirty="0">
                <a:latin typeface="Verdana"/>
                <a:cs typeface="Verdana"/>
              </a:rPr>
              <a:t>Australia’s leading </a:t>
            </a:r>
            <a:r>
              <a:rPr sz="900" dirty="0">
                <a:latin typeface="Verdana"/>
                <a:cs typeface="Verdana"/>
              </a:rPr>
              <a:t>professional services  </a:t>
            </a:r>
            <a:r>
              <a:rPr sz="900" spc="-5" dirty="0">
                <a:latin typeface="Verdana"/>
                <a:cs typeface="Verdana"/>
              </a:rPr>
              <a:t>firms. Focused </a:t>
            </a:r>
            <a:r>
              <a:rPr sz="900" dirty="0">
                <a:latin typeface="Verdana"/>
                <a:cs typeface="Verdana"/>
              </a:rPr>
              <a:t>on </a:t>
            </a:r>
            <a:r>
              <a:rPr sz="900" spc="-5" dirty="0">
                <a:latin typeface="Verdana"/>
                <a:cs typeface="Verdana"/>
              </a:rPr>
              <a:t>the </a:t>
            </a:r>
            <a:r>
              <a:rPr sz="900" dirty="0">
                <a:latin typeface="Verdana"/>
                <a:cs typeface="Verdana"/>
              </a:rPr>
              <a:t>creation of </a:t>
            </a:r>
            <a:r>
              <a:rPr sz="900" spc="-5" dirty="0">
                <a:latin typeface="Verdana"/>
                <a:cs typeface="Verdana"/>
              </a:rPr>
              <a:t>value and growth, and known </a:t>
            </a:r>
            <a:r>
              <a:rPr sz="900" dirty="0">
                <a:latin typeface="Verdana"/>
                <a:cs typeface="Verdana"/>
              </a:rPr>
              <a:t>as an </a:t>
            </a:r>
            <a:r>
              <a:rPr sz="900" spc="-5" dirty="0">
                <a:latin typeface="Verdana"/>
                <a:cs typeface="Verdana"/>
              </a:rPr>
              <a:t>employer </a:t>
            </a:r>
            <a:r>
              <a:rPr sz="900" dirty="0">
                <a:latin typeface="Verdana"/>
                <a:cs typeface="Verdana"/>
              </a:rPr>
              <a:t>of </a:t>
            </a:r>
            <a:r>
              <a:rPr sz="900" spc="-5" dirty="0">
                <a:latin typeface="Verdana"/>
                <a:cs typeface="Verdana"/>
              </a:rPr>
              <a:t>choice for innovative human resources </a:t>
            </a:r>
            <a:r>
              <a:rPr sz="900" dirty="0">
                <a:latin typeface="Verdana"/>
                <a:cs typeface="Verdana"/>
              </a:rPr>
              <a:t>programs, </a:t>
            </a:r>
            <a:r>
              <a:rPr sz="900" spc="-5" dirty="0">
                <a:latin typeface="Verdana"/>
                <a:cs typeface="Verdana"/>
              </a:rPr>
              <a:t>we </a:t>
            </a:r>
            <a:r>
              <a:rPr sz="900" dirty="0">
                <a:latin typeface="Verdana"/>
                <a:cs typeface="Verdana"/>
              </a:rPr>
              <a:t>are  dedicated to </a:t>
            </a:r>
            <a:r>
              <a:rPr sz="900" spc="-5" dirty="0">
                <a:latin typeface="Verdana"/>
                <a:cs typeface="Verdana"/>
              </a:rPr>
              <a:t>helping our clients and our </a:t>
            </a:r>
            <a:r>
              <a:rPr sz="900" dirty="0">
                <a:latin typeface="Verdana"/>
                <a:cs typeface="Verdana"/>
              </a:rPr>
              <a:t>people excel. For more </a:t>
            </a:r>
            <a:r>
              <a:rPr sz="900" spc="-5" dirty="0">
                <a:latin typeface="Verdana"/>
                <a:cs typeface="Verdana"/>
              </a:rPr>
              <a:t>information, </a:t>
            </a:r>
            <a:r>
              <a:rPr sz="900" dirty="0">
                <a:latin typeface="Verdana"/>
                <a:cs typeface="Verdana"/>
              </a:rPr>
              <a:t>please visit </a:t>
            </a:r>
            <a:r>
              <a:rPr sz="900" spc="-5" dirty="0">
                <a:latin typeface="Verdana"/>
                <a:cs typeface="Verdana"/>
              </a:rPr>
              <a:t>our web </a:t>
            </a:r>
            <a:r>
              <a:rPr sz="900" dirty="0">
                <a:latin typeface="Verdana"/>
                <a:cs typeface="Verdana"/>
              </a:rPr>
              <a:t>site at</a:t>
            </a:r>
            <a:r>
              <a:rPr sz="900" spc="-2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  <a:hlinkClick r:id="rId4"/>
              </a:rPr>
              <a:t>www.deloitte.com.au.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 marR="3776979">
              <a:lnSpc>
                <a:spcPct val="100000"/>
              </a:lnSpc>
            </a:pPr>
            <a:r>
              <a:rPr sz="900" dirty="0">
                <a:latin typeface="Verdana"/>
                <a:cs typeface="Verdana"/>
              </a:rPr>
              <a:t>Liability limited by a </a:t>
            </a:r>
            <a:r>
              <a:rPr sz="900" spc="-5" dirty="0">
                <a:latin typeface="Verdana"/>
                <a:cs typeface="Verdana"/>
              </a:rPr>
              <a:t>scheme approved under Professional Standards Legislation.  Member </a:t>
            </a:r>
            <a:r>
              <a:rPr sz="900" dirty="0">
                <a:latin typeface="Verdana"/>
                <a:cs typeface="Verdana"/>
              </a:rPr>
              <a:t>of Deloitte </a:t>
            </a:r>
            <a:r>
              <a:rPr sz="900" spc="-5" dirty="0">
                <a:latin typeface="Verdana"/>
                <a:cs typeface="Verdana"/>
              </a:rPr>
              <a:t>Touche Tohmatsu</a:t>
            </a:r>
            <a:r>
              <a:rPr sz="900" spc="-3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Limited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Verdana"/>
                <a:cs typeface="Verdana"/>
              </a:rPr>
              <a:t>© 2019 Deloitte </a:t>
            </a:r>
            <a:r>
              <a:rPr sz="900" spc="-5" dirty="0">
                <a:latin typeface="Verdana"/>
                <a:cs typeface="Verdana"/>
              </a:rPr>
              <a:t>Consulting </a:t>
            </a:r>
            <a:r>
              <a:rPr sz="900" dirty="0">
                <a:latin typeface="Verdana"/>
                <a:cs typeface="Verdana"/>
              </a:rPr>
              <a:t>Pty</a:t>
            </a:r>
            <a:r>
              <a:rPr sz="900" spc="-5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Ltd.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5444490">
              <a:lnSpc>
                <a:spcPct val="100000"/>
              </a:lnSpc>
            </a:pPr>
            <a:r>
              <a:rPr sz="800" dirty="0">
                <a:latin typeface="Verdana"/>
                <a:cs typeface="Verdana"/>
              </a:rPr>
              <a:t>PUBLIC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666</Words>
  <Application>Microsoft Office PowerPoint</Application>
  <PresentationFormat>Widescreen</PresentationFormat>
  <Paragraphs>85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Times New Roman</vt:lpstr>
      <vt:lpstr>Verdana</vt:lpstr>
      <vt:lpstr>Office Theme</vt:lpstr>
      <vt:lpstr>PowerPoint Presentation</vt:lpstr>
      <vt:lpstr>Project Plan for SectorMetric This project plan will outline how Deloitte will deliver this technology evaluation and selection engagement.</vt:lpstr>
      <vt:lpstr>Project Plan for SectorMetric This project plan will outline how Deloitte will deliver this technology evaluation and selection engagement.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 Verdana Bold</dc:title>
  <dc:creator>Rahman, Kate</dc:creator>
  <cp:lastModifiedBy>ridhi thakur</cp:lastModifiedBy>
  <cp:revision>3</cp:revision>
  <dcterms:created xsi:type="dcterms:W3CDTF">2020-08-24T18:31:30Z</dcterms:created>
  <dcterms:modified xsi:type="dcterms:W3CDTF">2020-08-24T18:42:00Z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2019-04-09T00:00:00Z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2020-08-24T00:00:00Z</vt:filetime>
  </property>
</Properties>
</file>