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66198" y="731108"/>
            <a:ext cx="105586" cy="105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6367" y="465742"/>
            <a:ext cx="302895" cy="365125"/>
          </a:xfrm>
          <a:custGeom>
            <a:avLst/>
            <a:gdLst/>
            <a:ahLst/>
            <a:cxnLst/>
            <a:rect l="l" t="t" r="r" b="b"/>
            <a:pathLst>
              <a:path w="302895" h="365125">
                <a:moveTo>
                  <a:pt x="123193" y="0"/>
                </a:moveTo>
                <a:lnTo>
                  <a:pt x="0" y="0"/>
                </a:lnTo>
                <a:lnTo>
                  <a:pt x="0" y="364990"/>
                </a:lnTo>
                <a:lnTo>
                  <a:pt x="115653" y="364990"/>
                </a:lnTo>
                <a:lnTo>
                  <a:pt x="157765" y="361866"/>
                </a:lnTo>
                <a:lnTo>
                  <a:pt x="194849" y="352544"/>
                </a:lnTo>
                <a:lnTo>
                  <a:pt x="253933" y="315601"/>
                </a:lnTo>
                <a:lnTo>
                  <a:pt x="277482" y="283787"/>
                </a:lnTo>
                <a:lnTo>
                  <a:pt x="96377" y="283787"/>
                </a:lnTo>
                <a:lnTo>
                  <a:pt x="96377" y="79507"/>
                </a:lnTo>
                <a:lnTo>
                  <a:pt x="281385" y="79507"/>
                </a:lnTo>
                <a:lnTo>
                  <a:pt x="276727" y="69834"/>
                </a:lnTo>
                <a:lnTo>
                  <a:pt x="256445" y="45207"/>
                </a:lnTo>
                <a:lnTo>
                  <a:pt x="230322" y="25425"/>
                </a:lnTo>
                <a:lnTo>
                  <a:pt x="199563" y="11298"/>
                </a:lnTo>
                <a:lnTo>
                  <a:pt x="163932" y="2824"/>
                </a:lnTo>
                <a:lnTo>
                  <a:pt x="123193" y="0"/>
                </a:lnTo>
                <a:close/>
              </a:path>
              <a:path w="302895" h="365125">
                <a:moveTo>
                  <a:pt x="281385" y="79507"/>
                </a:moveTo>
                <a:lnTo>
                  <a:pt x="124034" y="79507"/>
                </a:lnTo>
                <a:lnTo>
                  <a:pt x="142758" y="81067"/>
                </a:lnTo>
                <a:lnTo>
                  <a:pt x="158812" y="85692"/>
                </a:lnTo>
                <a:lnTo>
                  <a:pt x="191850" y="117450"/>
                </a:lnTo>
                <a:lnTo>
                  <a:pt x="201565" y="154783"/>
                </a:lnTo>
                <a:lnTo>
                  <a:pt x="202809" y="178313"/>
                </a:lnTo>
                <a:lnTo>
                  <a:pt x="201539" y="203570"/>
                </a:lnTo>
                <a:lnTo>
                  <a:pt x="191142" y="243415"/>
                </a:lnTo>
                <a:lnTo>
                  <a:pt x="155669" y="277408"/>
                </a:lnTo>
                <a:lnTo>
                  <a:pt x="118167" y="283787"/>
                </a:lnTo>
                <a:lnTo>
                  <a:pt x="277482" y="283787"/>
                </a:lnTo>
                <a:lnTo>
                  <a:pt x="290483" y="255946"/>
                </a:lnTo>
                <a:lnTo>
                  <a:pt x="299530" y="218117"/>
                </a:lnTo>
                <a:lnTo>
                  <a:pt x="302529" y="174951"/>
                </a:lnTo>
                <a:lnTo>
                  <a:pt x="299689" y="134780"/>
                </a:lnTo>
                <a:lnTo>
                  <a:pt x="291115" y="99716"/>
                </a:lnTo>
                <a:lnTo>
                  <a:pt x="281385" y="79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99049" y="464047"/>
            <a:ext cx="92710" cy="367030"/>
          </a:xfrm>
          <a:custGeom>
            <a:avLst/>
            <a:gdLst/>
            <a:ahLst/>
            <a:cxnLst/>
            <a:rect l="l" t="t" r="r" b="b"/>
            <a:pathLst>
              <a:path w="92709" h="367030">
                <a:moveTo>
                  <a:pt x="0" y="366685"/>
                </a:moveTo>
                <a:lnTo>
                  <a:pt x="92187" y="366685"/>
                </a:lnTo>
                <a:lnTo>
                  <a:pt x="92187" y="0"/>
                </a:lnTo>
                <a:lnTo>
                  <a:pt x="0" y="0"/>
                </a:lnTo>
                <a:lnTo>
                  <a:pt x="0" y="366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27263" y="553642"/>
            <a:ext cx="266065" cy="282575"/>
          </a:xfrm>
          <a:custGeom>
            <a:avLst/>
            <a:gdLst/>
            <a:ahLst/>
            <a:cxnLst/>
            <a:rect l="l" t="t" r="r" b="b"/>
            <a:pathLst>
              <a:path w="266065" h="282575">
                <a:moveTo>
                  <a:pt x="133248" y="0"/>
                </a:moveTo>
                <a:lnTo>
                  <a:pt x="77315" y="9306"/>
                </a:lnTo>
                <a:lnTo>
                  <a:pt x="35214" y="36815"/>
                </a:lnTo>
                <a:lnTo>
                  <a:pt x="8803" y="81199"/>
                </a:lnTo>
                <a:lnTo>
                  <a:pt x="0" y="140650"/>
                </a:lnTo>
                <a:lnTo>
                  <a:pt x="2196" y="171504"/>
                </a:lnTo>
                <a:lnTo>
                  <a:pt x="19808" y="223044"/>
                </a:lnTo>
                <a:lnTo>
                  <a:pt x="54878" y="260569"/>
                </a:lnTo>
                <a:lnTo>
                  <a:pt x="103329" y="279750"/>
                </a:lnTo>
                <a:lnTo>
                  <a:pt x="132428" y="282120"/>
                </a:lnTo>
                <a:lnTo>
                  <a:pt x="162170" y="279750"/>
                </a:lnTo>
                <a:lnTo>
                  <a:pt x="211143" y="260926"/>
                </a:lnTo>
                <a:lnTo>
                  <a:pt x="245868" y="223878"/>
                </a:lnTo>
                <a:lnTo>
                  <a:pt x="250997" y="212642"/>
                </a:lnTo>
                <a:lnTo>
                  <a:pt x="133248" y="212642"/>
                </a:lnTo>
                <a:lnTo>
                  <a:pt x="123226" y="211413"/>
                </a:lnTo>
                <a:lnTo>
                  <a:pt x="95442" y="171504"/>
                </a:lnTo>
                <a:lnTo>
                  <a:pt x="93027" y="140650"/>
                </a:lnTo>
                <a:lnTo>
                  <a:pt x="93645" y="124163"/>
                </a:lnTo>
                <a:lnTo>
                  <a:pt x="107429" y="80206"/>
                </a:lnTo>
                <a:lnTo>
                  <a:pt x="132428" y="70325"/>
                </a:lnTo>
                <a:lnTo>
                  <a:pt x="251471" y="70325"/>
                </a:lnTo>
                <a:lnTo>
                  <a:pt x="249752" y="66115"/>
                </a:lnTo>
                <a:lnTo>
                  <a:pt x="216993" y="26330"/>
                </a:lnTo>
                <a:lnTo>
                  <a:pt x="170541" y="4284"/>
                </a:lnTo>
                <a:lnTo>
                  <a:pt x="152600" y="1083"/>
                </a:lnTo>
                <a:lnTo>
                  <a:pt x="133248" y="0"/>
                </a:lnTo>
                <a:close/>
              </a:path>
              <a:path w="266065" h="282575">
                <a:moveTo>
                  <a:pt x="251471" y="70325"/>
                </a:moveTo>
                <a:lnTo>
                  <a:pt x="132428" y="70325"/>
                </a:lnTo>
                <a:lnTo>
                  <a:pt x="142450" y="71422"/>
                </a:lnTo>
                <a:lnTo>
                  <a:pt x="151067" y="74715"/>
                </a:lnTo>
                <a:lnTo>
                  <a:pt x="169809" y="109877"/>
                </a:lnTo>
                <a:lnTo>
                  <a:pt x="171800" y="140650"/>
                </a:lnTo>
                <a:lnTo>
                  <a:pt x="171315" y="157134"/>
                </a:lnTo>
                <a:lnTo>
                  <a:pt x="158247" y="202045"/>
                </a:lnTo>
                <a:lnTo>
                  <a:pt x="133248" y="212642"/>
                </a:lnTo>
                <a:lnTo>
                  <a:pt x="250997" y="212642"/>
                </a:lnTo>
                <a:lnTo>
                  <a:pt x="256873" y="199769"/>
                </a:lnTo>
                <a:lnTo>
                  <a:pt x="263476" y="172052"/>
                </a:lnTo>
                <a:lnTo>
                  <a:pt x="265676" y="140650"/>
                </a:lnTo>
                <a:lnTo>
                  <a:pt x="264600" y="119933"/>
                </a:lnTo>
                <a:lnTo>
                  <a:pt x="261480" y="100553"/>
                </a:lnTo>
                <a:lnTo>
                  <a:pt x="256476" y="82588"/>
                </a:lnTo>
                <a:lnTo>
                  <a:pt x="251471" y="70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29823" y="558654"/>
            <a:ext cx="91440" cy="272415"/>
          </a:xfrm>
          <a:custGeom>
            <a:avLst/>
            <a:gdLst/>
            <a:ahLst/>
            <a:cxnLst/>
            <a:rect l="l" t="t" r="r" b="b"/>
            <a:pathLst>
              <a:path w="91440" h="272415">
                <a:moveTo>
                  <a:pt x="0" y="272078"/>
                </a:moveTo>
                <a:lnTo>
                  <a:pt x="91347" y="272078"/>
                </a:lnTo>
                <a:lnTo>
                  <a:pt x="91347" y="0"/>
                </a:lnTo>
                <a:lnTo>
                  <a:pt x="0" y="0"/>
                </a:lnTo>
                <a:lnTo>
                  <a:pt x="0" y="27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529823" y="49460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347" y="0"/>
                </a:lnTo>
              </a:path>
            </a:pathLst>
          </a:custGeom>
          <a:ln w="61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658037" y="472439"/>
            <a:ext cx="194945" cy="363855"/>
          </a:xfrm>
          <a:custGeom>
            <a:avLst/>
            <a:gdLst/>
            <a:ahLst/>
            <a:cxnLst/>
            <a:rect l="l" t="t" r="r" b="b"/>
            <a:pathLst>
              <a:path w="194944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807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6092" y="355055"/>
                </a:lnTo>
                <a:lnTo>
                  <a:pt x="194428" y="348263"/>
                </a:lnTo>
                <a:lnTo>
                  <a:pt x="194428" y="288816"/>
                </a:lnTo>
                <a:lnTo>
                  <a:pt x="150021" y="288816"/>
                </a:lnTo>
                <a:lnTo>
                  <a:pt x="139016" y="287234"/>
                </a:lnTo>
                <a:lnTo>
                  <a:pt x="131159" y="282434"/>
                </a:lnTo>
                <a:lnTo>
                  <a:pt x="126446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4944" h="363855">
                <a:moveTo>
                  <a:pt x="194428" y="279605"/>
                </a:moveTo>
                <a:lnTo>
                  <a:pt x="181714" y="283512"/>
                </a:lnTo>
                <a:lnTo>
                  <a:pt x="170018" y="286404"/>
                </a:lnTo>
                <a:lnTo>
                  <a:pt x="159425" y="288199"/>
                </a:lnTo>
                <a:lnTo>
                  <a:pt x="150021" y="288816"/>
                </a:lnTo>
                <a:lnTo>
                  <a:pt x="194428" y="288816"/>
                </a:lnTo>
                <a:lnTo>
                  <a:pt x="194428" y="279605"/>
                </a:lnTo>
                <a:close/>
              </a:path>
              <a:path w="194944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4944" h="363855">
                <a:moveTo>
                  <a:pt x="124876" y="0"/>
                </a:moveTo>
                <a:lnTo>
                  <a:pt x="31848" y="16726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0907" y="472439"/>
            <a:ext cx="193675" cy="363855"/>
          </a:xfrm>
          <a:custGeom>
            <a:avLst/>
            <a:gdLst/>
            <a:ahLst/>
            <a:cxnLst/>
            <a:rect l="l" t="t" r="r" b="b"/>
            <a:pathLst>
              <a:path w="193675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779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5986" y="355055"/>
                </a:lnTo>
                <a:lnTo>
                  <a:pt x="193579" y="348263"/>
                </a:lnTo>
                <a:lnTo>
                  <a:pt x="193579" y="288816"/>
                </a:lnTo>
                <a:lnTo>
                  <a:pt x="149172" y="288816"/>
                </a:lnTo>
                <a:lnTo>
                  <a:pt x="138658" y="287234"/>
                </a:lnTo>
                <a:lnTo>
                  <a:pt x="131053" y="282434"/>
                </a:lnTo>
                <a:lnTo>
                  <a:pt x="126433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3675" h="363855">
                <a:moveTo>
                  <a:pt x="193579" y="279605"/>
                </a:moveTo>
                <a:lnTo>
                  <a:pt x="181342" y="283512"/>
                </a:lnTo>
                <a:lnTo>
                  <a:pt x="169806" y="286404"/>
                </a:lnTo>
                <a:lnTo>
                  <a:pt x="159054" y="288199"/>
                </a:lnTo>
                <a:lnTo>
                  <a:pt x="149172" y="288816"/>
                </a:lnTo>
                <a:lnTo>
                  <a:pt x="193579" y="288816"/>
                </a:lnTo>
                <a:lnTo>
                  <a:pt x="193579" y="279605"/>
                </a:lnTo>
                <a:close/>
              </a:path>
              <a:path w="193675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3675" h="363855">
                <a:moveTo>
                  <a:pt x="124876" y="0"/>
                </a:moveTo>
                <a:lnTo>
                  <a:pt x="31848" y="15059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086294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10" h="282575">
                <a:moveTo>
                  <a:pt x="131551" y="0"/>
                </a:moveTo>
                <a:lnTo>
                  <a:pt x="75403" y="9306"/>
                </a:lnTo>
                <a:lnTo>
                  <a:pt x="34337" y="36815"/>
                </a:lnTo>
                <a:lnTo>
                  <a:pt x="8375" y="81828"/>
                </a:lnTo>
                <a:lnTo>
                  <a:pt x="0" y="143136"/>
                </a:lnTo>
                <a:lnTo>
                  <a:pt x="2222" y="174541"/>
                </a:lnTo>
                <a:lnTo>
                  <a:pt x="20488" y="226035"/>
                </a:lnTo>
                <a:lnTo>
                  <a:pt x="56977" y="261987"/>
                </a:lnTo>
                <a:lnTo>
                  <a:pt x="108517" y="279908"/>
                </a:lnTo>
                <a:lnTo>
                  <a:pt x="139952" y="282120"/>
                </a:lnTo>
                <a:lnTo>
                  <a:pt x="155182" y="281820"/>
                </a:lnTo>
                <a:lnTo>
                  <a:pt x="195248" y="277938"/>
                </a:lnTo>
                <a:lnTo>
                  <a:pt x="239683" y="262031"/>
                </a:lnTo>
                <a:lnTo>
                  <a:pt x="228749" y="215157"/>
                </a:lnTo>
                <a:lnTo>
                  <a:pt x="150841" y="215157"/>
                </a:lnTo>
                <a:lnTo>
                  <a:pt x="138285" y="214368"/>
                </a:lnTo>
                <a:lnTo>
                  <a:pt x="102199" y="195191"/>
                </a:lnTo>
                <a:lnTo>
                  <a:pt x="92999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5947" y="96630"/>
                </a:lnTo>
                <a:lnTo>
                  <a:pt x="119834" y="66556"/>
                </a:lnTo>
                <a:lnTo>
                  <a:pt x="134917" y="63628"/>
                </a:lnTo>
                <a:lnTo>
                  <a:pt x="245431" y="63628"/>
                </a:lnTo>
                <a:lnTo>
                  <a:pt x="238888" y="49858"/>
                </a:lnTo>
                <a:lnTo>
                  <a:pt x="224579" y="31814"/>
                </a:lnTo>
                <a:lnTo>
                  <a:pt x="206515" y="18010"/>
                </a:lnTo>
                <a:lnTo>
                  <a:pt x="184991" y="8056"/>
                </a:lnTo>
                <a:lnTo>
                  <a:pt x="160004" y="2026"/>
                </a:lnTo>
                <a:lnTo>
                  <a:pt x="131551" y="0"/>
                </a:lnTo>
                <a:close/>
              </a:path>
              <a:path w="257810" h="282575">
                <a:moveTo>
                  <a:pt x="225428" y="200917"/>
                </a:moveTo>
                <a:lnTo>
                  <a:pt x="184893" y="212320"/>
                </a:lnTo>
                <a:lnTo>
                  <a:pt x="150841" y="215157"/>
                </a:lnTo>
                <a:lnTo>
                  <a:pt x="228749" y="215157"/>
                </a:lnTo>
                <a:lnTo>
                  <a:pt x="225428" y="200917"/>
                </a:lnTo>
                <a:close/>
              </a:path>
              <a:path w="257810" h="282575">
                <a:moveTo>
                  <a:pt x="245431" y="63628"/>
                </a:moveTo>
                <a:lnTo>
                  <a:pt x="134917" y="63628"/>
                </a:lnTo>
                <a:lnTo>
                  <a:pt x="143248" y="64399"/>
                </a:lnTo>
                <a:lnTo>
                  <a:pt x="150636" y="6665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5" y="71360"/>
                </a:lnTo>
                <a:lnTo>
                  <a:pt x="245431" y="63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558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09" h="282575">
                <a:moveTo>
                  <a:pt x="131579" y="0"/>
                </a:moveTo>
                <a:lnTo>
                  <a:pt x="75431" y="9306"/>
                </a:lnTo>
                <a:lnTo>
                  <a:pt x="34365" y="36815"/>
                </a:lnTo>
                <a:lnTo>
                  <a:pt x="8697" y="81828"/>
                </a:lnTo>
                <a:lnTo>
                  <a:pt x="0" y="143136"/>
                </a:lnTo>
                <a:lnTo>
                  <a:pt x="2346" y="174541"/>
                </a:lnTo>
                <a:lnTo>
                  <a:pt x="20870" y="226035"/>
                </a:lnTo>
                <a:lnTo>
                  <a:pt x="56992" y="261987"/>
                </a:lnTo>
                <a:lnTo>
                  <a:pt x="108530" y="279908"/>
                </a:lnTo>
                <a:lnTo>
                  <a:pt x="139952" y="282120"/>
                </a:lnTo>
                <a:lnTo>
                  <a:pt x="155676" y="281820"/>
                </a:lnTo>
                <a:lnTo>
                  <a:pt x="195276" y="277938"/>
                </a:lnTo>
                <a:lnTo>
                  <a:pt x="239683" y="262031"/>
                </a:lnTo>
                <a:lnTo>
                  <a:pt x="228771" y="215157"/>
                </a:lnTo>
                <a:lnTo>
                  <a:pt x="150841" y="215157"/>
                </a:lnTo>
                <a:lnTo>
                  <a:pt x="138405" y="214368"/>
                </a:lnTo>
                <a:lnTo>
                  <a:pt x="102335" y="195191"/>
                </a:lnTo>
                <a:lnTo>
                  <a:pt x="93027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6436" y="96630"/>
                </a:lnTo>
                <a:lnTo>
                  <a:pt x="119841" y="66556"/>
                </a:lnTo>
                <a:lnTo>
                  <a:pt x="134945" y="63628"/>
                </a:lnTo>
                <a:lnTo>
                  <a:pt x="245438" y="63628"/>
                </a:lnTo>
                <a:lnTo>
                  <a:pt x="238900" y="49858"/>
                </a:lnTo>
                <a:lnTo>
                  <a:pt x="224607" y="31814"/>
                </a:lnTo>
                <a:lnTo>
                  <a:pt x="206540" y="18010"/>
                </a:lnTo>
                <a:lnTo>
                  <a:pt x="185009" y="8056"/>
                </a:lnTo>
                <a:lnTo>
                  <a:pt x="160020" y="2026"/>
                </a:lnTo>
                <a:lnTo>
                  <a:pt x="131579" y="0"/>
                </a:lnTo>
                <a:close/>
              </a:path>
              <a:path w="257809" h="282575">
                <a:moveTo>
                  <a:pt x="225456" y="200917"/>
                </a:moveTo>
                <a:lnTo>
                  <a:pt x="185382" y="212320"/>
                </a:lnTo>
                <a:lnTo>
                  <a:pt x="150841" y="215157"/>
                </a:lnTo>
                <a:lnTo>
                  <a:pt x="228771" y="215157"/>
                </a:lnTo>
                <a:lnTo>
                  <a:pt x="225456" y="200917"/>
                </a:lnTo>
                <a:close/>
              </a:path>
              <a:path w="257809" h="282575">
                <a:moveTo>
                  <a:pt x="245438" y="63628"/>
                </a:moveTo>
                <a:lnTo>
                  <a:pt x="134945" y="63628"/>
                </a:lnTo>
                <a:lnTo>
                  <a:pt x="143260" y="64399"/>
                </a:lnTo>
                <a:lnTo>
                  <a:pt x="150640" y="66659"/>
                </a:lnTo>
                <a:lnTo>
                  <a:pt x="172829" y="9769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9" y="71360"/>
                </a:lnTo>
                <a:lnTo>
                  <a:pt x="245438" y="63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301" y="386537"/>
            <a:ext cx="6401434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9.jp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6.jpg"/><Relationship Id="rId17" Type="http://schemas.openxmlformats.org/officeDocument/2006/relationships/image" Target="../media/image17.png"/><Relationship Id="rId2" Type="http://schemas.openxmlformats.org/officeDocument/2006/relationships/image" Target="../media/image2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oitte.com/" TargetMode="External"/><Relationship Id="rId2" Type="http://schemas.openxmlformats.org/officeDocument/2006/relationships/hyperlink" Target="http://www.deloitte.com/abou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deloitte.com.a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6198" y="731108"/>
            <a:ext cx="105586" cy="105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367" y="465742"/>
            <a:ext cx="302895" cy="365125"/>
          </a:xfrm>
          <a:custGeom>
            <a:avLst/>
            <a:gdLst/>
            <a:ahLst/>
            <a:cxnLst/>
            <a:rect l="l" t="t" r="r" b="b"/>
            <a:pathLst>
              <a:path w="302895" h="365125">
                <a:moveTo>
                  <a:pt x="123193" y="0"/>
                </a:moveTo>
                <a:lnTo>
                  <a:pt x="0" y="0"/>
                </a:lnTo>
                <a:lnTo>
                  <a:pt x="0" y="364990"/>
                </a:lnTo>
                <a:lnTo>
                  <a:pt x="115653" y="364990"/>
                </a:lnTo>
                <a:lnTo>
                  <a:pt x="157765" y="361866"/>
                </a:lnTo>
                <a:lnTo>
                  <a:pt x="194849" y="352544"/>
                </a:lnTo>
                <a:lnTo>
                  <a:pt x="253933" y="315601"/>
                </a:lnTo>
                <a:lnTo>
                  <a:pt x="277482" y="283787"/>
                </a:lnTo>
                <a:lnTo>
                  <a:pt x="96377" y="283787"/>
                </a:lnTo>
                <a:lnTo>
                  <a:pt x="96377" y="79507"/>
                </a:lnTo>
                <a:lnTo>
                  <a:pt x="281385" y="79507"/>
                </a:lnTo>
                <a:lnTo>
                  <a:pt x="276727" y="69834"/>
                </a:lnTo>
                <a:lnTo>
                  <a:pt x="256445" y="45207"/>
                </a:lnTo>
                <a:lnTo>
                  <a:pt x="230322" y="25425"/>
                </a:lnTo>
                <a:lnTo>
                  <a:pt x="199563" y="11298"/>
                </a:lnTo>
                <a:lnTo>
                  <a:pt x="163932" y="2824"/>
                </a:lnTo>
                <a:lnTo>
                  <a:pt x="123193" y="0"/>
                </a:lnTo>
                <a:close/>
              </a:path>
              <a:path w="302895" h="365125">
                <a:moveTo>
                  <a:pt x="281385" y="79507"/>
                </a:moveTo>
                <a:lnTo>
                  <a:pt x="124034" y="79507"/>
                </a:lnTo>
                <a:lnTo>
                  <a:pt x="142758" y="81067"/>
                </a:lnTo>
                <a:lnTo>
                  <a:pt x="158812" y="85692"/>
                </a:lnTo>
                <a:lnTo>
                  <a:pt x="191850" y="117450"/>
                </a:lnTo>
                <a:lnTo>
                  <a:pt x="201565" y="154783"/>
                </a:lnTo>
                <a:lnTo>
                  <a:pt x="202809" y="178313"/>
                </a:lnTo>
                <a:lnTo>
                  <a:pt x="201539" y="203570"/>
                </a:lnTo>
                <a:lnTo>
                  <a:pt x="191142" y="243415"/>
                </a:lnTo>
                <a:lnTo>
                  <a:pt x="155669" y="277408"/>
                </a:lnTo>
                <a:lnTo>
                  <a:pt x="118167" y="283787"/>
                </a:lnTo>
                <a:lnTo>
                  <a:pt x="277482" y="283787"/>
                </a:lnTo>
                <a:lnTo>
                  <a:pt x="290483" y="255946"/>
                </a:lnTo>
                <a:lnTo>
                  <a:pt x="299530" y="218117"/>
                </a:lnTo>
                <a:lnTo>
                  <a:pt x="302529" y="174951"/>
                </a:lnTo>
                <a:lnTo>
                  <a:pt x="299689" y="134780"/>
                </a:lnTo>
                <a:lnTo>
                  <a:pt x="291115" y="99716"/>
                </a:lnTo>
                <a:lnTo>
                  <a:pt x="281385" y="79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049" y="464047"/>
            <a:ext cx="92710" cy="367030"/>
          </a:xfrm>
          <a:custGeom>
            <a:avLst/>
            <a:gdLst/>
            <a:ahLst/>
            <a:cxnLst/>
            <a:rect l="l" t="t" r="r" b="b"/>
            <a:pathLst>
              <a:path w="92709" h="367030">
                <a:moveTo>
                  <a:pt x="0" y="366685"/>
                </a:moveTo>
                <a:lnTo>
                  <a:pt x="92187" y="366685"/>
                </a:lnTo>
                <a:lnTo>
                  <a:pt x="92187" y="0"/>
                </a:lnTo>
                <a:lnTo>
                  <a:pt x="0" y="0"/>
                </a:lnTo>
                <a:lnTo>
                  <a:pt x="0" y="366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7263" y="553642"/>
            <a:ext cx="266065" cy="282575"/>
          </a:xfrm>
          <a:custGeom>
            <a:avLst/>
            <a:gdLst/>
            <a:ahLst/>
            <a:cxnLst/>
            <a:rect l="l" t="t" r="r" b="b"/>
            <a:pathLst>
              <a:path w="266065" h="282575">
                <a:moveTo>
                  <a:pt x="133248" y="0"/>
                </a:moveTo>
                <a:lnTo>
                  <a:pt x="77315" y="9306"/>
                </a:lnTo>
                <a:lnTo>
                  <a:pt x="35214" y="36815"/>
                </a:lnTo>
                <a:lnTo>
                  <a:pt x="8803" y="81199"/>
                </a:lnTo>
                <a:lnTo>
                  <a:pt x="0" y="140650"/>
                </a:lnTo>
                <a:lnTo>
                  <a:pt x="2196" y="171504"/>
                </a:lnTo>
                <a:lnTo>
                  <a:pt x="19808" y="223044"/>
                </a:lnTo>
                <a:lnTo>
                  <a:pt x="54878" y="260569"/>
                </a:lnTo>
                <a:lnTo>
                  <a:pt x="103329" y="279750"/>
                </a:lnTo>
                <a:lnTo>
                  <a:pt x="132428" y="282120"/>
                </a:lnTo>
                <a:lnTo>
                  <a:pt x="162170" y="279750"/>
                </a:lnTo>
                <a:lnTo>
                  <a:pt x="211143" y="260926"/>
                </a:lnTo>
                <a:lnTo>
                  <a:pt x="245868" y="223878"/>
                </a:lnTo>
                <a:lnTo>
                  <a:pt x="250997" y="212642"/>
                </a:lnTo>
                <a:lnTo>
                  <a:pt x="133248" y="212642"/>
                </a:lnTo>
                <a:lnTo>
                  <a:pt x="123226" y="211413"/>
                </a:lnTo>
                <a:lnTo>
                  <a:pt x="95442" y="171504"/>
                </a:lnTo>
                <a:lnTo>
                  <a:pt x="93027" y="140650"/>
                </a:lnTo>
                <a:lnTo>
                  <a:pt x="93645" y="124163"/>
                </a:lnTo>
                <a:lnTo>
                  <a:pt x="107429" y="80206"/>
                </a:lnTo>
                <a:lnTo>
                  <a:pt x="132428" y="70325"/>
                </a:lnTo>
                <a:lnTo>
                  <a:pt x="251471" y="70325"/>
                </a:lnTo>
                <a:lnTo>
                  <a:pt x="249752" y="66115"/>
                </a:lnTo>
                <a:lnTo>
                  <a:pt x="216993" y="26330"/>
                </a:lnTo>
                <a:lnTo>
                  <a:pt x="170541" y="4284"/>
                </a:lnTo>
                <a:lnTo>
                  <a:pt x="152600" y="1083"/>
                </a:lnTo>
                <a:lnTo>
                  <a:pt x="133248" y="0"/>
                </a:lnTo>
                <a:close/>
              </a:path>
              <a:path w="266065" h="282575">
                <a:moveTo>
                  <a:pt x="251471" y="70325"/>
                </a:moveTo>
                <a:lnTo>
                  <a:pt x="132428" y="70325"/>
                </a:lnTo>
                <a:lnTo>
                  <a:pt x="142450" y="71422"/>
                </a:lnTo>
                <a:lnTo>
                  <a:pt x="151067" y="74715"/>
                </a:lnTo>
                <a:lnTo>
                  <a:pt x="169809" y="109877"/>
                </a:lnTo>
                <a:lnTo>
                  <a:pt x="171800" y="140650"/>
                </a:lnTo>
                <a:lnTo>
                  <a:pt x="171315" y="157134"/>
                </a:lnTo>
                <a:lnTo>
                  <a:pt x="158247" y="202045"/>
                </a:lnTo>
                <a:lnTo>
                  <a:pt x="133248" y="212642"/>
                </a:lnTo>
                <a:lnTo>
                  <a:pt x="250997" y="212642"/>
                </a:lnTo>
                <a:lnTo>
                  <a:pt x="256873" y="199769"/>
                </a:lnTo>
                <a:lnTo>
                  <a:pt x="263476" y="172052"/>
                </a:lnTo>
                <a:lnTo>
                  <a:pt x="265676" y="140650"/>
                </a:lnTo>
                <a:lnTo>
                  <a:pt x="264600" y="119933"/>
                </a:lnTo>
                <a:lnTo>
                  <a:pt x="261480" y="100553"/>
                </a:lnTo>
                <a:lnTo>
                  <a:pt x="256476" y="82588"/>
                </a:lnTo>
                <a:lnTo>
                  <a:pt x="251471" y="70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9823" y="558654"/>
            <a:ext cx="91440" cy="272415"/>
          </a:xfrm>
          <a:custGeom>
            <a:avLst/>
            <a:gdLst/>
            <a:ahLst/>
            <a:cxnLst/>
            <a:rect l="l" t="t" r="r" b="b"/>
            <a:pathLst>
              <a:path w="91440" h="272415">
                <a:moveTo>
                  <a:pt x="0" y="272078"/>
                </a:moveTo>
                <a:lnTo>
                  <a:pt x="91347" y="272078"/>
                </a:lnTo>
                <a:lnTo>
                  <a:pt x="91347" y="0"/>
                </a:lnTo>
                <a:lnTo>
                  <a:pt x="0" y="0"/>
                </a:lnTo>
                <a:lnTo>
                  <a:pt x="0" y="272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9823" y="49460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347" y="0"/>
                </a:lnTo>
              </a:path>
            </a:pathLst>
          </a:custGeom>
          <a:ln w="611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037" y="472439"/>
            <a:ext cx="194945" cy="363855"/>
          </a:xfrm>
          <a:custGeom>
            <a:avLst/>
            <a:gdLst/>
            <a:ahLst/>
            <a:cxnLst/>
            <a:rect l="l" t="t" r="r" b="b"/>
            <a:pathLst>
              <a:path w="194944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807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6092" y="355055"/>
                </a:lnTo>
                <a:lnTo>
                  <a:pt x="194428" y="348263"/>
                </a:lnTo>
                <a:lnTo>
                  <a:pt x="194428" y="288816"/>
                </a:lnTo>
                <a:lnTo>
                  <a:pt x="150021" y="288816"/>
                </a:lnTo>
                <a:lnTo>
                  <a:pt x="139016" y="287234"/>
                </a:lnTo>
                <a:lnTo>
                  <a:pt x="131159" y="282434"/>
                </a:lnTo>
                <a:lnTo>
                  <a:pt x="126446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4944" h="363855">
                <a:moveTo>
                  <a:pt x="194428" y="279605"/>
                </a:moveTo>
                <a:lnTo>
                  <a:pt x="181714" y="283512"/>
                </a:lnTo>
                <a:lnTo>
                  <a:pt x="170018" y="286404"/>
                </a:lnTo>
                <a:lnTo>
                  <a:pt x="159425" y="288199"/>
                </a:lnTo>
                <a:lnTo>
                  <a:pt x="150021" y="288816"/>
                </a:lnTo>
                <a:lnTo>
                  <a:pt x="194428" y="288816"/>
                </a:lnTo>
                <a:lnTo>
                  <a:pt x="194428" y="279605"/>
                </a:lnTo>
                <a:close/>
              </a:path>
              <a:path w="194944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4944" h="363855">
                <a:moveTo>
                  <a:pt x="124876" y="0"/>
                </a:moveTo>
                <a:lnTo>
                  <a:pt x="31848" y="16726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907" y="472439"/>
            <a:ext cx="193675" cy="363855"/>
          </a:xfrm>
          <a:custGeom>
            <a:avLst/>
            <a:gdLst/>
            <a:ahLst/>
            <a:cxnLst/>
            <a:rect l="l" t="t" r="r" b="b"/>
            <a:pathLst>
              <a:path w="193675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779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5986" y="355055"/>
                </a:lnTo>
                <a:lnTo>
                  <a:pt x="193579" y="348263"/>
                </a:lnTo>
                <a:lnTo>
                  <a:pt x="193579" y="288816"/>
                </a:lnTo>
                <a:lnTo>
                  <a:pt x="149172" y="288816"/>
                </a:lnTo>
                <a:lnTo>
                  <a:pt x="138658" y="287234"/>
                </a:lnTo>
                <a:lnTo>
                  <a:pt x="131053" y="282434"/>
                </a:lnTo>
                <a:lnTo>
                  <a:pt x="126433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3675" h="363855">
                <a:moveTo>
                  <a:pt x="193579" y="279605"/>
                </a:moveTo>
                <a:lnTo>
                  <a:pt x="181342" y="283512"/>
                </a:lnTo>
                <a:lnTo>
                  <a:pt x="169806" y="286404"/>
                </a:lnTo>
                <a:lnTo>
                  <a:pt x="159054" y="288199"/>
                </a:lnTo>
                <a:lnTo>
                  <a:pt x="149172" y="288816"/>
                </a:lnTo>
                <a:lnTo>
                  <a:pt x="193579" y="288816"/>
                </a:lnTo>
                <a:lnTo>
                  <a:pt x="193579" y="279605"/>
                </a:lnTo>
                <a:close/>
              </a:path>
              <a:path w="193675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3675" h="363855">
                <a:moveTo>
                  <a:pt x="124876" y="0"/>
                </a:moveTo>
                <a:lnTo>
                  <a:pt x="31848" y="15059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6294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10" h="282575">
                <a:moveTo>
                  <a:pt x="131551" y="0"/>
                </a:moveTo>
                <a:lnTo>
                  <a:pt x="75403" y="9306"/>
                </a:lnTo>
                <a:lnTo>
                  <a:pt x="34337" y="36815"/>
                </a:lnTo>
                <a:lnTo>
                  <a:pt x="8375" y="81828"/>
                </a:lnTo>
                <a:lnTo>
                  <a:pt x="0" y="143136"/>
                </a:lnTo>
                <a:lnTo>
                  <a:pt x="2222" y="174541"/>
                </a:lnTo>
                <a:lnTo>
                  <a:pt x="20488" y="226035"/>
                </a:lnTo>
                <a:lnTo>
                  <a:pt x="56977" y="261987"/>
                </a:lnTo>
                <a:lnTo>
                  <a:pt x="108517" y="279908"/>
                </a:lnTo>
                <a:lnTo>
                  <a:pt x="139952" y="282120"/>
                </a:lnTo>
                <a:lnTo>
                  <a:pt x="155182" y="281820"/>
                </a:lnTo>
                <a:lnTo>
                  <a:pt x="195248" y="277938"/>
                </a:lnTo>
                <a:lnTo>
                  <a:pt x="239683" y="262031"/>
                </a:lnTo>
                <a:lnTo>
                  <a:pt x="228749" y="215157"/>
                </a:lnTo>
                <a:lnTo>
                  <a:pt x="150841" y="215157"/>
                </a:lnTo>
                <a:lnTo>
                  <a:pt x="138285" y="214368"/>
                </a:lnTo>
                <a:lnTo>
                  <a:pt x="102199" y="195191"/>
                </a:lnTo>
                <a:lnTo>
                  <a:pt x="92999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5947" y="96630"/>
                </a:lnTo>
                <a:lnTo>
                  <a:pt x="119834" y="66556"/>
                </a:lnTo>
                <a:lnTo>
                  <a:pt x="134917" y="63628"/>
                </a:lnTo>
                <a:lnTo>
                  <a:pt x="245431" y="63628"/>
                </a:lnTo>
                <a:lnTo>
                  <a:pt x="238888" y="49858"/>
                </a:lnTo>
                <a:lnTo>
                  <a:pt x="224579" y="31814"/>
                </a:lnTo>
                <a:lnTo>
                  <a:pt x="206515" y="18010"/>
                </a:lnTo>
                <a:lnTo>
                  <a:pt x="184991" y="8056"/>
                </a:lnTo>
                <a:lnTo>
                  <a:pt x="160004" y="2026"/>
                </a:lnTo>
                <a:lnTo>
                  <a:pt x="131551" y="0"/>
                </a:lnTo>
                <a:close/>
              </a:path>
              <a:path w="257810" h="282575">
                <a:moveTo>
                  <a:pt x="225428" y="200917"/>
                </a:moveTo>
                <a:lnTo>
                  <a:pt x="184893" y="212320"/>
                </a:lnTo>
                <a:lnTo>
                  <a:pt x="150841" y="215157"/>
                </a:lnTo>
                <a:lnTo>
                  <a:pt x="228749" y="215157"/>
                </a:lnTo>
                <a:lnTo>
                  <a:pt x="225428" y="200917"/>
                </a:lnTo>
                <a:close/>
              </a:path>
              <a:path w="257810" h="282575">
                <a:moveTo>
                  <a:pt x="245431" y="63628"/>
                </a:moveTo>
                <a:lnTo>
                  <a:pt x="134917" y="63628"/>
                </a:lnTo>
                <a:lnTo>
                  <a:pt x="143248" y="64399"/>
                </a:lnTo>
                <a:lnTo>
                  <a:pt x="150636" y="6665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5" y="71360"/>
                </a:lnTo>
                <a:lnTo>
                  <a:pt x="245431" y="63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558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09" h="282575">
                <a:moveTo>
                  <a:pt x="131579" y="0"/>
                </a:moveTo>
                <a:lnTo>
                  <a:pt x="75431" y="9306"/>
                </a:lnTo>
                <a:lnTo>
                  <a:pt x="34365" y="36815"/>
                </a:lnTo>
                <a:lnTo>
                  <a:pt x="8697" y="81828"/>
                </a:lnTo>
                <a:lnTo>
                  <a:pt x="0" y="143136"/>
                </a:lnTo>
                <a:lnTo>
                  <a:pt x="2346" y="174541"/>
                </a:lnTo>
                <a:lnTo>
                  <a:pt x="20870" y="226035"/>
                </a:lnTo>
                <a:lnTo>
                  <a:pt x="56992" y="261987"/>
                </a:lnTo>
                <a:lnTo>
                  <a:pt x="108530" y="279908"/>
                </a:lnTo>
                <a:lnTo>
                  <a:pt x="139952" y="282120"/>
                </a:lnTo>
                <a:lnTo>
                  <a:pt x="155676" y="281820"/>
                </a:lnTo>
                <a:lnTo>
                  <a:pt x="195276" y="277938"/>
                </a:lnTo>
                <a:lnTo>
                  <a:pt x="239683" y="262031"/>
                </a:lnTo>
                <a:lnTo>
                  <a:pt x="228771" y="215157"/>
                </a:lnTo>
                <a:lnTo>
                  <a:pt x="150841" y="215157"/>
                </a:lnTo>
                <a:lnTo>
                  <a:pt x="138405" y="214368"/>
                </a:lnTo>
                <a:lnTo>
                  <a:pt x="102335" y="195191"/>
                </a:lnTo>
                <a:lnTo>
                  <a:pt x="93027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6436" y="96630"/>
                </a:lnTo>
                <a:lnTo>
                  <a:pt x="119841" y="66556"/>
                </a:lnTo>
                <a:lnTo>
                  <a:pt x="134945" y="63628"/>
                </a:lnTo>
                <a:lnTo>
                  <a:pt x="245438" y="63628"/>
                </a:lnTo>
                <a:lnTo>
                  <a:pt x="238900" y="49858"/>
                </a:lnTo>
                <a:lnTo>
                  <a:pt x="224607" y="31814"/>
                </a:lnTo>
                <a:lnTo>
                  <a:pt x="206540" y="18010"/>
                </a:lnTo>
                <a:lnTo>
                  <a:pt x="185009" y="8056"/>
                </a:lnTo>
                <a:lnTo>
                  <a:pt x="160020" y="2026"/>
                </a:lnTo>
                <a:lnTo>
                  <a:pt x="131579" y="0"/>
                </a:lnTo>
                <a:close/>
              </a:path>
              <a:path w="257809" h="282575">
                <a:moveTo>
                  <a:pt x="225456" y="200917"/>
                </a:moveTo>
                <a:lnTo>
                  <a:pt x="185382" y="212320"/>
                </a:lnTo>
                <a:lnTo>
                  <a:pt x="150841" y="215157"/>
                </a:lnTo>
                <a:lnTo>
                  <a:pt x="228771" y="215157"/>
                </a:lnTo>
                <a:lnTo>
                  <a:pt x="225456" y="200917"/>
                </a:lnTo>
                <a:close/>
              </a:path>
              <a:path w="257809" h="282575">
                <a:moveTo>
                  <a:pt x="245438" y="63628"/>
                </a:moveTo>
                <a:lnTo>
                  <a:pt x="134945" y="63628"/>
                </a:lnTo>
                <a:lnTo>
                  <a:pt x="143260" y="64399"/>
                </a:lnTo>
                <a:lnTo>
                  <a:pt x="150640" y="66659"/>
                </a:lnTo>
                <a:lnTo>
                  <a:pt x="172829" y="9769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9" y="71360"/>
                </a:lnTo>
                <a:lnTo>
                  <a:pt x="245438" y="63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8535" y="0"/>
            <a:ext cx="3615054" cy="228600"/>
          </a:xfrm>
          <a:custGeom>
            <a:avLst/>
            <a:gdLst/>
            <a:ahLst/>
            <a:cxnLst/>
            <a:rect l="l" t="t" r="r" b="b"/>
            <a:pathLst>
              <a:path w="3615054" h="228600">
                <a:moveTo>
                  <a:pt x="0" y="228600"/>
                </a:moveTo>
                <a:lnTo>
                  <a:pt x="3614927" y="228600"/>
                </a:lnTo>
                <a:lnTo>
                  <a:pt x="361492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21036" y="6353867"/>
            <a:ext cx="228506" cy="156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76845" y="6392881"/>
            <a:ext cx="89029" cy="115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88429" y="6392881"/>
            <a:ext cx="80713" cy="117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93479" y="6394650"/>
            <a:ext cx="89029" cy="115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16337" y="6346185"/>
            <a:ext cx="124045" cy="163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72440" y="6392881"/>
            <a:ext cx="210716" cy="1666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49299" y="6344997"/>
            <a:ext cx="200003" cy="199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7608" y="697991"/>
            <a:ext cx="5399532" cy="53995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8909" y="5490737"/>
            <a:ext cx="8397875" cy="6305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Sherpa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Internship</a:t>
            </a:r>
            <a:endParaRPr sz="18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Technology,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Strategy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Architecture –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Optimisation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sz="1600" spc="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909" y="5244846"/>
            <a:ext cx="1252354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FFFFFF"/>
                </a:solidFill>
                <a:latin typeface="Verdana"/>
                <a:cs typeface="Verdana"/>
              </a:rPr>
              <a:t>25 AUGUST 2020</a:t>
            </a:r>
            <a:endParaRPr sz="1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Presentation</a:t>
            </a:r>
            <a:r>
              <a:rPr sz="650" spc="-7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title  [To edit, click View &gt; Slide Master &gt; Slide</a:t>
            </a:r>
            <a:r>
              <a:rPr sz="650" spc="1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650" spc="-5" dirty="0">
                <a:latin typeface="Verdana"/>
                <a:cs typeface="Verdana"/>
              </a:rPr>
              <a:t>© 2019 Deloitte Consulting Pty Ltd. All rights  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9785" y="1864614"/>
            <a:ext cx="0" cy="4277360"/>
          </a:xfrm>
          <a:custGeom>
            <a:avLst/>
            <a:gdLst/>
            <a:ahLst/>
            <a:cxnLst/>
            <a:rect l="l" t="t" r="r" b="b"/>
            <a:pathLst>
              <a:path h="4277360">
                <a:moveTo>
                  <a:pt x="0" y="0"/>
                </a:moveTo>
                <a:lnTo>
                  <a:pt x="0" y="4277156"/>
                </a:lnTo>
              </a:path>
            </a:pathLst>
          </a:custGeom>
          <a:ln w="38100">
            <a:solidFill>
              <a:srgbClr val="52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Market </a:t>
            </a:r>
            <a:r>
              <a:rPr dirty="0"/>
              <a:t>Scan | Shortlisting and </a:t>
            </a:r>
            <a:r>
              <a:rPr spc="-5" dirty="0"/>
              <a:t>Provider</a:t>
            </a:r>
            <a:r>
              <a:rPr spc="-145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87727" y="637108"/>
            <a:ext cx="7818755" cy="571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An assessment of the Financial Accounting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System market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landscape to establish</a:t>
            </a:r>
            <a:r>
              <a:rPr sz="1400" spc="-24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evaluate the </a:t>
            </a:r>
            <a:r>
              <a:rPr sz="1400" spc="5" dirty="0">
                <a:solidFill>
                  <a:srgbClr val="565656"/>
                </a:solidFill>
                <a:latin typeface="Verdana"/>
                <a:cs typeface="Verdana"/>
              </a:rPr>
              <a:t>following</a:t>
            </a:r>
            <a:r>
              <a:rPr sz="1400" spc="-80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attributes:</a:t>
            </a:r>
            <a:endParaRPr sz="1400">
              <a:latin typeface="Verdana"/>
              <a:cs typeface="Verdana"/>
            </a:endParaRPr>
          </a:p>
          <a:p>
            <a:pPr marL="38100" marR="5080">
              <a:lnSpc>
                <a:spcPct val="100000"/>
              </a:lnSpc>
              <a:spcBef>
                <a:spcPts val="1145"/>
              </a:spcBef>
            </a:pP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These attributes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have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been selected based 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on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Workshops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conducted with Sector Metric’s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Executive 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Committee,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key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stakeholders 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from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their Finance </a:t>
            </a:r>
            <a:r>
              <a:rPr sz="1200" spc="-30" dirty="0">
                <a:solidFill>
                  <a:srgbClr val="565656"/>
                </a:solidFill>
                <a:latin typeface="Verdana"/>
                <a:cs typeface="Verdana"/>
              </a:rPr>
              <a:t>Team,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Deloitte’s 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IP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and previous market</a:t>
            </a:r>
            <a:r>
              <a:rPr sz="1200" spc="16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experience.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Who plays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in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the market (short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longlist)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Financial Accounting service</a:t>
            </a:r>
            <a:r>
              <a:rPr sz="1000" i="1" spc="9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offering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Operations and Support in</a:t>
            </a:r>
            <a:r>
              <a:rPr sz="1000" i="1" spc="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Australia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Company fundamentals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and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depth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of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market presence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Time in operation and</a:t>
            </a:r>
            <a:r>
              <a:rPr sz="1000" i="1" spc="6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history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Financial position and</a:t>
            </a:r>
            <a:r>
              <a:rPr sz="1000" i="1" spc="5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performance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Credibility </a:t>
            </a:r>
            <a:r>
              <a:rPr sz="1000" i="1" spc="-10" dirty="0">
                <a:latin typeface="Verdana"/>
                <a:cs typeface="Verdana"/>
              </a:rPr>
              <a:t>of ownership </a:t>
            </a:r>
            <a:r>
              <a:rPr sz="1000" i="1" spc="-5" dirty="0">
                <a:latin typeface="Verdana"/>
                <a:cs typeface="Verdana"/>
              </a:rPr>
              <a:t>and</a:t>
            </a:r>
            <a:r>
              <a:rPr sz="1000" i="1" spc="85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leadership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Scale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Reputation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Proven experience in Financial Accounting</a:t>
            </a:r>
            <a:r>
              <a:rPr sz="1200" b="1" spc="5" dirty="0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System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Client</a:t>
            </a:r>
            <a:r>
              <a:rPr sz="1000" i="1" spc="1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base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Experience and clients delivering similar </a:t>
            </a:r>
            <a:r>
              <a:rPr sz="1000" i="1" spc="-10" dirty="0">
                <a:latin typeface="Verdana"/>
                <a:cs typeface="Verdana"/>
              </a:rPr>
              <a:t>services</a:t>
            </a:r>
            <a:r>
              <a:rPr sz="1000" i="1" spc="1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(SaaS)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Relevant projects of similar </a:t>
            </a:r>
            <a:r>
              <a:rPr sz="1000" i="1" spc="-10" dirty="0">
                <a:latin typeface="Verdana"/>
                <a:cs typeface="Verdana"/>
              </a:rPr>
              <a:t>scope </a:t>
            </a:r>
            <a:r>
              <a:rPr sz="1000" i="1" spc="-5" dirty="0">
                <a:latin typeface="Verdana"/>
                <a:cs typeface="Verdana"/>
              </a:rPr>
              <a:t>and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scale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Scope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of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 Service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Financial Accounting system functions and</a:t>
            </a:r>
            <a:r>
              <a:rPr sz="1000" i="1" spc="13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capabilities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Additional service offerings such as Payroll and Expense Management</a:t>
            </a:r>
            <a:r>
              <a:rPr sz="1000" i="1" spc="229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System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Ease of Integration with</a:t>
            </a:r>
            <a:r>
              <a:rPr sz="1000" i="1" spc="95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Salesforce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Reporting</a:t>
            </a:r>
            <a:r>
              <a:rPr sz="1000" i="1" spc="3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capabilities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Long term vision, technology alignment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and</a:t>
            </a:r>
            <a:r>
              <a:rPr sz="1200" b="1" spc="10" dirty="0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innovation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Native Cloud</a:t>
            </a:r>
            <a:r>
              <a:rPr sz="1000" i="1" spc="3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Application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Supports API</a:t>
            </a:r>
            <a:r>
              <a:rPr sz="1000" i="1" spc="3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capabilities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Strong investment in R&amp;D and</a:t>
            </a:r>
            <a:r>
              <a:rPr sz="1000" i="1" spc="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innovation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9832" y="5564378"/>
            <a:ext cx="318135" cy="252729"/>
          </a:xfrm>
          <a:custGeom>
            <a:avLst/>
            <a:gdLst/>
            <a:ahLst/>
            <a:cxnLst/>
            <a:rect l="l" t="t" r="r" b="b"/>
            <a:pathLst>
              <a:path w="318135" h="252729">
                <a:moveTo>
                  <a:pt x="217931" y="220980"/>
                </a:moveTo>
                <a:lnTo>
                  <a:pt x="191008" y="220980"/>
                </a:lnTo>
                <a:lnTo>
                  <a:pt x="193421" y="223520"/>
                </a:lnTo>
                <a:lnTo>
                  <a:pt x="193421" y="228600"/>
                </a:lnTo>
                <a:lnTo>
                  <a:pt x="195834" y="229870"/>
                </a:lnTo>
                <a:lnTo>
                  <a:pt x="200787" y="240030"/>
                </a:lnTo>
                <a:lnTo>
                  <a:pt x="208025" y="241300"/>
                </a:lnTo>
                <a:lnTo>
                  <a:pt x="217931" y="246380"/>
                </a:lnTo>
                <a:lnTo>
                  <a:pt x="217931" y="248920"/>
                </a:lnTo>
                <a:lnTo>
                  <a:pt x="220344" y="248920"/>
                </a:lnTo>
                <a:lnTo>
                  <a:pt x="225171" y="252730"/>
                </a:lnTo>
                <a:lnTo>
                  <a:pt x="239418" y="252730"/>
                </a:lnTo>
                <a:lnTo>
                  <a:pt x="245395" y="248920"/>
                </a:lnTo>
                <a:lnTo>
                  <a:pt x="250467" y="243840"/>
                </a:lnTo>
                <a:lnTo>
                  <a:pt x="254635" y="237490"/>
                </a:lnTo>
                <a:lnTo>
                  <a:pt x="257048" y="234950"/>
                </a:lnTo>
                <a:lnTo>
                  <a:pt x="257048" y="232410"/>
                </a:lnTo>
                <a:lnTo>
                  <a:pt x="259461" y="229870"/>
                </a:lnTo>
                <a:lnTo>
                  <a:pt x="261112" y="228600"/>
                </a:lnTo>
                <a:lnTo>
                  <a:pt x="230124" y="228600"/>
                </a:lnTo>
                <a:lnTo>
                  <a:pt x="227711" y="226060"/>
                </a:lnTo>
                <a:lnTo>
                  <a:pt x="225171" y="226060"/>
                </a:lnTo>
                <a:lnTo>
                  <a:pt x="220344" y="223520"/>
                </a:lnTo>
                <a:lnTo>
                  <a:pt x="217931" y="220980"/>
                </a:lnTo>
                <a:close/>
              </a:path>
              <a:path w="318135" h="252729">
                <a:moveTo>
                  <a:pt x="254635" y="36830"/>
                </a:moveTo>
                <a:lnTo>
                  <a:pt x="205612" y="36830"/>
                </a:lnTo>
                <a:lnTo>
                  <a:pt x="208025" y="39370"/>
                </a:lnTo>
                <a:lnTo>
                  <a:pt x="215392" y="39370"/>
                </a:lnTo>
                <a:lnTo>
                  <a:pt x="215392" y="44450"/>
                </a:lnTo>
                <a:lnTo>
                  <a:pt x="217931" y="46990"/>
                </a:lnTo>
                <a:lnTo>
                  <a:pt x="222758" y="53340"/>
                </a:lnTo>
                <a:lnTo>
                  <a:pt x="239903" y="53340"/>
                </a:lnTo>
                <a:lnTo>
                  <a:pt x="239903" y="55880"/>
                </a:lnTo>
                <a:lnTo>
                  <a:pt x="242316" y="55880"/>
                </a:lnTo>
                <a:lnTo>
                  <a:pt x="242316" y="58420"/>
                </a:lnTo>
                <a:lnTo>
                  <a:pt x="244856" y="59690"/>
                </a:lnTo>
                <a:lnTo>
                  <a:pt x="247235" y="64770"/>
                </a:lnTo>
                <a:lnTo>
                  <a:pt x="251221" y="69850"/>
                </a:lnTo>
                <a:lnTo>
                  <a:pt x="257518" y="73660"/>
                </a:lnTo>
                <a:lnTo>
                  <a:pt x="266827" y="73660"/>
                </a:lnTo>
                <a:lnTo>
                  <a:pt x="266827" y="85090"/>
                </a:lnTo>
                <a:lnTo>
                  <a:pt x="274193" y="92710"/>
                </a:lnTo>
                <a:lnTo>
                  <a:pt x="279019" y="96520"/>
                </a:lnTo>
                <a:lnTo>
                  <a:pt x="283972" y="99060"/>
                </a:lnTo>
                <a:lnTo>
                  <a:pt x="286385" y="106680"/>
                </a:lnTo>
                <a:lnTo>
                  <a:pt x="286385" y="118110"/>
                </a:lnTo>
                <a:lnTo>
                  <a:pt x="283972" y="127000"/>
                </a:lnTo>
                <a:lnTo>
                  <a:pt x="291338" y="135890"/>
                </a:lnTo>
                <a:lnTo>
                  <a:pt x="293750" y="135890"/>
                </a:lnTo>
                <a:lnTo>
                  <a:pt x="293750" y="138430"/>
                </a:lnTo>
                <a:lnTo>
                  <a:pt x="287154" y="147320"/>
                </a:lnTo>
                <a:lnTo>
                  <a:pt x="284892" y="156210"/>
                </a:lnTo>
                <a:lnTo>
                  <a:pt x="285821" y="162560"/>
                </a:lnTo>
                <a:lnTo>
                  <a:pt x="288798" y="167640"/>
                </a:lnTo>
                <a:lnTo>
                  <a:pt x="286385" y="167640"/>
                </a:lnTo>
                <a:lnTo>
                  <a:pt x="286385" y="170180"/>
                </a:lnTo>
                <a:lnTo>
                  <a:pt x="283972" y="170180"/>
                </a:lnTo>
                <a:lnTo>
                  <a:pt x="279713" y="177800"/>
                </a:lnTo>
                <a:lnTo>
                  <a:pt x="277526" y="184150"/>
                </a:lnTo>
                <a:lnTo>
                  <a:pt x="276721" y="191770"/>
                </a:lnTo>
                <a:lnTo>
                  <a:pt x="276606" y="200660"/>
                </a:lnTo>
                <a:lnTo>
                  <a:pt x="266068" y="203200"/>
                </a:lnTo>
                <a:lnTo>
                  <a:pt x="256698" y="205740"/>
                </a:lnTo>
                <a:lnTo>
                  <a:pt x="248709" y="210820"/>
                </a:lnTo>
                <a:lnTo>
                  <a:pt x="237490" y="220980"/>
                </a:lnTo>
                <a:lnTo>
                  <a:pt x="234950" y="226060"/>
                </a:lnTo>
                <a:lnTo>
                  <a:pt x="232537" y="226060"/>
                </a:lnTo>
                <a:lnTo>
                  <a:pt x="232537" y="228600"/>
                </a:lnTo>
                <a:lnTo>
                  <a:pt x="261112" y="228600"/>
                </a:lnTo>
                <a:lnTo>
                  <a:pt x="264414" y="226060"/>
                </a:lnTo>
                <a:lnTo>
                  <a:pt x="271780" y="223520"/>
                </a:lnTo>
                <a:lnTo>
                  <a:pt x="288798" y="223520"/>
                </a:lnTo>
                <a:lnTo>
                  <a:pt x="296164" y="220980"/>
                </a:lnTo>
                <a:lnTo>
                  <a:pt x="298704" y="217170"/>
                </a:lnTo>
                <a:lnTo>
                  <a:pt x="303530" y="209550"/>
                </a:lnTo>
                <a:lnTo>
                  <a:pt x="303530" y="203200"/>
                </a:lnTo>
                <a:lnTo>
                  <a:pt x="301117" y="200660"/>
                </a:lnTo>
                <a:lnTo>
                  <a:pt x="301117" y="186690"/>
                </a:lnTo>
                <a:lnTo>
                  <a:pt x="303530" y="186690"/>
                </a:lnTo>
                <a:lnTo>
                  <a:pt x="307806" y="180340"/>
                </a:lnTo>
                <a:lnTo>
                  <a:pt x="311832" y="173990"/>
                </a:lnTo>
                <a:lnTo>
                  <a:pt x="313549" y="165100"/>
                </a:lnTo>
                <a:lnTo>
                  <a:pt x="310896" y="156210"/>
                </a:lnTo>
                <a:lnTo>
                  <a:pt x="310896" y="154940"/>
                </a:lnTo>
                <a:lnTo>
                  <a:pt x="313309" y="154940"/>
                </a:lnTo>
                <a:lnTo>
                  <a:pt x="317075" y="146050"/>
                </a:lnTo>
                <a:lnTo>
                  <a:pt x="317627" y="137160"/>
                </a:lnTo>
                <a:lnTo>
                  <a:pt x="315416" y="128270"/>
                </a:lnTo>
                <a:lnTo>
                  <a:pt x="310896" y="119380"/>
                </a:lnTo>
                <a:lnTo>
                  <a:pt x="310896" y="107950"/>
                </a:lnTo>
                <a:lnTo>
                  <a:pt x="309629" y="100330"/>
                </a:lnTo>
                <a:lnTo>
                  <a:pt x="306292" y="92710"/>
                </a:lnTo>
                <a:lnTo>
                  <a:pt x="301573" y="86360"/>
                </a:lnTo>
                <a:lnTo>
                  <a:pt x="296164" y="81280"/>
                </a:lnTo>
                <a:lnTo>
                  <a:pt x="296164" y="78740"/>
                </a:lnTo>
                <a:lnTo>
                  <a:pt x="291338" y="76200"/>
                </a:lnTo>
                <a:lnTo>
                  <a:pt x="291338" y="73660"/>
                </a:lnTo>
                <a:lnTo>
                  <a:pt x="288508" y="67310"/>
                </a:lnTo>
                <a:lnTo>
                  <a:pt x="283654" y="59690"/>
                </a:lnTo>
                <a:lnTo>
                  <a:pt x="276514" y="54610"/>
                </a:lnTo>
                <a:lnTo>
                  <a:pt x="266827" y="53340"/>
                </a:lnTo>
                <a:lnTo>
                  <a:pt x="266827" y="50800"/>
                </a:lnTo>
                <a:lnTo>
                  <a:pt x="264414" y="48260"/>
                </a:lnTo>
                <a:lnTo>
                  <a:pt x="264414" y="46990"/>
                </a:lnTo>
                <a:lnTo>
                  <a:pt x="259461" y="44450"/>
                </a:lnTo>
                <a:lnTo>
                  <a:pt x="259461" y="41910"/>
                </a:lnTo>
                <a:lnTo>
                  <a:pt x="254635" y="36830"/>
                </a:lnTo>
                <a:close/>
              </a:path>
              <a:path w="318135" h="252729">
                <a:moveTo>
                  <a:pt x="206578" y="203200"/>
                </a:moveTo>
                <a:lnTo>
                  <a:pt x="168910" y="203200"/>
                </a:lnTo>
                <a:lnTo>
                  <a:pt x="166497" y="207010"/>
                </a:lnTo>
                <a:lnTo>
                  <a:pt x="168910" y="214630"/>
                </a:lnTo>
                <a:lnTo>
                  <a:pt x="171323" y="217170"/>
                </a:lnTo>
                <a:lnTo>
                  <a:pt x="171323" y="218440"/>
                </a:lnTo>
                <a:lnTo>
                  <a:pt x="176275" y="223520"/>
                </a:lnTo>
                <a:lnTo>
                  <a:pt x="188468" y="223520"/>
                </a:lnTo>
                <a:lnTo>
                  <a:pt x="191008" y="220980"/>
                </a:lnTo>
                <a:lnTo>
                  <a:pt x="217931" y="220980"/>
                </a:lnTo>
                <a:lnTo>
                  <a:pt x="215392" y="218440"/>
                </a:lnTo>
                <a:lnTo>
                  <a:pt x="215392" y="214630"/>
                </a:lnTo>
                <a:lnTo>
                  <a:pt x="212979" y="212090"/>
                </a:lnTo>
                <a:lnTo>
                  <a:pt x="208025" y="207010"/>
                </a:lnTo>
                <a:lnTo>
                  <a:pt x="206578" y="203200"/>
                </a:lnTo>
                <a:close/>
              </a:path>
              <a:path w="318135" h="252729">
                <a:moveTo>
                  <a:pt x="195834" y="198120"/>
                </a:moveTo>
                <a:lnTo>
                  <a:pt x="112649" y="198120"/>
                </a:lnTo>
                <a:lnTo>
                  <a:pt x="117475" y="203200"/>
                </a:lnTo>
                <a:lnTo>
                  <a:pt x="127428" y="208280"/>
                </a:lnTo>
                <a:lnTo>
                  <a:pt x="138049" y="210820"/>
                </a:lnTo>
                <a:lnTo>
                  <a:pt x="148193" y="208280"/>
                </a:lnTo>
                <a:lnTo>
                  <a:pt x="156718" y="203200"/>
                </a:lnTo>
                <a:lnTo>
                  <a:pt x="206578" y="203200"/>
                </a:lnTo>
                <a:lnTo>
                  <a:pt x="205612" y="200660"/>
                </a:lnTo>
                <a:lnTo>
                  <a:pt x="195834" y="198120"/>
                </a:lnTo>
                <a:close/>
              </a:path>
              <a:path w="318135" h="252729">
                <a:moveTo>
                  <a:pt x="188468" y="180340"/>
                </a:moveTo>
                <a:lnTo>
                  <a:pt x="153638" y="180340"/>
                </a:lnTo>
                <a:lnTo>
                  <a:pt x="145926" y="182880"/>
                </a:lnTo>
                <a:lnTo>
                  <a:pt x="139573" y="186690"/>
                </a:lnTo>
                <a:lnTo>
                  <a:pt x="137160" y="189230"/>
                </a:lnTo>
                <a:lnTo>
                  <a:pt x="58800" y="189230"/>
                </a:lnTo>
                <a:lnTo>
                  <a:pt x="66167" y="191770"/>
                </a:lnTo>
                <a:lnTo>
                  <a:pt x="75946" y="198120"/>
                </a:lnTo>
                <a:lnTo>
                  <a:pt x="80772" y="203200"/>
                </a:lnTo>
                <a:lnTo>
                  <a:pt x="85725" y="207010"/>
                </a:lnTo>
                <a:lnTo>
                  <a:pt x="100330" y="207010"/>
                </a:lnTo>
                <a:lnTo>
                  <a:pt x="105283" y="204470"/>
                </a:lnTo>
                <a:lnTo>
                  <a:pt x="107696" y="203200"/>
                </a:lnTo>
                <a:lnTo>
                  <a:pt x="110236" y="200660"/>
                </a:lnTo>
                <a:lnTo>
                  <a:pt x="112649" y="200660"/>
                </a:lnTo>
                <a:lnTo>
                  <a:pt x="112649" y="198120"/>
                </a:lnTo>
                <a:lnTo>
                  <a:pt x="195834" y="198120"/>
                </a:lnTo>
                <a:lnTo>
                  <a:pt x="198247" y="193040"/>
                </a:lnTo>
                <a:lnTo>
                  <a:pt x="198247" y="189230"/>
                </a:lnTo>
                <a:lnTo>
                  <a:pt x="193421" y="184150"/>
                </a:lnTo>
                <a:lnTo>
                  <a:pt x="193421" y="181610"/>
                </a:lnTo>
                <a:lnTo>
                  <a:pt x="188468" y="180340"/>
                </a:lnTo>
                <a:close/>
              </a:path>
              <a:path w="318135" h="252729">
                <a:moveTo>
                  <a:pt x="56387" y="166370"/>
                </a:moveTo>
                <a:lnTo>
                  <a:pt x="46481" y="166370"/>
                </a:lnTo>
                <a:lnTo>
                  <a:pt x="46481" y="167640"/>
                </a:lnTo>
                <a:lnTo>
                  <a:pt x="17144" y="167640"/>
                </a:lnTo>
                <a:lnTo>
                  <a:pt x="19558" y="170180"/>
                </a:lnTo>
                <a:lnTo>
                  <a:pt x="24511" y="172720"/>
                </a:lnTo>
                <a:lnTo>
                  <a:pt x="24511" y="184150"/>
                </a:lnTo>
                <a:lnTo>
                  <a:pt x="31877" y="189230"/>
                </a:lnTo>
                <a:lnTo>
                  <a:pt x="134619" y="189230"/>
                </a:lnTo>
                <a:lnTo>
                  <a:pt x="134619" y="186690"/>
                </a:lnTo>
                <a:lnTo>
                  <a:pt x="132206" y="186690"/>
                </a:lnTo>
                <a:lnTo>
                  <a:pt x="131000" y="184150"/>
                </a:lnTo>
                <a:lnTo>
                  <a:pt x="93091" y="184150"/>
                </a:lnTo>
                <a:lnTo>
                  <a:pt x="90550" y="181610"/>
                </a:lnTo>
                <a:lnTo>
                  <a:pt x="82462" y="175260"/>
                </a:lnTo>
                <a:lnTo>
                  <a:pt x="73469" y="170180"/>
                </a:lnTo>
                <a:lnTo>
                  <a:pt x="64476" y="167640"/>
                </a:lnTo>
                <a:lnTo>
                  <a:pt x="56387" y="166370"/>
                </a:lnTo>
                <a:close/>
              </a:path>
              <a:path w="318135" h="252729">
                <a:moveTo>
                  <a:pt x="122428" y="175260"/>
                </a:moveTo>
                <a:lnTo>
                  <a:pt x="110236" y="175260"/>
                </a:lnTo>
                <a:lnTo>
                  <a:pt x="100330" y="180340"/>
                </a:lnTo>
                <a:lnTo>
                  <a:pt x="97917" y="181610"/>
                </a:lnTo>
                <a:lnTo>
                  <a:pt x="95504" y="181610"/>
                </a:lnTo>
                <a:lnTo>
                  <a:pt x="93091" y="184150"/>
                </a:lnTo>
                <a:lnTo>
                  <a:pt x="131000" y="184150"/>
                </a:lnTo>
                <a:lnTo>
                  <a:pt x="129793" y="181610"/>
                </a:lnTo>
                <a:lnTo>
                  <a:pt x="122428" y="175260"/>
                </a:lnTo>
                <a:close/>
              </a:path>
              <a:path w="318135" h="252729">
                <a:moveTo>
                  <a:pt x="174767" y="2540"/>
                </a:moveTo>
                <a:lnTo>
                  <a:pt x="165165" y="3810"/>
                </a:lnTo>
                <a:lnTo>
                  <a:pt x="156718" y="7620"/>
                </a:lnTo>
                <a:lnTo>
                  <a:pt x="112649" y="7620"/>
                </a:lnTo>
                <a:lnTo>
                  <a:pt x="105283" y="8890"/>
                </a:lnTo>
                <a:lnTo>
                  <a:pt x="97917" y="8890"/>
                </a:lnTo>
                <a:lnTo>
                  <a:pt x="93727" y="10160"/>
                </a:lnTo>
                <a:lnTo>
                  <a:pt x="86312" y="11430"/>
                </a:lnTo>
                <a:lnTo>
                  <a:pt x="77968" y="13970"/>
                </a:lnTo>
                <a:lnTo>
                  <a:pt x="70993" y="19050"/>
                </a:lnTo>
                <a:lnTo>
                  <a:pt x="68580" y="21590"/>
                </a:lnTo>
                <a:lnTo>
                  <a:pt x="68580" y="22860"/>
                </a:lnTo>
                <a:lnTo>
                  <a:pt x="57229" y="31750"/>
                </a:lnTo>
                <a:lnTo>
                  <a:pt x="24155" y="55880"/>
                </a:lnTo>
                <a:lnTo>
                  <a:pt x="22098" y="67310"/>
                </a:lnTo>
                <a:lnTo>
                  <a:pt x="22098" y="71120"/>
                </a:lnTo>
                <a:lnTo>
                  <a:pt x="9779" y="85090"/>
                </a:lnTo>
                <a:lnTo>
                  <a:pt x="2540" y="92710"/>
                </a:lnTo>
                <a:lnTo>
                  <a:pt x="2540" y="121920"/>
                </a:lnTo>
                <a:lnTo>
                  <a:pt x="0" y="127000"/>
                </a:lnTo>
                <a:lnTo>
                  <a:pt x="9779" y="163830"/>
                </a:lnTo>
                <a:lnTo>
                  <a:pt x="12318" y="167640"/>
                </a:lnTo>
                <a:lnTo>
                  <a:pt x="46481" y="167640"/>
                </a:lnTo>
                <a:lnTo>
                  <a:pt x="44068" y="156210"/>
                </a:lnTo>
                <a:lnTo>
                  <a:pt x="34290" y="152400"/>
                </a:lnTo>
                <a:lnTo>
                  <a:pt x="29464" y="149860"/>
                </a:lnTo>
                <a:lnTo>
                  <a:pt x="24511" y="143510"/>
                </a:lnTo>
                <a:lnTo>
                  <a:pt x="22098" y="135890"/>
                </a:lnTo>
                <a:lnTo>
                  <a:pt x="24511" y="133350"/>
                </a:lnTo>
                <a:lnTo>
                  <a:pt x="26924" y="127000"/>
                </a:lnTo>
                <a:lnTo>
                  <a:pt x="26924" y="101600"/>
                </a:lnTo>
                <a:lnTo>
                  <a:pt x="29464" y="99060"/>
                </a:lnTo>
                <a:lnTo>
                  <a:pt x="37266" y="90170"/>
                </a:lnTo>
                <a:lnTo>
                  <a:pt x="42545" y="81280"/>
                </a:lnTo>
                <a:lnTo>
                  <a:pt x="45537" y="73660"/>
                </a:lnTo>
                <a:lnTo>
                  <a:pt x="46481" y="67310"/>
                </a:lnTo>
                <a:lnTo>
                  <a:pt x="46481" y="59690"/>
                </a:lnTo>
                <a:lnTo>
                  <a:pt x="49022" y="59690"/>
                </a:lnTo>
                <a:lnTo>
                  <a:pt x="51435" y="58420"/>
                </a:lnTo>
                <a:lnTo>
                  <a:pt x="56134" y="55880"/>
                </a:lnTo>
                <a:lnTo>
                  <a:pt x="67024" y="52070"/>
                </a:lnTo>
                <a:lnTo>
                  <a:pt x="79295" y="44450"/>
                </a:lnTo>
                <a:lnTo>
                  <a:pt x="88137" y="34290"/>
                </a:lnTo>
                <a:lnTo>
                  <a:pt x="90550" y="34290"/>
                </a:lnTo>
                <a:lnTo>
                  <a:pt x="95504" y="33020"/>
                </a:lnTo>
                <a:lnTo>
                  <a:pt x="100330" y="33020"/>
                </a:lnTo>
                <a:lnTo>
                  <a:pt x="103935" y="31750"/>
                </a:lnTo>
                <a:lnTo>
                  <a:pt x="112601" y="30480"/>
                </a:lnTo>
                <a:lnTo>
                  <a:pt x="123100" y="27940"/>
                </a:lnTo>
                <a:lnTo>
                  <a:pt x="132206" y="22860"/>
                </a:lnTo>
                <a:lnTo>
                  <a:pt x="230813" y="22860"/>
                </a:lnTo>
                <a:lnTo>
                  <a:pt x="230124" y="21590"/>
                </a:lnTo>
                <a:lnTo>
                  <a:pt x="222758" y="19050"/>
                </a:lnTo>
                <a:lnTo>
                  <a:pt x="220344" y="19050"/>
                </a:lnTo>
                <a:lnTo>
                  <a:pt x="208994" y="16510"/>
                </a:lnTo>
                <a:lnTo>
                  <a:pt x="195834" y="16510"/>
                </a:lnTo>
                <a:lnTo>
                  <a:pt x="195834" y="13970"/>
                </a:lnTo>
                <a:lnTo>
                  <a:pt x="191008" y="8890"/>
                </a:lnTo>
                <a:lnTo>
                  <a:pt x="183917" y="3810"/>
                </a:lnTo>
                <a:lnTo>
                  <a:pt x="174767" y="2540"/>
                </a:lnTo>
                <a:close/>
              </a:path>
              <a:path w="318135" h="252729">
                <a:moveTo>
                  <a:pt x="232192" y="25400"/>
                </a:moveTo>
                <a:lnTo>
                  <a:pt x="173862" y="25400"/>
                </a:lnTo>
                <a:lnTo>
                  <a:pt x="176275" y="30480"/>
                </a:lnTo>
                <a:lnTo>
                  <a:pt x="181102" y="41910"/>
                </a:lnTo>
                <a:lnTo>
                  <a:pt x="195834" y="41910"/>
                </a:lnTo>
                <a:lnTo>
                  <a:pt x="198247" y="39370"/>
                </a:lnTo>
                <a:lnTo>
                  <a:pt x="200787" y="39370"/>
                </a:lnTo>
                <a:lnTo>
                  <a:pt x="203200" y="36830"/>
                </a:lnTo>
                <a:lnTo>
                  <a:pt x="254635" y="36830"/>
                </a:lnTo>
                <a:lnTo>
                  <a:pt x="249681" y="30480"/>
                </a:lnTo>
                <a:lnTo>
                  <a:pt x="234950" y="30480"/>
                </a:lnTo>
                <a:lnTo>
                  <a:pt x="232192" y="25400"/>
                </a:lnTo>
                <a:close/>
              </a:path>
              <a:path w="318135" h="252729">
                <a:moveTo>
                  <a:pt x="230813" y="22860"/>
                </a:moveTo>
                <a:lnTo>
                  <a:pt x="137160" y="22860"/>
                </a:lnTo>
                <a:lnTo>
                  <a:pt x="141986" y="25400"/>
                </a:lnTo>
                <a:lnTo>
                  <a:pt x="149352" y="30480"/>
                </a:lnTo>
                <a:lnTo>
                  <a:pt x="168910" y="30480"/>
                </a:lnTo>
                <a:lnTo>
                  <a:pt x="173862" y="25400"/>
                </a:lnTo>
                <a:lnTo>
                  <a:pt x="232192" y="25400"/>
                </a:lnTo>
                <a:lnTo>
                  <a:pt x="230813" y="22860"/>
                </a:lnTo>
                <a:close/>
              </a:path>
              <a:path w="318135" h="252729">
                <a:moveTo>
                  <a:pt x="202753" y="15240"/>
                </a:moveTo>
                <a:lnTo>
                  <a:pt x="195834" y="16510"/>
                </a:lnTo>
                <a:lnTo>
                  <a:pt x="208994" y="16510"/>
                </a:lnTo>
                <a:lnTo>
                  <a:pt x="202753" y="15240"/>
                </a:lnTo>
                <a:close/>
              </a:path>
              <a:path w="318135" h="252729">
                <a:moveTo>
                  <a:pt x="141986" y="0"/>
                </a:moveTo>
                <a:lnTo>
                  <a:pt x="122428" y="0"/>
                </a:lnTo>
                <a:lnTo>
                  <a:pt x="115062" y="7620"/>
                </a:lnTo>
                <a:lnTo>
                  <a:pt x="154178" y="7620"/>
                </a:lnTo>
                <a:lnTo>
                  <a:pt x="154178" y="5080"/>
                </a:lnTo>
                <a:lnTo>
                  <a:pt x="149352" y="2540"/>
                </a:lnTo>
                <a:lnTo>
                  <a:pt x="141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8295" y="5513832"/>
            <a:ext cx="497205" cy="548640"/>
          </a:xfrm>
          <a:custGeom>
            <a:avLst/>
            <a:gdLst/>
            <a:ahLst/>
            <a:cxnLst/>
            <a:rect l="l" t="t" r="r" b="b"/>
            <a:pathLst>
              <a:path w="497205" h="548639">
                <a:moveTo>
                  <a:pt x="184148" y="445338"/>
                </a:moveTo>
                <a:lnTo>
                  <a:pt x="154938" y="445338"/>
                </a:lnTo>
                <a:lnTo>
                  <a:pt x="157351" y="447636"/>
                </a:lnTo>
                <a:lnTo>
                  <a:pt x="159764" y="452221"/>
                </a:lnTo>
                <a:lnTo>
                  <a:pt x="164590" y="456819"/>
                </a:lnTo>
                <a:lnTo>
                  <a:pt x="167130" y="459117"/>
                </a:lnTo>
                <a:lnTo>
                  <a:pt x="173483" y="466896"/>
                </a:lnTo>
                <a:lnTo>
                  <a:pt x="178052" y="474894"/>
                </a:lnTo>
                <a:lnTo>
                  <a:pt x="180810" y="485906"/>
                </a:lnTo>
                <a:lnTo>
                  <a:pt x="181735" y="502729"/>
                </a:lnTo>
                <a:lnTo>
                  <a:pt x="182149" y="517467"/>
                </a:lnTo>
                <a:lnTo>
                  <a:pt x="183243" y="527688"/>
                </a:lnTo>
                <a:lnTo>
                  <a:pt x="184788" y="534036"/>
                </a:lnTo>
                <a:lnTo>
                  <a:pt x="186561" y="537159"/>
                </a:lnTo>
                <a:lnTo>
                  <a:pt x="188974" y="541756"/>
                </a:lnTo>
                <a:lnTo>
                  <a:pt x="188974" y="546341"/>
                </a:lnTo>
                <a:lnTo>
                  <a:pt x="193927" y="548640"/>
                </a:lnTo>
                <a:lnTo>
                  <a:pt x="201166" y="548640"/>
                </a:lnTo>
                <a:lnTo>
                  <a:pt x="290110" y="523392"/>
                </a:lnTo>
                <a:lnTo>
                  <a:pt x="205992" y="523392"/>
                </a:lnTo>
                <a:lnTo>
                  <a:pt x="205992" y="502729"/>
                </a:lnTo>
                <a:lnTo>
                  <a:pt x="204293" y="481174"/>
                </a:lnTo>
                <a:lnTo>
                  <a:pt x="199642" y="466290"/>
                </a:lnTo>
                <a:lnTo>
                  <a:pt x="192704" y="455277"/>
                </a:lnTo>
                <a:lnTo>
                  <a:pt x="184148" y="445338"/>
                </a:lnTo>
                <a:close/>
              </a:path>
              <a:path w="497205" h="548639">
                <a:moveTo>
                  <a:pt x="375695" y="20701"/>
                </a:moveTo>
                <a:lnTo>
                  <a:pt x="276731" y="20701"/>
                </a:lnTo>
                <a:lnTo>
                  <a:pt x="283970" y="22987"/>
                </a:lnTo>
                <a:lnTo>
                  <a:pt x="309997" y="25898"/>
                </a:lnTo>
                <a:lnTo>
                  <a:pt x="353539" y="36403"/>
                </a:lnTo>
                <a:lnTo>
                  <a:pt x="402329" y="57156"/>
                </a:lnTo>
                <a:lnTo>
                  <a:pt x="444103" y="90813"/>
                </a:lnTo>
                <a:lnTo>
                  <a:pt x="466596" y="140030"/>
                </a:lnTo>
                <a:lnTo>
                  <a:pt x="472735" y="191071"/>
                </a:lnTo>
                <a:lnTo>
                  <a:pt x="471803" y="224678"/>
                </a:lnTo>
                <a:lnTo>
                  <a:pt x="462202" y="252690"/>
                </a:lnTo>
                <a:lnTo>
                  <a:pt x="442339" y="286943"/>
                </a:lnTo>
                <a:lnTo>
                  <a:pt x="436834" y="294261"/>
                </a:lnTo>
                <a:lnTo>
                  <a:pt x="431353" y="302439"/>
                </a:lnTo>
                <a:lnTo>
                  <a:pt x="402369" y="360545"/>
                </a:lnTo>
                <a:lnTo>
                  <a:pt x="391443" y="400577"/>
                </a:lnTo>
                <a:lnTo>
                  <a:pt x="386526" y="438454"/>
                </a:lnTo>
                <a:lnTo>
                  <a:pt x="386332" y="472884"/>
                </a:lnTo>
                <a:lnTo>
                  <a:pt x="205992" y="523392"/>
                </a:lnTo>
                <a:lnTo>
                  <a:pt x="290110" y="523392"/>
                </a:lnTo>
                <a:lnTo>
                  <a:pt x="403350" y="491248"/>
                </a:lnTo>
                <a:lnTo>
                  <a:pt x="408176" y="491248"/>
                </a:lnTo>
                <a:lnTo>
                  <a:pt x="413002" y="484365"/>
                </a:lnTo>
                <a:lnTo>
                  <a:pt x="413002" y="479767"/>
                </a:lnTo>
                <a:lnTo>
                  <a:pt x="411085" y="448384"/>
                </a:lnTo>
                <a:lnTo>
                  <a:pt x="413954" y="411191"/>
                </a:lnTo>
                <a:lnTo>
                  <a:pt x="423681" y="370982"/>
                </a:lnTo>
                <a:lnTo>
                  <a:pt x="442339" y="330555"/>
                </a:lnTo>
                <a:lnTo>
                  <a:pt x="447750" y="321952"/>
                </a:lnTo>
                <a:lnTo>
                  <a:pt x="452959" y="313345"/>
                </a:lnTo>
                <a:lnTo>
                  <a:pt x="457715" y="304736"/>
                </a:lnTo>
                <a:lnTo>
                  <a:pt x="461770" y="296125"/>
                </a:lnTo>
                <a:lnTo>
                  <a:pt x="483479" y="260041"/>
                </a:lnTo>
                <a:lnTo>
                  <a:pt x="494663" y="229552"/>
                </a:lnTo>
                <a:lnTo>
                  <a:pt x="496702" y="192177"/>
                </a:lnTo>
                <a:lnTo>
                  <a:pt x="490980" y="135432"/>
                </a:lnTo>
                <a:lnTo>
                  <a:pt x="471765" y="87150"/>
                </a:lnTo>
                <a:lnTo>
                  <a:pt x="436238" y="51360"/>
                </a:lnTo>
                <a:lnTo>
                  <a:pt x="392047" y="26406"/>
                </a:lnTo>
                <a:lnTo>
                  <a:pt x="375695" y="20701"/>
                </a:lnTo>
                <a:close/>
              </a:path>
              <a:path w="497205" h="548639">
                <a:moveTo>
                  <a:pt x="283970" y="0"/>
                </a:moveTo>
                <a:lnTo>
                  <a:pt x="276731" y="0"/>
                </a:lnTo>
                <a:lnTo>
                  <a:pt x="203058" y="7100"/>
                </a:lnTo>
                <a:lnTo>
                  <a:pt x="147442" y="25898"/>
                </a:lnTo>
                <a:lnTo>
                  <a:pt x="107423" y="52581"/>
                </a:lnTo>
                <a:lnTo>
                  <a:pt x="80431" y="83413"/>
                </a:lnTo>
                <a:lnTo>
                  <a:pt x="55522" y="142386"/>
                </a:lnTo>
                <a:lnTo>
                  <a:pt x="52576" y="162979"/>
                </a:lnTo>
                <a:lnTo>
                  <a:pt x="47577" y="187083"/>
                </a:lnTo>
                <a:lnTo>
                  <a:pt x="39828" y="214631"/>
                </a:lnTo>
                <a:lnTo>
                  <a:pt x="29340" y="240458"/>
                </a:lnTo>
                <a:lnTo>
                  <a:pt x="16127" y="259397"/>
                </a:lnTo>
                <a:lnTo>
                  <a:pt x="10719" y="264493"/>
                </a:lnTo>
                <a:lnTo>
                  <a:pt x="4204" y="272599"/>
                </a:lnTo>
                <a:lnTo>
                  <a:pt x="0" y="283286"/>
                </a:lnTo>
                <a:lnTo>
                  <a:pt x="1522" y="296125"/>
                </a:lnTo>
                <a:lnTo>
                  <a:pt x="8933" y="305413"/>
                </a:lnTo>
                <a:lnTo>
                  <a:pt x="19095" y="310183"/>
                </a:lnTo>
                <a:lnTo>
                  <a:pt x="30186" y="311940"/>
                </a:lnTo>
                <a:lnTo>
                  <a:pt x="40384" y="312191"/>
                </a:lnTo>
                <a:lnTo>
                  <a:pt x="37971" y="314490"/>
                </a:lnTo>
                <a:lnTo>
                  <a:pt x="37971" y="319087"/>
                </a:lnTo>
                <a:lnTo>
                  <a:pt x="35558" y="323672"/>
                </a:lnTo>
                <a:lnTo>
                  <a:pt x="35558" y="339737"/>
                </a:lnTo>
                <a:lnTo>
                  <a:pt x="37971" y="346633"/>
                </a:lnTo>
                <a:lnTo>
                  <a:pt x="45337" y="351218"/>
                </a:lnTo>
                <a:lnTo>
                  <a:pt x="43021" y="358428"/>
                </a:lnTo>
                <a:lnTo>
                  <a:pt x="43479" y="365853"/>
                </a:lnTo>
                <a:lnTo>
                  <a:pt x="46676" y="372847"/>
                </a:lnTo>
                <a:lnTo>
                  <a:pt x="52576" y="378764"/>
                </a:lnTo>
                <a:lnTo>
                  <a:pt x="52576" y="397129"/>
                </a:lnTo>
                <a:lnTo>
                  <a:pt x="59162" y="421160"/>
                </a:lnTo>
                <a:lnTo>
                  <a:pt x="76023" y="437875"/>
                </a:lnTo>
                <a:lnTo>
                  <a:pt x="98813" y="446844"/>
                </a:lnTo>
                <a:lnTo>
                  <a:pt x="123188" y="447636"/>
                </a:lnTo>
                <a:lnTo>
                  <a:pt x="125728" y="445338"/>
                </a:lnTo>
                <a:lnTo>
                  <a:pt x="184148" y="445338"/>
                </a:lnTo>
                <a:lnTo>
                  <a:pt x="181735" y="440753"/>
                </a:lnTo>
                <a:lnTo>
                  <a:pt x="179195" y="438454"/>
                </a:lnTo>
                <a:lnTo>
                  <a:pt x="174369" y="433857"/>
                </a:lnTo>
                <a:lnTo>
                  <a:pt x="167786" y="427227"/>
                </a:lnTo>
                <a:lnTo>
                  <a:pt x="161808" y="424675"/>
                </a:lnTo>
                <a:lnTo>
                  <a:pt x="118362" y="424675"/>
                </a:lnTo>
                <a:lnTo>
                  <a:pt x="104713" y="424246"/>
                </a:lnTo>
                <a:lnTo>
                  <a:pt x="91279" y="419512"/>
                </a:lnTo>
                <a:lnTo>
                  <a:pt x="81035" y="410473"/>
                </a:lnTo>
                <a:lnTo>
                  <a:pt x="76960" y="397129"/>
                </a:lnTo>
                <a:lnTo>
                  <a:pt x="76844" y="384000"/>
                </a:lnTo>
                <a:lnTo>
                  <a:pt x="76039" y="374746"/>
                </a:lnTo>
                <a:lnTo>
                  <a:pt x="73852" y="368077"/>
                </a:lnTo>
                <a:lnTo>
                  <a:pt x="69594" y="362699"/>
                </a:lnTo>
                <a:lnTo>
                  <a:pt x="67181" y="360400"/>
                </a:lnTo>
                <a:lnTo>
                  <a:pt x="64768" y="360400"/>
                </a:lnTo>
                <a:lnTo>
                  <a:pt x="69594" y="355815"/>
                </a:lnTo>
                <a:lnTo>
                  <a:pt x="69594" y="353517"/>
                </a:lnTo>
                <a:lnTo>
                  <a:pt x="72134" y="353517"/>
                </a:lnTo>
                <a:lnTo>
                  <a:pt x="74547" y="348919"/>
                </a:lnTo>
                <a:lnTo>
                  <a:pt x="74547" y="346633"/>
                </a:lnTo>
                <a:lnTo>
                  <a:pt x="72134" y="342036"/>
                </a:lnTo>
                <a:lnTo>
                  <a:pt x="69594" y="339737"/>
                </a:lnTo>
                <a:lnTo>
                  <a:pt x="67181" y="337451"/>
                </a:lnTo>
                <a:lnTo>
                  <a:pt x="64768" y="337451"/>
                </a:lnTo>
                <a:lnTo>
                  <a:pt x="59942" y="335153"/>
                </a:lnTo>
                <a:lnTo>
                  <a:pt x="59942" y="325970"/>
                </a:lnTo>
                <a:lnTo>
                  <a:pt x="62355" y="321373"/>
                </a:lnTo>
                <a:lnTo>
                  <a:pt x="62355" y="314490"/>
                </a:lnTo>
                <a:lnTo>
                  <a:pt x="64768" y="303009"/>
                </a:lnTo>
                <a:lnTo>
                  <a:pt x="64768" y="298424"/>
                </a:lnTo>
                <a:lnTo>
                  <a:pt x="62355" y="291541"/>
                </a:lnTo>
                <a:lnTo>
                  <a:pt x="54989" y="291541"/>
                </a:lnTo>
                <a:lnTo>
                  <a:pt x="50163" y="289242"/>
                </a:lnTo>
                <a:lnTo>
                  <a:pt x="25779" y="289242"/>
                </a:lnTo>
                <a:lnTo>
                  <a:pt x="23366" y="286943"/>
                </a:lnTo>
                <a:lnTo>
                  <a:pt x="23366" y="284645"/>
                </a:lnTo>
                <a:lnTo>
                  <a:pt x="25779" y="280060"/>
                </a:lnTo>
                <a:lnTo>
                  <a:pt x="33145" y="275463"/>
                </a:lnTo>
                <a:lnTo>
                  <a:pt x="52955" y="245014"/>
                </a:lnTo>
                <a:lnTo>
                  <a:pt x="65704" y="209183"/>
                </a:lnTo>
                <a:lnTo>
                  <a:pt x="72524" y="178945"/>
                </a:lnTo>
                <a:lnTo>
                  <a:pt x="74547" y="165277"/>
                </a:lnTo>
                <a:lnTo>
                  <a:pt x="90537" y="108336"/>
                </a:lnTo>
                <a:lnTo>
                  <a:pt x="122082" y="68618"/>
                </a:lnTo>
                <a:lnTo>
                  <a:pt x="162827" y="43059"/>
                </a:lnTo>
                <a:lnTo>
                  <a:pt x="206420" y="28595"/>
                </a:lnTo>
                <a:lnTo>
                  <a:pt x="246505" y="22164"/>
                </a:lnTo>
                <a:lnTo>
                  <a:pt x="276731" y="20701"/>
                </a:lnTo>
                <a:lnTo>
                  <a:pt x="375695" y="20701"/>
                </a:lnTo>
                <a:lnTo>
                  <a:pt x="346839" y="10632"/>
                </a:lnTo>
                <a:lnTo>
                  <a:pt x="308264" y="2382"/>
                </a:lnTo>
                <a:lnTo>
                  <a:pt x="283970" y="0"/>
                </a:lnTo>
                <a:close/>
              </a:path>
              <a:path w="497205" h="548639">
                <a:moveTo>
                  <a:pt x="145159" y="422389"/>
                </a:moveTo>
                <a:lnTo>
                  <a:pt x="128141" y="422389"/>
                </a:lnTo>
                <a:lnTo>
                  <a:pt x="120775" y="424675"/>
                </a:lnTo>
                <a:lnTo>
                  <a:pt x="161808" y="424675"/>
                </a:lnTo>
                <a:lnTo>
                  <a:pt x="159811" y="423822"/>
                </a:lnTo>
                <a:lnTo>
                  <a:pt x="151812" y="422568"/>
                </a:lnTo>
                <a:lnTo>
                  <a:pt x="145159" y="4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2451" y="3819144"/>
            <a:ext cx="347980" cy="440690"/>
          </a:xfrm>
          <a:custGeom>
            <a:avLst/>
            <a:gdLst/>
            <a:ahLst/>
            <a:cxnLst/>
            <a:rect l="l" t="t" r="r" b="b"/>
            <a:pathLst>
              <a:path w="347980" h="440689">
                <a:moveTo>
                  <a:pt x="233934" y="0"/>
                </a:moveTo>
                <a:lnTo>
                  <a:pt x="189438" y="6316"/>
                </a:lnTo>
                <a:lnTo>
                  <a:pt x="155813" y="24717"/>
                </a:lnTo>
                <a:lnTo>
                  <a:pt x="134546" y="54381"/>
                </a:lnTo>
                <a:lnTo>
                  <a:pt x="127127" y="94487"/>
                </a:lnTo>
                <a:lnTo>
                  <a:pt x="127127" y="137540"/>
                </a:lnTo>
                <a:lnTo>
                  <a:pt x="124200" y="143944"/>
                </a:lnTo>
                <a:lnTo>
                  <a:pt x="122094" y="150383"/>
                </a:lnTo>
                <a:lnTo>
                  <a:pt x="120822" y="156846"/>
                </a:lnTo>
                <a:lnTo>
                  <a:pt x="120396" y="163321"/>
                </a:lnTo>
                <a:lnTo>
                  <a:pt x="121286" y="172894"/>
                </a:lnTo>
                <a:lnTo>
                  <a:pt x="124094" y="182086"/>
                </a:lnTo>
                <a:lnTo>
                  <a:pt x="129022" y="190468"/>
                </a:lnTo>
                <a:lnTo>
                  <a:pt x="136271" y="197611"/>
                </a:lnTo>
                <a:lnTo>
                  <a:pt x="142214" y="213344"/>
                </a:lnTo>
                <a:lnTo>
                  <a:pt x="149621" y="228028"/>
                </a:lnTo>
                <a:lnTo>
                  <a:pt x="158291" y="241474"/>
                </a:lnTo>
                <a:lnTo>
                  <a:pt x="168021" y="253491"/>
                </a:lnTo>
                <a:lnTo>
                  <a:pt x="168021" y="268604"/>
                </a:lnTo>
                <a:lnTo>
                  <a:pt x="160303" y="274802"/>
                </a:lnTo>
                <a:lnTo>
                  <a:pt x="138287" y="287893"/>
                </a:lnTo>
                <a:lnTo>
                  <a:pt x="93672" y="309056"/>
                </a:lnTo>
                <a:lnTo>
                  <a:pt x="10554" y="342554"/>
                </a:lnTo>
                <a:lnTo>
                  <a:pt x="4841" y="348043"/>
                </a:lnTo>
                <a:lnTo>
                  <a:pt x="1248" y="355151"/>
                </a:lnTo>
                <a:lnTo>
                  <a:pt x="0" y="363092"/>
                </a:lnTo>
                <a:lnTo>
                  <a:pt x="0" y="416813"/>
                </a:lnTo>
                <a:lnTo>
                  <a:pt x="2337" y="425916"/>
                </a:lnTo>
                <a:lnTo>
                  <a:pt x="8509" y="433435"/>
                </a:lnTo>
                <a:lnTo>
                  <a:pt x="17252" y="438548"/>
                </a:lnTo>
                <a:lnTo>
                  <a:pt x="27305" y="440435"/>
                </a:lnTo>
                <a:lnTo>
                  <a:pt x="272542" y="440435"/>
                </a:lnTo>
                <a:lnTo>
                  <a:pt x="277114" y="436117"/>
                </a:lnTo>
                <a:lnTo>
                  <a:pt x="277114" y="425449"/>
                </a:lnTo>
                <a:lnTo>
                  <a:pt x="272542" y="421131"/>
                </a:lnTo>
                <a:lnTo>
                  <a:pt x="25018" y="421131"/>
                </a:lnTo>
                <a:lnTo>
                  <a:pt x="22733" y="418972"/>
                </a:lnTo>
                <a:lnTo>
                  <a:pt x="22733" y="360933"/>
                </a:lnTo>
                <a:lnTo>
                  <a:pt x="25018" y="358774"/>
                </a:lnTo>
                <a:lnTo>
                  <a:pt x="107761" y="326624"/>
                </a:lnTo>
                <a:lnTo>
                  <a:pt x="157273" y="302926"/>
                </a:lnTo>
                <a:lnTo>
                  <a:pt x="182092" y="285658"/>
                </a:lnTo>
                <a:lnTo>
                  <a:pt x="190754" y="272795"/>
                </a:lnTo>
                <a:lnTo>
                  <a:pt x="190754" y="244982"/>
                </a:lnTo>
                <a:lnTo>
                  <a:pt x="186181" y="240664"/>
                </a:lnTo>
                <a:lnTo>
                  <a:pt x="176809" y="230161"/>
                </a:lnTo>
                <a:lnTo>
                  <a:pt x="168925" y="218074"/>
                </a:lnTo>
                <a:lnTo>
                  <a:pt x="162304" y="204392"/>
                </a:lnTo>
                <a:lnTo>
                  <a:pt x="156718" y="189102"/>
                </a:lnTo>
                <a:lnTo>
                  <a:pt x="156718" y="184784"/>
                </a:lnTo>
                <a:lnTo>
                  <a:pt x="154431" y="184784"/>
                </a:lnTo>
                <a:lnTo>
                  <a:pt x="152146" y="182625"/>
                </a:lnTo>
                <a:lnTo>
                  <a:pt x="145287" y="178307"/>
                </a:lnTo>
                <a:lnTo>
                  <a:pt x="140843" y="169671"/>
                </a:lnTo>
                <a:lnTo>
                  <a:pt x="140843" y="156844"/>
                </a:lnTo>
                <a:lnTo>
                  <a:pt x="145287" y="150367"/>
                </a:lnTo>
                <a:lnTo>
                  <a:pt x="149860" y="146049"/>
                </a:lnTo>
                <a:lnTo>
                  <a:pt x="149860" y="94487"/>
                </a:lnTo>
                <a:lnTo>
                  <a:pt x="155334" y="63146"/>
                </a:lnTo>
                <a:lnTo>
                  <a:pt x="171465" y="40258"/>
                </a:lnTo>
                <a:lnTo>
                  <a:pt x="197812" y="26229"/>
                </a:lnTo>
                <a:lnTo>
                  <a:pt x="233934" y="21462"/>
                </a:lnTo>
                <a:lnTo>
                  <a:pt x="304999" y="21462"/>
                </a:lnTo>
                <a:lnTo>
                  <a:pt x="277999" y="6316"/>
                </a:lnTo>
                <a:lnTo>
                  <a:pt x="233934" y="0"/>
                </a:lnTo>
                <a:close/>
              </a:path>
              <a:path w="347980" h="440689">
                <a:moveTo>
                  <a:pt x="304999" y="21462"/>
                </a:moveTo>
                <a:lnTo>
                  <a:pt x="233934" y="21462"/>
                </a:lnTo>
                <a:lnTo>
                  <a:pt x="270055" y="26229"/>
                </a:lnTo>
                <a:lnTo>
                  <a:pt x="296402" y="40258"/>
                </a:lnTo>
                <a:lnTo>
                  <a:pt x="312533" y="63146"/>
                </a:lnTo>
                <a:lnTo>
                  <a:pt x="318008" y="94487"/>
                </a:lnTo>
                <a:lnTo>
                  <a:pt x="318008" y="146049"/>
                </a:lnTo>
                <a:lnTo>
                  <a:pt x="320167" y="148208"/>
                </a:lnTo>
                <a:lnTo>
                  <a:pt x="322458" y="150383"/>
                </a:lnTo>
                <a:lnTo>
                  <a:pt x="324739" y="156844"/>
                </a:lnTo>
                <a:lnTo>
                  <a:pt x="324739" y="169671"/>
                </a:lnTo>
                <a:lnTo>
                  <a:pt x="322453" y="178307"/>
                </a:lnTo>
                <a:lnTo>
                  <a:pt x="315722" y="182625"/>
                </a:lnTo>
                <a:lnTo>
                  <a:pt x="313436" y="184784"/>
                </a:lnTo>
                <a:lnTo>
                  <a:pt x="311150" y="184784"/>
                </a:lnTo>
                <a:lnTo>
                  <a:pt x="311150" y="189102"/>
                </a:lnTo>
                <a:lnTo>
                  <a:pt x="305206" y="204392"/>
                </a:lnTo>
                <a:lnTo>
                  <a:pt x="297799" y="218074"/>
                </a:lnTo>
                <a:lnTo>
                  <a:pt x="289129" y="230161"/>
                </a:lnTo>
                <a:lnTo>
                  <a:pt x="279400" y="240664"/>
                </a:lnTo>
                <a:lnTo>
                  <a:pt x="277114" y="242823"/>
                </a:lnTo>
                <a:lnTo>
                  <a:pt x="277114" y="274954"/>
                </a:lnTo>
                <a:lnTo>
                  <a:pt x="281559" y="281431"/>
                </a:lnTo>
                <a:lnTo>
                  <a:pt x="292989" y="281431"/>
                </a:lnTo>
                <a:lnTo>
                  <a:pt x="299720" y="274954"/>
                </a:lnTo>
                <a:lnTo>
                  <a:pt x="299720" y="253491"/>
                </a:lnTo>
                <a:lnTo>
                  <a:pt x="309522" y="241474"/>
                </a:lnTo>
                <a:lnTo>
                  <a:pt x="318230" y="228028"/>
                </a:lnTo>
                <a:lnTo>
                  <a:pt x="325651" y="213344"/>
                </a:lnTo>
                <a:lnTo>
                  <a:pt x="331597" y="197611"/>
                </a:lnTo>
                <a:lnTo>
                  <a:pt x="337881" y="190468"/>
                </a:lnTo>
                <a:lnTo>
                  <a:pt x="342915" y="182086"/>
                </a:lnTo>
                <a:lnTo>
                  <a:pt x="346259" y="172894"/>
                </a:lnTo>
                <a:lnTo>
                  <a:pt x="347472" y="163321"/>
                </a:lnTo>
                <a:lnTo>
                  <a:pt x="347007" y="156844"/>
                </a:lnTo>
                <a:lnTo>
                  <a:pt x="345464" y="150367"/>
                </a:lnTo>
                <a:lnTo>
                  <a:pt x="342649" y="143944"/>
                </a:lnTo>
                <a:lnTo>
                  <a:pt x="338328" y="137540"/>
                </a:lnTo>
                <a:lnTo>
                  <a:pt x="338328" y="94487"/>
                </a:lnTo>
                <a:lnTo>
                  <a:pt x="331267" y="54381"/>
                </a:lnTo>
                <a:lnTo>
                  <a:pt x="310800" y="24717"/>
                </a:lnTo>
                <a:lnTo>
                  <a:pt x="304999" y="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1344" y="4053840"/>
            <a:ext cx="274320" cy="259079"/>
          </a:xfrm>
          <a:custGeom>
            <a:avLst/>
            <a:gdLst/>
            <a:ahLst/>
            <a:cxnLst/>
            <a:rect l="l" t="t" r="r" b="b"/>
            <a:pathLst>
              <a:path w="274319" h="259079">
                <a:moveTo>
                  <a:pt x="137160" y="0"/>
                </a:moveTo>
                <a:lnTo>
                  <a:pt x="93927" y="6632"/>
                </a:lnTo>
                <a:lnTo>
                  <a:pt x="56290" y="25078"/>
                </a:lnTo>
                <a:lnTo>
                  <a:pt x="26554" y="53163"/>
                </a:lnTo>
                <a:lnTo>
                  <a:pt x="7022" y="88708"/>
                </a:lnTo>
                <a:lnTo>
                  <a:pt x="0" y="129540"/>
                </a:lnTo>
                <a:lnTo>
                  <a:pt x="7022" y="170371"/>
                </a:lnTo>
                <a:lnTo>
                  <a:pt x="26554" y="205916"/>
                </a:lnTo>
                <a:lnTo>
                  <a:pt x="56290" y="234001"/>
                </a:lnTo>
                <a:lnTo>
                  <a:pt x="93927" y="252447"/>
                </a:lnTo>
                <a:lnTo>
                  <a:pt x="137160" y="259080"/>
                </a:lnTo>
                <a:lnTo>
                  <a:pt x="180392" y="252447"/>
                </a:lnTo>
                <a:lnTo>
                  <a:pt x="210910" y="237490"/>
                </a:lnTo>
                <a:lnTo>
                  <a:pt x="137160" y="237490"/>
                </a:lnTo>
                <a:lnTo>
                  <a:pt x="93261" y="229123"/>
                </a:lnTo>
                <a:lnTo>
                  <a:pt x="56864" y="206184"/>
                </a:lnTo>
                <a:lnTo>
                  <a:pt x="32039" y="171910"/>
                </a:lnTo>
                <a:lnTo>
                  <a:pt x="22860" y="129540"/>
                </a:lnTo>
                <a:lnTo>
                  <a:pt x="32039" y="88080"/>
                </a:lnTo>
                <a:lnTo>
                  <a:pt x="56864" y="53705"/>
                </a:lnTo>
                <a:lnTo>
                  <a:pt x="93261" y="30259"/>
                </a:lnTo>
                <a:lnTo>
                  <a:pt x="137160" y="21590"/>
                </a:lnTo>
                <a:lnTo>
                  <a:pt x="210910" y="21590"/>
                </a:lnTo>
                <a:lnTo>
                  <a:pt x="180392" y="6632"/>
                </a:lnTo>
                <a:lnTo>
                  <a:pt x="137160" y="0"/>
                </a:lnTo>
                <a:close/>
              </a:path>
              <a:path w="274319" h="259079">
                <a:moveTo>
                  <a:pt x="210910" y="21590"/>
                </a:moveTo>
                <a:lnTo>
                  <a:pt x="137160" y="21590"/>
                </a:lnTo>
                <a:lnTo>
                  <a:pt x="182022" y="30259"/>
                </a:lnTo>
                <a:lnTo>
                  <a:pt x="218312" y="53705"/>
                </a:lnTo>
                <a:lnTo>
                  <a:pt x="242601" y="88080"/>
                </a:lnTo>
                <a:lnTo>
                  <a:pt x="251460" y="129540"/>
                </a:lnTo>
                <a:lnTo>
                  <a:pt x="242601" y="171910"/>
                </a:lnTo>
                <a:lnTo>
                  <a:pt x="218313" y="206184"/>
                </a:lnTo>
                <a:lnTo>
                  <a:pt x="182022" y="229123"/>
                </a:lnTo>
                <a:lnTo>
                  <a:pt x="137160" y="237490"/>
                </a:lnTo>
                <a:lnTo>
                  <a:pt x="210910" y="237490"/>
                </a:lnTo>
                <a:lnTo>
                  <a:pt x="218029" y="234001"/>
                </a:lnTo>
                <a:lnTo>
                  <a:pt x="247765" y="205916"/>
                </a:lnTo>
                <a:lnTo>
                  <a:pt x="267297" y="170371"/>
                </a:lnTo>
                <a:lnTo>
                  <a:pt x="274319" y="129540"/>
                </a:lnTo>
                <a:lnTo>
                  <a:pt x="267297" y="88708"/>
                </a:lnTo>
                <a:lnTo>
                  <a:pt x="247765" y="53163"/>
                </a:lnTo>
                <a:lnTo>
                  <a:pt x="218029" y="25078"/>
                </a:lnTo>
                <a:lnTo>
                  <a:pt x="210910" y="21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0779" y="4110228"/>
            <a:ext cx="160019" cy="15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1972" y="2823972"/>
            <a:ext cx="504825" cy="477520"/>
          </a:xfrm>
          <a:custGeom>
            <a:avLst/>
            <a:gdLst/>
            <a:ahLst/>
            <a:cxnLst/>
            <a:rect l="l" t="t" r="r" b="b"/>
            <a:pathLst>
              <a:path w="504825" h="477520">
                <a:moveTo>
                  <a:pt x="252221" y="0"/>
                </a:moveTo>
                <a:lnTo>
                  <a:pt x="201165" y="4815"/>
                </a:lnTo>
                <a:lnTo>
                  <a:pt x="153715" y="18639"/>
                </a:lnTo>
                <a:lnTo>
                  <a:pt x="110858" y="40538"/>
                </a:lnTo>
                <a:lnTo>
                  <a:pt x="73580" y="69580"/>
                </a:lnTo>
                <a:lnTo>
                  <a:pt x="42869" y="104830"/>
                </a:lnTo>
                <a:lnTo>
                  <a:pt x="19710" y="145357"/>
                </a:lnTo>
                <a:lnTo>
                  <a:pt x="5092" y="190226"/>
                </a:lnTo>
                <a:lnTo>
                  <a:pt x="0" y="238505"/>
                </a:lnTo>
                <a:lnTo>
                  <a:pt x="5092" y="286201"/>
                </a:lnTo>
                <a:lnTo>
                  <a:pt x="19710" y="330797"/>
                </a:lnTo>
                <a:lnTo>
                  <a:pt x="42869" y="371288"/>
                </a:lnTo>
                <a:lnTo>
                  <a:pt x="73580" y="406669"/>
                </a:lnTo>
                <a:lnTo>
                  <a:pt x="110858" y="435937"/>
                </a:lnTo>
                <a:lnTo>
                  <a:pt x="153715" y="458087"/>
                </a:lnTo>
                <a:lnTo>
                  <a:pt x="201165" y="472113"/>
                </a:lnTo>
                <a:lnTo>
                  <a:pt x="252221" y="477012"/>
                </a:lnTo>
                <a:lnTo>
                  <a:pt x="302658" y="472113"/>
                </a:lnTo>
                <a:lnTo>
                  <a:pt x="349817" y="458087"/>
                </a:lnTo>
                <a:lnTo>
                  <a:pt x="352759" y="456564"/>
                </a:lnTo>
                <a:lnTo>
                  <a:pt x="252221" y="456564"/>
                </a:lnTo>
                <a:lnTo>
                  <a:pt x="205100" y="452128"/>
                </a:lnTo>
                <a:lnTo>
                  <a:pt x="161305" y="439406"/>
                </a:lnTo>
                <a:lnTo>
                  <a:pt x="121750" y="419281"/>
                </a:lnTo>
                <a:lnTo>
                  <a:pt x="87344" y="392636"/>
                </a:lnTo>
                <a:lnTo>
                  <a:pt x="58998" y="360353"/>
                </a:lnTo>
                <a:lnTo>
                  <a:pt x="37623" y="323316"/>
                </a:lnTo>
                <a:lnTo>
                  <a:pt x="24130" y="282406"/>
                </a:lnTo>
                <a:lnTo>
                  <a:pt x="19430" y="238505"/>
                </a:lnTo>
                <a:lnTo>
                  <a:pt x="24130" y="193929"/>
                </a:lnTo>
                <a:lnTo>
                  <a:pt x="37623" y="152501"/>
                </a:lnTo>
                <a:lnTo>
                  <a:pt x="58998" y="115082"/>
                </a:lnTo>
                <a:lnTo>
                  <a:pt x="87344" y="82534"/>
                </a:lnTo>
                <a:lnTo>
                  <a:pt x="121750" y="55719"/>
                </a:lnTo>
                <a:lnTo>
                  <a:pt x="161305" y="35498"/>
                </a:lnTo>
                <a:lnTo>
                  <a:pt x="205100" y="22734"/>
                </a:lnTo>
                <a:lnTo>
                  <a:pt x="252221" y="18287"/>
                </a:lnTo>
                <a:lnTo>
                  <a:pt x="348619" y="18287"/>
                </a:lnTo>
                <a:lnTo>
                  <a:pt x="302658" y="4815"/>
                </a:lnTo>
                <a:lnTo>
                  <a:pt x="252221" y="0"/>
                </a:lnTo>
                <a:close/>
              </a:path>
              <a:path w="504825" h="477520">
                <a:moveTo>
                  <a:pt x="348619" y="18287"/>
                </a:moveTo>
                <a:lnTo>
                  <a:pt x="252221" y="18287"/>
                </a:lnTo>
                <a:lnTo>
                  <a:pt x="298631" y="22734"/>
                </a:lnTo>
                <a:lnTo>
                  <a:pt x="341889" y="35498"/>
                </a:lnTo>
                <a:lnTo>
                  <a:pt x="381061" y="55719"/>
                </a:lnTo>
                <a:lnTo>
                  <a:pt x="415210" y="82534"/>
                </a:lnTo>
                <a:lnTo>
                  <a:pt x="443400" y="115082"/>
                </a:lnTo>
                <a:lnTo>
                  <a:pt x="464694" y="152501"/>
                </a:lnTo>
                <a:lnTo>
                  <a:pt x="478158" y="193929"/>
                </a:lnTo>
                <a:lnTo>
                  <a:pt x="482853" y="238505"/>
                </a:lnTo>
                <a:lnTo>
                  <a:pt x="478158" y="282406"/>
                </a:lnTo>
                <a:lnTo>
                  <a:pt x="464694" y="323316"/>
                </a:lnTo>
                <a:lnTo>
                  <a:pt x="443400" y="360353"/>
                </a:lnTo>
                <a:lnTo>
                  <a:pt x="415210" y="392636"/>
                </a:lnTo>
                <a:lnTo>
                  <a:pt x="381061" y="419281"/>
                </a:lnTo>
                <a:lnTo>
                  <a:pt x="341889" y="439406"/>
                </a:lnTo>
                <a:lnTo>
                  <a:pt x="298631" y="452128"/>
                </a:lnTo>
                <a:lnTo>
                  <a:pt x="252221" y="456564"/>
                </a:lnTo>
                <a:lnTo>
                  <a:pt x="352759" y="456564"/>
                </a:lnTo>
                <a:lnTo>
                  <a:pt x="392636" y="435937"/>
                </a:lnTo>
                <a:lnTo>
                  <a:pt x="430053" y="406669"/>
                </a:lnTo>
                <a:lnTo>
                  <a:pt x="461005" y="371288"/>
                </a:lnTo>
                <a:lnTo>
                  <a:pt x="484429" y="330797"/>
                </a:lnTo>
                <a:lnTo>
                  <a:pt x="499263" y="286201"/>
                </a:lnTo>
                <a:lnTo>
                  <a:pt x="504444" y="238505"/>
                </a:lnTo>
                <a:lnTo>
                  <a:pt x="499263" y="190226"/>
                </a:lnTo>
                <a:lnTo>
                  <a:pt x="484429" y="145357"/>
                </a:lnTo>
                <a:lnTo>
                  <a:pt x="461005" y="104830"/>
                </a:lnTo>
                <a:lnTo>
                  <a:pt x="430053" y="69580"/>
                </a:lnTo>
                <a:lnTo>
                  <a:pt x="392636" y="40538"/>
                </a:lnTo>
                <a:lnTo>
                  <a:pt x="349817" y="18639"/>
                </a:lnTo>
                <a:lnTo>
                  <a:pt x="348619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4748" y="2933700"/>
            <a:ext cx="256540" cy="241300"/>
          </a:xfrm>
          <a:custGeom>
            <a:avLst/>
            <a:gdLst/>
            <a:ahLst/>
            <a:cxnLst/>
            <a:rect l="l" t="t" r="r" b="b"/>
            <a:pathLst>
              <a:path w="256539" h="241300">
                <a:moveTo>
                  <a:pt x="145603" y="18414"/>
                </a:moveTo>
                <a:lnTo>
                  <a:pt x="92456" y="18414"/>
                </a:lnTo>
                <a:lnTo>
                  <a:pt x="119572" y="23770"/>
                </a:lnTo>
                <a:lnTo>
                  <a:pt x="141462" y="38306"/>
                </a:lnTo>
                <a:lnTo>
                  <a:pt x="156088" y="59723"/>
                </a:lnTo>
                <a:lnTo>
                  <a:pt x="161416" y="85725"/>
                </a:lnTo>
                <a:lnTo>
                  <a:pt x="156088" y="111726"/>
                </a:lnTo>
                <a:lnTo>
                  <a:pt x="141462" y="133143"/>
                </a:lnTo>
                <a:lnTo>
                  <a:pt x="119572" y="147679"/>
                </a:lnTo>
                <a:lnTo>
                  <a:pt x="92456" y="153035"/>
                </a:lnTo>
                <a:lnTo>
                  <a:pt x="148462" y="153035"/>
                </a:lnTo>
                <a:lnTo>
                  <a:pt x="240919" y="240791"/>
                </a:lnTo>
                <a:lnTo>
                  <a:pt x="249554" y="240791"/>
                </a:lnTo>
                <a:lnTo>
                  <a:pt x="256031" y="234696"/>
                </a:lnTo>
                <a:lnTo>
                  <a:pt x="256031" y="228600"/>
                </a:lnTo>
                <a:lnTo>
                  <a:pt x="163575" y="138811"/>
                </a:lnTo>
                <a:lnTo>
                  <a:pt x="171092" y="127337"/>
                </a:lnTo>
                <a:lnTo>
                  <a:pt x="177228" y="114554"/>
                </a:lnTo>
                <a:lnTo>
                  <a:pt x="181363" y="100627"/>
                </a:lnTo>
                <a:lnTo>
                  <a:pt x="182879" y="85725"/>
                </a:lnTo>
                <a:lnTo>
                  <a:pt x="175716" y="52506"/>
                </a:lnTo>
                <a:lnTo>
                  <a:pt x="156241" y="25241"/>
                </a:lnTo>
                <a:lnTo>
                  <a:pt x="145603" y="18414"/>
                </a:lnTo>
                <a:close/>
              </a:path>
              <a:path w="256539" h="241300">
                <a:moveTo>
                  <a:pt x="92456" y="0"/>
                </a:moveTo>
                <a:lnTo>
                  <a:pt x="56257" y="6786"/>
                </a:lnTo>
                <a:lnTo>
                  <a:pt x="26892" y="25241"/>
                </a:lnTo>
                <a:lnTo>
                  <a:pt x="7195" y="52506"/>
                </a:lnTo>
                <a:lnTo>
                  <a:pt x="0" y="85725"/>
                </a:lnTo>
                <a:lnTo>
                  <a:pt x="7195" y="118889"/>
                </a:lnTo>
                <a:lnTo>
                  <a:pt x="26892" y="146161"/>
                </a:lnTo>
                <a:lnTo>
                  <a:pt x="56257" y="164645"/>
                </a:lnTo>
                <a:lnTo>
                  <a:pt x="92456" y="171450"/>
                </a:lnTo>
                <a:lnTo>
                  <a:pt x="108190" y="170287"/>
                </a:lnTo>
                <a:lnTo>
                  <a:pt x="122888" y="166814"/>
                </a:lnTo>
                <a:lnTo>
                  <a:pt x="136372" y="161055"/>
                </a:lnTo>
                <a:lnTo>
                  <a:pt x="148462" y="153035"/>
                </a:lnTo>
                <a:lnTo>
                  <a:pt x="92456" y="153035"/>
                </a:lnTo>
                <a:lnTo>
                  <a:pt x="64164" y="147679"/>
                </a:lnTo>
                <a:lnTo>
                  <a:pt x="41671" y="133143"/>
                </a:lnTo>
                <a:lnTo>
                  <a:pt x="26822" y="111726"/>
                </a:lnTo>
                <a:lnTo>
                  <a:pt x="21462" y="85725"/>
                </a:lnTo>
                <a:lnTo>
                  <a:pt x="26822" y="59723"/>
                </a:lnTo>
                <a:lnTo>
                  <a:pt x="41671" y="38306"/>
                </a:lnTo>
                <a:lnTo>
                  <a:pt x="64164" y="23770"/>
                </a:lnTo>
                <a:lnTo>
                  <a:pt x="92456" y="18414"/>
                </a:lnTo>
                <a:lnTo>
                  <a:pt x="145603" y="18414"/>
                </a:lnTo>
                <a:lnTo>
                  <a:pt x="127480" y="6786"/>
                </a:lnTo>
                <a:lnTo>
                  <a:pt x="9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8067" y="1866900"/>
            <a:ext cx="551688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2932" y="4712208"/>
            <a:ext cx="268605" cy="520065"/>
          </a:xfrm>
          <a:custGeom>
            <a:avLst/>
            <a:gdLst/>
            <a:ahLst/>
            <a:cxnLst/>
            <a:rect l="l" t="t" r="r" b="b"/>
            <a:pathLst>
              <a:path w="268605" h="520064">
                <a:moveTo>
                  <a:pt x="67056" y="0"/>
                </a:moveTo>
                <a:lnTo>
                  <a:pt x="62484" y="0"/>
                </a:lnTo>
                <a:lnTo>
                  <a:pt x="60070" y="2159"/>
                </a:lnTo>
                <a:lnTo>
                  <a:pt x="35093" y="22834"/>
                </a:lnTo>
                <a:lnTo>
                  <a:pt x="16176" y="48021"/>
                </a:lnTo>
                <a:lnTo>
                  <a:pt x="4189" y="76471"/>
                </a:lnTo>
                <a:lnTo>
                  <a:pt x="0" y="106934"/>
                </a:lnTo>
                <a:lnTo>
                  <a:pt x="8318" y="142043"/>
                </a:lnTo>
                <a:lnTo>
                  <a:pt x="28352" y="171402"/>
                </a:lnTo>
                <a:lnTo>
                  <a:pt x="52720" y="194212"/>
                </a:lnTo>
                <a:lnTo>
                  <a:pt x="74041" y="209677"/>
                </a:lnTo>
                <a:lnTo>
                  <a:pt x="57785" y="447675"/>
                </a:lnTo>
                <a:lnTo>
                  <a:pt x="63853" y="475482"/>
                </a:lnTo>
                <a:lnTo>
                  <a:pt x="80327" y="498395"/>
                </a:lnTo>
                <a:lnTo>
                  <a:pt x="104612" y="513951"/>
                </a:lnTo>
                <a:lnTo>
                  <a:pt x="134112" y="519684"/>
                </a:lnTo>
                <a:lnTo>
                  <a:pt x="163611" y="513951"/>
                </a:lnTo>
                <a:lnTo>
                  <a:pt x="185393" y="499999"/>
                </a:lnTo>
                <a:lnTo>
                  <a:pt x="134112" y="499999"/>
                </a:lnTo>
                <a:lnTo>
                  <a:pt x="112742" y="495806"/>
                </a:lnTo>
                <a:lnTo>
                  <a:pt x="95075" y="484457"/>
                </a:lnTo>
                <a:lnTo>
                  <a:pt x="83052" y="467798"/>
                </a:lnTo>
                <a:lnTo>
                  <a:pt x="78612" y="447675"/>
                </a:lnTo>
                <a:lnTo>
                  <a:pt x="97155" y="205232"/>
                </a:lnTo>
                <a:lnTo>
                  <a:pt x="97155" y="200914"/>
                </a:lnTo>
                <a:lnTo>
                  <a:pt x="94742" y="196469"/>
                </a:lnTo>
                <a:lnTo>
                  <a:pt x="92456" y="194310"/>
                </a:lnTo>
                <a:lnTo>
                  <a:pt x="74816" y="183104"/>
                </a:lnTo>
                <a:lnTo>
                  <a:pt x="51736" y="163718"/>
                </a:lnTo>
                <a:lnTo>
                  <a:pt x="31680" y="137785"/>
                </a:lnTo>
                <a:lnTo>
                  <a:pt x="23113" y="106934"/>
                </a:lnTo>
                <a:lnTo>
                  <a:pt x="25245" y="86165"/>
                </a:lnTo>
                <a:lnTo>
                  <a:pt x="31495" y="66611"/>
                </a:lnTo>
                <a:lnTo>
                  <a:pt x="41652" y="48676"/>
                </a:lnTo>
                <a:lnTo>
                  <a:pt x="55499" y="32766"/>
                </a:lnTo>
                <a:lnTo>
                  <a:pt x="76326" y="32766"/>
                </a:lnTo>
                <a:lnTo>
                  <a:pt x="76326" y="6604"/>
                </a:lnTo>
                <a:lnTo>
                  <a:pt x="74041" y="4318"/>
                </a:lnTo>
                <a:lnTo>
                  <a:pt x="71628" y="2159"/>
                </a:lnTo>
                <a:lnTo>
                  <a:pt x="67056" y="0"/>
                </a:lnTo>
                <a:close/>
              </a:path>
              <a:path w="268605" h="520064">
                <a:moveTo>
                  <a:pt x="240589" y="32766"/>
                </a:moveTo>
                <a:lnTo>
                  <a:pt x="212725" y="32766"/>
                </a:lnTo>
                <a:lnTo>
                  <a:pt x="226571" y="48676"/>
                </a:lnTo>
                <a:lnTo>
                  <a:pt x="236728" y="66611"/>
                </a:lnTo>
                <a:lnTo>
                  <a:pt x="242978" y="86165"/>
                </a:lnTo>
                <a:lnTo>
                  <a:pt x="245110" y="106934"/>
                </a:lnTo>
                <a:lnTo>
                  <a:pt x="236543" y="137785"/>
                </a:lnTo>
                <a:lnTo>
                  <a:pt x="216487" y="163718"/>
                </a:lnTo>
                <a:lnTo>
                  <a:pt x="193407" y="183104"/>
                </a:lnTo>
                <a:lnTo>
                  <a:pt x="175768" y="194310"/>
                </a:lnTo>
                <a:lnTo>
                  <a:pt x="171069" y="196469"/>
                </a:lnTo>
                <a:lnTo>
                  <a:pt x="171069" y="205232"/>
                </a:lnTo>
                <a:lnTo>
                  <a:pt x="187325" y="447675"/>
                </a:lnTo>
                <a:lnTo>
                  <a:pt x="183243" y="467798"/>
                </a:lnTo>
                <a:lnTo>
                  <a:pt x="172005" y="484457"/>
                </a:lnTo>
                <a:lnTo>
                  <a:pt x="155124" y="495806"/>
                </a:lnTo>
                <a:lnTo>
                  <a:pt x="134112" y="499999"/>
                </a:lnTo>
                <a:lnTo>
                  <a:pt x="185393" y="499999"/>
                </a:lnTo>
                <a:lnTo>
                  <a:pt x="187896" y="498395"/>
                </a:lnTo>
                <a:lnTo>
                  <a:pt x="204370" y="475482"/>
                </a:lnTo>
                <a:lnTo>
                  <a:pt x="210438" y="447675"/>
                </a:lnTo>
                <a:lnTo>
                  <a:pt x="194182" y="209677"/>
                </a:lnTo>
                <a:lnTo>
                  <a:pt x="214538" y="194212"/>
                </a:lnTo>
                <a:lnTo>
                  <a:pt x="239013" y="171402"/>
                </a:lnTo>
                <a:lnTo>
                  <a:pt x="259584" y="142043"/>
                </a:lnTo>
                <a:lnTo>
                  <a:pt x="268224" y="106934"/>
                </a:lnTo>
                <a:lnTo>
                  <a:pt x="264034" y="76471"/>
                </a:lnTo>
                <a:lnTo>
                  <a:pt x="252047" y="48021"/>
                </a:lnTo>
                <a:lnTo>
                  <a:pt x="240589" y="32766"/>
                </a:lnTo>
                <a:close/>
              </a:path>
              <a:path w="268605" h="520064">
                <a:moveTo>
                  <a:pt x="76326" y="32766"/>
                </a:moveTo>
                <a:lnTo>
                  <a:pt x="55499" y="32766"/>
                </a:lnTo>
                <a:lnTo>
                  <a:pt x="55499" y="89535"/>
                </a:lnTo>
                <a:lnTo>
                  <a:pt x="57785" y="91694"/>
                </a:lnTo>
                <a:lnTo>
                  <a:pt x="90169" y="139700"/>
                </a:lnTo>
                <a:lnTo>
                  <a:pt x="92516" y="142043"/>
                </a:lnTo>
                <a:lnTo>
                  <a:pt x="94742" y="144145"/>
                </a:lnTo>
                <a:lnTo>
                  <a:pt x="173481" y="144145"/>
                </a:lnTo>
                <a:lnTo>
                  <a:pt x="175768" y="141986"/>
                </a:lnTo>
                <a:lnTo>
                  <a:pt x="178054" y="139700"/>
                </a:lnTo>
                <a:lnTo>
                  <a:pt x="189791" y="122301"/>
                </a:lnTo>
                <a:lnTo>
                  <a:pt x="104012" y="122301"/>
                </a:lnTo>
                <a:lnTo>
                  <a:pt x="76326" y="82931"/>
                </a:lnTo>
                <a:lnTo>
                  <a:pt x="76326" y="32766"/>
                </a:lnTo>
                <a:close/>
              </a:path>
              <a:path w="268605" h="520064">
                <a:moveTo>
                  <a:pt x="205740" y="0"/>
                </a:moveTo>
                <a:lnTo>
                  <a:pt x="201168" y="0"/>
                </a:lnTo>
                <a:lnTo>
                  <a:pt x="196595" y="2159"/>
                </a:lnTo>
                <a:lnTo>
                  <a:pt x="191897" y="4318"/>
                </a:lnTo>
                <a:lnTo>
                  <a:pt x="191897" y="82931"/>
                </a:lnTo>
                <a:lnTo>
                  <a:pt x="164211" y="122301"/>
                </a:lnTo>
                <a:lnTo>
                  <a:pt x="189791" y="122301"/>
                </a:lnTo>
                <a:lnTo>
                  <a:pt x="210438" y="91694"/>
                </a:lnTo>
                <a:lnTo>
                  <a:pt x="212725" y="89535"/>
                </a:lnTo>
                <a:lnTo>
                  <a:pt x="212725" y="32766"/>
                </a:lnTo>
                <a:lnTo>
                  <a:pt x="240589" y="32766"/>
                </a:lnTo>
                <a:lnTo>
                  <a:pt x="233130" y="22834"/>
                </a:lnTo>
                <a:lnTo>
                  <a:pt x="208153" y="2159"/>
                </a:lnTo>
                <a:lnTo>
                  <a:pt x="20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9255" y="4710684"/>
            <a:ext cx="135890" cy="524510"/>
          </a:xfrm>
          <a:custGeom>
            <a:avLst/>
            <a:gdLst/>
            <a:ahLst/>
            <a:cxnLst/>
            <a:rect l="l" t="t" r="r" b="b"/>
            <a:pathLst>
              <a:path w="135889" h="524510">
                <a:moveTo>
                  <a:pt x="130937" y="225044"/>
                </a:moveTo>
                <a:lnTo>
                  <a:pt x="4699" y="225044"/>
                </a:lnTo>
                <a:lnTo>
                  <a:pt x="0" y="229362"/>
                </a:lnTo>
                <a:lnTo>
                  <a:pt x="0" y="288290"/>
                </a:lnTo>
                <a:lnTo>
                  <a:pt x="4699" y="290576"/>
                </a:lnTo>
                <a:lnTo>
                  <a:pt x="11683" y="294894"/>
                </a:lnTo>
                <a:lnTo>
                  <a:pt x="16382" y="301498"/>
                </a:lnTo>
                <a:lnTo>
                  <a:pt x="16382" y="316738"/>
                </a:lnTo>
                <a:lnTo>
                  <a:pt x="11683" y="323342"/>
                </a:lnTo>
                <a:lnTo>
                  <a:pt x="4699" y="325501"/>
                </a:lnTo>
                <a:lnTo>
                  <a:pt x="0" y="327660"/>
                </a:lnTo>
                <a:lnTo>
                  <a:pt x="0" y="458724"/>
                </a:lnTo>
                <a:lnTo>
                  <a:pt x="5328" y="483697"/>
                </a:lnTo>
                <a:lnTo>
                  <a:pt x="19859" y="504586"/>
                </a:lnTo>
                <a:lnTo>
                  <a:pt x="41415" y="518927"/>
                </a:lnTo>
                <a:lnTo>
                  <a:pt x="67818" y="524256"/>
                </a:lnTo>
                <a:lnTo>
                  <a:pt x="94220" y="518927"/>
                </a:lnTo>
                <a:lnTo>
                  <a:pt x="115776" y="504586"/>
                </a:lnTo>
                <a:lnTo>
                  <a:pt x="117289" y="502412"/>
                </a:lnTo>
                <a:lnTo>
                  <a:pt x="67818" y="502412"/>
                </a:lnTo>
                <a:lnTo>
                  <a:pt x="49639" y="498961"/>
                </a:lnTo>
                <a:lnTo>
                  <a:pt x="34782" y="489569"/>
                </a:lnTo>
                <a:lnTo>
                  <a:pt x="24759" y="475676"/>
                </a:lnTo>
                <a:lnTo>
                  <a:pt x="21081" y="458724"/>
                </a:lnTo>
                <a:lnTo>
                  <a:pt x="21081" y="340741"/>
                </a:lnTo>
                <a:lnTo>
                  <a:pt x="28571" y="333763"/>
                </a:lnTo>
                <a:lnTo>
                  <a:pt x="33654" y="325977"/>
                </a:lnTo>
                <a:lnTo>
                  <a:pt x="36548" y="317380"/>
                </a:lnTo>
                <a:lnTo>
                  <a:pt x="37464" y="307975"/>
                </a:lnTo>
                <a:lnTo>
                  <a:pt x="36548" y="298569"/>
                </a:lnTo>
                <a:lnTo>
                  <a:pt x="33655" y="289972"/>
                </a:lnTo>
                <a:lnTo>
                  <a:pt x="28571" y="282186"/>
                </a:lnTo>
                <a:lnTo>
                  <a:pt x="21081" y="275209"/>
                </a:lnTo>
                <a:lnTo>
                  <a:pt x="21081" y="246888"/>
                </a:lnTo>
                <a:lnTo>
                  <a:pt x="135636" y="246888"/>
                </a:lnTo>
                <a:lnTo>
                  <a:pt x="135636" y="229362"/>
                </a:lnTo>
                <a:lnTo>
                  <a:pt x="130937" y="225044"/>
                </a:lnTo>
                <a:close/>
              </a:path>
              <a:path w="135889" h="524510">
                <a:moveTo>
                  <a:pt x="135636" y="246888"/>
                </a:moveTo>
                <a:lnTo>
                  <a:pt x="112268" y="246888"/>
                </a:lnTo>
                <a:lnTo>
                  <a:pt x="112268" y="275209"/>
                </a:lnTo>
                <a:lnTo>
                  <a:pt x="105743" y="282186"/>
                </a:lnTo>
                <a:lnTo>
                  <a:pt x="100552" y="289972"/>
                </a:lnTo>
                <a:lnTo>
                  <a:pt x="97123" y="298569"/>
                </a:lnTo>
                <a:lnTo>
                  <a:pt x="95885" y="307975"/>
                </a:lnTo>
                <a:lnTo>
                  <a:pt x="97123" y="317380"/>
                </a:lnTo>
                <a:lnTo>
                  <a:pt x="100552" y="325977"/>
                </a:lnTo>
                <a:lnTo>
                  <a:pt x="105743" y="333763"/>
                </a:lnTo>
                <a:lnTo>
                  <a:pt x="112268" y="340741"/>
                </a:lnTo>
                <a:lnTo>
                  <a:pt x="112268" y="458724"/>
                </a:lnTo>
                <a:lnTo>
                  <a:pt x="108948" y="475676"/>
                </a:lnTo>
                <a:lnTo>
                  <a:pt x="99710" y="489569"/>
                </a:lnTo>
                <a:lnTo>
                  <a:pt x="85639" y="498961"/>
                </a:lnTo>
                <a:lnTo>
                  <a:pt x="67818" y="502412"/>
                </a:lnTo>
                <a:lnTo>
                  <a:pt x="117289" y="502412"/>
                </a:lnTo>
                <a:lnTo>
                  <a:pt x="130307" y="483697"/>
                </a:lnTo>
                <a:lnTo>
                  <a:pt x="135636" y="458724"/>
                </a:lnTo>
                <a:lnTo>
                  <a:pt x="135636" y="331978"/>
                </a:lnTo>
                <a:lnTo>
                  <a:pt x="133350" y="327660"/>
                </a:lnTo>
                <a:lnTo>
                  <a:pt x="130937" y="325501"/>
                </a:lnTo>
                <a:lnTo>
                  <a:pt x="123951" y="323342"/>
                </a:lnTo>
                <a:lnTo>
                  <a:pt x="119252" y="316738"/>
                </a:lnTo>
                <a:lnTo>
                  <a:pt x="119252" y="301498"/>
                </a:lnTo>
                <a:lnTo>
                  <a:pt x="123951" y="294894"/>
                </a:lnTo>
                <a:lnTo>
                  <a:pt x="130937" y="290576"/>
                </a:lnTo>
                <a:lnTo>
                  <a:pt x="135636" y="286131"/>
                </a:lnTo>
                <a:lnTo>
                  <a:pt x="135636" y="246888"/>
                </a:lnTo>
                <a:close/>
              </a:path>
              <a:path w="135889" h="524510">
                <a:moveTo>
                  <a:pt x="79501" y="76454"/>
                </a:moveTo>
                <a:lnTo>
                  <a:pt x="56133" y="76454"/>
                </a:lnTo>
                <a:lnTo>
                  <a:pt x="56133" y="225044"/>
                </a:lnTo>
                <a:lnTo>
                  <a:pt x="79501" y="225044"/>
                </a:lnTo>
                <a:lnTo>
                  <a:pt x="79501" y="76454"/>
                </a:lnTo>
                <a:close/>
              </a:path>
              <a:path w="135889" h="524510">
                <a:moveTo>
                  <a:pt x="84200" y="0"/>
                </a:moveTo>
                <a:lnTo>
                  <a:pt x="51435" y="0"/>
                </a:lnTo>
                <a:lnTo>
                  <a:pt x="46736" y="2159"/>
                </a:lnTo>
                <a:lnTo>
                  <a:pt x="44450" y="6604"/>
                </a:lnTo>
                <a:lnTo>
                  <a:pt x="37464" y="30607"/>
                </a:lnTo>
                <a:lnTo>
                  <a:pt x="35051" y="32766"/>
                </a:lnTo>
                <a:lnTo>
                  <a:pt x="35051" y="34925"/>
                </a:lnTo>
                <a:lnTo>
                  <a:pt x="37464" y="37084"/>
                </a:lnTo>
                <a:lnTo>
                  <a:pt x="44450" y="69850"/>
                </a:lnTo>
                <a:lnTo>
                  <a:pt x="46736" y="74295"/>
                </a:lnTo>
                <a:lnTo>
                  <a:pt x="51435" y="76454"/>
                </a:lnTo>
                <a:lnTo>
                  <a:pt x="84200" y="76454"/>
                </a:lnTo>
                <a:lnTo>
                  <a:pt x="88900" y="74295"/>
                </a:lnTo>
                <a:lnTo>
                  <a:pt x="88900" y="69850"/>
                </a:lnTo>
                <a:lnTo>
                  <a:pt x="92601" y="56769"/>
                </a:lnTo>
                <a:lnTo>
                  <a:pt x="65531" y="56769"/>
                </a:lnTo>
                <a:lnTo>
                  <a:pt x="58419" y="34925"/>
                </a:lnTo>
                <a:lnTo>
                  <a:pt x="63118" y="19685"/>
                </a:lnTo>
                <a:lnTo>
                  <a:pt x="93952" y="19685"/>
                </a:lnTo>
                <a:lnTo>
                  <a:pt x="88900" y="6604"/>
                </a:lnTo>
                <a:lnTo>
                  <a:pt x="86487" y="2159"/>
                </a:lnTo>
                <a:lnTo>
                  <a:pt x="84200" y="0"/>
                </a:lnTo>
                <a:close/>
              </a:path>
              <a:path w="135889" h="524510">
                <a:moveTo>
                  <a:pt x="93952" y="19685"/>
                </a:moveTo>
                <a:lnTo>
                  <a:pt x="70104" y="19685"/>
                </a:lnTo>
                <a:lnTo>
                  <a:pt x="74802" y="34925"/>
                </a:lnTo>
                <a:lnTo>
                  <a:pt x="70104" y="56769"/>
                </a:lnTo>
                <a:lnTo>
                  <a:pt x="92601" y="56769"/>
                </a:lnTo>
                <a:lnTo>
                  <a:pt x="98170" y="37084"/>
                </a:lnTo>
                <a:lnTo>
                  <a:pt x="98170" y="30607"/>
                </a:lnTo>
                <a:lnTo>
                  <a:pt x="93952" y="1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Presentation</a:t>
            </a:r>
            <a:r>
              <a:rPr sz="650" spc="-7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title  [To edit, click View &gt; Slide Master &gt; Slide</a:t>
            </a:r>
            <a:r>
              <a:rPr sz="650" spc="1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64604"/>
            <a:ext cx="189992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© 2019 Deloitte Consulting Pty Ltd. All</a:t>
            </a:r>
            <a:r>
              <a:rPr sz="650" spc="-4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rights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301" y="6569761"/>
            <a:ext cx="41529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r</a:t>
            </a:r>
            <a:r>
              <a:rPr sz="650" spc="-10" dirty="0">
                <a:latin typeface="Verdana"/>
                <a:cs typeface="Verdana"/>
              </a:rPr>
              <a:t>e</a:t>
            </a:r>
            <a:r>
              <a:rPr sz="650" spc="-5" dirty="0">
                <a:latin typeface="Verdana"/>
                <a:cs typeface="Verdana"/>
              </a:rPr>
              <a:t>s</a:t>
            </a:r>
            <a:r>
              <a:rPr sz="650" spc="-10" dirty="0">
                <a:latin typeface="Verdana"/>
                <a:cs typeface="Verdana"/>
              </a:rPr>
              <a:t>e</a:t>
            </a:r>
            <a:r>
              <a:rPr sz="650" spc="-5" dirty="0">
                <a:latin typeface="Verdana"/>
                <a:cs typeface="Verdana"/>
              </a:rPr>
              <a:t>rv</a:t>
            </a:r>
            <a:r>
              <a:rPr sz="650" spc="-10" dirty="0">
                <a:latin typeface="Verdana"/>
                <a:cs typeface="Verdana"/>
              </a:rPr>
              <a:t>e</a:t>
            </a:r>
            <a:r>
              <a:rPr sz="650" spc="-5" dirty="0">
                <a:latin typeface="Verdana"/>
                <a:cs typeface="Verdana"/>
              </a:rPr>
              <a:t>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301" y="343030"/>
            <a:ext cx="6814820" cy="6191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/>
              <a:t>List of </a:t>
            </a:r>
            <a:r>
              <a:rPr spc="-5" dirty="0"/>
              <a:t>Providers</a:t>
            </a:r>
            <a:r>
              <a:rPr spc="-55" dirty="0"/>
              <a:t> </a:t>
            </a:r>
            <a:r>
              <a:rPr spc="-5" dirty="0"/>
              <a:t>Assessed</a:t>
            </a: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5" dirty="0">
                <a:solidFill>
                  <a:srgbClr val="565656"/>
                </a:solidFill>
              </a:rPr>
              <a:t>The </a:t>
            </a:r>
            <a:r>
              <a:rPr sz="1400" spc="5" dirty="0">
                <a:solidFill>
                  <a:srgbClr val="565656"/>
                </a:solidFill>
              </a:rPr>
              <a:t>following </a:t>
            </a:r>
            <a:r>
              <a:rPr sz="1400" dirty="0">
                <a:solidFill>
                  <a:srgbClr val="565656"/>
                </a:solidFill>
              </a:rPr>
              <a:t>is a long list of </a:t>
            </a:r>
            <a:r>
              <a:rPr sz="1400" spc="-5" dirty="0">
                <a:solidFill>
                  <a:srgbClr val="565656"/>
                </a:solidFill>
              </a:rPr>
              <a:t>proposed </a:t>
            </a:r>
            <a:r>
              <a:rPr sz="1400" dirty="0">
                <a:solidFill>
                  <a:srgbClr val="565656"/>
                </a:solidFill>
              </a:rPr>
              <a:t>providers and </a:t>
            </a:r>
            <a:r>
              <a:rPr sz="1400" spc="-5" dirty="0">
                <a:solidFill>
                  <a:srgbClr val="565656"/>
                </a:solidFill>
              </a:rPr>
              <a:t>rationale </a:t>
            </a:r>
            <a:r>
              <a:rPr sz="1400" dirty="0">
                <a:solidFill>
                  <a:srgbClr val="565656"/>
                </a:solidFill>
              </a:rPr>
              <a:t>for</a:t>
            </a:r>
            <a:r>
              <a:rPr sz="1400" spc="-175" dirty="0">
                <a:solidFill>
                  <a:srgbClr val="565656"/>
                </a:solidFill>
              </a:rPr>
              <a:t> </a:t>
            </a:r>
            <a:r>
              <a:rPr sz="1400" dirty="0">
                <a:solidFill>
                  <a:srgbClr val="565656"/>
                </a:solidFill>
              </a:rPr>
              <a:t>inclusion.</a:t>
            </a:r>
            <a:endParaRPr sz="1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3823" y="1076705"/>
          <a:ext cx="8391524" cy="5229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78">
                <a:tc gridSpan="2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Provider (by Order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200" b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latin typeface="Verdana"/>
                          <a:cs typeface="Verdana"/>
                        </a:rPr>
                        <a:t>Assessment)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Rationale for Inclusion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65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Oracle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(NETSUITE)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55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SAGE</a:t>
                      </a:r>
                      <a:r>
                        <a:rPr sz="1000" b="1" spc="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Live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55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Microsoft </a:t>
                      </a: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Dynamics 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365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55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FinancialForce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6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MYOB</a:t>
                      </a: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Advanced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Oracle 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ERP</a:t>
                      </a:r>
                      <a:r>
                        <a:rPr sz="1000" b="1" spc="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Cloud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Workday</a:t>
                      </a:r>
                      <a:r>
                        <a:rPr sz="1000" b="1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Financials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Epicore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84426" y="6579209"/>
            <a:ext cx="5577840" cy="2603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700" b="1" spc="-5" dirty="0">
                <a:latin typeface="Segoe UI"/>
                <a:cs typeface="Segoe UI"/>
              </a:rPr>
              <a:t>Source(s)</a:t>
            </a:r>
            <a:r>
              <a:rPr sz="700" spc="-5" dirty="0">
                <a:latin typeface="Segoe UI"/>
                <a:cs typeface="Segoe UI"/>
              </a:rPr>
              <a:t>: Deloitte </a:t>
            </a:r>
            <a:r>
              <a:rPr sz="700" spc="-10" dirty="0">
                <a:latin typeface="Segoe UI"/>
                <a:cs typeface="Segoe UI"/>
              </a:rPr>
              <a:t>IP, </a:t>
            </a:r>
            <a:r>
              <a:rPr sz="700" spc="-5" dirty="0">
                <a:latin typeface="Segoe UI"/>
                <a:cs typeface="Segoe UI"/>
              </a:rPr>
              <a:t>Desktop Research, Gartner Report – </a:t>
            </a:r>
            <a:r>
              <a:rPr sz="700" i="1" spc="-10" dirty="0">
                <a:latin typeface="Segoe UI"/>
                <a:cs typeface="Segoe UI"/>
              </a:rPr>
              <a:t>“Magic Quadrant </a:t>
            </a:r>
            <a:r>
              <a:rPr sz="700" i="1" spc="-5" dirty="0">
                <a:latin typeface="Segoe UI"/>
                <a:cs typeface="Segoe UI"/>
              </a:rPr>
              <a:t>for </a:t>
            </a:r>
            <a:r>
              <a:rPr sz="700" i="1" spc="-10" dirty="0">
                <a:latin typeface="Segoe UI"/>
                <a:cs typeface="Segoe UI"/>
              </a:rPr>
              <a:t>Cloud </a:t>
            </a:r>
            <a:r>
              <a:rPr sz="700" i="1" spc="-5" dirty="0">
                <a:latin typeface="Segoe UI"/>
                <a:cs typeface="Segoe UI"/>
              </a:rPr>
              <a:t>Core </a:t>
            </a:r>
            <a:r>
              <a:rPr sz="700" i="1" spc="-10" dirty="0">
                <a:latin typeface="Segoe UI"/>
                <a:cs typeface="Segoe UI"/>
              </a:rPr>
              <a:t>Financial</a:t>
            </a:r>
            <a:r>
              <a:rPr sz="700" i="1" spc="50" dirty="0">
                <a:latin typeface="Segoe UI"/>
                <a:cs typeface="Segoe UI"/>
              </a:rPr>
              <a:t> </a:t>
            </a:r>
            <a:r>
              <a:rPr sz="700" i="1" spc="-10" dirty="0">
                <a:latin typeface="Segoe UI"/>
                <a:cs typeface="Segoe UI"/>
              </a:rPr>
              <a:t>Management </a:t>
            </a:r>
            <a:r>
              <a:rPr sz="700" i="1" spc="-5" dirty="0">
                <a:latin typeface="Segoe UI"/>
                <a:cs typeface="Segoe UI"/>
              </a:rPr>
              <a:t>Suites for Midsize, </a:t>
            </a:r>
            <a:r>
              <a:rPr sz="700" i="1" spc="-10" dirty="0">
                <a:latin typeface="Segoe UI"/>
                <a:cs typeface="Segoe UI"/>
              </a:rPr>
              <a:t>Large </a:t>
            </a:r>
            <a:r>
              <a:rPr sz="700" i="1" spc="-5" dirty="0">
                <a:latin typeface="Segoe UI"/>
                <a:cs typeface="Segoe UI"/>
              </a:rPr>
              <a:t>and</a:t>
            </a:r>
            <a:endParaRPr sz="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i="1" spc="-5" dirty="0">
                <a:latin typeface="Segoe UI"/>
                <a:cs typeface="Segoe UI"/>
              </a:rPr>
              <a:t>Global</a:t>
            </a:r>
            <a:r>
              <a:rPr sz="700" i="1" spc="-10" dirty="0">
                <a:latin typeface="Segoe UI"/>
                <a:cs typeface="Segoe UI"/>
              </a:rPr>
              <a:t> </a:t>
            </a:r>
            <a:r>
              <a:rPr sz="700" i="1" spc="-5" dirty="0">
                <a:latin typeface="Segoe UI"/>
                <a:cs typeface="Segoe UI"/>
              </a:rPr>
              <a:t>Enterprises”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00686" y="1766316"/>
            <a:ext cx="985930" cy="197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7487" y="4177791"/>
            <a:ext cx="642551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8006" y="5911889"/>
            <a:ext cx="1067235" cy="149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9371" y="4759452"/>
            <a:ext cx="984503" cy="222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3770" y="5219717"/>
            <a:ext cx="935706" cy="3763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9644" y="3535679"/>
            <a:ext cx="1205484" cy="219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37303" y="2365248"/>
            <a:ext cx="548639" cy="23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6135" y="2910839"/>
            <a:ext cx="946381" cy="202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Presentation</a:t>
            </a:r>
            <a:r>
              <a:rPr sz="650" spc="-7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title  [To edit, click View &gt; Slide Master &gt; Slide</a:t>
            </a:r>
            <a:r>
              <a:rPr sz="650" spc="1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650" spc="-5" dirty="0">
                <a:latin typeface="Verdana"/>
                <a:cs typeface="Verdana"/>
              </a:rPr>
              <a:t>© 2019 Deloitte Consulting Pty Ltd. All rights  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1" y="386537"/>
            <a:ext cx="363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Initial Market </a:t>
            </a:r>
            <a:r>
              <a:rPr dirty="0"/>
              <a:t>Scan </a:t>
            </a:r>
            <a:r>
              <a:rPr spc="-10" dirty="0"/>
              <a:t>Results</a:t>
            </a:r>
            <a:r>
              <a:rPr spc="-120" dirty="0"/>
              <a:t> </a:t>
            </a:r>
            <a:r>
              <a:rPr dirty="0"/>
              <a:t>|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301" y="722757"/>
            <a:ext cx="108356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Based on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current research,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the </a:t>
            </a:r>
            <a:r>
              <a:rPr sz="1400" spc="5" dirty="0">
                <a:solidFill>
                  <a:srgbClr val="565656"/>
                </a:solidFill>
                <a:latin typeface="Verdana"/>
                <a:cs typeface="Verdana"/>
              </a:rPr>
              <a:t>following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are Sector Metrics assessment of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the market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longlist against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the</a:t>
            </a:r>
            <a:r>
              <a:rPr sz="1400" spc="-204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attributes.  Rating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are subject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change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based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on further</a:t>
            </a:r>
            <a:r>
              <a:rPr sz="1400" spc="-110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assessment.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6906" y="1233373"/>
            <a:ext cx="1902460" cy="370840"/>
          </a:xfrm>
          <a:custGeom>
            <a:avLst/>
            <a:gdLst/>
            <a:ahLst/>
            <a:cxnLst/>
            <a:rect l="l" t="t" r="r" b="b"/>
            <a:pathLst>
              <a:path w="1902459" h="370840">
                <a:moveTo>
                  <a:pt x="0" y="370763"/>
                </a:moveTo>
                <a:lnTo>
                  <a:pt x="1902332" y="370763"/>
                </a:lnTo>
                <a:lnTo>
                  <a:pt x="1902332" y="0"/>
                </a:lnTo>
                <a:lnTo>
                  <a:pt x="0" y="0"/>
                </a:lnTo>
                <a:lnTo>
                  <a:pt x="0" y="370763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6906" y="1604149"/>
            <a:ext cx="1902460" cy="694055"/>
          </a:xfrm>
          <a:custGeom>
            <a:avLst/>
            <a:gdLst/>
            <a:ahLst/>
            <a:cxnLst/>
            <a:rect l="l" t="t" r="r" b="b"/>
            <a:pathLst>
              <a:path w="1902459" h="694055">
                <a:moveTo>
                  <a:pt x="0" y="693915"/>
                </a:moveTo>
                <a:lnTo>
                  <a:pt x="1902332" y="693915"/>
                </a:lnTo>
                <a:lnTo>
                  <a:pt x="1902332" y="0"/>
                </a:lnTo>
                <a:lnTo>
                  <a:pt x="0" y="0"/>
                </a:lnTo>
                <a:lnTo>
                  <a:pt x="0" y="693915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26906" y="2298014"/>
            <a:ext cx="1902460" cy="528320"/>
          </a:xfrm>
          <a:custGeom>
            <a:avLst/>
            <a:gdLst/>
            <a:ahLst/>
            <a:cxnLst/>
            <a:rect l="l" t="t" r="r" b="b"/>
            <a:pathLst>
              <a:path w="1902459" h="528319">
                <a:moveTo>
                  <a:pt x="0" y="527989"/>
                </a:moveTo>
                <a:lnTo>
                  <a:pt x="1902332" y="527989"/>
                </a:lnTo>
                <a:lnTo>
                  <a:pt x="1902332" y="0"/>
                </a:lnTo>
                <a:lnTo>
                  <a:pt x="0" y="0"/>
                </a:lnTo>
                <a:lnTo>
                  <a:pt x="0" y="527989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6906" y="2826042"/>
            <a:ext cx="1902460" cy="583565"/>
          </a:xfrm>
          <a:custGeom>
            <a:avLst/>
            <a:gdLst/>
            <a:ahLst/>
            <a:cxnLst/>
            <a:rect l="l" t="t" r="r" b="b"/>
            <a:pathLst>
              <a:path w="1902459" h="583564">
                <a:moveTo>
                  <a:pt x="0" y="583526"/>
                </a:moveTo>
                <a:lnTo>
                  <a:pt x="1902332" y="583526"/>
                </a:lnTo>
                <a:lnTo>
                  <a:pt x="1902332" y="0"/>
                </a:lnTo>
                <a:lnTo>
                  <a:pt x="0" y="0"/>
                </a:lnTo>
                <a:lnTo>
                  <a:pt x="0" y="583526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6906" y="3409518"/>
            <a:ext cx="1902460" cy="528320"/>
          </a:xfrm>
          <a:custGeom>
            <a:avLst/>
            <a:gdLst/>
            <a:ahLst/>
            <a:cxnLst/>
            <a:rect l="l" t="t" r="r" b="b"/>
            <a:pathLst>
              <a:path w="1902459" h="528320">
                <a:moveTo>
                  <a:pt x="0" y="527989"/>
                </a:moveTo>
                <a:lnTo>
                  <a:pt x="1902332" y="527989"/>
                </a:lnTo>
                <a:lnTo>
                  <a:pt x="1902332" y="0"/>
                </a:lnTo>
                <a:lnTo>
                  <a:pt x="0" y="0"/>
                </a:lnTo>
                <a:lnTo>
                  <a:pt x="0" y="527989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26906" y="3937546"/>
            <a:ext cx="1902460" cy="583565"/>
          </a:xfrm>
          <a:custGeom>
            <a:avLst/>
            <a:gdLst/>
            <a:ahLst/>
            <a:cxnLst/>
            <a:rect l="l" t="t" r="r" b="b"/>
            <a:pathLst>
              <a:path w="1902459" h="583564">
                <a:moveTo>
                  <a:pt x="0" y="583526"/>
                </a:moveTo>
                <a:lnTo>
                  <a:pt x="1902332" y="583526"/>
                </a:lnTo>
                <a:lnTo>
                  <a:pt x="1902332" y="0"/>
                </a:lnTo>
                <a:lnTo>
                  <a:pt x="0" y="0"/>
                </a:lnTo>
                <a:lnTo>
                  <a:pt x="0" y="583526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26906" y="4521085"/>
            <a:ext cx="1902460" cy="694055"/>
          </a:xfrm>
          <a:custGeom>
            <a:avLst/>
            <a:gdLst/>
            <a:ahLst/>
            <a:cxnLst/>
            <a:rect l="l" t="t" r="r" b="b"/>
            <a:pathLst>
              <a:path w="1902459" h="694054">
                <a:moveTo>
                  <a:pt x="0" y="693915"/>
                </a:moveTo>
                <a:lnTo>
                  <a:pt x="1902332" y="693915"/>
                </a:lnTo>
                <a:lnTo>
                  <a:pt x="1902332" y="0"/>
                </a:lnTo>
                <a:lnTo>
                  <a:pt x="0" y="0"/>
                </a:lnTo>
                <a:lnTo>
                  <a:pt x="0" y="693915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906" y="5214975"/>
            <a:ext cx="1902460" cy="583565"/>
          </a:xfrm>
          <a:custGeom>
            <a:avLst/>
            <a:gdLst/>
            <a:ahLst/>
            <a:cxnLst/>
            <a:rect l="l" t="t" r="r" b="b"/>
            <a:pathLst>
              <a:path w="1902459" h="583564">
                <a:moveTo>
                  <a:pt x="0" y="583526"/>
                </a:moveTo>
                <a:lnTo>
                  <a:pt x="1902332" y="583526"/>
                </a:lnTo>
                <a:lnTo>
                  <a:pt x="1902332" y="0"/>
                </a:lnTo>
                <a:lnTo>
                  <a:pt x="0" y="0"/>
                </a:lnTo>
                <a:lnTo>
                  <a:pt x="0" y="583526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906" y="5798502"/>
            <a:ext cx="1902460" cy="528320"/>
          </a:xfrm>
          <a:custGeom>
            <a:avLst/>
            <a:gdLst/>
            <a:ahLst/>
            <a:cxnLst/>
            <a:rect l="l" t="t" r="r" b="b"/>
            <a:pathLst>
              <a:path w="1902459" h="528320">
                <a:moveTo>
                  <a:pt x="0" y="527989"/>
                </a:moveTo>
                <a:lnTo>
                  <a:pt x="1902332" y="527989"/>
                </a:lnTo>
                <a:lnTo>
                  <a:pt x="1902332" y="0"/>
                </a:lnTo>
                <a:lnTo>
                  <a:pt x="0" y="0"/>
                </a:lnTo>
                <a:lnTo>
                  <a:pt x="0" y="527989"/>
                </a:lnTo>
                <a:close/>
              </a:path>
            </a:pathLst>
          </a:custGeom>
          <a:solidFill>
            <a:srgbClr val="E8F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6906" y="1226947"/>
            <a:ext cx="0" cy="5101590"/>
          </a:xfrm>
          <a:custGeom>
            <a:avLst/>
            <a:gdLst/>
            <a:ahLst/>
            <a:cxnLst/>
            <a:rect l="l" t="t" r="r" b="b"/>
            <a:pathLst>
              <a:path h="5101590">
                <a:moveTo>
                  <a:pt x="0" y="0"/>
                </a:moveTo>
                <a:lnTo>
                  <a:pt x="0" y="51011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1919" y="1604136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1919" y="2298064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1919" y="2826004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1919" y="3409569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91919" y="3937508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1919" y="4521072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1919" y="5215001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1919" y="5798502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8269" y="1226947"/>
            <a:ext cx="0" cy="5101590"/>
          </a:xfrm>
          <a:custGeom>
            <a:avLst/>
            <a:gdLst/>
            <a:ahLst/>
            <a:cxnLst/>
            <a:rect l="l" t="t" r="r" b="b"/>
            <a:pathLst>
              <a:path h="5101590">
                <a:moveTo>
                  <a:pt x="0" y="0"/>
                </a:moveTo>
                <a:lnTo>
                  <a:pt x="0" y="51011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29240" y="1226947"/>
            <a:ext cx="0" cy="5101590"/>
          </a:xfrm>
          <a:custGeom>
            <a:avLst/>
            <a:gdLst/>
            <a:ahLst/>
            <a:cxnLst/>
            <a:rect l="l" t="t" r="r" b="b"/>
            <a:pathLst>
              <a:path h="5101590">
                <a:moveTo>
                  <a:pt x="0" y="0"/>
                </a:moveTo>
                <a:lnTo>
                  <a:pt x="0" y="51011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1919" y="1233297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1919" y="6326492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6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75764" y="1321053"/>
            <a:ext cx="7691120" cy="295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40"/>
              </a:lnSpc>
              <a:spcBef>
                <a:spcPts val="105"/>
              </a:spcBef>
              <a:tabLst>
                <a:tab pos="6926580" algn="l"/>
              </a:tabLst>
            </a:pPr>
            <a:r>
              <a:rPr sz="1100" spc="-10" dirty="0">
                <a:latin typeface="Verdana"/>
                <a:cs typeface="Verdana"/>
              </a:rPr>
              <a:t>P</a:t>
            </a:r>
            <a:r>
              <a:rPr sz="1100" spc="-5" dirty="0">
                <a:latin typeface="Verdana"/>
                <a:cs typeface="Verdana"/>
              </a:rPr>
              <a:t>r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-5" dirty="0">
                <a:latin typeface="Verdana"/>
                <a:cs typeface="Verdana"/>
              </a:rPr>
              <a:t>v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spc="-5" dirty="0">
                <a:latin typeface="Verdana"/>
                <a:cs typeface="Verdana"/>
              </a:rPr>
              <a:t>d</a:t>
            </a:r>
            <a:r>
              <a:rPr sz="1100" dirty="0">
                <a:latin typeface="Verdana"/>
                <a:cs typeface="Verdana"/>
              </a:rPr>
              <a:t>er	</a:t>
            </a:r>
            <a:r>
              <a:rPr sz="1100" b="1" dirty="0">
                <a:latin typeface="Verdana"/>
                <a:cs typeface="Verdana"/>
              </a:rPr>
              <a:t>Co</a:t>
            </a:r>
            <a:r>
              <a:rPr sz="1100" b="1" spc="-10" dirty="0">
                <a:latin typeface="Verdana"/>
                <a:cs typeface="Verdana"/>
              </a:rPr>
              <a:t>m</a:t>
            </a:r>
            <a:r>
              <a:rPr sz="1100" b="1" spc="-5" dirty="0">
                <a:latin typeface="Verdana"/>
                <a:cs typeface="Verdana"/>
              </a:rPr>
              <a:t>me</a:t>
            </a:r>
            <a:r>
              <a:rPr sz="1100" b="1" dirty="0">
                <a:latin typeface="Verdana"/>
                <a:cs typeface="Verdana"/>
              </a:rPr>
              <a:t>nt</a:t>
            </a:r>
            <a:endParaRPr sz="1100">
              <a:latin typeface="Verdana"/>
              <a:cs typeface="Verdana"/>
            </a:endParaRPr>
          </a:p>
          <a:p>
            <a:pPr marL="892175">
              <a:lnSpc>
                <a:spcPts val="880"/>
              </a:lnSpc>
              <a:tabLst>
                <a:tab pos="2378075" algn="l"/>
                <a:tab pos="3825875" algn="l"/>
                <a:tab pos="5260975" algn="l"/>
              </a:tabLst>
            </a:pPr>
            <a:r>
              <a:rPr sz="800" dirty="0">
                <a:latin typeface="Verdana"/>
                <a:cs typeface="Verdana"/>
              </a:rPr>
              <a:t>Company</a:t>
            </a:r>
            <a:r>
              <a:rPr sz="800" spc="2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Fundamentals	</a:t>
            </a:r>
            <a:r>
              <a:rPr sz="800" dirty="0">
                <a:latin typeface="Verdana"/>
                <a:cs typeface="Verdana"/>
              </a:rPr>
              <a:t>Proven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Experience	Scope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Services	</a:t>
            </a:r>
            <a:r>
              <a:rPr sz="800" spc="-5" dirty="0">
                <a:latin typeface="Segoe UI"/>
                <a:cs typeface="Segoe UI"/>
              </a:rPr>
              <a:t>Vision </a:t>
            </a:r>
            <a:r>
              <a:rPr sz="800" dirty="0">
                <a:latin typeface="Segoe UI"/>
                <a:cs typeface="Segoe UI"/>
              </a:rPr>
              <a:t>and</a:t>
            </a:r>
            <a:r>
              <a:rPr sz="800" spc="25" dirty="0">
                <a:latin typeface="Segoe UI"/>
                <a:cs typeface="Segoe UI"/>
              </a:rPr>
              <a:t> </a:t>
            </a:r>
            <a:r>
              <a:rPr sz="800" spc="-5" dirty="0">
                <a:latin typeface="Segoe UI"/>
                <a:cs typeface="Segoe UI"/>
              </a:rPr>
              <a:t>Culture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69352" y="1120139"/>
            <a:ext cx="179054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0320" y="1129283"/>
            <a:ext cx="156972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31664" y="1139952"/>
            <a:ext cx="196596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9771" y="1132332"/>
            <a:ext cx="179831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2255" y="6464808"/>
            <a:ext cx="144780" cy="143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4108" y="6464808"/>
            <a:ext cx="144779" cy="143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75959" y="6464808"/>
            <a:ext cx="144779" cy="143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77811" y="6464808"/>
            <a:ext cx="144780" cy="1432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0235" y="6621576"/>
            <a:ext cx="43643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985">
              <a:lnSpc>
                <a:spcPct val="100000"/>
              </a:lnSpc>
              <a:spcBef>
                <a:spcPts val="95"/>
              </a:spcBef>
              <a:tabLst>
                <a:tab pos="1123950" algn="l"/>
                <a:tab pos="1198880" algn="l"/>
                <a:tab pos="2235835" algn="l"/>
                <a:tab pos="2355215" algn="l"/>
                <a:tab pos="3317240" algn="l"/>
                <a:tab pos="3524885" algn="l"/>
              </a:tabLst>
            </a:pPr>
            <a:r>
              <a:rPr sz="650" b="1" spc="-10" dirty="0">
                <a:solidFill>
                  <a:srgbClr val="52555A"/>
                </a:solidFill>
                <a:latin typeface="Segoe UI"/>
                <a:cs typeface="Segoe UI"/>
              </a:rPr>
              <a:t>Strong</a:t>
            </a:r>
            <a:r>
              <a:rPr sz="650" b="1" spc="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650" spc="1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of		</a:t>
            </a:r>
            <a:r>
              <a:rPr sz="650" b="1" spc="-10" dirty="0">
                <a:solidFill>
                  <a:srgbClr val="52555A"/>
                </a:solidFill>
                <a:latin typeface="Segoe UI"/>
                <a:cs typeface="Segoe UI"/>
              </a:rPr>
              <a:t>Moderate</a:t>
            </a:r>
            <a:r>
              <a:rPr sz="650" b="1" spc="3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650" spc="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of		</a:t>
            </a:r>
            <a:r>
              <a:rPr sz="650" b="1" spc="-10" dirty="0">
                <a:solidFill>
                  <a:srgbClr val="52555A"/>
                </a:solidFill>
                <a:latin typeface="Segoe UI"/>
                <a:cs typeface="Segoe UI"/>
              </a:rPr>
              <a:t>Limited</a:t>
            </a:r>
            <a:r>
              <a:rPr sz="650" b="1" spc="3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650" spc="1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of	</a:t>
            </a:r>
            <a:r>
              <a:rPr sz="650" b="1" spc="-5" dirty="0">
                <a:solidFill>
                  <a:srgbClr val="52555A"/>
                </a:solidFill>
                <a:latin typeface="Segoe UI"/>
                <a:cs typeface="Segoe UI"/>
              </a:rPr>
              <a:t>Insufficient </a:t>
            </a:r>
            <a:r>
              <a:rPr sz="650" b="1" spc="-10" dirty="0">
                <a:solidFill>
                  <a:srgbClr val="52555A"/>
                </a:solidFill>
                <a:latin typeface="Segoe UI"/>
                <a:cs typeface="Segoe UI"/>
              </a:rPr>
              <a:t>data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to score </a:t>
            </a:r>
            <a:r>
              <a:rPr sz="650" spc="-10" dirty="0">
                <a:solidFill>
                  <a:srgbClr val="52555A"/>
                </a:solidFill>
                <a:latin typeface="Segoe UI"/>
                <a:cs typeface="Segoe UI"/>
              </a:rPr>
              <a:t>at 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alignment</a:t>
            </a:r>
            <a:r>
              <a:rPr sz="65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to</a:t>
            </a:r>
            <a:r>
              <a:rPr sz="650" spc="1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requirements	alignment</a:t>
            </a:r>
            <a:r>
              <a:rPr sz="650" spc="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to</a:t>
            </a:r>
            <a:r>
              <a:rPr sz="650" spc="1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requirements	alignment</a:t>
            </a:r>
            <a:r>
              <a:rPr sz="650" spc="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to</a:t>
            </a:r>
            <a:r>
              <a:rPr sz="650" spc="1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requirements		this point in</a:t>
            </a:r>
            <a:r>
              <a:rPr sz="650" spc="-2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time</a:t>
            </a:r>
            <a:endParaRPr sz="650"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47274" y="1711147"/>
            <a:ext cx="985930" cy="1962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79092" y="5998464"/>
            <a:ext cx="1158240" cy="234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65960" y="4762500"/>
            <a:ext cx="984503" cy="224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83892" y="2375916"/>
            <a:ext cx="548640" cy="233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82723" y="2953511"/>
            <a:ext cx="946381" cy="202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06523" y="3537203"/>
            <a:ext cx="1164336" cy="2118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4075" y="4101723"/>
            <a:ext cx="642551" cy="2573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90358" y="5390422"/>
            <a:ext cx="935706" cy="3777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73" y="3817111"/>
            <a:ext cx="8441055" cy="279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Deloitte </a:t>
            </a:r>
            <a:r>
              <a:rPr sz="900" spc="-5" dirty="0">
                <a:latin typeface="Verdana"/>
                <a:cs typeface="Verdana"/>
              </a:rPr>
              <a:t>refers </a:t>
            </a:r>
            <a:r>
              <a:rPr sz="900" dirty="0">
                <a:latin typeface="Verdana"/>
                <a:cs typeface="Verdana"/>
              </a:rPr>
              <a:t>to </a:t>
            </a:r>
            <a:r>
              <a:rPr sz="900" spc="-5" dirty="0">
                <a:latin typeface="Verdana"/>
                <a:cs typeface="Verdana"/>
              </a:rPr>
              <a:t>one </a:t>
            </a:r>
            <a:r>
              <a:rPr sz="900" dirty="0">
                <a:latin typeface="Verdana"/>
                <a:cs typeface="Verdana"/>
              </a:rPr>
              <a:t>or more of Deloitte </a:t>
            </a:r>
            <a:r>
              <a:rPr sz="900" spc="-5" dirty="0">
                <a:latin typeface="Verdana"/>
                <a:cs typeface="Verdana"/>
              </a:rPr>
              <a:t>Touche Tohmatsu </a:t>
            </a:r>
            <a:r>
              <a:rPr sz="900" dirty="0">
                <a:latin typeface="Verdana"/>
                <a:cs typeface="Verdana"/>
              </a:rPr>
              <a:t>Limited </a:t>
            </a:r>
            <a:r>
              <a:rPr sz="900" spc="-5" dirty="0">
                <a:latin typeface="Verdana"/>
                <a:cs typeface="Verdana"/>
              </a:rPr>
              <a:t>(“DTTL”), </a:t>
            </a:r>
            <a:r>
              <a:rPr sz="900" dirty="0">
                <a:latin typeface="Verdana"/>
                <a:cs typeface="Verdana"/>
              </a:rPr>
              <a:t>its global </a:t>
            </a:r>
            <a:r>
              <a:rPr sz="900" spc="-5" dirty="0">
                <a:latin typeface="Verdana"/>
                <a:cs typeface="Verdana"/>
              </a:rPr>
              <a:t>network </a:t>
            </a:r>
            <a:r>
              <a:rPr sz="900" dirty="0">
                <a:latin typeface="Verdana"/>
                <a:cs typeface="Verdana"/>
              </a:rPr>
              <a:t>of member </a:t>
            </a:r>
            <a:r>
              <a:rPr sz="900" spc="-5" dirty="0">
                <a:latin typeface="Verdana"/>
                <a:cs typeface="Verdana"/>
              </a:rPr>
              <a:t>firms, and their </a:t>
            </a:r>
            <a:r>
              <a:rPr sz="900" spc="5" dirty="0">
                <a:latin typeface="Verdana"/>
                <a:cs typeface="Verdana"/>
              </a:rPr>
              <a:t>related </a:t>
            </a:r>
            <a:r>
              <a:rPr sz="900" spc="-5" dirty="0">
                <a:latin typeface="Verdana"/>
                <a:cs typeface="Verdana"/>
              </a:rPr>
              <a:t>entities. DTTL  (also referred </a:t>
            </a:r>
            <a:r>
              <a:rPr sz="900" dirty="0">
                <a:latin typeface="Verdana"/>
                <a:cs typeface="Verdana"/>
              </a:rPr>
              <a:t>to as </a:t>
            </a:r>
            <a:r>
              <a:rPr sz="900" spc="-5" dirty="0">
                <a:latin typeface="Verdana"/>
                <a:cs typeface="Verdana"/>
              </a:rPr>
              <a:t>“Deloitte Global”) and </a:t>
            </a:r>
            <a:r>
              <a:rPr sz="900" dirty="0">
                <a:latin typeface="Verdana"/>
                <a:cs typeface="Verdana"/>
              </a:rPr>
              <a:t>each of its member </a:t>
            </a:r>
            <a:r>
              <a:rPr sz="900" spc="-5" dirty="0">
                <a:latin typeface="Verdana"/>
                <a:cs typeface="Verdana"/>
              </a:rPr>
              <a:t>firms </a:t>
            </a:r>
            <a:r>
              <a:rPr sz="900" dirty="0">
                <a:latin typeface="Verdana"/>
                <a:cs typeface="Verdana"/>
              </a:rPr>
              <a:t>are legally separate </a:t>
            </a:r>
            <a:r>
              <a:rPr sz="900" spc="-5" dirty="0">
                <a:latin typeface="Verdana"/>
                <a:cs typeface="Verdana"/>
              </a:rPr>
              <a:t>and independent entities. DTTL </a:t>
            </a:r>
            <a:r>
              <a:rPr sz="900" dirty="0">
                <a:latin typeface="Verdana"/>
                <a:cs typeface="Verdana"/>
              </a:rPr>
              <a:t>does </a:t>
            </a:r>
            <a:r>
              <a:rPr sz="900" spc="-5" dirty="0">
                <a:latin typeface="Verdana"/>
                <a:cs typeface="Verdana"/>
              </a:rPr>
              <a:t>not provide </a:t>
            </a:r>
            <a:r>
              <a:rPr sz="900" dirty="0">
                <a:latin typeface="Verdana"/>
                <a:cs typeface="Verdana"/>
              </a:rPr>
              <a:t>services  to </a:t>
            </a:r>
            <a:r>
              <a:rPr sz="900" spc="-5" dirty="0">
                <a:latin typeface="Verdana"/>
                <a:cs typeface="Verdana"/>
              </a:rPr>
              <a:t>clients. </a:t>
            </a:r>
            <a:r>
              <a:rPr sz="900" dirty="0">
                <a:latin typeface="Verdana"/>
                <a:cs typeface="Verdana"/>
              </a:rPr>
              <a:t>Please see </a:t>
            </a:r>
            <a:r>
              <a:rPr sz="900" spc="-5" dirty="0">
                <a:latin typeface="Verdana"/>
                <a:cs typeface="Verdana"/>
                <a:hlinkClick r:id="rId2"/>
              </a:rPr>
              <a:t>www.deloitte.com/about </a:t>
            </a:r>
            <a:r>
              <a:rPr sz="900" dirty="0">
                <a:latin typeface="Verdana"/>
                <a:cs typeface="Verdana"/>
              </a:rPr>
              <a:t>to learn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About </a:t>
            </a:r>
            <a:r>
              <a:rPr sz="900" dirty="0">
                <a:latin typeface="Verdana"/>
                <a:cs typeface="Verdana"/>
              </a:rPr>
              <a:t>Deloitte</a:t>
            </a:r>
            <a:endParaRPr sz="900">
              <a:latin typeface="Verdana"/>
              <a:cs typeface="Verdana"/>
            </a:endParaRPr>
          </a:p>
          <a:p>
            <a:pPr marL="12700" marR="39370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Deloitte is a </a:t>
            </a:r>
            <a:r>
              <a:rPr sz="900" spc="-5" dirty="0">
                <a:latin typeface="Verdana"/>
                <a:cs typeface="Verdana"/>
              </a:rPr>
              <a:t>leading </a:t>
            </a:r>
            <a:r>
              <a:rPr sz="900" dirty="0">
                <a:latin typeface="Verdana"/>
                <a:cs typeface="Verdana"/>
              </a:rPr>
              <a:t>global </a:t>
            </a:r>
            <a:r>
              <a:rPr sz="900" spc="-5" dirty="0">
                <a:latin typeface="Verdana"/>
                <a:cs typeface="Verdana"/>
              </a:rPr>
              <a:t>provider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audit and assurance, consulting, financial advisory, </a:t>
            </a:r>
            <a:r>
              <a:rPr sz="900" dirty="0">
                <a:latin typeface="Verdana"/>
                <a:cs typeface="Verdana"/>
              </a:rPr>
              <a:t>risk </a:t>
            </a:r>
            <a:r>
              <a:rPr sz="900" spc="-5" dirty="0">
                <a:latin typeface="Verdana"/>
                <a:cs typeface="Verdana"/>
              </a:rPr>
              <a:t>advisory, </a:t>
            </a:r>
            <a:r>
              <a:rPr sz="900" dirty="0">
                <a:latin typeface="Verdana"/>
                <a:cs typeface="Verdana"/>
              </a:rPr>
              <a:t>tax </a:t>
            </a:r>
            <a:r>
              <a:rPr sz="900" spc="-5" dirty="0">
                <a:latin typeface="Verdana"/>
                <a:cs typeface="Verdana"/>
              </a:rPr>
              <a:t>and </a:t>
            </a:r>
            <a:r>
              <a:rPr sz="900" dirty="0">
                <a:latin typeface="Verdana"/>
                <a:cs typeface="Verdana"/>
              </a:rPr>
              <a:t>related </a:t>
            </a:r>
            <a:r>
              <a:rPr sz="900" spc="-5" dirty="0">
                <a:latin typeface="Verdana"/>
                <a:cs typeface="Verdana"/>
              </a:rPr>
              <a:t>services. Our network </a:t>
            </a:r>
            <a:r>
              <a:rPr sz="900" dirty="0">
                <a:latin typeface="Verdana"/>
                <a:cs typeface="Verdana"/>
              </a:rPr>
              <a:t>of  member </a:t>
            </a:r>
            <a:r>
              <a:rPr sz="900" spc="-5" dirty="0">
                <a:latin typeface="Verdana"/>
                <a:cs typeface="Verdana"/>
              </a:rPr>
              <a:t>firms </a:t>
            </a:r>
            <a:r>
              <a:rPr sz="900" dirty="0">
                <a:latin typeface="Verdana"/>
                <a:cs typeface="Verdana"/>
              </a:rPr>
              <a:t>is in more </a:t>
            </a:r>
            <a:r>
              <a:rPr sz="900" spc="-5" dirty="0">
                <a:latin typeface="Verdana"/>
                <a:cs typeface="Verdana"/>
              </a:rPr>
              <a:t>than </a:t>
            </a:r>
            <a:r>
              <a:rPr sz="900" dirty="0">
                <a:latin typeface="Verdana"/>
                <a:cs typeface="Verdana"/>
              </a:rPr>
              <a:t>150 </a:t>
            </a:r>
            <a:r>
              <a:rPr sz="900" spc="-5" dirty="0">
                <a:latin typeface="Verdana"/>
                <a:cs typeface="Verdana"/>
              </a:rPr>
              <a:t>countries and </a:t>
            </a:r>
            <a:r>
              <a:rPr sz="900" dirty="0">
                <a:latin typeface="Verdana"/>
                <a:cs typeface="Verdana"/>
              </a:rPr>
              <a:t>territories. Learn </a:t>
            </a:r>
            <a:r>
              <a:rPr sz="900" spc="-5" dirty="0">
                <a:latin typeface="Verdana"/>
                <a:cs typeface="Verdana"/>
              </a:rPr>
              <a:t>how </a:t>
            </a:r>
            <a:r>
              <a:rPr sz="900" dirty="0">
                <a:latin typeface="Verdana"/>
                <a:cs typeface="Verdana"/>
              </a:rPr>
              <a:t>Deloitte’s </a:t>
            </a:r>
            <a:r>
              <a:rPr sz="900" spc="-5" dirty="0">
                <a:latin typeface="Verdana"/>
                <a:cs typeface="Verdana"/>
              </a:rPr>
              <a:t>approximately 264,000 </a:t>
            </a:r>
            <a:r>
              <a:rPr sz="900" dirty="0">
                <a:latin typeface="Verdana"/>
                <a:cs typeface="Verdana"/>
              </a:rPr>
              <a:t>people </a:t>
            </a:r>
            <a:r>
              <a:rPr sz="900" spc="-5" dirty="0">
                <a:latin typeface="Verdana"/>
                <a:cs typeface="Verdana"/>
              </a:rPr>
              <a:t>make </a:t>
            </a:r>
            <a:r>
              <a:rPr sz="900" dirty="0">
                <a:latin typeface="Verdana"/>
                <a:cs typeface="Verdana"/>
              </a:rPr>
              <a:t>an impact </a:t>
            </a:r>
            <a:r>
              <a:rPr sz="900" spc="-5" dirty="0">
                <a:latin typeface="Verdana"/>
                <a:cs typeface="Verdana"/>
              </a:rPr>
              <a:t>that </a:t>
            </a:r>
            <a:r>
              <a:rPr sz="900" dirty="0">
                <a:latin typeface="Verdana"/>
                <a:cs typeface="Verdana"/>
              </a:rPr>
              <a:t>matters at </a:t>
            </a:r>
            <a:r>
              <a:rPr sz="900" dirty="0">
                <a:latin typeface="Verdana"/>
                <a:cs typeface="Verdana"/>
                <a:hlinkClick r:id="rId3"/>
              </a:rPr>
              <a:t> </a:t>
            </a:r>
            <a:r>
              <a:rPr sz="900" spc="-5" dirty="0">
                <a:latin typeface="Verdana"/>
                <a:cs typeface="Verdana"/>
                <a:hlinkClick r:id="rId3"/>
              </a:rPr>
              <a:t>www.deloitte.com.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About </a:t>
            </a:r>
            <a:r>
              <a:rPr sz="900" dirty="0">
                <a:latin typeface="Verdana"/>
                <a:cs typeface="Verdana"/>
              </a:rPr>
              <a:t>Deloitte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Australia</a:t>
            </a:r>
            <a:endParaRPr sz="900">
              <a:latin typeface="Verdana"/>
              <a:cs typeface="Verdana"/>
            </a:endParaRPr>
          </a:p>
          <a:p>
            <a:pPr marL="12700" marR="212725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In Australia, the </a:t>
            </a:r>
            <a:r>
              <a:rPr sz="900" dirty="0">
                <a:latin typeface="Verdana"/>
                <a:cs typeface="Verdana"/>
              </a:rPr>
              <a:t>member </a:t>
            </a:r>
            <a:r>
              <a:rPr sz="900" spc="-5" dirty="0">
                <a:latin typeface="Verdana"/>
                <a:cs typeface="Verdana"/>
              </a:rPr>
              <a:t>firm </a:t>
            </a:r>
            <a:r>
              <a:rPr sz="900" dirty="0">
                <a:latin typeface="Verdana"/>
                <a:cs typeface="Verdana"/>
              </a:rPr>
              <a:t>is </a:t>
            </a:r>
            <a:r>
              <a:rPr sz="900" spc="-5" dirty="0">
                <a:latin typeface="Verdana"/>
                <a:cs typeface="Verdana"/>
              </a:rPr>
              <a:t>the Australian partnership </a:t>
            </a:r>
            <a:r>
              <a:rPr sz="900" dirty="0">
                <a:latin typeface="Verdana"/>
                <a:cs typeface="Verdana"/>
              </a:rPr>
              <a:t>of Deloitte </a:t>
            </a:r>
            <a:r>
              <a:rPr sz="900" spc="-5" dirty="0">
                <a:latin typeface="Verdana"/>
                <a:cs typeface="Verdana"/>
              </a:rPr>
              <a:t>Touche Tohmatsu and </a:t>
            </a:r>
            <a:r>
              <a:rPr sz="900" dirty="0">
                <a:latin typeface="Verdana"/>
                <a:cs typeface="Verdana"/>
              </a:rPr>
              <a:t>is </a:t>
            </a:r>
            <a:r>
              <a:rPr sz="900" spc="-5" dirty="0">
                <a:latin typeface="Verdana"/>
                <a:cs typeface="Verdana"/>
              </a:rPr>
              <a:t>one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Australia’s leading </a:t>
            </a:r>
            <a:r>
              <a:rPr sz="900" dirty="0">
                <a:latin typeface="Verdana"/>
                <a:cs typeface="Verdana"/>
              </a:rPr>
              <a:t>professional services  </a:t>
            </a:r>
            <a:r>
              <a:rPr sz="900" spc="-5" dirty="0">
                <a:latin typeface="Verdana"/>
                <a:cs typeface="Verdana"/>
              </a:rPr>
              <a:t>firms. Focused </a:t>
            </a:r>
            <a:r>
              <a:rPr sz="900" dirty="0">
                <a:latin typeface="Verdana"/>
                <a:cs typeface="Verdana"/>
              </a:rPr>
              <a:t>on </a:t>
            </a:r>
            <a:r>
              <a:rPr sz="900" spc="-5" dirty="0">
                <a:latin typeface="Verdana"/>
                <a:cs typeface="Verdana"/>
              </a:rPr>
              <a:t>the </a:t>
            </a:r>
            <a:r>
              <a:rPr sz="900" dirty="0">
                <a:latin typeface="Verdana"/>
                <a:cs typeface="Verdana"/>
              </a:rPr>
              <a:t>creation of </a:t>
            </a:r>
            <a:r>
              <a:rPr sz="900" spc="-5" dirty="0">
                <a:latin typeface="Verdana"/>
                <a:cs typeface="Verdana"/>
              </a:rPr>
              <a:t>value and growth, and known </a:t>
            </a:r>
            <a:r>
              <a:rPr sz="900" dirty="0">
                <a:latin typeface="Verdana"/>
                <a:cs typeface="Verdana"/>
              </a:rPr>
              <a:t>as an </a:t>
            </a:r>
            <a:r>
              <a:rPr sz="900" spc="-5" dirty="0">
                <a:latin typeface="Verdana"/>
                <a:cs typeface="Verdana"/>
              </a:rPr>
              <a:t>employer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choice for innovative human resources </a:t>
            </a:r>
            <a:r>
              <a:rPr sz="900" dirty="0">
                <a:latin typeface="Verdana"/>
                <a:cs typeface="Verdana"/>
              </a:rPr>
              <a:t>programs, </a:t>
            </a:r>
            <a:r>
              <a:rPr sz="900" spc="-5" dirty="0">
                <a:latin typeface="Verdana"/>
                <a:cs typeface="Verdana"/>
              </a:rPr>
              <a:t>we </a:t>
            </a:r>
            <a:r>
              <a:rPr sz="900" dirty="0">
                <a:latin typeface="Verdana"/>
                <a:cs typeface="Verdana"/>
              </a:rPr>
              <a:t>are  dedicated to </a:t>
            </a:r>
            <a:r>
              <a:rPr sz="900" spc="-5" dirty="0">
                <a:latin typeface="Verdana"/>
                <a:cs typeface="Verdana"/>
              </a:rPr>
              <a:t>helping our clients and our </a:t>
            </a:r>
            <a:r>
              <a:rPr sz="900" dirty="0">
                <a:latin typeface="Verdana"/>
                <a:cs typeface="Verdana"/>
              </a:rPr>
              <a:t>people excel. For more </a:t>
            </a:r>
            <a:r>
              <a:rPr sz="900" spc="-5" dirty="0">
                <a:latin typeface="Verdana"/>
                <a:cs typeface="Verdana"/>
              </a:rPr>
              <a:t>information, </a:t>
            </a:r>
            <a:r>
              <a:rPr sz="900" dirty="0">
                <a:latin typeface="Verdana"/>
                <a:cs typeface="Verdana"/>
              </a:rPr>
              <a:t>please visit </a:t>
            </a:r>
            <a:r>
              <a:rPr sz="900" spc="-5" dirty="0">
                <a:latin typeface="Verdana"/>
                <a:cs typeface="Verdana"/>
              </a:rPr>
              <a:t>our web </a:t>
            </a:r>
            <a:r>
              <a:rPr sz="900" dirty="0">
                <a:latin typeface="Verdana"/>
                <a:cs typeface="Verdana"/>
              </a:rPr>
              <a:t>site at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  <a:hlinkClick r:id="rId4"/>
              </a:rPr>
              <a:t>www.deloitte.com.au.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3776979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Liability limited by a </a:t>
            </a:r>
            <a:r>
              <a:rPr sz="900" spc="-5" dirty="0">
                <a:latin typeface="Verdana"/>
                <a:cs typeface="Verdana"/>
              </a:rPr>
              <a:t>scheme approved under Professional Standards Legislation.  Member </a:t>
            </a:r>
            <a:r>
              <a:rPr sz="900" dirty="0">
                <a:latin typeface="Verdana"/>
                <a:cs typeface="Verdana"/>
              </a:rPr>
              <a:t>of Deloitte </a:t>
            </a:r>
            <a:r>
              <a:rPr sz="900" spc="-5" dirty="0">
                <a:latin typeface="Verdana"/>
                <a:cs typeface="Verdana"/>
              </a:rPr>
              <a:t>Touche Tohmatsu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Limited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© 2019 Deloitte </a:t>
            </a:r>
            <a:r>
              <a:rPr sz="900" spc="-5" dirty="0">
                <a:latin typeface="Verdana"/>
                <a:cs typeface="Verdana"/>
              </a:rPr>
              <a:t>Consulting </a:t>
            </a:r>
            <a:r>
              <a:rPr sz="900" dirty="0">
                <a:latin typeface="Verdana"/>
                <a:cs typeface="Verdana"/>
              </a:rPr>
              <a:t>Pty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Ltd.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444490">
              <a:lnSpc>
                <a:spcPct val="100000"/>
              </a:lnSpc>
            </a:pPr>
            <a:r>
              <a:rPr sz="800" dirty="0">
                <a:latin typeface="Verdana"/>
                <a:cs typeface="Verdana"/>
              </a:rPr>
              <a:t>PUBLIC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669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Times New Roman</vt:lpstr>
      <vt:lpstr>Verdana</vt:lpstr>
      <vt:lpstr>Office Theme</vt:lpstr>
      <vt:lpstr>PowerPoint Presentation</vt:lpstr>
      <vt:lpstr>Market Scan | Shortlisting and Provider Attributes</vt:lpstr>
      <vt:lpstr>List of Providers Assessed The following is a long list of proposed providers and rationale for inclusion.</vt:lpstr>
      <vt:lpstr>Initial Market Scan Results |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creator>Rahman, Kate</dc:creator>
  <cp:lastModifiedBy>ridhi thakur</cp:lastModifiedBy>
  <cp:revision>1</cp:revision>
  <dcterms:created xsi:type="dcterms:W3CDTF">2020-08-24T18:31:46Z</dcterms:created>
  <dcterms:modified xsi:type="dcterms:W3CDTF">2020-08-24T18:35:03Z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2020-08-24T00:00:00Z</vt:filetime>
  </property>
</Properties>
</file>