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66198" y="731108"/>
            <a:ext cx="105586" cy="105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6367" y="465742"/>
            <a:ext cx="302895" cy="365125"/>
          </a:xfrm>
          <a:custGeom>
            <a:avLst/>
            <a:gdLst/>
            <a:ahLst/>
            <a:cxnLst/>
            <a:rect l="l" t="t" r="r" b="b"/>
            <a:pathLst>
              <a:path w="302895" h="365125">
                <a:moveTo>
                  <a:pt x="123193" y="0"/>
                </a:moveTo>
                <a:lnTo>
                  <a:pt x="0" y="0"/>
                </a:lnTo>
                <a:lnTo>
                  <a:pt x="0" y="364990"/>
                </a:lnTo>
                <a:lnTo>
                  <a:pt x="115653" y="364990"/>
                </a:lnTo>
                <a:lnTo>
                  <a:pt x="157765" y="361866"/>
                </a:lnTo>
                <a:lnTo>
                  <a:pt x="194849" y="352544"/>
                </a:lnTo>
                <a:lnTo>
                  <a:pt x="253933" y="315601"/>
                </a:lnTo>
                <a:lnTo>
                  <a:pt x="277482" y="283787"/>
                </a:lnTo>
                <a:lnTo>
                  <a:pt x="96377" y="283787"/>
                </a:lnTo>
                <a:lnTo>
                  <a:pt x="96377" y="79507"/>
                </a:lnTo>
                <a:lnTo>
                  <a:pt x="281385" y="79507"/>
                </a:lnTo>
                <a:lnTo>
                  <a:pt x="276727" y="69834"/>
                </a:lnTo>
                <a:lnTo>
                  <a:pt x="256445" y="45207"/>
                </a:lnTo>
                <a:lnTo>
                  <a:pt x="230322" y="25425"/>
                </a:lnTo>
                <a:lnTo>
                  <a:pt x="199563" y="11298"/>
                </a:lnTo>
                <a:lnTo>
                  <a:pt x="163932" y="2824"/>
                </a:lnTo>
                <a:lnTo>
                  <a:pt x="123193" y="0"/>
                </a:lnTo>
                <a:close/>
              </a:path>
              <a:path w="302895" h="365125">
                <a:moveTo>
                  <a:pt x="281385" y="79507"/>
                </a:moveTo>
                <a:lnTo>
                  <a:pt x="124034" y="79507"/>
                </a:lnTo>
                <a:lnTo>
                  <a:pt x="142758" y="81067"/>
                </a:lnTo>
                <a:lnTo>
                  <a:pt x="158812" y="85692"/>
                </a:lnTo>
                <a:lnTo>
                  <a:pt x="191850" y="117450"/>
                </a:lnTo>
                <a:lnTo>
                  <a:pt x="201565" y="154783"/>
                </a:lnTo>
                <a:lnTo>
                  <a:pt x="202809" y="178313"/>
                </a:lnTo>
                <a:lnTo>
                  <a:pt x="201539" y="203570"/>
                </a:lnTo>
                <a:lnTo>
                  <a:pt x="191142" y="243415"/>
                </a:lnTo>
                <a:lnTo>
                  <a:pt x="155669" y="277408"/>
                </a:lnTo>
                <a:lnTo>
                  <a:pt x="118167" y="283787"/>
                </a:lnTo>
                <a:lnTo>
                  <a:pt x="277482" y="283787"/>
                </a:lnTo>
                <a:lnTo>
                  <a:pt x="290483" y="255946"/>
                </a:lnTo>
                <a:lnTo>
                  <a:pt x="299530" y="218117"/>
                </a:lnTo>
                <a:lnTo>
                  <a:pt x="302529" y="174951"/>
                </a:lnTo>
                <a:lnTo>
                  <a:pt x="299689" y="134780"/>
                </a:lnTo>
                <a:lnTo>
                  <a:pt x="291115" y="99716"/>
                </a:lnTo>
                <a:lnTo>
                  <a:pt x="281385" y="79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9049" y="464047"/>
            <a:ext cx="92710" cy="367030"/>
          </a:xfrm>
          <a:custGeom>
            <a:avLst/>
            <a:gdLst/>
            <a:ahLst/>
            <a:cxnLst/>
            <a:rect l="l" t="t" r="r" b="b"/>
            <a:pathLst>
              <a:path w="92709" h="367030">
                <a:moveTo>
                  <a:pt x="0" y="366685"/>
                </a:moveTo>
                <a:lnTo>
                  <a:pt x="92187" y="366685"/>
                </a:lnTo>
                <a:lnTo>
                  <a:pt x="92187" y="0"/>
                </a:lnTo>
                <a:lnTo>
                  <a:pt x="0" y="0"/>
                </a:lnTo>
                <a:lnTo>
                  <a:pt x="0" y="366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27263" y="553642"/>
            <a:ext cx="266065" cy="282575"/>
          </a:xfrm>
          <a:custGeom>
            <a:avLst/>
            <a:gdLst/>
            <a:ahLst/>
            <a:cxnLst/>
            <a:rect l="l" t="t" r="r" b="b"/>
            <a:pathLst>
              <a:path w="266065" h="282575">
                <a:moveTo>
                  <a:pt x="133248" y="0"/>
                </a:moveTo>
                <a:lnTo>
                  <a:pt x="77315" y="9306"/>
                </a:lnTo>
                <a:lnTo>
                  <a:pt x="35214" y="36815"/>
                </a:lnTo>
                <a:lnTo>
                  <a:pt x="8803" y="81199"/>
                </a:lnTo>
                <a:lnTo>
                  <a:pt x="0" y="140650"/>
                </a:lnTo>
                <a:lnTo>
                  <a:pt x="2196" y="171504"/>
                </a:lnTo>
                <a:lnTo>
                  <a:pt x="19808" y="223044"/>
                </a:lnTo>
                <a:lnTo>
                  <a:pt x="54878" y="260569"/>
                </a:lnTo>
                <a:lnTo>
                  <a:pt x="103329" y="279750"/>
                </a:lnTo>
                <a:lnTo>
                  <a:pt x="132428" y="282120"/>
                </a:lnTo>
                <a:lnTo>
                  <a:pt x="162170" y="279750"/>
                </a:lnTo>
                <a:lnTo>
                  <a:pt x="211143" y="260926"/>
                </a:lnTo>
                <a:lnTo>
                  <a:pt x="245868" y="223878"/>
                </a:lnTo>
                <a:lnTo>
                  <a:pt x="250997" y="212642"/>
                </a:lnTo>
                <a:lnTo>
                  <a:pt x="133248" y="212642"/>
                </a:lnTo>
                <a:lnTo>
                  <a:pt x="123226" y="211413"/>
                </a:lnTo>
                <a:lnTo>
                  <a:pt x="95442" y="171504"/>
                </a:lnTo>
                <a:lnTo>
                  <a:pt x="93027" y="140650"/>
                </a:lnTo>
                <a:lnTo>
                  <a:pt x="93645" y="124163"/>
                </a:lnTo>
                <a:lnTo>
                  <a:pt x="107429" y="80206"/>
                </a:lnTo>
                <a:lnTo>
                  <a:pt x="132428" y="70325"/>
                </a:lnTo>
                <a:lnTo>
                  <a:pt x="251471" y="70325"/>
                </a:lnTo>
                <a:lnTo>
                  <a:pt x="249752" y="66115"/>
                </a:lnTo>
                <a:lnTo>
                  <a:pt x="216993" y="26330"/>
                </a:lnTo>
                <a:lnTo>
                  <a:pt x="170541" y="4284"/>
                </a:lnTo>
                <a:lnTo>
                  <a:pt x="152600" y="1083"/>
                </a:lnTo>
                <a:lnTo>
                  <a:pt x="133248" y="0"/>
                </a:lnTo>
                <a:close/>
              </a:path>
              <a:path w="266065" h="282575">
                <a:moveTo>
                  <a:pt x="251471" y="70325"/>
                </a:moveTo>
                <a:lnTo>
                  <a:pt x="132428" y="70325"/>
                </a:lnTo>
                <a:lnTo>
                  <a:pt x="142450" y="71422"/>
                </a:lnTo>
                <a:lnTo>
                  <a:pt x="151067" y="74715"/>
                </a:lnTo>
                <a:lnTo>
                  <a:pt x="169809" y="109877"/>
                </a:lnTo>
                <a:lnTo>
                  <a:pt x="171800" y="140650"/>
                </a:lnTo>
                <a:lnTo>
                  <a:pt x="171315" y="157134"/>
                </a:lnTo>
                <a:lnTo>
                  <a:pt x="158247" y="202045"/>
                </a:lnTo>
                <a:lnTo>
                  <a:pt x="133248" y="212642"/>
                </a:lnTo>
                <a:lnTo>
                  <a:pt x="250997" y="212642"/>
                </a:lnTo>
                <a:lnTo>
                  <a:pt x="256873" y="199769"/>
                </a:lnTo>
                <a:lnTo>
                  <a:pt x="263476" y="172052"/>
                </a:lnTo>
                <a:lnTo>
                  <a:pt x="265676" y="140650"/>
                </a:lnTo>
                <a:lnTo>
                  <a:pt x="264600" y="119933"/>
                </a:lnTo>
                <a:lnTo>
                  <a:pt x="261480" y="100553"/>
                </a:lnTo>
                <a:lnTo>
                  <a:pt x="256476" y="82588"/>
                </a:lnTo>
                <a:lnTo>
                  <a:pt x="251471" y="70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9823" y="558654"/>
            <a:ext cx="91440" cy="272415"/>
          </a:xfrm>
          <a:custGeom>
            <a:avLst/>
            <a:gdLst/>
            <a:ahLst/>
            <a:cxnLst/>
            <a:rect l="l" t="t" r="r" b="b"/>
            <a:pathLst>
              <a:path w="91440" h="272415">
                <a:moveTo>
                  <a:pt x="0" y="272078"/>
                </a:moveTo>
                <a:lnTo>
                  <a:pt x="91347" y="272078"/>
                </a:lnTo>
                <a:lnTo>
                  <a:pt x="91347" y="0"/>
                </a:lnTo>
                <a:lnTo>
                  <a:pt x="0" y="0"/>
                </a:lnTo>
                <a:lnTo>
                  <a:pt x="0" y="27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529823" y="49460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347" y="0"/>
                </a:lnTo>
              </a:path>
            </a:pathLst>
          </a:custGeom>
          <a:ln w="61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658037" y="472439"/>
            <a:ext cx="194945" cy="363855"/>
          </a:xfrm>
          <a:custGeom>
            <a:avLst/>
            <a:gdLst/>
            <a:ahLst/>
            <a:cxnLst/>
            <a:rect l="l" t="t" r="r" b="b"/>
            <a:pathLst>
              <a:path w="194944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807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6092" y="355055"/>
                </a:lnTo>
                <a:lnTo>
                  <a:pt x="194428" y="348263"/>
                </a:lnTo>
                <a:lnTo>
                  <a:pt x="194428" y="288816"/>
                </a:lnTo>
                <a:lnTo>
                  <a:pt x="150021" y="288816"/>
                </a:lnTo>
                <a:lnTo>
                  <a:pt x="139016" y="287234"/>
                </a:lnTo>
                <a:lnTo>
                  <a:pt x="131159" y="282434"/>
                </a:lnTo>
                <a:lnTo>
                  <a:pt x="126446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4944" h="363855">
                <a:moveTo>
                  <a:pt x="194428" y="279605"/>
                </a:moveTo>
                <a:lnTo>
                  <a:pt x="181714" y="283512"/>
                </a:lnTo>
                <a:lnTo>
                  <a:pt x="170018" y="286404"/>
                </a:lnTo>
                <a:lnTo>
                  <a:pt x="159425" y="288199"/>
                </a:lnTo>
                <a:lnTo>
                  <a:pt x="150021" y="288816"/>
                </a:lnTo>
                <a:lnTo>
                  <a:pt x="194428" y="288816"/>
                </a:lnTo>
                <a:lnTo>
                  <a:pt x="194428" y="279605"/>
                </a:lnTo>
                <a:close/>
              </a:path>
              <a:path w="194944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4944" h="363855">
                <a:moveTo>
                  <a:pt x="124876" y="0"/>
                </a:moveTo>
                <a:lnTo>
                  <a:pt x="31848" y="16726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0907" y="472439"/>
            <a:ext cx="193675" cy="363855"/>
          </a:xfrm>
          <a:custGeom>
            <a:avLst/>
            <a:gdLst/>
            <a:ahLst/>
            <a:cxnLst/>
            <a:rect l="l" t="t" r="r" b="b"/>
            <a:pathLst>
              <a:path w="193675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779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5986" y="355055"/>
                </a:lnTo>
                <a:lnTo>
                  <a:pt x="193579" y="348263"/>
                </a:lnTo>
                <a:lnTo>
                  <a:pt x="193579" y="288816"/>
                </a:lnTo>
                <a:lnTo>
                  <a:pt x="149172" y="288816"/>
                </a:lnTo>
                <a:lnTo>
                  <a:pt x="138658" y="287234"/>
                </a:lnTo>
                <a:lnTo>
                  <a:pt x="131053" y="282434"/>
                </a:lnTo>
                <a:lnTo>
                  <a:pt x="126433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3675" h="363855">
                <a:moveTo>
                  <a:pt x="193579" y="279605"/>
                </a:moveTo>
                <a:lnTo>
                  <a:pt x="181342" y="283512"/>
                </a:lnTo>
                <a:lnTo>
                  <a:pt x="169806" y="286404"/>
                </a:lnTo>
                <a:lnTo>
                  <a:pt x="159054" y="288199"/>
                </a:lnTo>
                <a:lnTo>
                  <a:pt x="149172" y="288816"/>
                </a:lnTo>
                <a:lnTo>
                  <a:pt x="193579" y="288816"/>
                </a:lnTo>
                <a:lnTo>
                  <a:pt x="193579" y="279605"/>
                </a:lnTo>
                <a:close/>
              </a:path>
              <a:path w="193675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3675" h="363855">
                <a:moveTo>
                  <a:pt x="124876" y="0"/>
                </a:moveTo>
                <a:lnTo>
                  <a:pt x="31848" y="15059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086294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10" h="282575">
                <a:moveTo>
                  <a:pt x="131551" y="0"/>
                </a:moveTo>
                <a:lnTo>
                  <a:pt x="75403" y="9306"/>
                </a:lnTo>
                <a:lnTo>
                  <a:pt x="34337" y="36815"/>
                </a:lnTo>
                <a:lnTo>
                  <a:pt x="8375" y="81828"/>
                </a:lnTo>
                <a:lnTo>
                  <a:pt x="0" y="143136"/>
                </a:lnTo>
                <a:lnTo>
                  <a:pt x="2222" y="174541"/>
                </a:lnTo>
                <a:lnTo>
                  <a:pt x="20488" y="226035"/>
                </a:lnTo>
                <a:lnTo>
                  <a:pt x="56977" y="261987"/>
                </a:lnTo>
                <a:lnTo>
                  <a:pt x="108517" y="279908"/>
                </a:lnTo>
                <a:lnTo>
                  <a:pt x="139952" y="282120"/>
                </a:lnTo>
                <a:lnTo>
                  <a:pt x="155182" y="281820"/>
                </a:lnTo>
                <a:lnTo>
                  <a:pt x="195248" y="277938"/>
                </a:lnTo>
                <a:lnTo>
                  <a:pt x="239683" y="262031"/>
                </a:lnTo>
                <a:lnTo>
                  <a:pt x="228749" y="215157"/>
                </a:lnTo>
                <a:lnTo>
                  <a:pt x="150841" y="215157"/>
                </a:lnTo>
                <a:lnTo>
                  <a:pt x="138285" y="214368"/>
                </a:lnTo>
                <a:lnTo>
                  <a:pt x="102199" y="195191"/>
                </a:lnTo>
                <a:lnTo>
                  <a:pt x="92999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5947" y="96630"/>
                </a:lnTo>
                <a:lnTo>
                  <a:pt x="119834" y="66556"/>
                </a:lnTo>
                <a:lnTo>
                  <a:pt x="134917" y="63628"/>
                </a:lnTo>
                <a:lnTo>
                  <a:pt x="245431" y="63628"/>
                </a:lnTo>
                <a:lnTo>
                  <a:pt x="238888" y="49858"/>
                </a:lnTo>
                <a:lnTo>
                  <a:pt x="224579" y="31814"/>
                </a:lnTo>
                <a:lnTo>
                  <a:pt x="206515" y="18010"/>
                </a:lnTo>
                <a:lnTo>
                  <a:pt x="184991" y="8056"/>
                </a:lnTo>
                <a:lnTo>
                  <a:pt x="160004" y="2026"/>
                </a:lnTo>
                <a:lnTo>
                  <a:pt x="131551" y="0"/>
                </a:lnTo>
                <a:close/>
              </a:path>
              <a:path w="257810" h="282575">
                <a:moveTo>
                  <a:pt x="225428" y="200917"/>
                </a:moveTo>
                <a:lnTo>
                  <a:pt x="184893" y="212320"/>
                </a:lnTo>
                <a:lnTo>
                  <a:pt x="150841" y="215157"/>
                </a:lnTo>
                <a:lnTo>
                  <a:pt x="228749" y="215157"/>
                </a:lnTo>
                <a:lnTo>
                  <a:pt x="225428" y="200917"/>
                </a:lnTo>
                <a:close/>
              </a:path>
              <a:path w="257810" h="282575">
                <a:moveTo>
                  <a:pt x="245431" y="63628"/>
                </a:moveTo>
                <a:lnTo>
                  <a:pt x="134917" y="63628"/>
                </a:lnTo>
                <a:lnTo>
                  <a:pt x="143248" y="64399"/>
                </a:lnTo>
                <a:lnTo>
                  <a:pt x="150636" y="6665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5" y="71360"/>
                </a:lnTo>
                <a:lnTo>
                  <a:pt x="245431" y="63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558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09" h="282575">
                <a:moveTo>
                  <a:pt x="131579" y="0"/>
                </a:moveTo>
                <a:lnTo>
                  <a:pt x="75431" y="9306"/>
                </a:lnTo>
                <a:lnTo>
                  <a:pt x="34365" y="36815"/>
                </a:lnTo>
                <a:lnTo>
                  <a:pt x="8697" y="81828"/>
                </a:lnTo>
                <a:lnTo>
                  <a:pt x="0" y="143136"/>
                </a:lnTo>
                <a:lnTo>
                  <a:pt x="2346" y="174541"/>
                </a:lnTo>
                <a:lnTo>
                  <a:pt x="20870" y="226035"/>
                </a:lnTo>
                <a:lnTo>
                  <a:pt x="56992" y="261987"/>
                </a:lnTo>
                <a:lnTo>
                  <a:pt x="108530" y="279908"/>
                </a:lnTo>
                <a:lnTo>
                  <a:pt x="139952" y="282120"/>
                </a:lnTo>
                <a:lnTo>
                  <a:pt x="155676" y="281820"/>
                </a:lnTo>
                <a:lnTo>
                  <a:pt x="195276" y="277938"/>
                </a:lnTo>
                <a:lnTo>
                  <a:pt x="239683" y="262031"/>
                </a:lnTo>
                <a:lnTo>
                  <a:pt x="228771" y="215157"/>
                </a:lnTo>
                <a:lnTo>
                  <a:pt x="150841" y="215157"/>
                </a:lnTo>
                <a:lnTo>
                  <a:pt x="138405" y="214368"/>
                </a:lnTo>
                <a:lnTo>
                  <a:pt x="102335" y="195191"/>
                </a:lnTo>
                <a:lnTo>
                  <a:pt x="93027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6436" y="96630"/>
                </a:lnTo>
                <a:lnTo>
                  <a:pt x="119841" y="66556"/>
                </a:lnTo>
                <a:lnTo>
                  <a:pt x="134945" y="63628"/>
                </a:lnTo>
                <a:lnTo>
                  <a:pt x="245438" y="63628"/>
                </a:lnTo>
                <a:lnTo>
                  <a:pt x="238900" y="49858"/>
                </a:lnTo>
                <a:lnTo>
                  <a:pt x="224607" y="31814"/>
                </a:lnTo>
                <a:lnTo>
                  <a:pt x="206540" y="18010"/>
                </a:lnTo>
                <a:lnTo>
                  <a:pt x="185009" y="8056"/>
                </a:lnTo>
                <a:lnTo>
                  <a:pt x="160020" y="2026"/>
                </a:lnTo>
                <a:lnTo>
                  <a:pt x="131579" y="0"/>
                </a:lnTo>
                <a:close/>
              </a:path>
              <a:path w="257809" h="282575">
                <a:moveTo>
                  <a:pt x="225456" y="200917"/>
                </a:moveTo>
                <a:lnTo>
                  <a:pt x="185382" y="212320"/>
                </a:lnTo>
                <a:lnTo>
                  <a:pt x="150841" y="215157"/>
                </a:lnTo>
                <a:lnTo>
                  <a:pt x="228771" y="215157"/>
                </a:lnTo>
                <a:lnTo>
                  <a:pt x="225456" y="200917"/>
                </a:lnTo>
                <a:close/>
              </a:path>
              <a:path w="257809" h="282575">
                <a:moveTo>
                  <a:pt x="245438" y="63628"/>
                </a:moveTo>
                <a:lnTo>
                  <a:pt x="134945" y="63628"/>
                </a:lnTo>
                <a:lnTo>
                  <a:pt x="143260" y="64399"/>
                </a:lnTo>
                <a:lnTo>
                  <a:pt x="150640" y="66659"/>
                </a:lnTo>
                <a:lnTo>
                  <a:pt x="172829" y="9769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9" y="71360"/>
                </a:lnTo>
                <a:lnTo>
                  <a:pt x="245438" y="63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86537"/>
            <a:ext cx="6914515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7473" y="1353311"/>
            <a:ext cx="8417052" cy="224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oitte.com/" TargetMode="External"/><Relationship Id="rId2" Type="http://schemas.openxmlformats.org/officeDocument/2006/relationships/hyperlink" Target="http://www.deloitte.com/abou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deloitte.com.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6198" y="731108"/>
            <a:ext cx="105586" cy="105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67" y="465742"/>
            <a:ext cx="302895" cy="365125"/>
          </a:xfrm>
          <a:custGeom>
            <a:avLst/>
            <a:gdLst/>
            <a:ahLst/>
            <a:cxnLst/>
            <a:rect l="l" t="t" r="r" b="b"/>
            <a:pathLst>
              <a:path w="302895" h="365125">
                <a:moveTo>
                  <a:pt x="123193" y="0"/>
                </a:moveTo>
                <a:lnTo>
                  <a:pt x="0" y="0"/>
                </a:lnTo>
                <a:lnTo>
                  <a:pt x="0" y="364990"/>
                </a:lnTo>
                <a:lnTo>
                  <a:pt x="115653" y="364990"/>
                </a:lnTo>
                <a:lnTo>
                  <a:pt x="157765" y="361866"/>
                </a:lnTo>
                <a:lnTo>
                  <a:pt x="194849" y="352544"/>
                </a:lnTo>
                <a:lnTo>
                  <a:pt x="253933" y="315601"/>
                </a:lnTo>
                <a:lnTo>
                  <a:pt x="277482" y="283787"/>
                </a:lnTo>
                <a:lnTo>
                  <a:pt x="96377" y="283787"/>
                </a:lnTo>
                <a:lnTo>
                  <a:pt x="96377" y="79507"/>
                </a:lnTo>
                <a:lnTo>
                  <a:pt x="281385" y="79507"/>
                </a:lnTo>
                <a:lnTo>
                  <a:pt x="276727" y="69834"/>
                </a:lnTo>
                <a:lnTo>
                  <a:pt x="256445" y="45207"/>
                </a:lnTo>
                <a:lnTo>
                  <a:pt x="230322" y="25425"/>
                </a:lnTo>
                <a:lnTo>
                  <a:pt x="199563" y="11298"/>
                </a:lnTo>
                <a:lnTo>
                  <a:pt x="163932" y="2824"/>
                </a:lnTo>
                <a:lnTo>
                  <a:pt x="123193" y="0"/>
                </a:lnTo>
                <a:close/>
              </a:path>
              <a:path w="302895" h="365125">
                <a:moveTo>
                  <a:pt x="281385" y="79507"/>
                </a:moveTo>
                <a:lnTo>
                  <a:pt x="124034" y="79507"/>
                </a:lnTo>
                <a:lnTo>
                  <a:pt x="142758" y="81067"/>
                </a:lnTo>
                <a:lnTo>
                  <a:pt x="158812" y="85692"/>
                </a:lnTo>
                <a:lnTo>
                  <a:pt x="191850" y="117450"/>
                </a:lnTo>
                <a:lnTo>
                  <a:pt x="201565" y="154783"/>
                </a:lnTo>
                <a:lnTo>
                  <a:pt x="202809" y="178313"/>
                </a:lnTo>
                <a:lnTo>
                  <a:pt x="201539" y="203570"/>
                </a:lnTo>
                <a:lnTo>
                  <a:pt x="191142" y="243415"/>
                </a:lnTo>
                <a:lnTo>
                  <a:pt x="155669" y="277408"/>
                </a:lnTo>
                <a:lnTo>
                  <a:pt x="118167" y="283787"/>
                </a:lnTo>
                <a:lnTo>
                  <a:pt x="277482" y="283787"/>
                </a:lnTo>
                <a:lnTo>
                  <a:pt x="290483" y="255946"/>
                </a:lnTo>
                <a:lnTo>
                  <a:pt x="299530" y="218117"/>
                </a:lnTo>
                <a:lnTo>
                  <a:pt x="302529" y="174951"/>
                </a:lnTo>
                <a:lnTo>
                  <a:pt x="299689" y="134780"/>
                </a:lnTo>
                <a:lnTo>
                  <a:pt x="291115" y="99716"/>
                </a:lnTo>
                <a:lnTo>
                  <a:pt x="281385" y="79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049" y="464047"/>
            <a:ext cx="92710" cy="367030"/>
          </a:xfrm>
          <a:custGeom>
            <a:avLst/>
            <a:gdLst/>
            <a:ahLst/>
            <a:cxnLst/>
            <a:rect l="l" t="t" r="r" b="b"/>
            <a:pathLst>
              <a:path w="92709" h="367030">
                <a:moveTo>
                  <a:pt x="0" y="366685"/>
                </a:moveTo>
                <a:lnTo>
                  <a:pt x="92187" y="366685"/>
                </a:lnTo>
                <a:lnTo>
                  <a:pt x="92187" y="0"/>
                </a:lnTo>
                <a:lnTo>
                  <a:pt x="0" y="0"/>
                </a:lnTo>
                <a:lnTo>
                  <a:pt x="0" y="366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7263" y="553642"/>
            <a:ext cx="266065" cy="282575"/>
          </a:xfrm>
          <a:custGeom>
            <a:avLst/>
            <a:gdLst/>
            <a:ahLst/>
            <a:cxnLst/>
            <a:rect l="l" t="t" r="r" b="b"/>
            <a:pathLst>
              <a:path w="266065" h="282575">
                <a:moveTo>
                  <a:pt x="133248" y="0"/>
                </a:moveTo>
                <a:lnTo>
                  <a:pt x="77315" y="9306"/>
                </a:lnTo>
                <a:lnTo>
                  <a:pt x="35214" y="36815"/>
                </a:lnTo>
                <a:lnTo>
                  <a:pt x="8803" y="81199"/>
                </a:lnTo>
                <a:lnTo>
                  <a:pt x="0" y="140650"/>
                </a:lnTo>
                <a:lnTo>
                  <a:pt x="2196" y="171504"/>
                </a:lnTo>
                <a:lnTo>
                  <a:pt x="19808" y="223044"/>
                </a:lnTo>
                <a:lnTo>
                  <a:pt x="54878" y="260569"/>
                </a:lnTo>
                <a:lnTo>
                  <a:pt x="103329" y="279750"/>
                </a:lnTo>
                <a:lnTo>
                  <a:pt x="132428" y="282120"/>
                </a:lnTo>
                <a:lnTo>
                  <a:pt x="162170" y="279750"/>
                </a:lnTo>
                <a:lnTo>
                  <a:pt x="211143" y="260926"/>
                </a:lnTo>
                <a:lnTo>
                  <a:pt x="245868" y="223878"/>
                </a:lnTo>
                <a:lnTo>
                  <a:pt x="250997" y="212642"/>
                </a:lnTo>
                <a:lnTo>
                  <a:pt x="133248" y="212642"/>
                </a:lnTo>
                <a:lnTo>
                  <a:pt x="123226" y="211413"/>
                </a:lnTo>
                <a:lnTo>
                  <a:pt x="95442" y="171504"/>
                </a:lnTo>
                <a:lnTo>
                  <a:pt x="93027" y="140650"/>
                </a:lnTo>
                <a:lnTo>
                  <a:pt x="93645" y="124163"/>
                </a:lnTo>
                <a:lnTo>
                  <a:pt x="107429" y="80206"/>
                </a:lnTo>
                <a:lnTo>
                  <a:pt x="132428" y="70325"/>
                </a:lnTo>
                <a:lnTo>
                  <a:pt x="251471" y="70325"/>
                </a:lnTo>
                <a:lnTo>
                  <a:pt x="249752" y="66115"/>
                </a:lnTo>
                <a:lnTo>
                  <a:pt x="216993" y="26330"/>
                </a:lnTo>
                <a:lnTo>
                  <a:pt x="170541" y="4284"/>
                </a:lnTo>
                <a:lnTo>
                  <a:pt x="152600" y="1083"/>
                </a:lnTo>
                <a:lnTo>
                  <a:pt x="133248" y="0"/>
                </a:lnTo>
                <a:close/>
              </a:path>
              <a:path w="266065" h="282575">
                <a:moveTo>
                  <a:pt x="251471" y="70325"/>
                </a:moveTo>
                <a:lnTo>
                  <a:pt x="132428" y="70325"/>
                </a:lnTo>
                <a:lnTo>
                  <a:pt x="142450" y="71422"/>
                </a:lnTo>
                <a:lnTo>
                  <a:pt x="151067" y="74715"/>
                </a:lnTo>
                <a:lnTo>
                  <a:pt x="169809" y="109877"/>
                </a:lnTo>
                <a:lnTo>
                  <a:pt x="171800" y="140650"/>
                </a:lnTo>
                <a:lnTo>
                  <a:pt x="171315" y="157134"/>
                </a:lnTo>
                <a:lnTo>
                  <a:pt x="158247" y="202045"/>
                </a:lnTo>
                <a:lnTo>
                  <a:pt x="133248" y="212642"/>
                </a:lnTo>
                <a:lnTo>
                  <a:pt x="250997" y="212642"/>
                </a:lnTo>
                <a:lnTo>
                  <a:pt x="256873" y="199769"/>
                </a:lnTo>
                <a:lnTo>
                  <a:pt x="263476" y="172052"/>
                </a:lnTo>
                <a:lnTo>
                  <a:pt x="265676" y="140650"/>
                </a:lnTo>
                <a:lnTo>
                  <a:pt x="264600" y="119933"/>
                </a:lnTo>
                <a:lnTo>
                  <a:pt x="261480" y="100553"/>
                </a:lnTo>
                <a:lnTo>
                  <a:pt x="256476" y="82588"/>
                </a:lnTo>
                <a:lnTo>
                  <a:pt x="251471" y="70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9823" y="558654"/>
            <a:ext cx="91440" cy="272415"/>
          </a:xfrm>
          <a:custGeom>
            <a:avLst/>
            <a:gdLst/>
            <a:ahLst/>
            <a:cxnLst/>
            <a:rect l="l" t="t" r="r" b="b"/>
            <a:pathLst>
              <a:path w="91440" h="272415">
                <a:moveTo>
                  <a:pt x="0" y="272078"/>
                </a:moveTo>
                <a:lnTo>
                  <a:pt x="91347" y="272078"/>
                </a:lnTo>
                <a:lnTo>
                  <a:pt x="91347" y="0"/>
                </a:lnTo>
                <a:lnTo>
                  <a:pt x="0" y="0"/>
                </a:lnTo>
                <a:lnTo>
                  <a:pt x="0" y="272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9823" y="49460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347" y="0"/>
                </a:lnTo>
              </a:path>
            </a:pathLst>
          </a:custGeom>
          <a:ln w="611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037" y="472439"/>
            <a:ext cx="194945" cy="363855"/>
          </a:xfrm>
          <a:custGeom>
            <a:avLst/>
            <a:gdLst/>
            <a:ahLst/>
            <a:cxnLst/>
            <a:rect l="l" t="t" r="r" b="b"/>
            <a:pathLst>
              <a:path w="194944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807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6092" y="355055"/>
                </a:lnTo>
                <a:lnTo>
                  <a:pt x="194428" y="348263"/>
                </a:lnTo>
                <a:lnTo>
                  <a:pt x="194428" y="288816"/>
                </a:lnTo>
                <a:lnTo>
                  <a:pt x="150021" y="288816"/>
                </a:lnTo>
                <a:lnTo>
                  <a:pt x="139016" y="287234"/>
                </a:lnTo>
                <a:lnTo>
                  <a:pt x="131159" y="282434"/>
                </a:lnTo>
                <a:lnTo>
                  <a:pt x="126446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4944" h="363855">
                <a:moveTo>
                  <a:pt x="194428" y="279605"/>
                </a:moveTo>
                <a:lnTo>
                  <a:pt x="181714" y="283512"/>
                </a:lnTo>
                <a:lnTo>
                  <a:pt x="170018" y="286404"/>
                </a:lnTo>
                <a:lnTo>
                  <a:pt x="159425" y="288199"/>
                </a:lnTo>
                <a:lnTo>
                  <a:pt x="150021" y="288816"/>
                </a:lnTo>
                <a:lnTo>
                  <a:pt x="194428" y="288816"/>
                </a:lnTo>
                <a:lnTo>
                  <a:pt x="194428" y="279605"/>
                </a:lnTo>
                <a:close/>
              </a:path>
              <a:path w="194944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4944" h="363855">
                <a:moveTo>
                  <a:pt x="124876" y="0"/>
                </a:moveTo>
                <a:lnTo>
                  <a:pt x="31848" y="16726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907" y="472439"/>
            <a:ext cx="193675" cy="363855"/>
          </a:xfrm>
          <a:custGeom>
            <a:avLst/>
            <a:gdLst/>
            <a:ahLst/>
            <a:cxnLst/>
            <a:rect l="l" t="t" r="r" b="b"/>
            <a:pathLst>
              <a:path w="193675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779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5986" y="355055"/>
                </a:lnTo>
                <a:lnTo>
                  <a:pt x="193579" y="348263"/>
                </a:lnTo>
                <a:lnTo>
                  <a:pt x="193579" y="288816"/>
                </a:lnTo>
                <a:lnTo>
                  <a:pt x="149172" y="288816"/>
                </a:lnTo>
                <a:lnTo>
                  <a:pt x="138658" y="287234"/>
                </a:lnTo>
                <a:lnTo>
                  <a:pt x="131053" y="282434"/>
                </a:lnTo>
                <a:lnTo>
                  <a:pt x="126433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3675" h="363855">
                <a:moveTo>
                  <a:pt x="193579" y="279605"/>
                </a:moveTo>
                <a:lnTo>
                  <a:pt x="181342" y="283512"/>
                </a:lnTo>
                <a:lnTo>
                  <a:pt x="169806" y="286404"/>
                </a:lnTo>
                <a:lnTo>
                  <a:pt x="159054" y="288199"/>
                </a:lnTo>
                <a:lnTo>
                  <a:pt x="149172" y="288816"/>
                </a:lnTo>
                <a:lnTo>
                  <a:pt x="193579" y="288816"/>
                </a:lnTo>
                <a:lnTo>
                  <a:pt x="193579" y="279605"/>
                </a:lnTo>
                <a:close/>
              </a:path>
              <a:path w="193675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3675" h="363855">
                <a:moveTo>
                  <a:pt x="124876" y="0"/>
                </a:moveTo>
                <a:lnTo>
                  <a:pt x="31848" y="15059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6294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10" h="282575">
                <a:moveTo>
                  <a:pt x="131551" y="0"/>
                </a:moveTo>
                <a:lnTo>
                  <a:pt x="75403" y="9306"/>
                </a:lnTo>
                <a:lnTo>
                  <a:pt x="34337" y="36815"/>
                </a:lnTo>
                <a:lnTo>
                  <a:pt x="8375" y="81828"/>
                </a:lnTo>
                <a:lnTo>
                  <a:pt x="0" y="143136"/>
                </a:lnTo>
                <a:lnTo>
                  <a:pt x="2222" y="174541"/>
                </a:lnTo>
                <a:lnTo>
                  <a:pt x="20488" y="226035"/>
                </a:lnTo>
                <a:lnTo>
                  <a:pt x="56977" y="261987"/>
                </a:lnTo>
                <a:lnTo>
                  <a:pt x="108517" y="279908"/>
                </a:lnTo>
                <a:lnTo>
                  <a:pt x="139952" y="282120"/>
                </a:lnTo>
                <a:lnTo>
                  <a:pt x="155182" y="281820"/>
                </a:lnTo>
                <a:lnTo>
                  <a:pt x="195248" y="277938"/>
                </a:lnTo>
                <a:lnTo>
                  <a:pt x="239683" y="262031"/>
                </a:lnTo>
                <a:lnTo>
                  <a:pt x="228749" y="215157"/>
                </a:lnTo>
                <a:lnTo>
                  <a:pt x="150841" y="215157"/>
                </a:lnTo>
                <a:lnTo>
                  <a:pt x="138285" y="214368"/>
                </a:lnTo>
                <a:lnTo>
                  <a:pt x="102199" y="195191"/>
                </a:lnTo>
                <a:lnTo>
                  <a:pt x="92999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5947" y="96630"/>
                </a:lnTo>
                <a:lnTo>
                  <a:pt x="119834" y="66556"/>
                </a:lnTo>
                <a:lnTo>
                  <a:pt x="134917" y="63628"/>
                </a:lnTo>
                <a:lnTo>
                  <a:pt x="245431" y="63628"/>
                </a:lnTo>
                <a:lnTo>
                  <a:pt x="238888" y="49858"/>
                </a:lnTo>
                <a:lnTo>
                  <a:pt x="224579" y="31814"/>
                </a:lnTo>
                <a:lnTo>
                  <a:pt x="206515" y="18010"/>
                </a:lnTo>
                <a:lnTo>
                  <a:pt x="184991" y="8056"/>
                </a:lnTo>
                <a:lnTo>
                  <a:pt x="160004" y="2026"/>
                </a:lnTo>
                <a:lnTo>
                  <a:pt x="131551" y="0"/>
                </a:lnTo>
                <a:close/>
              </a:path>
              <a:path w="257810" h="282575">
                <a:moveTo>
                  <a:pt x="225428" y="200917"/>
                </a:moveTo>
                <a:lnTo>
                  <a:pt x="184893" y="212320"/>
                </a:lnTo>
                <a:lnTo>
                  <a:pt x="150841" y="215157"/>
                </a:lnTo>
                <a:lnTo>
                  <a:pt x="228749" y="215157"/>
                </a:lnTo>
                <a:lnTo>
                  <a:pt x="225428" y="200917"/>
                </a:lnTo>
                <a:close/>
              </a:path>
              <a:path w="257810" h="282575">
                <a:moveTo>
                  <a:pt x="245431" y="63628"/>
                </a:moveTo>
                <a:lnTo>
                  <a:pt x="134917" y="63628"/>
                </a:lnTo>
                <a:lnTo>
                  <a:pt x="143248" y="64399"/>
                </a:lnTo>
                <a:lnTo>
                  <a:pt x="150636" y="6665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5" y="71360"/>
                </a:lnTo>
                <a:lnTo>
                  <a:pt x="245431" y="63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558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09" h="282575">
                <a:moveTo>
                  <a:pt x="131579" y="0"/>
                </a:moveTo>
                <a:lnTo>
                  <a:pt x="75431" y="9306"/>
                </a:lnTo>
                <a:lnTo>
                  <a:pt x="34365" y="36815"/>
                </a:lnTo>
                <a:lnTo>
                  <a:pt x="8697" y="81828"/>
                </a:lnTo>
                <a:lnTo>
                  <a:pt x="0" y="143136"/>
                </a:lnTo>
                <a:lnTo>
                  <a:pt x="2346" y="174541"/>
                </a:lnTo>
                <a:lnTo>
                  <a:pt x="20870" y="226035"/>
                </a:lnTo>
                <a:lnTo>
                  <a:pt x="56992" y="261987"/>
                </a:lnTo>
                <a:lnTo>
                  <a:pt x="108530" y="279908"/>
                </a:lnTo>
                <a:lnTo>
                  <a:pt x="139952" y="282120"/>
                </a:lnTo>
                <a:lnTo>
                  <a:pt x="155676" y="281820"/>
                </a:lnTo>
                <a:lnTo>
                  <a:pt x="195276" y="277938"/>
                </a:lnTo>
                <a:lnTo>
                  <a:pt x="239683" y="262031"/>
                </a:lnTo>
                <a:lnTo>
                  <a:pt x="228771" y="215157"/>
                </a:lnTo>
                <a:lnTo>
                  <a:pt x="150841" y="215157"/>
                </a:lnTo>
                <a:lnTo>
                  <a:pt x="138405" y="214368"/>
                </a:lnTo>
                <a:lnTo>
                  <a:pt x="102335" y="195191"/>
                </a:lnTo>
                <a:lnTo>
                  <a:pt x="93027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6436" y="96630"/>
                </a:lnTo>
                <a:lnTo>
                  <a:pt x="119841" y="66556"/>
                </a:lnTo>
                <a:lnTo>
                  <a:pt x="134945" y="63628"/>
                </a:lnTo>
                <a:lnTo>
                  <a:pt x="245438" y="63628"/>
                </a:lnTo>
                <a:lnTo>
                  <a:pt x="238900" y="49858"/>
                </a:lnTo>
                <a:lnTo>
                  <a:pt x="224607" y="31814"/>
                </a:lnTo>
                <a:lnTo>
                  <a:pt x="206540" y="18010"/>
                </a:lnTo>
                <a:lnTo>
                  <a:pt x="185009" y="8056"/>
                </a:lnTo>
                <a:lnTo>
                  <a:pt x="160020" y="2026"/>
                </a:lnTo>
                <a:lnTo>
                  <a:pt x="131579" y="0"/>
                </a:lnTo>
                <a:close/>
              </a:path>
              <a:path w="257809" h="282575">
                <a:moveTo>
                  <a:pt x="225456" y="200917"/>
                </a:moveTo>
                <a:lnTo>
                  <a:pt x="185382" y="212320"/>
                </a:lnTo>
                <a:lnTo>
                  <a:pt x="150841" y="215157"/>
                </a:lnTo>
                <a:lnTo>
                  <a:pt x="228771" y="215157"/>
                </a:lnTo>
                <a:lnTo>
                  <a:pt x="225456" y="200917"/>
                </a:lnTo>
                <a:close/>
              </a:path>
              <a:path w="257809" h="282575">
                <a:moveTo>
                  <a:pt x="245438" y="63628"/>
                </a:moveTo>
                <a:lnTo>
                  <a:pt x="134945" y="63628"/>
                </a:lnTo>
                <a:lnTo>
                  <a:pt x="143260" y="64399"/>
                </a:lnTo>
                <a:lnTo>
                  <a:pt x="150640" y="66659"/>
                </a:lnTo>
                <a:lnTo>
                  <a:pt x="172829" y="9769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9" y="71360"/>
                </a:lnTo>
                <a:lnTo>
                  <a:pt x="245438" y="63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8535" y="0"/>
            <a:ext cx="3615054" cy="228600"/>
          </a:xfrm>
          <a:custGeom>
            <a:avLst/>
            <a:gdLst/>
            <a:ahLst/>
            <a:cxnLst/>
            <a:rect l="l" t="t" r="r" b="b"/>
            <a:pathLst>
              <a:path w="3615054" h="228600">
                <a:moveTo>
                  <a:pt x="0" y="228600"/>
                </a:moveTo>
                <a:lnTo>
                  <a:pt x="3614927" y="228600"/>
                </a:lnTo>
                <a:lnTo>
                  <a:pt x="361492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21036" y="6353867"/>
            <a:ext cx="228506" cy="156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76845" y="6392881"/>
            <a:ext cx="89029" cy="115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88429" y="6392881"/>
            <a:ext cx="80713" cy="117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93479" y="6394650"/>
            <a:ext cx="89029" cy="115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16337" y="6346185"/>
            <a:ext cx="124045" cy="163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72440" y="6392881"/>
            <a:ext cx="210716" cy="1666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49299" y="6344997"/>
            <a:ext cx="200003" cy="199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7608" y="697991"/>
            <a:ext cx="5399532" cy="53995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8909" y="5490737"/>
            <a:ext cx="8622691" cy="621324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Sherpa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 dirty="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Technology,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Strategy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lang="en-US" sz="1600" spc="-5" dirty="0">
                <a:solidFill>
                  <a:srgbClr val="FFFFFF"/>
                </a:solidFill>
                <a:latin typeface="Verdana"/>
                <a:cs typeface="Verdana"/>
              </a:rPr>
              <a:t>Transformation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 –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Optimisation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sz="1600" spc="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909" y="5244847"/>
            <a:ext cx="1252354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FFFFFF"/>
                </a:solidFill>
                <a:latin typeface="Verdana"/>
                <a:cs typeface="Verdana"/>
              </a:rPr>
              <a:t>25 AUGUST 2020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Presentation</a:t>
            </a:r>
            <a:r>
              <a:rPr sz="650" spc="-7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title  [To edit, click View &gt; Slide Master &gt; Slide</a:t>
            </a:r>
            <a:r>
              <a:rPr sz="650" spc="1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650" spc="-5" dirty="0">
                <a:latin typeface="Verdana"/>
                <a:cs typeface="Verdana"/>
              </a:rPr>
              <a:t>© 2019 Deloitte Consulting Pty Ltd. All rights  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86537"/>
            <a:ext cx="53111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Targeted </a:t>
            </a:r>
            <a:r>
              <a:rPr spc="-15" dirty="0"/>
              <a:t>Vendors </a:t>
            </a:r>
            <a:r>
              <a:rPr dirty="0"/>
              <a:t>for Further</a:t>
            </a:r>
            <a:r>
              <a:rPr spc="-55"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7727" y="637108"/>
            <a:ext cx="786701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The following </a:t>
            </a:r>
            <a:r>
              <a:rPr sz="1400" spc="5" dirty="0">
                <a:solidFill>
                  <a:srgbClr val="565656"/>
                </a:solidFill>
                <a:latin typeface="Verdana"/>
                <a:cs typeface="Verdana"/>
              </a:rPr>
              <a:t>is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 list of vendors targeted for further assessment. These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providers</a:t>
            </a:r>
            <a:r>
              <a:rPr sz="1400" spc="-229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were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shortlisted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by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Sector Metrics evaluation of initial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market</a:t>
            </a:r>
            <a:r>
              <a:rPr sz="1400" spc="-220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scan.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951" y="1353311"/>
          <a:ext cx="8392159" cy="224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178">
                <a:tc>
                  <a:txBody>
                    <a:bodyPr/>
                    <a:lstStyle/>
                    <a:p>
                      <a:pPr marL="45720">
                        <a:lnSpc>
                          <a:spcPts val="1250"/>
                        </a:lnSpc>
                        <a:spcBef>
                          <a:spcPts val="1005"/>
                        </a:spcBef>
                      </a:pPr>
                      <a:r>
                        <a:rPr sz="1100" b="1" spc="-5" dirty="0">
                          <a:latin typeface="Verdana"/>
                          <a:cs typeface="Verdana"/>
                        </a:rPr>
                        <a:t>Provider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50" b="1" dirty="0">
                          <a:latin typeface="Verdana"/>
                          <a:cs typeface="Verdana"/>
                        </a:rPr>
                        <a:t>Comment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63">
                <a:tc>
                  <a:txBody>
                    <a:bodyPr/>
                    <a:lstStyle/>
                    <a:p>
                      <a:pPr marL="1170305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Company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Fundamentals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Proven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Experience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Scope of</a:t>
                      </a:r>
                      <a:r>
                        <a:rPr sz="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Services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Vision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Culture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5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886200" y="6391655"/>
            <a:ext cx="143255" cy="14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8052" y="6391655"/>
            <a:ext cx="143256" cy="143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9903" y="6391655"/>
            <a:ext cx="143256" cy="143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1756" y="6391655"/>
            <a:ext cx="143255" cy="143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70223" y="6524345"/>
            <a:ext cx="78295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52555A"/>
                </a:solidFill>
                <a:latin typeface="Segoe UI"/>
                <a:cs typeface="Segoe UI"/>
              </a:rPr>
              <a:t>Strong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700" spc="-5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of  alignment to  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9625" y="6524345"/>
            <a:ext cx="90805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52555A"/>
                </a:solidFill>
                <a:latin typeface="Segoe UI"/>
                <a:cs typeface="Segoe UI"/>
              </a:rPr>
              <a:t>Moderate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700" spc="-5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of  alignment to  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6976" y="6524345"/>
            <a:ext cx="81661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solidFill>
                  <a:srgbClr val="52555A"/>
                </a:solidFill>
                <a:latin typeface="Segoe UI"/>
                <a:cs typeface="Segoe UI"/>
              </a:rPr>
              <a:t>Limited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evidence of  alignment to  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4560" y="6524345"/>
            <a:ext cx="104584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52555A"/>
                </a:solidFill>
                <a:latin typeface="Segoe UI"/>
                <a:cs typeface="Segoe UI"/>
              </a:rPr>
              <a:t>Insufficient data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to score  </a:t>
            </a:r>
            <a:r>
              <a:rPr sz="700" dirty="0">
                <a:solidFill>
                  <a:srgbClr val="52555A"/>
                </a:solidFill>
                <a:latin typeface="Segoe UI"/>
                <a:cs typeface="Segoe UI"/>
              </a:rPr>
              <a:t>at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this point in</a:t>
            </a:r>
            <a:r>
              <a:rPr sz="70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700" spc="-10" dirty="0">
                <a:solidFill>
                  <a:srgbClr val="52555A"/>
                </a:solidFill>
                <a:latin typeface="Segoe UI"/>
                <a:cs typeface="Segoe UI"/>
              </a:rPr>
              <a:t>time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9352" y="1389888"/>
            <a:ext cx="179054" cy="195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70320" y="1397508"/>
            <a:ext cx="156972" cy="1874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1664" y="1409700"/>
            <a:ext cx="196596" cy="175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9771" y="1402080"/>
            <a:ext cx="179831" cy="169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Presentation</a:t>
            </a:r>
            <a:r>
              <a:rPr sz="650" spc="-7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title  [To edit, click View &gt; Slide Master &gt; Slide</a:t>
            </a:r>
            <a:r>
              <a:rPr sz="650" spc="1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650" spc="-5" dirty="0">
                <a:latin typeface="Verdana"/>
                <a:cs typeface="Verdana"/>
              </a:rPr>
              <a:t>© 2019 Deloitte Consulting Pty Ltd. All rights  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Evaluation </a:t>
            </a:r>
            <a:r>
              <a:rPr dirty="0"/>
              <a:t>| </a:t>
            </a:r>
            <a:r>
              <a:rPr spc="-5" dirty="0"/>
              <a:t>Commercials </a:t>
            </a:r>
            <a:r>
              <a:rPr dirty="0"/>
              <a:t>– Final </a:t>
            </a:r>
            <a:r>
              <a:rPr spc="-5" dirty="0"/>
              <a:t>Offer </a:t>
            </a:r>
            <a:r>
              <a:rPr dirty="0"/>
              <a:t>– </a:t>
            </a:r>
            <a:r>
              <a:rPr spc="-5" dirty="0"/>
              <a:t>Phase </a:t>
            </a:r>
            <a:r>
              <a:rPr dirty="0"/>
              <a:t>1</a:t>
            </a:r>
            <a:r>
              <a:rPr spc="-120" dirty="0"/>
              <a:t> </a:t>
            </a:r>
            <a:r>
              <a:rPr dirty="0"/>
              <a:t>only</a:t>
            </a:r>
          </a:p>
        </p:txBody>
      </p:sp>
      <p:sp>
        <p:nvSpPr>
          <p:cNvPr id="6" name="object 6"/>
          <p:cNvSpPr/>
          <p:nvPr/>
        </p:nvSpPr>
        <p:spPr>
          <a:xfrm>
            <a:off x="1921382" y="1170177"/>
            <a:ext cx="1654175" cy="298450"/>
          </a:xfrm>
          <a:custGeom>
            <a:avLst/>
            <a:gdLst/>
            <a:ahLst/>
            <a:cxnLst/>
            <a:rect l="l" t="t" r="r" b="b"/>
            <a:pathLst>
              <a:path w="1654175" h="298450">
                <a:moveTo>
                  <a:pt x="0" y="298196"/>
                </a:moveTo>
                <a:lnTo>
                  <a:pt x="1654047" y="298196"/>
                </a:lnTo>
                <a:lnTo>
                  <a:pt x="1654047" y="0"/>
                </a:lnTo>
                <a:lnTo>
                  <a:pt x="0" y="0"/>
                </a:lnTo>
                <a:lnTo>
                  <a:pt x="0" y="298196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430" y="1170177"/>
            <a:ext cx="1260475" cy="298450"/>
          </a:xfrm>
          <a:custGeom>
            <a:avLst/>
            <a:gdLst/>
            <a:ahLst/>
            <a:cxnLst/>
            <a:rect l="l" t="t" r="r" b="b"/>
            <a:pathLst>
              <a:path w="1260475" h="298450">
                <a:moveTo>
                  <a:pt x="0" y="298196"/>
                </a:moveTo>
                <a:lnTo>
                  <a:pt x="1260297" y="298196"/>
                </a:lnTo>
                <a:lnTo>
                  <a:pt x="1260297" y="0"/>
                </a:lnTo>
                <a:lnTo>
                  <a:pt x="0" y="0"/>
                </a:lnTo>
                <a:lnTo>
                  <a:pt x="0" y="298196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5652" y="1170177"/>
            <a:ext cx="1260475" cy="298450"/>
          </a:xfrm>
          <a:custGeom>
            <a:avLst/>
            <a:gdLst/>
            <a:ahLst/>
            <a:cxnLst/>
            <a:rect l="l" t="t" r="r" b="b"/>
            <a:pathLst>
              <a:path w="1260475" h="298450">
                <a:moveTo>
                  <a:pt x="0" y="298196"/>
                </a:moveTo>
                <a:lnTo>
                  <a:pt x="1260297" y="298196"/>
                </a:lnTo>
                <a:lnTo>
                  <a:pt x="1260297" y="0"/>
                </a:lnTo>
                <a:lnTo>
                  <a:pt x="0" y="0"/>
                </a:lnTo>
                <a:lnTo>
                  <a:pt x="0" y="298196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15032" y="1168590"/>
          <a:ext cx="4175125" cy="3816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3175">
                      <a:solidFill>
                        <a:srgbClr val="D0D0CE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3175">
                      <a:solidFill>
                        <a:srgbClr val="D0D0CE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3175">
                      <a:solidFill>
                        <a:srgbClr val="D0D0CE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Implementation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Travel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900" b="1" i="1" spc="-5" dirty="0">
                          <a:latin typeface="Verdana"/>
                          <a:cs typeface="Verdana"/>
                        </a:rPr>
                        <a:t>Sub</a:t>
                      </a:r>
                      <a:r>
                        <a:rPr sz="900" b="1" i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b="1" i="1" spc="-5" dirty="0">
                          <a:latin typeface="Verdana"/>
                          <a:cs typeface="Verdana"/>
                        </a:rPr>
                        <a:t>Total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37">
                <a:tc>
                  <a:txBody>
                    <a:bodyPr/>
                    <a:lstStyle/>
                    <a:p>
                      <a:pPr marL="356870" marR="167640" indent="-1828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Licencing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costs of core 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finance</a:t>
                      </a:r>
                      <a:r>
                        <a:rPr sz="9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modules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8 x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Finance</a:t>
                      </a:r>
                      <a:r>
                        <a:rPr sz="9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Users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6 x KPI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Dashboard</a:t>
                      </a:r>
                      <a:r>
                        <a:rPr sz="9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Users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Support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(Per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Year)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534035" marR="527050" indent="196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Sand Box  (Per</a:t>
                      </a:r>
                      <a:r>
                        <a:rPr sz="9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Year)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900" b="1" i="1" spc="-5" dirty="0">
                          <a:latin typeface="Verdana"/>
                          <a:cs typeface="Verdana"/>
                        </a:rPr>
                        <a:t>Sub </a:t>
                      </a:r>
                      <a:r>
                        <a:rPr sz="900" b="1" i="1" dirty="0">
                          <a:latin typeface="Verdana"/>
                          <a:cs typeface="Verdana"/>
                        </a:rPr>
                        <a:t>- </a:t>
                      </a:r>
                      <a:r>
                        <a:rPr sz="900" b="1" i="1" spc="-5" dirty="0">
                          <a:latin typeface="Verdana"/>
                          <a:cs typeface="Verdana"/>
                        </a:rPr>
                        <a:t>Total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b="1" i="1" spc="-5" dirty="0">
                          <a:latin typeface="Verdana"/>
                          <a:cs typeface="Verdana"/>
                        </a:rPr>
                        <a:t>Total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D0D0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D0D0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D0D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437129" y="1259839"/>
            <a:ext cx="616839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7145" y="1263014"/>
            <a:ext cx="749173" cy="144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9408" y="1268857"/>
            <a:ext cx="586105" cy="130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0731" y="3374135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0731" y="3092195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0731" y="2811779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0731" y="2529839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80731" y="2249423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0731" y="1969007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0731" y="1687067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11211" y="2218944"/>
            <a:ext cx="225526" cy="1444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2128" y="2924568"/>
            <a:ext cx="227012" cy="739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63588" y="3584192"/>
            <a:ext cx="207484" cy="79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4564" y="3597326"/>
            <a:ext cx="208851" cy="663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6945" y="3561036"/>
            <a:ext cx="207484" cy="102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77920" y="3561036"/>
            <a:ext cx="208851" cy="1026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1043" y="1933955"/>
            <a:ext cx="227012" cy="17297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63483" y="3392449"/>
            <a:ext cx="225526" cy="2712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4400" y="3393947"/>
            <a:ext cx="227012" cy="2697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77756" y="3473259"/>
            <a:ext cx="227012" cy="1904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65107" y="3525062"/>
            <a:ext cx="367258" cy="138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50195" y="3415233"/>
            <a:ext cx="225526" cy="2484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9311" y="2235707"/>
            <a:ext cx="153161" cy="14211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752" y="2941320"/>
            <a:ext cx="151638" cy="7155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92668" y="3590544"/>
            <a:ext cx="153161" cy="662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36023" y="3569208"/>
            <a:ext cx="153161" cy="876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08464" y="3569208"/>
            <a:ext cx="151638" cy="876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0668" y="1950720"/>
            <a:ext cx="151638" cy="170611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01583" y="3407664"/>
            <a:ext cx="153161" cy="2491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4023" y="3410711"/>
            <a:ext cx="151638" cy="2461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44940" y="3541776"/>
            <a:ext cx="153161" cy="1150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17380" y="3488435"/>
            <a:ext cx="151638" cy="1684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88295" y="3432047"/>
            <a:ext cx="153161" cy="2247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80731" y="3654552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87727" y="637108"/>
            <a:ext cx="8002270" cy="311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An analysis and comparison of the commercial offer from </a:t>
            </a:r>
            <a:r>
              <a:rPr sz="1400" b="1" dirty="0">
                <a:solidFill>
                  <a:srgbClr val="565656"/>
                </a:solidFill>
                <a:latin typeface="Verdana"/>
                <a:cs typeface="Verdana"/>
              </a:rPr>
              <a:t>xxx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and </a:t>
            </a:r>
            <a:r>
              <a:rPr sz="1400" b="1" dirty="0">
                <a:solidFill>
                  <a:srgbClr val="565656"/>
                </a:solidFill>
                <a:latin typeface="Verdana"/>
                <a:cs typeface="Verdana"/>
              </a:rPr>
              <a:t>xx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was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carried out</a:t>
            </a:r>
            <a:r>
              <a:rPr sz="1400" spc="-21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for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Phase 1 (Implementation of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new financial accounting</a:t>
            </a:r>
            <a:r>
              <a:rPr sz="1400" spc="-17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system)</a:t>
            </a:r>
            <a:endParaRPr sz="1400">
              <a:latin typeface="Verdana"/>
              <a:cs typeface="Verdana"/>
            </a:endParaRPr>
          </a:p>
          <a:p>
            <a:pPr marL="5017135">
              <a:lnSpc>
                <a:spcPct val="100000"/>
              </a:lnSpc>
              <a:spcBef>
                <a:spcPts val="1485"/>
              </a:spcBef>
            </a:pPr>
            <a:r>
              <a:rPr sz="1600" b="1" spc="-5" dirty="0">
                <a:solidFill>
                  <a:srgbClr val="585858"/>
                </a:solidFill>
                <a:latin typeface="Verdana"/>
                <a:cs typeface="Verdana"/>
              </a:rPr>
              <a:t>Phase 1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Price</a:t>
            </a:r>
            <a:r>
              <a:rPr sz="1600" b="1" spc="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Comparison</a:t>
            </a:r>
            <a:endParaRPr sz="1600">
              <a:latin typeface="Verdana"/>
              <a:cs typeface="Verdana"/>
            </a:endParaRPr>
          </a:p>
          <a:p>
            <a:pPr marR="2643505" algn="r">
              <a:lnSpc>
                <a:spcPct val="100000"/>
              </a:lnSpc>
              <a:spcBef>
                <a:spcPts val="605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1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4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00</a:t>
            </a:r>
            <a:endParaRPr sz="1200">
              <a:latin typeface="Verdana"/>
              <a:cs typeface="Verdana"/>
            </a:endParaRPr>
          </a:p>
          <a:p>
            <a:pPr marR="2643505" algn="r">
              <a:lnSpc>
                <a:spcPct val="100000"/>
              </a:lnSpc>
              <a:spcBef>
                <a:spcPts val="770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1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2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00</a:t>
            </a:r>
            <a:endParaRPr sz="1200">
              <a:latin typeface="Verdana"/>
              <a:cs typeface="Verdana"/>
            </a:endParaRPr>
          </a:p>
          <a:p>
            <a:pPr marR="2643505" algn="r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1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00</a:t>
            </a:r>
            <a:endParaRPr sz="1200">
              <a:latin typeface="Verdana"/>
              <a:cs typeface="Verdana"/>
            </a:endParaRPr>
          </a:p>
          <a:p>
            <a:pPr marR="2644140" algn="r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8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spc="5" dirty="0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00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marR="2644140" algn="r">
              <a:lnSpc>
                <a:spcPct val="100000"/>
              </a:lnSpc>
              <a:spcBef>
                <a:spcPts val="770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6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spc="5" dirty="0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00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marR="2644140" algn="r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4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spc="5" dirty="0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00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marR="2643505" algn="r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2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r>
              <a:rPr sz="1200" spc="5" dirty="0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00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marR="2644775" algn="r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88998" y="5932728"/>
            <a:ext cx="75679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Phase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1 – Implementation of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Finance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Accounting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sz="800" spc="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alone</a:t>
            </a:r>
            <a:endParaRPr sz="8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Phase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2 – Integration of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new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accounting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system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FinancialForce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other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functions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such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as Payroll,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Expense </a:t>
            </a:r>
            <a:r>
              <a:rPr sz="800" spc="-5" dirty="0">
                <a:solidFill>
                  <a:srgbClr val="585858"/>
                </a:solidFill>
                <a:latin typeface="Verdana"/>
                <a:cs typeface="Verdana"/>
              </a:rPr>
              <a:t>Management </a:t>
            </a:r>
            <a:r>
              <a:rPr sz="800" spc="5" dirty="0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sz="800" spc="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87727" y="5059121"/>
            <a:ext cx="11988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Findings</a:t>
            </a:r>
            <a:r>
              <a:rPr sz="1200" spc="-1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…xxxx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Presentation</a:t>
            </a:r>
            <a:r>
              <a:rPr sz="650" spc="-7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title  [To edit, click View &gt; Slide Master &gt; Slide</a:t>
            </a:r>
            <a:r>
              <a:rPr sz="650" spc="1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650" spc="-5" dirty="0">
                <a:latin typeface="Verdana"/>
                <a:cs typeface="Verdana"/>
              </a:rPr>
              <a:t>© 2019 Deloitte Consulting Pty Ltd. All rights  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86537"/>
            <a:ext cx="4370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Next Steps | </a:t>
            </a:r>
            <a:r>
              <a:rPr spc="-5" dirty="0"/>
              <a:t>Implementation</a:t>
            </a:r>
            <a:r>
              <a:rPr spc="-75" dirty="0"/>
              <a:t> </a:t>
            </a:r>
            <a:r>
              <a:rPr spc="-5" dirty="0"/>
              <a:t>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73" y="3817111"/>
            <a:ext cx="8441055" cy="279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Deloitte </a:t>
            </a:r>
            <a:r>
              <a:rPr sz="900" spc="-5" dirty="0">
                <a:latin typeface="Verdana"/>
                <a:cs typeface="Verdana"/>
              </a:rPr>
              <a:t>refers </a:t>
            </a:r>
            <a:r>
              <a:rPr sz="900" dirty="0">
                <a:latin typeface="Verdana"/>
                <a:cs typeface="Verdana"/>
              </a:rPr>
              <a:t>to </a:t>
            </a:r>
            <a:r>
              <a:rPr sz="900" spc="-5" dirty="0">
                <a:latin typeface="Verdana"/>
                <a:cs typeface="Verdana"/>
              </a:rPr>
              <a:t>one </a:t>
            </a:r>
            <a:r>
              <a:rPr sz="900" dirty="0">
                <a:latin typeface="Verdana"/>
                <a:cs typeface="Verdana"/>
              </a:rPr>
              <a:t>or more of Deloitte </a:t>
            </a:r>
            <a:r>
              <a:rPr sz="900" spc="-5" dirty="0">
                <a:latin typeface="Verdana"/>
                <a:cs typeface="Verdana"/>
              </a:rPr>
              <a:t>Touche Tohmatsu </a:t>
            </a:r>
            <a:r>
              <a:rPr sz="900" dirty="0">
                <a:latin typeface="Verdana"/>
                <a:cs typeface="Verdana"/>
              </a:rPr>
              <a:t>Limited </a:t>
            </a:r>
            <a:r>
              <a:rPr sz="900" spc="-5" dirty="0">
                <a:latin typeface="Verdana"/>
                <a:cs typeface="Verdana"/>
              </a:rPr>
              <a:t>(“DTTL”), </a:t>
            </a:r>
            <a:r>
              <a:rPr sz="900" dirty="0">
                <a:latin typeface="Verdana"/>
                <a:cs typeface="Verdana"/>
              </a:rPr>
              <a:t>its global </a:t>
            </a:r>
            <a:r>
              <a:rPr sz="900" spc="-5" dirty="0">
                <a:latin typeface="Verdana"/>
                <a:cs typeface="Verdana"/>
              </a:rPr>
              <a:t>network </a:t>
            </a:r>
            <a:r>
              <a:rPr sz="900" dirty="0">
                <a:latin typeface="Verdana"/>
                <a:cs typeface="Verdana"/>
              </a:rPr>
              <a:t>of member </a:t>
            </a:r>
            <a:r>
              <a:rPr sz="900" spc="-5" dirty="0">
                <a:latin typeface="Verdana"/>
                <a:cs typeface="Verdana"/>
              </a:rPr>
              <a:t>firms, and their </a:t>
            </a:r>
            <a:r>
              <a:rPr sz="900" spc="5" dirty="0">
                <a:latin typeface="Verdana"/>
                <a:cs typeface="Verdana"/>
              </a:rPr>
              <a:t>related </a:t>
            </a:r>
            <a:r>
              <a:rPr sz="900" spc="-5" dirty="0">
                <a:latin typeface="Verdana"/>
                <a:cs typeface="Verdana"/>
              </a:rPr>
              <a:t>entities. DTTL  (also referred </a:t>
            </a:r>
            <a:r>
              <a:rPr sz="900" dirty="0">
                <a:latin typeface="Verdana"/>
                <a:cs typeface="Verdana"/>
              </a:rPr>
              <a:t>to as </a:t>
            </a:r>
            <a:r>
              <a:rPr sz="900" spc="-5" dirty="0">
                <a:latin typeface="Verdana"/>
                <a:cs typeface="Verdana"/>
              </a:rPr>
              <a:t>“Deloitte Global”) and </a:t>
            </a:r>
            <a:r>
              <a:rPr sz="900" dirty="0">
                <a:latin typeface="Verdana"/>
                <a:cs typeface="Verdana"/>
              </a:rPr>
              <a:t>each of its member </a:t>
            </a:r>
            <a:r>
              <a:rPr sz="900" spc="-5" dirty="0">
                <a:latin typeface="Verdana"/>
                <a:cs typeface="Verdana"/>
              </a:rPr>
              <a:t>firms </a:t>
            </a:r>
            <a:r>
              <a:rPr sz="900" dirty="0">
                <a:latin typeface="Verdana"/>
                <a:cs typeface="Verdana"/>
              </a:rPr>
              <a:t>are legally separate </a:t>
            </a:r>
            <a:r>
              <a:rPr sz="900" spc="-5" dirty="0">
                <a:latin typeface="Verdana"/>
                <a:cs typeface="Verdana"/>
              </a:rPr>
              <a:t>and independent entities. DTTL </a:t>
            </a:r>
            <a:r>
              <a:rPr sz="900" dirty="0">
                <a:latin typeface="Verdana"/>
                <a:cs typeface="Verdana"/>
              </a:rPr>
              <a:t>does </a:t>
            </a:r>
            <a:r>
              <a:rPr sz="900" spc="-5" dirty="0">
                <a:latin typeface="Verdana"/>
                <a:cs typeface="Verdana"/>
              </a:rPr>
              <a:t>not provide </a:t>
            </a:r>
            <a:r>
              <a:rPr sz="900" dirty="0">
                <a:latin typeface="Verdana"/>
                <a:cs typeface="Verdana"/>
              </a:rPr>
              <a:t>services  to </a:t>
            </a:r>
            <a:r>
              <a:rPr sz="900" spc="-5" dirty="0">
                <a:latin typeface="Verdana"/>
                <a:cs typeface="Verdana"/>
              </a:rPr>
              <a:t>clients. </a:t>
            </a:r>
            <a:r>
              <a:rPr sz="900" dirty="0">
                <a:latin typeface="Verdana"/>
                <a:cs typeface="Verdana"/>
              </a:rPr>
              <a:t>Please see </a:t>
            </a:r>
            <a:r>
              <a:rPr sz="900" spc="-5" dirty="0">
                <a:latin typeface="Verdana"/>
                <a:cs typeface="Verdana"/>
                <a:hlinkClick r:id="rId2"/>
              </a:rPr>
              <a:t>www.deloitte.com/about </a:t>
            </a:r>
            <a:r>
              <a:rPr sz="900" dirty="0">
                <a:latin typeface="Verdana"/>
                <a:cs typeface="Verdana"/>
              </a:rPr>
              <a:t>to learn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About </a:t>
            </a:r>
            <a:r>
              <a:rPr sz="900" dirty="0">
                <a:latin typeface="Verdana"/>
                <a:cs typeface="Verdana"/>
              </a:rPr>
              <a:t>Deloitte</a:t>
            </a:r>
            <a:endParaRPr sz="9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Deloitte is a </a:t>
            </a:r>
            <a:r>
              <a:rPr sz="900" spc="-5" dirty="0">
                <a:latin typeface="Verdana"/>
                <a:cs typeface="Verdana"/>
              </a:rPr>
              <a:t>leading </a:t>
            </a:r>
            <a:r>
              <a:rPr sz="900" dirty="0">
                <a:latin typeface="Verdana"/>
                <a:cs typeface="Verdana"/>
              </a:rPr>
              <a:t>global </a:t>
            </a:r>
            <a:r>
              <a:rPr sz="900" spc="-5" dirty="0">
                <a:latin typeface="Verdana"/>
                <a:cs typeface="Verdana"/>
              </a:rPr>
              <a:t>provider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audit and assurance, consulting, financial advisory, </a:t>
            </a:r>
            <a:r>
              <a:rPr sz="900" dirty="0">
                <a:latin typeface="Verdana"/>
                <a:cs typeface="Verdana"/>
              </a:rPr>
              <a:t>risk </a:t>
            </a:r>
            <a:r>
              <a:rPr sz="900" spc="-5" dirty="0">
                <a:latin typeface="Verdana"/>
                <a:cs typeface="Verdana"/>
              </a:rPr>
              <a:t>advisory, </a:t>
            </a:r>
            <a:r>
              <a:rPr sz="900" dirty="0">
                <a:latin typeface="Verdana"/>
                <a:cs typeface="Verdana"/>
              </a:rPr>
              <a:t>tax </a:t>
            </a:r>
            <a:r>
              <a:rPr sz="900" spc="-5" dirty="0">
                <a:latin typeface="Verdana"/>
                <a:cs typeface="Verdana"/>
              </a:rPr>
              <a:t>and </a:t>
            </a:r>
            <a:r>
              <a:rPr sz="900" dirty="0">
                <a:latin typeface="Verdana"/>
                <a:cs typeface="Verdana"/>
              </a:rPr>
              <a:t>related </a:t>
            </a:r>
            <a:r>
              <a:rPr sz="900" spc="-5" dirty="0">
                <a:latin typeface="Verdana"/>
                <a:cs typeface="Verdana"/>
              </a:rPr>
              <a:t>services. Our network </a:t>
            </a:r>
            <a:r>
              <a:rPr sz="900" dirty="0">
                <a:latin typeface="Verdana"/>
                <a:cs typeface="Verdana"/>
              </a:rPr>
              <a:t>of  member </a:t>
            </a:r>
            <a:r>
              <a:rPr sz="900" spc="-5" dirty="0">
                <a:latin typeface="Verdana"/>
                <a:cs typeface="Verdana"/>
              </a:rPr>
              <a:t>firms </a:t>
            </a:r>
            <a:r>
              <a:rPr sz="900" dirty="0">
                <a:latin typeface="Verdana"/>
                <a:cs typeface="Verdana"/>
              </a:rPr>
              <a:t>is in more </a:t>
            </a:r>
            <a:r>
              <a:rPr sz="900" spc="-5" dirty="0">
                <a:latin typeface="Verdana"/>
                <a:cs typeface="Verdana"/>
              </a:rPr>
              <a:t>than </a:t>
            </a:r>
            <a:r>
              <a:rPr sz="900" dirty="0">
                <a:latin typeface="Verdana"/>
                <a:cs typeface="Verdana"/>
              </a:rPr>
              <a:t>150 </a:t>
            </a:r>
            <a:r>
              <a:rPr sz="900" spc="-5" dirty="0">
                <a:latin typeface="Verdana"/>
                <a:cs typeface="Verdana"/>
              </a:rPr>
              <a:t>countries and </a:t>
            </a:r>
            <a:r>
              <a:rPr sz="900" dirty="0">
                <a:latin typeface="Verdana"/>
                <a:cs typeface="Verdana"/>
              </a:rPr>
              <a:t>territories. Learn </a:t>
            </a:r>
            <a:r>
              <a:rPr sz="900" spc="-5" dirty="0">
                <a:latin typeface="Verdana"/>
                <a:cs typeface="Verdana"/>
              </a:rPr>
              <a:t>how </a:t>
            </a:r>
            <a:r>
              <a:rPr sz="900" dirty="0">
                <a:latin typeface="Verdana"/>
                <a:cs typeface="Verdana"/>
              </a:rPr>
              <a:t>Deloitte’s </a:t>
            </a:r>
            <a:r>
              <a:rPr sz="900" spc="-5" dirty="0">
                <a:latin typeface="Verdana"/>
                <a:cs typeface="Verdana"/>
              </a:rPr>
              <a:t>approximately 264,000 </a:t>
            </a:r>
            <a:r>
              <a:rPr sz="900" dirty="0">
                <a:latin typeface="Verdana"/>
                <a:cs typeface="Verdana"/>
              </a:rPr>
              <a:t>people </a:t>
            </a:r>
            <a:r>
              <a:rPr sz="900" spc="-5" dirty="0">
                <a:latin typeface="Verdana"/>
                <a:cs typeface="Verdana"/>
              </a:rPr>
              <a:t>make </a:t>
            </a:r>
            <a:r>
              <a:rPr sz="900" dirty="0">
                <a:latin typeface="Verdana"/>
                <a:cs typeface="Verdana"/>
              </a:rPr>
              <a:t>an impact </a:t>
            </a:r>
            <a:r>
              <a:rPr sz="900" spc="-5" dirty="0">
                <a:latin typeface="Verdana"/>
                <a:cs typeface="Verdana"/>
              </a:rPr>
              <a:t>that </a:t>
            </a:r>
            <a:r>
              <a:rPr sz="900" dirty="0">
                <a:latin typeface="Verdana"/>
                <a:cs typeface="Verdana"/>
              </a:rPr>
              <a:t>matters at </a:t>
            </a:r>
            <a:r>
              <a:rPr sz="900" dirty="0">
                <a:latin typeface="Verdana"/>
                <a:cs typeface="Verdana"/>
                <a:hlinkClick r:id="rId3"/>
              </a:rPr>
              <a:t> </a:t>
            </a:r>
            <a:r>
              <a:rPr sz="900" spc="-5" dirty="0">
                <a:latin typeface="Verdana"/>
                <a:cs typeface="Verdana"/>
                <a:hlinkClick r:id="rId3"/>
              </a:rPr>
              <a:t>www.deloitte.com.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About </a:t>
            </a:r>
            <a:r>
              <a:rPr sz="900" dirty="0">
                <a:latin typeface="Verdana"/>
                <a:cs typeface="Verdana"/>
              </a:rPr>
              <a:t>Deloitte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Australia</a:t>
            </a:r>
            <a:endParaRPr sz="9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In Australia, the </a:t>
            </a:r>
            <a:r>
              <a:rPr sz="900" dirty="0">
                <a:latin typeface="Verdana"/>
                <a:cs typeface="Verdana"/>
              </a:rPr>
              <a:t>member </a:t>
            </a:r>
            <a:r>
              <a:rPr sz="900" spc="-5" dirty="0">
                <a:latin typeface="Verdana"/>
                <a:cs typeface="Verdana"/>
              </a:rPr>
              <a:t>firm </a:t>
            </a:r>
            <a:r>
              <a:rPr sz="900" dirty="0">
                <a:latin typeface="Verdana"/>
                <a:cs typeface="Verdana"/>
              </a:rPr>
              <a:t>is </a:t>
            </a:r>
            <a:r>
              <a:rPr sz="900" spc="-5" dirty="0">
                <a:latin typeface="Verdana"/>
                <a:cs typeface="Verdana"/>
              </a:rPr>
              <a:t>the Australian partnership </a:t>
            </a:r>
            <a:r>
              <a:rPr sz="900" dirty="0">
                <a:latin typeface="Verdana"/>
                <a:cs typeface="Verdana"/>
              </a:rPr>
              <a:t>of Deloitte </a:t>
            </a:r>
            <a:r>
              <a:rPr sz="900" spc="-5" dirty="0">
                <a:latin typeface="Verdana"/>
                <a:cs typeface="Verdana"/>
              </a:rPr>
              <a:t>Touche Tohmatsu and </a:t>
            </a:r>
            <a:r>
              <a:rPr sz="900" dirty="0">
                <a:latin typeface="Verdana"/>
                <a:cs typeface="Verdana"/>
              </a:rPr>
              <a:t>is </a:t>
            </a:r>
            <a:r>
              <a:rPr sz="900" spc="-5" dirty="0">
                <a:latin typeface="Verdana"/>
                <a:cs typeface="Verdana"/>
              </a:rPr>
              <a:t>one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Australia’s leading </a:t>
            </a:r>
            <a:r>
              <a:rPr sz="900" dirty="0">
                <a:latin typeface="Verdana"/>
                <a:cs typeface="Verdana"/>
              </a:rPr>
              <a:t>professional services  </a:t>
            </a:r>
            <a:r>
              <a:rPr sz="900" spc="-5" dirty="0">
                <a:latin typeface="Verdana"/>
                <a:cs typeface="Verdana"/>
              </a:rPr>
              <a:t>firms. Focused </a:t>
            </a:r>
            <a:r>
              <a:rPr sz="900" dirty="0">
                <a:latin typeface="Verdana"/>
                <a:cs typeface="Verdana"/>
              </a:rPr>
              <a:t>on </a:t>
            </a:r>
            <a:r>
              <a:rPr sz="900" spc="-5" dirty="0">
                <a:latin typeface="Verdana"/>
                <a:cs typeface="Verdana"/>
              </a:rPr>
              <a:t>the </a:t>
            </a:r>
            <a:r>
              <a:rPr sz="900" dirty="0">
                <a:latin typeface="Verdana"/>
                <a:cs typeface="Verdana"/>
              </a:rPr>
              <a:t>creation of </a:t>
            </a:r>
            <a:r>
              <a:rPr sz="900" spc="-5" dirty="0">
                <a:latin typeface="Verdana"/>
                <a:cs typeface="Verdana"/>
              </a:rPr>
              <a:t>value and growth, and known </a:t>
            </a:r>
            <a:r>
              <a:rPr sz="900" dirty="0">
                <a:latin typeface="Verdana"/>
                <a:cs typeface="Verdana"/>
              </a:rPr>
              <a:t>as an </a:t>
            </a:r>
            <a:r>
              <a:rPr sz="900" spc="-5" dirty="0">
                <a:latin typeface="Verdana"/>
                <a:cs typeface="Verdana"/>
              </a:rPr>
              <a:t>employer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choice for innovative human resources </a:t>
            </a:r>
            <a:r>
              <a:rPr sz="900" dirty="0">
                <a:latin typeface="Verdana"/>
                <a:cs typeface="Verdana"/>
              </a:rPr>
              <a:t>programs, </a:t>
            </a:r>
            <a:r>
              <a:rPr sz="900" spc="-5" dirty="0">
                <a:latin typeface="Verdana"/>
                <a:cs typeface="Verdana"/>
              </a:rPr>
              <a:t>we </a:t>
            </a:r>
            <a:r>
              <a:rPr sz="900" dirty="0">
                <a:latin typeface="Verdana"/>
                <a:cs typeface="Verdana"/>
              </a:rPr>
              <a:t>are  dedicated to </a:t>
            </a:r>
            <a:r>
              <a:rPr sz="900" spc="-5" dirty="0">
                <a:latin typeface="Verdana"/>
                <a:cs typeface="Verdana"/>
              </a:rPr>
              <a:t>helping our clients and our </a:t>
            </a:r>
            <a:r>
              <a:rPr sz="900" dirty="0">
                <a:latin typeface="Verdana"/>
                <a:cs typeface="Verdana"/>
              </a:rPr>
              <a:t>people excel. For more </a:t>
            </a:r>
            <a:r>
              <a:rPr sz="900" spc="-5" dirty="0">
                <a:latin typeface="Verdana"/>
                <a:cs typeface="Verdana"/>
              </a:rPr>
              <a:t>information, </a:t>
            </a:r>
            <a:r>
              <a:rPr sz="900" dirty="0">
                <a:latin typeface="Verdana"/>
                <a:cs typeface="Verdana"/>
              </a:rPr>
              <a:t>please visit </a:t>
            </a:r>
            <a:r>
              <a:rPr sz="900" spc="-5" dirty="0">
                <a:latin typeface="Verdana"/>
                <a:cs typeface="Verdana"/>
              </a:rPr>
              <a:t>our web </a:t>
            </a:r>
            <a:r>
              <a:rPr sz="900" dirty="0">
                <a:latin typeface="Verdana"/>
                <a:cs typeface="Verdana"/>
              </a:rPr>
              <a:t>site at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  <a:hlinkClick r:id="rId4"/>
              </a:rPr>
              <a:t>www.deloitte.com.au.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3776979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Liability limited by a </a:t>
            </a:r>
            <a:r>
              <a:rPr sz="900" spc="-5" dirty="0">
                <a:latin typeface="Verdana"/>
                <a:cs typeface="Verdana"/>
              </a:rPr>
              <a:t>scheme approved under Professional Standards Legislation.  Member </a:t>
            </a:r>
            <a:r>
              <a:rPr sz="900" dirty="0">
                <a:latin typeface="Verdana"/>
                <a:cs typeface="Verdana"/>
              </a:rPr>
              <a:t>of Deloitte </a:t>
            </a:r>
            <a:r>
              <a:rPr sz="900" spc="-5" dirty="0">
                <a:latin typeface="Verdana"/>
                <a:cs typeface="Verdana"/>
              </a:rPr>
              <a:t>Touche Tohmatsu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Limited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© 2019 Deloitte </a:t>
            </a:r>
            <a:r>
              <a:rPr sz="900" spc="-5" dirty="0">
                <a:latin typeface="Verdana"/>
                <a:cs typeface="Verdana"/>
              </a:rPr>
              <a:t>Consulting </a:t>
            </a:r>
            <a:r>
              <a:rPr sz="900" dirty="0">
                <a:latin typeface="Verdana"/>
                <a:cs typeface="Verdana"/>
              </a:rPr>
              <a:t>Pty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Ltd.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444490">
              <a:lnSpc>
                <a:spcPct val="100000"/>
              </a:lnSpc>
            </a:pPr>
            <a:r>
              <a:rPr sz="800" dirty="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Times New Roman</vt:lpstr>
      <vt:lpstr>Verdana</vt:lpstr>
      <vt:lpstr>Office Theme</vt:lpstr>
      <vt:lpstr>PowerPoint Presentation</vt:lpstr>
      <vt:lpstr>Targeted Vendors for Further Assessment</vt:lpstr>
      <vt:lpstr>Evaluation | Commercials – Final Offer – Phase 1 only</vt:lpstr>
      <vt:lpstr>Next Steps | Implementation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Sherpa – Digital Internship</dc:title>
  <dc:creator>Solanki, Jo (AU - Sydney)</dc:creator>
  <cp:lastModifiedBy>ridhi thakur</cp:lastModifiedBy>
  <cp:revision>2</cp:revision>
  <dcterms:created xsi:type="dcterms:W3CDTF">2020-08-24T18:32:06Z</dcterms:created>
  <dcterms:modified xsi:type="dcterms:W3CDTF">2020-08-24T18:42:22Z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2020-08-24T00:00:00Z</vt:filetime>
  </property>
</Properties>
</file>