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4" r:id="rId6"/>
    <p:sldId id="265" r:id="rId7"/>
    <p:sldId id="266"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D7F997E-EFD5-4515-9E87-94990B6207C5}" type="datetimeFigureOut">
              <a:rPr lang="en-US" smtClean="0"/>
              <a:t>3/21/2022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210247F-487A-4A3A-937C-0CD5E0467B2C}" type="slidenum">
              <a:rPr lang="en-US" smtClean="0"/>
              <a:t>‹#›</a:t>
            </a:fld>
            <a:endParaRPr lang="en-US"/>
          </a:p>
        </p:txBody>
      </p:sp>
    </p:spTree>
    <p:extLst>
      <p:ext uri="{BB962C8B-B14F-4D97-AF65-F5344CB8AC3E}">
        <p14:creationId xmlns:p14="http://schemas.microsoft.com/office/powerpoint/2010/main" val="2790062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7F997E-EFD5-4515-9E87-94990B6207C5}" type="datetimeFigureOut">
              <a:rPr lang="en-US" smtClean="0"/>
              <a:t>3/21/2022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210247F-487A-4A3A-937C-0CD5E0467B2C}" type="slidenum">
              <a:rPr lang="en-US" smtClean="0"/>
              <a:t>‹#›</a:t>
            </a:fld>
            <a:endParaRPr lang="en-US"/>
          </a:p>
        </p:txBody>
      </p:sp>
    </p:spTree>
    <p:extLst>
      <p:ext uri="{BB962C8B-B14F-4D97-AF65-F5344CB8AC3E}">
        <p14:creationId xmlns:p14="http://schemas.microsoft.com/office/powerpoint/2010/main" val="218962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7F997E-EFD5-4515-9E87-94990B6207C5}" type="datetimeFigureOut">
              <a:rPr lang="en-US" smtClean="0"/>
              <a:t>3/21/2022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210247F-487A-4A3A-937C-0CD5E0467B2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84620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D7F997E-EFD5-4515-9E87-94990B6207C5}" type="datetimeFigureOut">
              <a:rPr lang="en-US" smtClean="0"/>
              <a:t>3/21/2022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10247F-487A-4A3A-937C-0CD5E0467B2C}" type="slidenum">
              <a:rPr lang="en-US" smtClean="0"/>
              <a:t>‹#›</a:t>
            </a:fld>
            <a:endParaRPr lang="en-US"/>
          </a:p>
        </p:txBody>
      </p:sp>
    </p:spTree>
    <p:extLst>
      <p:ext uri="{BB962C8B-B14F-4D97-AF65-F5344CB8AC3E}">
        <p14:creationId xmlns:p14="http://schemas.microsoft.com/office/powerpoint/2010/main" val="30092193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D7F997E-EFD5-4515-9E87-94990B6207C5}" type="datetimeFigureOut">
              <a:rPr lang="en-US" smtClean="0"/>
              <a:t>3/21/2022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10247F-487A-4A3A-937C-0CD5E0467B2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26314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D7F997E-EFD5-4515-9E87-94990B6207C5}" type="datetimeFigureOut">
              <a:rPr lang="en-US" smtClean="0"/>
              <a:t>3/21/2022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10247F-487A-4A3A-937C-0CD5E0467B2C}" type="slidenum">
              <a:rPr lang="en-US" smtClean="0"/>
              <a:t>‹#›</a:t>
            </a:fld>
            <a:endParaRPr lang="en-US"/>
          </a:p>
        </p:txBody>
      </p:sp>
    </p:spTree>
    <p:extLst>
      <p:ext uri="{BB962C8B-B14F-4D97-AF65-F5344CB8AC3E}">
        <p14:creationId xmlns:p14="http://schemas.microsoft.com/office/powerpoint/2010/main" val="385240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7F997E-EFD5-4515-9E87-94990B6207C5}" type="datetimeFigureOut">
              <a:rPr lang="en-US" smtClean="0"/>
              <a:t>3/21/2022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210247F-487A-4A3A-937C-0CD5E0467B2C}" type="slidenum">
              <a:rPr lang="en-US" smtClean="0"/>
              <a:t>‹#›</a:t>
            </a:fld>
            <a:endParaRPr lang="en-US"/>
          </a:p>
        </p:txBody>
      </p:sp>
    </p:spTree>
    <p:extLst>
      <p:ext uri="{BB962C8B-B14F-4D97-AF65-F5344CB8AC3E}">
        <p14:creationId xmlns:p14="http://schemas.microsoft.com/office/powerpoint/2010/main" val="33570585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7F997E-EFD5-4515-9E87-94990B6207C5}" type="datetimeFigureOut">
              <a:rPr lang="en-US" smtClean="0"/>
              <a:t>3/21/2022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210247F-487A-4A3A-937C-0CD5E0467B2C}" type="slidenum">
              <a:rPr lang="en-US" smtClean="0"/>
              <a:t>‹#›</a:t>
            </a:fld>
            <a:endParaRPr lang="en-US"/>
          </a:p>
        </p:txBody>
      </p:sp>
    </p:spTree>
    <p:extLst>
      <p:ext uri="{BB962C8B-B14F-4D97-AF65-F5344CB8AC3E}">
        <p14:creationId xmlns:p14="http://schemas.microsoft.com/office/powerpoint/2010/main" val="797566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7F997E-EFD5-4515-9E87-94990B6207C5}" type="datetimeFigureOut">
              <a:rPr lang="en-US" smtClean="0"/>
              <a:t>3/21/2022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210247F-487A-4A3A-937C-0CD5E0467B2C}" type="slidenum">
              <a:rPr lang="en-US" smtClean="0"/>
              <a:t>‹#›</a:t>
            </a:fld>
            <a:endParaRPr lang="en-US"/>
          </a:p>
        </p:txBody>
      </p:sp>
    </p:spTree>
    <p:extLst>
      <p:ext uri="{BB962C8B-B14F-4D97-AF65-F5344CB8AC3E}">
        <p14:creationId xmlns:p14="http://schemas.microsoft.com/office/powerpoint/2010/main" val="324296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7F997E-EFD5-4515-9E87-94990B6207C5}" type="datetimeFigureOut">
              <a:rPr lang="en-US" smtClean="0"/>
              <a:t>3/21/2022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210247F-487A-4A3A-937C-0CD5E0467B2C}" type="slidenum">
              <a:rPr lang="en-US" smtClean="0"/>
              <a:t>‹#›</a:t>
            </a:fld>
            <a:endParaRPr lang="en-US"/>
          </a:p>
        </p:txBody>
      </p:sp>
    </p:spTree>
    <p:extLst>
      <p:ext uri="{BB962C8B-B14F-4D97-AF65-F5344CB8AC3E}">
        <p14:creationId xmlns:p14="http://schemas.microsoft.com/office/powerpoint/2010/main" val="2656567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D7F997E-EFD5-4515-9E87-94990B6207C5}" type="datetimeFigureOut">
              <a:rPr lang="en-US" smtClean="0"/>
              <a:t>3/21/2022</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210247F-487A-4A3A-937C-0CD5E0467B2C}" type="slidenum">
              <a:rPr lang="en-US" smtClean="0"/>
              <a:t>‹#›</a:t>
            </a:fld>
            <a:endParaRPr lang="en-US"/>
          </a:p>
        </p:txBody>
      </p:sp>
    </p:spTree>
    <p:extLst>
      <p:ext uri="{BB962C8B-B14F-4D97-AF65-F5344CB8AC3E}">
        <p14:creationId xmlns:p14="http://schemas.microsoft.com/office/powerpoint/2010/main" val="1034839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D7F997E-EFD5-4515-9E87-94990B6207C5}" type="datetimeFigureOut">
              <a:rPr lang="en-US" smtClean="0"/>
              <a:t>3/21/2022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210247F-487A-4A3A-937C-0CD5E0467B2C}" type="slidenum">
              <a:rPr lang="en-US" smtClean="0"/>
              <a:t>‹#›</a:t>
            </a:fld>
            <a:endParaRPr lang="en-US"/>
          </a:p>
        </p:txBody>
      </p:sp>
    </p:spTree>
    <p:extLst>
      <p:ext uri="{BB962C8B-B14F-4D97-AF65-F5344CB8AC3E}">
        <p14:creationId xmlns:p14="http://schemas.microsoft.com/office/powerpoint/2010/main" val="2290320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D7F997E-EFD5-4515-9E87-94990B6207C5}" type="datetimeFigureOut">
              <a:rPr lang="en-US" smtClean="0"/>
              <a:t>3/21/2022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210247F-487A-4A3A-937C-0CD5E0467B2C}" type="slidenum">
              <a:rPr lang="en-US" smtClean="0"/>
              <a:t>‹#›</a:t>
            </a:fld>
            <a:endParaRPr lang="en-US"/>
          </a:p>
        </p:txBody>
      </p:sp>
    </p:spTree>
    <p:extLst>
      <p:ext uri="{BB962C8B-B14F-4D97-AF65-F5344CB8AC3E}">
        <p14:creationId xmlns:p14="http://schemas.microsoft.com/office/powerpoint/2010/main" val="1926049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7F997E-EFD5-4515-9E87-94990B6207C5}" type="datetimeFigureOut">
              <a:rPr lang="en-US" smtClean="0"/>
              <a:t>3/21/2022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210247F-487A-4A3A-937C-0CD5E0467B2C}" type="slidenum">
              <a:rPr lang="en-US" smtClean="0"/>
              <a:t>‹#›</a:t>
            </a:fld>
            <a:endParaRPr lang="en-US"/>
          </a:p>
        </p:txBody>
      </p:sp>
    </p:spTree>
    <p:extLst>
      <p:ext uri="{BB962C8B-B14F-4D97-AF65-F5344CB8AC3E}">
        <p14:creationId xmlns:p14="http://schemas.microsoft.com/office/powerpoint/2010/main" val="4198309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7F997E-EFD5-4515-9E87-94990B6207C5}" type="datetimeFigureOut">
              <a:rPr lang="en-US" smtClean="0"/>
              <a:t>3/21/2022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210247F-487A-4A3A-937C-0CD5E0467B2C}" type="slidenum">
              <a:rPr lang="en-US" smtClean="0"/>
              <a:t>‹#›</a:t>
            </a:fld>
            <a:endParaRPr lang="en-US"/>
          </a:p>
        </p:txBody>
      </p:sp>
    </p:spTree>
    <p:extLst>
      <p:ext uri="{BB962C8B-B14F-4D97-AF65-F5344CB8AC3E}">
        <p14:creationId xmlns:p14="http://schemas.microsoft.com/office/powerpoint/2010/main" val="1010224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7F997E-EFD5-4515-9E87-94990B6207C5}" type="datetimeFigureOut">
              <a:rPr lang="en-US" smtClean="0"/>
              <a:t>3/21/2022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10247F-487A-4A3A-937C-0CD5E0467B2C}" type="slidenum">
              <a:rPr lang="en-US" smtClean="0"/>
              <a:t>‹#›</a:t>
            </a:fld>
            <a:endParaRPr lang="en-US"/>
          </a:p>
        </p:txBody>
      </p:sp>
    </p:spTree>
    <p:extLst>
      <p:ext uri="{BB962C8B-B14F-4D97-AF65-F5344CB8AC3E}">
        <p14:creationId xmlns:p14="http://schemas.microsoft.com/office/powerpoint/2010/main" val="615830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D7F997E-EFD5-4515-9E87-94990B6207C5}" type="datetimeFigureOut">
              <a:rPr lang="en-US" smtClean="0"/>
              <a:t>3/21/2022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210247F-487A-4A3A-937C-0CD5E0467B2C}" type="slidenum">
              <a:rPr lang="en-US" smtClean="0"/>
              <a:t>‹#›</a:t>
            </a:fld>
            <a:endParaRPr lang="en-US"/>
          </a:p>
        </p:txBody>
      </p:sp>
    </p:spTree>
    <p:extLst>
      <p:ext uri="{BB962C8B-B14F-4D97-AF65-F5344CB8AC3E}">
        <p14:creationId xmlns:p14="http://schemas.microsoft.com/office/powerpoint/2010/main" val="3256153857"/>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2" y="170645"/>
            <a:ext cx="8915399" cy="2262781"/>
          </a:xfrm>
        </p:spPr>
        <p:txBody>
          <a:bodyPr>
            <a:normAutofit fontScale="90000"/>
          </a:bodyPr>
          <a:lstStyle/>
          <a:p>
            <a:pPr algn="ctr"/>
            <a:r>
              <a:rPr lang="en-US" b="1" u="sng" dirty="0" smtClean="0"/>
              <a:t>KELOMPOK 3</a:t>
            </a:r>
            <a:r>
              <a:rPr lang="en-US" b="1" dirty="0" smtClean="0"/>
              <a:t/>
            </a:r>
            <a:br>
              <a:rPr lang="en-US" b="1" dirty="0" smtClean="0"/>
            </a:br>
            <a:r>
              <a:rPr lang="en-US" b="1" dirty="0" smtClean="0"/>
              <a:t>Kode Etik Profesional Teknologi Informasi</a:t>
            </a:r>
            <a:endParaRPr lang="en-US" b="1" dirty="0"/>
          </a:p>
        </p:txBody>
      </p:sp>
      <p:sp>
        <p:nvSpPr>
          <p:cNvPr id="7" name="Flowchart: Terminator 6"/>
          <p:cNvSpPr/>
          <p:nvPr/>
        </p:nvSpPr>
        <p:spPr>
          <a:xfrm>
            <a:off x="3071330" y="3284798"/>
            <a:ext cx="2859110" cy="824930"/>
          </a:xfrm>
          <a:prstGeom prst="flowChartTerminator">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u="sng" dirty="0" smtClean="0">
                <a:latin typeface="Franklin Gothic Medium" panose="020B0603020102020204" pitchFamily="34" charset="0"/>
              </a:rPr>
              <a:t>ALGHIFARI MUHARROM </a:t>
            </a:r>
          </a:p>
          <a:p>
            <a:pPr algn="ctr"/>
            <a:r>
              <a:rPr lang="en-US" u="sng" dirty="0" smtClean="0">
                <a:latin typeface="Franklin Gothic Medium" panose="020B0603020102020204" pitchFamily="34" charset="0"/>
              </a:rPr>
              <a:t>1910031802027</a:t>
            </a:r>
            <a:endParaRPr lang="en-US" u="sng" dirty="0">
              <a:latin typeface="Franklin Gothic Medium" panose="020B0603020102020204" pitchFamily="34" charset="0"/>
            </a:endParaRPr>
          </a:p>
        </p:txBody>
      </p:sp>
      <p:sp>
        <p:nvSpPr>
          <p:cNvPr id="8" name="Flowchart: Terminator 7"/>
          <p:cNvSpPr/>
          <p:nvPr/>
        </p:nvSpPr>
        <p:spPr>
          <a:xfrm>
            <a:off x="5930440" y="3966691"/>
            <a:ext cx="2859110" cy="824930"/>
          </a:xfrm>
          <a:prstGeom prst="flowChartTerminator">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u="sng" dirty="0" smtClean="0">
                <a:latin typeface="Franklin Gothic Medium" panose="020B0603020102020204" pitchFamily="34" charset="0"/>
              </a:rPr>
              <a:t>RIDHO SURYA</a:t>
            </a:r>
          </a:p>
          <a:p>
            <a:pPr algn="ctr"/>
            <a:r>
              <a:rPr lang="en-US" u="sng" dirty="0" smtClean="0">
                <a:latin typeface="Franklin Gothic Medium" panose="020B0603020102020204" pitchFamily="34" charset="0"/>
              </a:rPr>
              <a:t>1710031802</a:t>
            </a:r>
            <a:endParaRPr lang="en-US" u="sng" dirty="0">
              <a:latin typeface="Franklin Gothic Medium" panose="020B0603020102020204" pitchFamily="34" charset="0"/>
            </a:endParaRPr>
          </a:p>
        </p:txBody>
      </p:sp>
      <p:sp>
        <p:nvSpPr>
          <p:cNvPr id="9" name="Flowchart: Terminator 8"/>
          <p:cNvSpPr/>
          <p:nvPr/>
        </p:nvSpPr>
        <p:spPr>
          <a:xfrm>
            <a:off x="8789550" y="3284798"/>
            <a:ext cx="2859110" cy="824930"/>
          </a:xfrm>
          <a:prstGeom prst="flowChartTerminator">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u="sng" dirty="0" smtClean="0">
                <a:latin typeface="Franklin Gothic Medium" panose="020B0603020102020204" pitchFamily="34" charset="0"/>
              </a:rPr>
              <a:t>RIZKY RAHMAN</a:t>
            </a:r>
          </a:p>
          <a:p>
            <a:pPr algn="ctr"/>
            <a:r>
              <a:rPr lang="en-US" u="sng" dirty="0" smtClean="0">
                <a:latin typeface="Franklin Gothic Medium" panose="020B0603020102020204" pitchFamily="34" charset="0"/>
              </a:rPr>
              <a:t>2010031802080</a:t>
            </a:r>
            <a:endParaRPr lang="en-US" u="sng" dirty="0">
              <a:latin typeface="Franklin Gothic Medium" panose="020B0603020102020204" pitchFamily="34" charset="0"/>
            </a:endParaRPr>
          </a:p>
        </p:txBody>
      </p:sp>
      <p:pic>
        <p:nvPicPr>
          <p:cNvPr id="11" name="Picture 10"/>
          <p:cNvPicPr/>
          <p:nvPr/>
        </p:nvPicPr>
        <p:blipFill>
          <a:blip r:embed="rId2">
            <a:extLst>
              <a:ext uri="{28A0092B-C50C-407E-A947-70E740481C1C}">
                <a14:useLocalDpi xmlns:a14="http://schemas.microsoft.com/office/drawing/2010/main" val="0"/>
              </a:ext>
            </a:extLst>
          </a:blip>
          <a:stretch>
            <a:fillRect/>
          </a:stretch>
        </p:blipFill>
        <p:spPr>
          <a:xfrm>
            <a:off x="392233" y="170645"/>
            <a:ext cx="1075959" cy="1426335"/>
          </a:xfrm>
          <a:prstGeom prst="rect">
            <a:avLst/>
          </a:prstGeom>
        </p:spPr>
      </p:pic>
    </p:spTree>
    <p:extLst>
      <p:ext uri="{BB962C8B-B14F-4D97-AF65-F5344CB8AC3E}">
        <p14:creationId xmlns:p14="http://schemas.microsoft.com/office/powerpoint/2010/main" val="6585885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2743" y="437882"/>
            <a:ext cx="9031868" cy="2078144"/>
          </a:xfrm>
        </p:spPr>
        <p:txBody>
          <a:bodyPr/>
          <a:lstStyle/>
          <a:p>
            <a:r>
              <a:rPr lang="en-US" b="1" dirty="0"/>
              <a:t>Pergertian Kode Etik Seorang Profesional TI</a:t>
            </a:r>
            <a:endParaRPr lang="en-US" dirty="0"/>
          </a:p>
        </p:txBody>
      </p:sp>
      <p:sp>
        <p:nvSpPr>
          <p:cNvPr id="4" name="Rounded Rectangle 3"/>
          <p:cNvSpPr/>
          <p:nvPr/>
        </p:nvSpPr>
        <p:spPr>
          <a:xfrm>
            <a:off x="2562897" y="2516026"/>
            <a:ext cx="8941714" cy="2962140"/>
          </a:xfrm>
          <a:prstGeom prst="roundRect">
            <a:avLst>
              <a:gd name="adj" fmla="val 8841"/>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accent3"/>
          </a:lnRef>
          <a:fillRef idx="3">
            <a:schemeClr val="accent3"/>
          </a:fillRef>
          <a:effectRef idx="3">
            <a:schemeClr val="accent3"/>
          </a:effectRef>
          <a:fontRef idx="minor">
            <a:schemeClr val="lt1"/>
          </a:fontRef>
        </p:style>
        <p:txBody>
          <a:bodyPr rtlCol="0" anchor="ctr"/>
          <a:lstStyle/>
          <a:p>
            <a:pPr algn="just"/>
            <a:r>
              <a:rPr lang="en-US" sz="2400" dirty="0" smtClean="0">
                <a:solidFill>
                  <a:schemeClr val="bg1"/>
                </a:solidFill>
                <a:latin typeface="Times New Roman" panose="02020603050405020304" pitchFamily="18" charset="0"/>
                <a:cs typeface="Times New Roman" panose="02020603050405020304" pitchFamily="18" charset="0"/>
              </a:rPr>
              <a:t>	Kode </a:t>
            </a:r>
            <a:r>
              <a:rPr lang="en-US" sz="2400" dirty="0">
                <a:solidFill>
                  <a:schemeClr val="bg1"/>
                </a:solidFill>
                <a:latin typeface="Times New Roman" panose="02020603050405020304" pitchFamily="18" charset="0"/>
                <a:cs typeface="Times New Roman" panose="02020603050405020304" pitchFamily="18" charset="0"/>
              </a:rPr>
              <a:t>etik profesional teknologi informasi merupakan prinsip atau norma-norma dalam kaitan dengan hubungan antara professional atau developer TI dengan klien, antara para professional sendiri, antara organisasi profesi serta organisasi profesi dengan pemerintah. Salah satu bentuk hubungan seorang profesional dengan klien (pengguna jasa) misalnya pembuatan sebuah program aplikasi.</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392233" y="170645"/>
            <a:ext cx="1075959" cy="1426335"/>
          </a:xfrm>
          <a:prstGeom prst="rect">
            <a:avLst/>
          </a:prstGeom>
        </p:spPr>
      </p:pic>
    </p:spTree>
    <p:extLst>
      <p:ext uri="{BB962C8B-B14F-4D97-AF65-F5344CB8AC3E}">
        <p14:creationId xmlns:p14="http://schemas.microsoft.com/office/powerpoint/2010/main" val="3191919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9207836" cy="1631324"/>
          </a:xfrm>
        </p:spPr>
        <p:txBody>
          <a:bodyPr/>
          <a:lstStyle/>
          <a:p>
            <a:r>
              <a:rPr lang="en-US" b="1" dirty="0"/>
              <a:t>Pelanggaran Etika Profesional Teknologi Informasi</a:t>
            </a:r>
            <a:endParaRPr lang="en-US" dirty="0"/>
          </a:p>
        </p:txBody>
      </p:sp>
      <p:sp>
        <p:nvSpPr>
          <p:cNvPr id="4" name="Rounded Rectangle 3"/>
          <p:cNvSpPr/>
          <p:nvPr/>
        </p:nvSpPr>
        <p:spPr>
          <a:xfrm>
            <a:off x="2562897" y="2516026"/>
            <a:ext cx="8941714" cy="2962140"/>
          </a:xfrm>
          <a:prstGeom prst="roundRect">
            <a:avLst>
              <a:gd name="adj" fmla="val 8841"/>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accent3"/>
          </a:lnRef>
          <a:fillRef idx="3">
            <a:schemeClr val="accent3"/>
          </a:fillRef>
          <a:effectRef idx="3">
            <a:schemeClr val="accent3"/>
          </a:effectRef>
          <a:fontRef idx="minor">
            <a:schemeClr val="lt1"/>
          </a:fontRef>
        </p:style>
        <p:txBody>
          <a:bodyPr rtlCol="0" anchor="ctr"/>
          <a:lstStyle/>
          <a:p>
            <a:pPr algn="just"/>
            <a:r>
              <a:rPr lang="en-US" sz="2400" dirty="0" smtClean="0">
                <a:latin typeface="Times New Roman" panose="02020603050405020304" pitchFamily="18" charset="0"/>
                <a:cs typeface="Times New Roman" panose="02020603050405020304" pitchFamily="18" charset="0"/>
              </a:rPr>
              <a:t>	Kejahatan </a:t>
            </a:r>
            <a:r>
              <a:rPr lang="en-US" sz="2400" dirty="0">
                <a:latin typeface="Times New Roman" panose="02020603050405020304" pitchFamily="18" charset="0"/>
                <a:cs typeface="Times New Roman" panose="02020603050405020304" pitchFamily="18" charset="0"/>
              </a:rPr>
              <a:t>komputer atau computer crime adalah kejahatan yang ditimbulkan karena penggunaan komputer secara ilegal. Kejahatan komputer terus berkembang seiring dengan kemajuan teknologi komputer saat ini. Beberapa jenis kejahatan komputer meliputi Denial of services (melumpuhkan layanan sebuah sistem komputer), penyebaran, spam, carding (pencurian melalui internet) dan lain-lain.</a:t>
            </a: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392233" y="170645"/>
            <a:ext cx="1075959" cy="1426335"/>
          </a:xfrm>
          <a:prstGeom prst="rect">
            <a:avLst/>
          </a:prstGeom>
        </p:spPr>
      </p:pic>
    </p:spTree>
    <p:extLst>
      <p:ext uri="{BB962C8B-B14F-4D97-AF65-F5344CB8AC3E}">
        <p14:creationId xmlns:p14="http://schemas.microsoft.com/office/powerpoint/2010/main" val="40798243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550015" y="1506829"/>
            <a:ext cx="9324305" cy="4151642"/>
          </a:xfrm>
          <a:prstGeom prst="roundRect">
            <a:avLst>
              <a:gd name="adj" fmla="val 8841"/>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accent3"/>
          </a:lnRef>
          <a:fillRef idx="3">
            <a:schemeClr val="accent3"/>
          </a:fillRef>
          <a:effectRef idx="3">
            <a:schemeClr val="accent3"/>
          </a:effectRef>
          <a:fontRef idx="minor">
            <a:schemeClr val="lt1"/>
          </a:fontRef>
        </p:style>
        <p:txBody>
          <a:bodyPr rtlCol="0" anchor="ctr"/>
          <a:lstStyle/>
          <a:p>
            <a:pPr algn="just"/>
            <a:r>
              <a:rPr lang="en-US" sz="2400" dirty="0" smtClean="0">
                <a:latin typeface="Times New Roman" panose="02020603050405020304" pitchFamily="18" charset="0"/>
                <a:cs typeface="Times New Roman" panose="02020603050405020304" pitchFamily="18" charset="0"/>
              </a:rPr>
              <a:t>	Hak </a:t>
            </a:r>
            <a:r>
              <a:rPr lang="en-US" sz="2400" dirty="0">
                <a:latin typeface="Times New Roman" panose="02020603050405020304" pitchFamily="18" charset="0"/>
                <a:cs typeface="Times New Roman" panose="02020603050405020304" pitchFamily="18" charset="0"/>
              </a:rPr>
              <a:t>Kekayaan Intelektual atau yang biasa disebut dengan HAKI</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adalah hak yang didapatkan dari hasil olah pikir manusia untuk dapat menghasilkan suatu produk, jasa, atau proses yang berguna untuk masyarakat. Jadi dapat disimpulkan bahwa HAKI adalah hak untuk menikmati secara ekonomis hasil dari  suatu kreativitas intelektual. Objek yang diatur dalam kekayaan intelektual berupa karya yang dihasilkan oleh kemampuan intelektual manusia.</a:t>
            </a:r>
          </a:p>
          <a:p>
            <a:pPr algn="just"/>
            <a:r>
              <a:rPr lang="en-US" sz="2400" dirty="0" smtClean="0">
                <a:latin typeface="Times New Roman" panose="02020603050405020304" pitchFamily="18" charset="0"/>
                <a:cs typeface="Times New Roman" panose="02020603050405020304" pitchFamily="18" charset="0"/>
              </a:rPr>
              <a:t>	Istilah </a:t>
            </a:r>
            <a:r>
              <a:rPr lang="en-US" sz="2400" dirty="0">
                <a:latin typeface="Times New Roman" panose="02020603050405020304" pitchFamily="18" charset="0"/>
                <a:cs typeface="Times New Roman" panose="02020603050405020304" pitchFamily="18" charset="0"/>
              </a:rPr>
              <a:t>HAKI di dapat dari </a:t>
            </a:r>
            <a:r>
              <a:rPr lang="en-US" sz="2400" i="1" dirty="0">
                <a:latin typeface="Times New Roman" panose="02020603050405020304" pitchFamily="18" charset="0"/>
                <a:cs typeface="Times New Roman" panose="02020603050405020304" pitchFamily="18" charset="0"/>
              </a:rPr>
              <a:t>Intellectual Property Right</a:t>
            </a:r>
            <a:r>
              <a:rPr lang="en-US" sz="2400" dirty="0">
                <a:latin typeface="Times New Roman" panose="02020603050405020304" pitchFamily="18" charset="0"/>
                <a:cs typeface="Times New Roman" panose="02020603050405020304" pitchFamily="18" charset="0"/>
              </a:rPr>
              <a:t> (IPR) yang telah diatur dalam UU Nomor 7 Tahun 1994 mengenai pengesahan WTO.</a:t>
            </a:r>
          </a:p>
        </p:txBody>
      </p:sp>
      <p:sp>
        <p:nvSpPr>
          <p:cNvPr id="5" name="Title 1"/>
          <p:cNvSpPr>
            <a:spLocks noGrp="1"/>
          </p:cNvSpPr>
          <p:nvPr>
            <p:ph type="title"/>
          </p:nvPr>
        </p:nvSpPr>
        <p:spPr>
          <a:xfrm>
            <a:off x="2550015" y="352023"/>
            <a:ext cx="4326743" cy="1051775"/>
          </a:xfrm>
        </p:spPr>
        <p:txBody>
          <a:bodyPr/>
          <a:lstStyle/>
          <a:p>
            <a:r>
              <a:rPr lang="en-US" b="1" dirty="0"/>
              <a:t>Apa Itu </a:t>
            </a:r>
            <a:r>
              <a:rPr lang="en-US" b="1" dirty="0" smtClean="0"/>
              <a:t>HAKI?</a:t>
            </a:r>
            <a:endParaRPr lang="en-US"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392233" y="170645"/>
            <a:ext cx="1075959" cy="1426335"/>
          </a:xfrm>
          <a:prstGeom prst="rect">
            <a:avLst/>
          </a:prstGeom>
        </p:spPr>
      </p:pic>
    </p:spTree>
    <p:extLst>
      <p:ext uri="{BB962C8B-B14F-4D97-AF65-F5344CB8AC3E}">
        <p14:creationId xmlns:p14="http://schemas.microsoft.com/office/powerpoint/2010/main" val="25603909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96225" y="210355"/>
            <a:ext cx="4610078" cy="626772"/>
          </a:xfrm>
          <a:prstGeom prst="rect">
            <a:avLst/>
          </a:prstGeom>
        </p:spPr>
        <p:txBody>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Dasar Hukum HAKI</a:t>
            </a:r>
            <a:endParaRPr lang="en-US" dirty="0"/>
          </a:p>
        </p:txBody>
      </p:sp>
      <p:sp>
        <p:nvSpPr>
          <p:cNvPr id="5" name="Rectangle 4"/>
          <p:cNvSpPr/>
          <p:nvPr/>
        </p:nvSpPr>
        <p:spPr>
          <a:xfrm>
            <a:off x="1996225" y="953037"/>
            <a:ext cx="9723549" cy="5575309"/>
          </a:xfrm>
          <a:prstGeom prst="rect">
            <a:avLst/>
          </a:prstGeom>
        </p:spPr>
        <p:txBody>
          <a:bodyPr wrap="square">
            <a:spAutoFit/>
          </a:bodyPr>
          <a:lstStyle/>
          <a:p>
            <a:pPr marL="342900" lvl="0" indent="-342900" algn="just">
              <a:lnSpc>
                <a:spcPct val="150000"/>
              </a:lnSpc>
              <a:spcAft>
                <a:spcPts val="0"/>
              </a:spcAft>
              <a:buFont typeface="+mj-lt"/>
              <a:buAutoNum type="arabicPeriod"/>
              <a:tabLst>
                <a:tab pos="457200" algn="l"/>
              </a:tabLst>
            </a:pPr>
            <a:r>
              <a:rPr lang="en-US" sz="2000" kern="100" dirty="0" smtClean="0">
                <a:effectLst/>
                <a:latin typeface="Liberation Serif"/>
                <a:ea typeface="Noto Sans CJK SC"/>
                <a:cs typeface="Lohit Devanagari"/>
              </a:rPr>
              <a:t>UU HAKI yang sudah disahkan dengan nomor 19 tahun 2002 yang diberlakukan mulai tanggal 29 juli 2003 didalamnnya diantarannya mengatur hak cipta.</a:t>
            </a:r>
          </a:p>
          <a:p>
            <a:pPr marL="342900" lvl="0" indent="-342900" algn="just">
              <a:lnSpc>
                <a:spcPct val="150000"/>
              </a:lnSpc>
              <a:spcAft>
                <a:spcPts val="0"/>
              </a:spcAft>
              <a:buFont typeface="+mj-lt"/>
              <a:buAutoNum type="arabicPeriod"/>
              <a:tabLst>
                <a:tab pos="457200" algn="l"/>
              </a:tabLst>
            </a:pPr>
            <a:r>
              <a:rPr lang="en-US" sz="2000" kern="100" dirty="0" smtClean="0">
                <a:effectLst/>
                <a:latin typeface="Liberation Serif"/>
                <a:ea typeface="Noto Sans CJK SC"/>
                <a:cs typeface="Lohit Devanagari"/>
              </a:rPr>
              <a:t>UU ITE (Undang-undang informasi dan transaksi elektronik) yang sudah disahkan dengan nomor 11 tahun 2008 yang didalamnnya mengatur tentang:</a:t>
            </a:r>
          </a:p>
          <a:p>
            <a:pPr marL="800100" lvl="1" indent="-342900" algn="just">
              <a:lnSpc>
                <a:spcPct val="150000"/>
              </a:lnSpc>
              <a:buFont typeface="+mj-lt"/>
              <a:buAutoNum type="alphaLcParenR"/>
              <a:tabLst>
                <a:tab pos="457200" algn="l"/>
              </a:tabLst>
            </a:pPr>
            <a:r>
              <a:rPr lang="en-US" sz="2000" kern="100" dirty="0" smtClean="0">
                <a:effectLst/>
                <a:latin typeface="Liberation Serif"/>
                <a:ea typeface="Noto Sans CJK SC"/>
                <a:cs typeface="Lohit Devanagari"/>
              </a:rPr>
              <a:t>Pornografi di internet</a:t>
            </a:r>
          </a:p>
          <a:p>
            <a:pPr marL="800100" lvl="1" indent="-342900" algn="just">
              <a:lnSpc>
                <a:spcPct val="150000"/>
              </a:lnSpc>
              <a:buFont typeface="+mj-lt"/>
              <a:buAutoNum type="alphaLcParenR"/>
              <a:tabLst>
                <a:tab pos="457200" algn="l"/>
              </a:tabLst>
            </a:pPr>
            <a:r>
              <a:rPr lang="en-US" sz="2000" kern="100" dirty="0" smtClean="0">
                <a:effectLst/>
                <a:latin typeface="Liberation Serif"/>
                <a:ea typeface="Noto Sans CJK SC"/>
                <a:cs typeface="Lohit Devanagari"/>
              </a:rPr>
              <a:t>Transaksi di internet</a:t>
            </a:r>
          </a:p>
          <a:p>
            <a:pPr marL="800100" lvl="1" indent="-342900" algn="just">
              <a:lnSpc>
                <a:spcPct val="150000"/>
              </a:lnSpc>
              <a:buFont typeface="+mj-lt"/>
              <a:buAutoNum type="alphaLcParenR"/>
              <a:tabLst>
                <a:tab pos="457200" algn="l"/>
              </a:tabLst>
            </a:pPr>
            <a:r>
              <a:rPr lang="en-US" sz="2000" kern="100" dirty="0" smtClean="0">
                <a:effectLst/>
                <a:latin typeface="Liberation Serif"/>
                <a:ea typeface="Noto Sans CJK SC"/>
                <a:cs typeface="Lohit Devanagari"/>
              </a:rPr>
              <a:t>Etika pengguna internet</a:t>
            </a:r>
          </a:p>
          <a:p>
            <a:pPr lvl="0" algn="just">
              <a:lnSpc>
                <a:spcPct val="150000"/>
              </a:lnSpc>
              <a:spcAft>
                <a:spcPts val="0"/>
              </a:spcAft>
              <a:tabLst>
                <a:tab pos="457200" algn="l"/>
              </a:tabLst>
            </a:pPr>
            <a:r>
              <a:rPr lang="en-US" sz="2000" kern="100" dirty="0" smtClean="0">
                <a:effectLst/>
                <a:latin typeface="Liberation Serif"/>
                <a:ea typeface="Noto Sans CJK SC"/>
                <a:cs typeface="Lohit Devanagari"/>
              </a:rPr>
              <a:t>3. UU Nomor 4 Tahun 2001, Tentang Paten.</a:t>
            </a:r>
          </a:p>
          <a:p>
            <a:pPr lvl="0" algn="just">
              <a:lnSpc>
                <a:spcPct val="150000"/>
              </a:lnSpc>
              <a:spcAft>
                <a:spcPts val="0"/>
              </a:spcAft>
              <a:tabLst>
                <a:tab pos="457200" algn="l"/>
              </a:tabLst>
            </a:pPr>
            <a:r>
              <a:rPr lang="en-US" sz="2000" kern="100" dirty="0" smtClean="0">
                <a:effectLst/>
                <a:latin typeface="Liberation Serif"/>
                <a:ea typeface="Noto Sans CJK SC"/>
                <a:cs typeface="Lohit Devanagari"/>
              </a:rPr>
              <a:t>4. UU Nomor 15 Tahun 2001, Berisi tentang merek, merek dagang, merek jasa, merek kolektif, dan jangka waktu perlindungan terhadap merek.</a:t>
            </a:r>
          </a:p>
          <a:p>
            <a:pPr lvl="0" algn="just">
              <a:lnSpc>
                <a:spcPct val="150000"/>
              </a:lnSpc>
              <a:spcAft>
                <a:spcPts val="0"/>
              </a:spcAft>
              <a:tabLst>
                <a:tab pos="457200" algn="l"/>
              </a:tabLst>
            </a:pPr>
            <a:r>
              <a:rPr lang="en-US" sz="2000" kern="100" dirty="0" smtClean="0">
                <a:effectLst/>
                <a:latin typeface="Liberation Serif"/>
                <a:ea typeface="Noto Sans CJK SC"/>
                <a:cs typeface="Lohit Devanagari"/>
              </a:rPr>
              <a:t>5.</a:t>
            </a:r>
            <a:r>
              <a:rPr lang="en-US" sz="2000" kern="100" dirty="0" smtClean="0">
                <a:latin typeface="Liberation Serif"/>
                <a:ea typeface="Noto Sans CJK SC"/>
                <a:cs typeface="Lohit Devanagari"/>
              </a:rPr>
              <a:t> </a:t>
            </a:r>
            <a:r>
              <a:rPr lang="en-US" sz="2000" kern="100" dirty="0" smtClean="0">
                <a:effectLst/>
                <a:latin typeface="Liberation Serif"/>
                <a:ea typeface="Noto Sans CJK SC"/>
                <a:cs typeface="Lohit Devanagari"/>
              </a:rPr>
              <a:t>UU Nomor 31 Tahun 2000, Berisi tentang desain industri, dan jangka waktu perlindungannya.</a:t>
            </a:r>
            <a:endParaRPr lang="en-US" sz="2000" kern="100" dirty="0">
              <a:effectLst/>
              <a:latin typeface="Liberation Serif"/>
              <a:ea typeface="Noto Sans CJK SC"/>
              <a:cs typeface="Lohit Devanagari"/>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392233" y="170645"/>
            <a:ext cx="1075959" cy="1426335"/>
          </a:xfrm>
          <a:prstGeom prst="rect">
            <a:avLst/>
          </a:prstGeom>
        </p:spPr>
      </p:pic>
    </p:spTree>
    <p:extLst>
      <p:ext uri="{BB962C8B-B14F-4D97-AF65-F5344CB8AC3E}">
        <p14:creationId xmlns:p14="http://schemas.microsoft.com/office/powerpoint/2010/main" val="37468807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01780" y="590966"/>
            <a:ext cx="8241920" cy="678287"/>
          </a:xfrm>
          <a:prstGeom prst="rect">
            <a:avLst/>
          </a:prstGeom>
        </p:spPr>
        <p:txBody>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Syarat Etika Profesional Programmer</a:t>
            </a:r>
            <a:endParaRPr lang="en-US" dirty="0"/>
          </a:p>
        </p:txBody>
      </p:sp>
      <p:sp>
        <p:nvSpPr>
          <p:cNvPr id="5" name="Rectangle 4"/>
          <p:cNvSpPr/>
          <p:nvPr/>
        </p:nvSpPr>
        <p:spPr>
          <a:xfrm>
            <a:off x="1901780" y="1269253"/>
            <a:ext cx="8929352" cy="4708981"/>
          </a:xfrm>
          <a:prstGeom prst="rect">
            <a:avLst/>
          </a:prstGeom>
        </p:spPr>
        <p:txBody>
          <a:bodyPr wrap="square">
            <a:spAutoFit/>
          </a:bodyPr>
          <a:lstStyle/>
          <a:p>
            <a:pPr algn="just">
              <a:lnSpc>
                <a:spcPct val="150000"/>
              </a:lnSpc>
              <a:spcAft>
                <a:spcPts val="0"/>
              </a:spcAft>
            </a:pPr>
            <a:r>
              <a:rPr lang="en-US" sz="2000" kern="100" dirty="0" smtClean="0">
                <a:effectLst/>
                <a:latin typeface="Liberation Serif"/>
                <a:ea typeface="Noto Sans CJK SC"/>
                <a:cs typeface="Lohit Devanagari"/>
              </a:rPr>
              <a:t>Adapun kode etik yang diharapkan bagi para programmer adalah :</a:t>
            </a:r>
          </a:p>
          <a:p>
            <a:pPr marL="342900" lvl="0" indent="-342900" algn="just">
              <a:lnSpc>
                <a:spcPct val="150000"/>
              </a:lnSpc>
              <a:spcAft>
                <a:spcPts val="0"/>
              </a:spcAft>
              <a:buFont typeface="Symbol" panose="05050102010706020507" pitchFamily="18" charset="2"/>
              <a:buChar char=""/>
              <a:tabLst>
                <a:tab pos="457200" algn="l"/>
              </a:tabLst>
            </a:pPr>
            <a:r>
              <a:rPr lang="en-US" sz="2000" kern="100" dirty="0" smtClean="0">
                <a:effectLst/>
                <a:latin typeface="Liberation Serif"/>
                <a:ea typeface="Noto Sans CJK SC"/>
                <a:cs typeface="OpenSymbol"/>
              </a:rPr>
              <a:t>Seorang programmer tidak boleh membuat atau mendistribusikan virus.</a:t>
            </a:r>
          </a:p>
          <a:p>
            <a:pPr marL="342900" lvl="0" indent="-342900" algn="just">
              <a:lnSpc>
                <a:spcPct val="150000"/>
              </a:lnSpc>
              <a:spcAft>
                <a:spcPts val="0"/>
              </a:spcAft>
              <a:buFont typeface="Symbol" panose="05050102010706020507" pitchFamily="18" charset="2"/>
              <a:buChar char=""/>
              <a:tabLst>
                <a:tab pos="457200" algn="l"/>
              </a:tabLst>
            </a:pPr>
            <a:r>
              <a:rPr lang="en-US" sz="2000" kern="100" dirty="0" smtClean="0">
                <a:effectLst/>
                <a:latin typeface="Liberation Serif"/>
                <a:ea typeface="Noto Sans CJK SC"/>
                <a:cs typeface="OpenSymbol"/>
              </a:rPr>
              <a:t>Seorang programmer tidak boleh menulis kode yang sulit diikuti dengan sengaja.</a:t>
            </a:r>
          </a:p>
          <a:p>
            <a:pPr marL="342900" lvl="0" indent="-342900" algn="just">
              <a:lnSpc>
                <a:spcPct val="150000"/>
              </a:lnSpc>
              <a:spcAft>
                <a:spcPts val="0"/>
              </a:spcAft>
              <a:buFont typeface="Symbol" panose="05050102010706020507" pitchFamily="18" charset="2"/>
              <a:buChar char=""/>
              <a:tabLst>
                <a:tab pos="457200" algn="l"/>
              </a:tabLst>
            </a:pPr>
            <a:r>
              <a:rPr lang="en-US" sz="2000" kern="100" dirty="0" smtClean="0">
                <a:effectLst/>
                <a:latin typeface="Liberation Serif"/>
                <a:ea typeface="Noto Sans CJK SC"/>
                <a:cs typeface="OpenSymbol"/>
              </a:rPr>
              <a:t>Seorang programmer tidak boleh menulis dokumentasi yang dengan sengaja untuk membingungkan atau tidak akurat.</a:t>
            </a:r>
          </a:p>
          <a:p>
            <a:pPr marL="342900" lvl="0" indent="-342900" algn="just">
              <a:lnSpc>
                <a:spcPct val="150000"/>
              </a:lnSpc>
              <a:spcAft>
                <a:spcPts val="0"/>
              </a:spcAft>
              <a:buFont typeface="Symbol" panose="05050102010706020507" pitchFamily="18" charset="2"/>
              <a:buChar char=""/>
              <a:tabLst>
                <a:tab pos="457200" algn="l"/>
              </a:tabLst>
            </a:pPr>
            <a:r>
              <a:rPr lang="en-US" sz="2000" kern="100" dirty="0" smtClean="0">
                <a:effectLst/>
                <a:latin typeface="Liberation Serif"/>
                <a:ea typeface="Noto Sans CJK SC"/>
                <a:cs typeface="OpenSymbol"/>
              </a:rPr>
              <a:t>Seorang programmer tidak boleh menggunakan ulang kode dengan hak cipta kecuali telah membeli atau meminta ijin.</a:t>
            </a:r>
          </a:p>
          <a:p>
            <a:pPr marL="342900" lvl="0" indent="-342900" algn="just">
              <a:lnSpc>
                <a:spcPct val="150000"/>
              </a:lnSpc>
              <a:spcAft>
                <a:spcPts val="0"/>
              </a:spcAft>
              <a:buFont typeface="Symbol" panose="05050102010706020507" pitchFamily="18" charset="2"/>
              <a:buChar char=""/>
              <a:tabLst>
                <a:tab pos="457200" algn="l"/>
              </a:tabLst>
            </a:pPr>
            <a:r>
              <a:rPr lang="en-US" sz="2000" kern="100" dirty="0" smtClean="0">
                <a:effectLst/>
                <a:latin typeface="Liberation Serif"/>
                <a:ea typeface="Noto Sans CJK SC"/>
                <a:cs typeface="OpenSymbol"/>
              </a:rPr>
              <a:t>Tidak boleh mencari keuntungan tambahan dari proyek yang didanai oleh pihak kedua tanpa ijin.</a:t>
            </a: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392233" y="170645"/>
            <a:ext cx="1075959" cy="1426335"/>
          </a:xfrm>
          <a:prstGeom prst="rect">
            <a:avLst/>
          </a:prstGeom>
        </p:spPr>
      </p:pic>
    </p:spTree>
    <p:extLst>
      <p:ext uri="{BB962C8B-B14F-4D97-AF65-F5344CB8AC3E}">
        <p14:creationId xmlns:p14="http://schemas.microsoft.com/office/powerpoint/2010/main" val="41049877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49510" y="1250656"/>
            <a:ext cx="8478592" cy="4247317"/>
          </a:xfrm>
          <a:prstGeom prst="rect">
            <a:avLst/>
          </a:prstGeom>
        </p:spPr>
        <p:txBody>
          <a:bodyPr wrap="square">
            <a:spAutoFit/>
          </a:bodyPr>
          <a:lstStyle/>
          <a:p>
            <a:pPr marL="342900" lvl="0" indent="-342900" algn="just">
              <a:lnSpc>
                <a:spcPct val="150000"/>
              </a:lnSpc>
              <a:spcAft>
                <a:spcPts val="0"/>
              </a:spcAft>
              <a:buFont typeface="Symbol" panose="05050102010706020507" pitchFamily="18" charset="2"/>
              <a:buChar char=""/>
              <a:tabLst>
                <a:tab pos="457200" algn="l"/>
              </a:tabLst>
            </a:pPr>
            <a:r>
              <a:rPr lang="en-US" sz="2000" kern="100" dirty="0" smtClean="0">
                <a:effectLst/>
                <a:latin typeface="Liberation Serif"/>
                <a:ea typeface="Noto Sans CJK SC"/>
                <a:cs typeface="OpenSymbol"/>
              </a:rPr>
              <a:t>Tidak boleh mencuri software khususnya development tools.</a:t>
            </a:r>
          </a:p>
          <a:p>
            <a:pPr marL="342900" lvl="0" indent="-342900" algn="just">
              <a:lnSpc>
                <a:spcPct val="150000"/>
              </a:lnSpc>
              <a:spcAft>
                <a:spcPts val="0"/>
              </a:spcAft>
              <a:buFont typeface="Symbol" panose="05050102010706020507" pitchFamily="18" charset="2"/>
              <a:buChar char=""/>
              <a:tabLst>
                <a:tab pos="457200" algn="l"/>
              </a:tabLst>
            </a:pPr>
            <a:r>
              <a:rPr lang="en-US" sz="2000" kern="100" dirty="0" smtClean="0">
                <a:effectLst/>
                <a:latin typeface="Liberation Serif"/>
                <a:ea typeface="Noto Sans CJK SC"/>
                <a:cs typeface="OpenSymbol"/>
              </a:rPr>
              <a:t>Tidak boleh menerima dana tambahan dari berbagai pihak eksternal dalam suatu proyek secara bersamaan kecuali mendapatkan izin.</a:t>
            </a:r>
          </a:p>
          <a:p>
            <a:pPr marL="342900" lvl="0" indent="-342900" algn="just">
              <a:lnSpc>
                <a:spcPct val="150000"/>
              </a:lnSpc>
              <a:spcAft>
                <a:spcPts val="0"/>
              </a:spcAft>
              <a:buFont typeface="Symbol" panose="05050102010706020507" pitchFamily="18" charset="2"/>
              <a:buChar char=""/>
              <a:tabLst>
                <a:tab pos="457200" algn="l"/>
              </a:tabLst>
            </a:pPr>
            <a:r>
              <a:rPr lang="en-US" sz="2000" kern="100" dirty="0" smtClean="0">
                <a:effectLst/>
                <a:latin typeface="Liberation Serif"/>
                <a:ea typeface="Noto Sans CJK SC"/>
                <a:cs typeface="OpenSymbol"/>
              </a:rPr>
              <a:t>Tidak boleh menulis kode yang dengan sengaja menjatuhkan kode programmer lain untuk mengambl keuntungan dalam menaikan status.</a:t>
            </a:r>
          </a:p>
          <a:p>
            <a:pPr marL="342900" lvl="0" indent="-342900" algn="just">
              <a:lnSpc>
                <a:spcPct val="150000"/>
              </a:lnSpc>
              <a:spcAft>
                <a:spcPts val="0"/>
              </a:spcAft>
              <a:buFont typeface="Symbol" panose="05050102010706020507" pitchFamily="18" charset="2"/>
              <a:buChar char=""/>
              <a:tabLst>
                <a:tab pos="457200" algn="l"/>
              </a:tabLst>
            </a:pPr>
            <a:r>
              <a:rPr lang="en-US" sz="2000" kern="100" dirty="0" smtClean="0">
                <a:effectLst/>
                <a:latin typeface="Liberation Serif"/>
                <a:ea typeface="Noto Sans CJK SC"/>
                <a:cs typeface="OpenSymbol"/>
              </a:rPr>
              <a:t>Tidak boleh menyebarkan data penting karyawan dalam perusahaan.</a:t>
            </a:r>
          </a:p>
          <a:p>
            <a:pPr marL="342900" lvl="0" indent="-342900" algn="just">
              <a:lnSpc>
                <a:spcPct val="150000"/>
              </a:lnSpc>
              <a:spcAft>
                <a:spcPts val="0"/>
              </a:spcAft>
              <a:buFont typeface="Symbol" panose="05050102010706020507" pitchFamily="18" charset="2"/>
              <a:buChar char=""/>
              <a:tabLst>
                <a:tab pos="457200" algn="l"/>
              </a:tabLst>
            </a:pPr>
            <a:r>
              <a:rPr lang="en-US" sz="2000" kern="100" dirty="0" smtClean="0">
                <a:effectLst/>
                <a:latin typeface="Liberation Serif"/>
                <a:ea typeface="Noto Sans CJK SC"/>
                <a:cs typeface="OpenSymbol"/>
              </a:rPr>
              <a:t>Tidak boleh memberikan (sengaja memberi) bug kepada software yang nantinya programmer akan mendapatkan keuntugan dalam memperbaiki bug tersebut.</a:t>
            </a:r>
            <a:endParaRPr lang="en-US" sz="2000" kern="100" dirty="0">
              <a:effectLst/>
              <a:latin typeface="Liberation Serif"/>
              <a:ea typeface="Noto Sans CJK SC"/>
              <a:cs typeface="OpenSymbol"/>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392233" y="170645"/>
            <a:ext cx="1075959" cy="1426335"/>
          </a:xfrm>
          <a:prstGeom prst="rect">
            <a:avLst/>
          </a:prstGeom>
        </p:spPr>
      </p:pic>
    </p:spTree>
    <p:extLst>
      <p:ext uri="{BB962C8B-B14F-4D97-AF65-F5344CB8AC3E}">
        <p14:creationId xmlns:p14="http://schemas.microsoft.com/office/powerpoint/2010/main" val="33910939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700567" y="251315"/>
            <a:ext cx="6297211" cy="691166"/>
          </a:xfrm>
          <a:prstGeom prst="rect">
            <a:avLst/>
          </a:prstGeom>
        </p:spPr>
        <p:txBody>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Pengertian Profesionalisme</a:t>
            </a:r>
            <a:endParaRPr lang="en-US" dirty="0"/>
          </a:p>
        </p:txBody>
      </p:sp>
      <p:sp>
        <p:nvSpPr>
          <p:cNvPr id="5" name="Rounded Rectangle 4"/>
          <p:cNvSpPr/>
          <p:nvPr/>
        </p:nvSpPr>
        <p:spPr>
          <a:xfrm>
            <a:off x="1700569" y="974771"/>
            <a:ext cx="8941714" cy="1086469"/>
          </a:xfrm>
          <a:prstGeom prst="roundRect">
            <a:avLst>
              <a:gd name="adj" fmla="val 8841"/>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accent3"/>
          </a:lnRef>
          <a:fillRef idx="3">
            <a:schemeClr val="accent3"/>
          </a:fillRef>
          <a:effectRef idx="3">
            <a:schemeClr val="accent3"/>
          </a:effectRef>
          <a:fontRef idx="minor">
            <a:schemeClr val="lt1"/>
          </a:fontRef>
        </p:style>
        <p:txBody>
          <a:bodyPr rtlCol="0" anchor="ctr"/>
          <a:lstStyle/>
          <a:p>
            <a:r>
              <a:rPr lang="en-US" sz="2400" dirty="0" smtClean="0">
                <a:latin typeface="Times New Roman" panose="02020603050405020304" pitchFamily="18" charset="0"/>
                <a:cs typeface="Times New Roman" panose="02020603050405020304" pitchFamily="18" charset="0"/>
              </a:rPr>
              <a:t>Profesionalisme </a:t>
            </a:r>
            <a:r>
              <a:rPr lang="en-US" sz="2400" dirty="0">
                <a:latin typeface="Times New Roman" panose="02020603050405020304" pitchFamily="18" charset="0"/>
                <a:cs typeface="Times New Roman" panose="02020603050405020304" pitchFamily="18" charset="0"/>
              </a:rPr>
              <a:t>merupakan komitmen dari para anggota suatu profesi untuk senantiasa mewujudkan dan meningkat kualitas profesionalnya.</a:t>
            </a:r>
          </a:p>
        </p:txBody>
      </p:sp>
      <p:sp>
        <p:nvSpPr>
          <p:cNvPr id="6" name="Title 1"/>
          <p:cNvSpPr txBox="1">
            <a:spLocks/>
          </p:cNvSpPr>
          <p:nvPr/>
        </p:nvSpPr>
        <p:spPr>
          <a:xfrm>
            <a:off x="1700567" y="2230388"/>
            <a:ext cx="8941715" cy="675068"/>
          </a:xfrm>
          <a:prstGeom prst="rect">
            <a:avLst/>
          </a:prstGeom>
        </p:spPr>
        <p:txBody>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latin typeface="Liberation Serif"/>
                <a:ea typeface="Noto Sans CJK SC"/>
                <a:cs typeface="Lohit Devanagari"/>
              </a:rPr>
              <a:t>Syarat Menjadi Profesionalisme Programmer</a:t>
            </a:r>
            <a:endParaRPr lang="en-US" sz="3200" dirty="0"/>
          </a:p>
        </p:txBody>
      </p:sp>
      <p:sp>
        <p:nvSpPr>
          <p:cNvPr id="7" name="Rectangle 6"/>
          <p:cNvSpPr/>
          <p:nvPr/>
        </p:nvSpPr>
        <p:spPr>
          <a:xfrm>
            <a:off x="1700567" y="2905456"/>
            <a:ext cx="10160875" cy="3323987"/>
          </a:xfrm>
          <a:prstGeom prst="rect">
            <a:avLst/>
          </a:prstGeom>
        </p:spPr>
        <p:txBody>
          <a:bodyPr wrap="square">
            <a:spAutoFit/>
          </a:bodyPr>
          <a:lstStyle/>
          <a:p>
            <a:pPr marL="342900" lvl="0" indent="-342900">
              <a:lnSpc>
                <a:spcPct val="150000"/>
              </a:lnSpc>
              <a:spcAft>
                <a:spcPts val="0"/>
              </a:spcAft>
              <a:buFont typeface="Symbol" panose="05050102010706020507" pitchFamily="18" charset="2"/>
              <a:buChar char=""/>
              <a:tabLst>
                <a:tab pos="457200" algn="l"/>
              </a:tabLst>
            </a:pPr>
            <a:r>
              <a:rPr lang="en-US" sz="2000" kern="100" dirty="0" smtClean="0">
                <a:effectLst/>
                <a:latin typeface="Liberation Serif"/>
                <a:ea typeface="Noto Sans CJK SC"/>
                <a:cs typeface="OpenSymbol"/>
              </a:rPr>
              <a:t>Memiliki kemampuan/keterampilan dalam menggunakan peralatan yang berhubungan dengan bidang pekerjaan IT.</a:t>
            </a:r>
          </a:p>
          <a:p>
            <a:pPr marL="342900" lvl="0" indent="-342900">
              <a:lnSpc>
                <a:spcPct val="150000"/>
              </a:lnSpc>
              <a:spcAft>
                <a:spcPts val="0"/>
              </a:spcAft>
              <a:buFont typeface="Symbol" panose="05050102010706020507" pitchFamily="18" charset="2"/>
              <a:buChar char=""/>
              <a:tabLst>
                <a:tab pos="457200" algn="l"/>
              </a:tabLst>
            </a:pPr>
            <a:r>
              <a:rPr lang="en-US" sz="2000" kern="100" dirty="0" smtClean="0">
                <a:effectLst/>
                <a:latin typeface="Liberation Serif"/>
                <a:ea typeface="Noto Sans CJK SC"/>
                <a:cs typeface="OpenSymbol"/>
              </a:rPr>
              <a:t>Mempunyai ilmu dan pengalaman dalam menganalisa suatu software atau program.</a:t>
            </a:r>
          </a:p>
          <a:p>
            <a:pPr marL="342900" lvl="0" indent="-342900">
              <a:lnSpc>
                <a:spcPct val="150000"/>
              </a:lnSpc>
              <a:spcAft>
                <a:spcPts val="0"/>
              </a:spcAft>
              <a:buFont typeface="Symbol" panose="05050102010706020507" pitchFamily="18" charset="2"/>
              <a:buChar char=""/>
              <a:tabLst>
                <a:tab pos="457200" algn="l"/>
              </a:tabLst>
            </a:pPr>
            <a:r>
              <a:rPr lang="en-US" sz="2000" kern="100" dirty="0" smtClean="0">
                <a:effectLst/>
                <a:latin typeface="Liberation Serif"/>
                <a:ea typeface="Noto Sans CJK SC"/>
                <a:cs typeface="OpenSymbol"/>
              </a:rPr>
              <a:t>Bekerja dibawah disiplin kerja.</a:t>
            </a:r>
          </a:p>
          <a:p>
            <a:pPr marL="342900" lvl="0" indent="-342900">
              <a:lnSpc>
                <a:spcPct val="150000"/>
              </a:lnSpc>
              <a:spcAft>
                <a:spcPts val="0"/>
              </a:spcAft>
              <a:buFont typeface="Symbol" panose="05050102010706020507" pitchFamily="18" charset="2"/>
              <a:buChar char=""/>
              <a:tabLst>
                <a:tab pos="457200" algn="l"/>
              </a:tabLst>
            </a:pPr>
            <a:r>
              <a:rPr lang="en-US" sz="2000" kern="100" dirty="0" smtClean="0">
                <a:effectLst/>
                <a:latin typeface="Liberation Serif"/>
                <a:ea typeface="Noto Sans CJK SC"/>
                <a:cs typeface="OpenSymbol"/>
              </a:rPr>
              <a:t>Mampu melakukan pendekatan disipliner.</a:t>
            </a:r>
          </a:p>
          <a:p>
            <a:pPr marL="342900" lvl="0" indent="-342900">
              <a:lnSpc>
                <a:spcPct val="150000"/>
              </a:lnSpc>
              <a:spcAft>
                <a:spcPts val="0"/>
              </a:spcAft>
              <a:buFont typeface="Symbol" panose="05050102010706020507" pitchFamily="18" charset="2"/>
              <a:buChar char=""/>
              <a:tabLst>
                <a:tab pos="457200" algn="l"/>
              </a:tabLst>
            </a:pPr>
            <a:r>
              <a:rPr lang="en-US" sz="2000" kern="100" dirty="0" smtClean="0">
                <a:effectLst/>
                <a:latin typeface="Liberation Serif"/>
                <a:ea typeface="Noto Sans CJK SC"/>
                <a:cs typeface="OpenSymbol"/>
              </a:rPr>
              <a:t>Mempu bekerja sama.</a:t>
            </a:r>
          </a:p>
          <a:p>
            <a:pPr marL="342900" lvl="0" indent="-342900">
              <a:lnSpc>
                <a:spcPct val="150000"/>
              </a:lnSpc>
              <a:spcAft>
                <a:spcPts val="0"/>
              </a:spcAft>
              <a:buFont typeface="Symbol" panose="05050102010706020507" pitchFamily="18" charset="2"/>
              <a:buChar char=""/>
              <a:tabLst>
                <a:tab pos="457200" algn="l"/>
              </a:tabLst>
            </a:pPr>
            <a:r>
              <a:rPr lang="en-US" sz="2000" dirty="0" smtClean="0">
                <a:effectLst/>
                <a:latin typeface="Liberation Serif"/>
                <a:ea typeface="Noto Sans CJK SC"/>
                <a:cs typeface="Lohit Devanagari"/>
              </a:rPr>
              <a:t>Cepat menanggap terhadap masalah client.</a:t>
            </a:r>
            <a:endParaRPr lang="en-US" sz="2000" dirty="0"/>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392233" y="170645"/>
            <a:ext cx="1075959" cy="1426335"/>
          </a:xfrm>
          <a:prstGeom prst="rect">
            <a:avLst/>
          </a:prstGeom>
        </p:spPr>
      </p:pic>
    </p:spTree>
    <p:extLst>
      <p:ext uri="{BB962C8B-B14F-4D97-AF65-F5344CB8AC3E}">
        <p14:creationId xmlns:p14="http://schemas.microsoft.com/office/powerpoint/2010/main" val="275347916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54</TotalTime>
  <Words>361</Words>
  <Application>Microsoft Office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vt:i4>
      </vt:variant>
    </vt:vector>
  </HeadingPairs>
  <TitlesOfParts>
    <vt:vector size="19" baseType="lpstr">
      <vt:lpstr>Arial</vt:lpstr>
      <vt:lpstr>Century Gothic</vt:lpstr>
      <vt:lpstr>Franklin Gothic Medium</vt:lpstr>
      <vt:lpstr>Liberation Serif</vt:lpstr>
      <vt:lpstr>Lohit Devanagari</vt:lpstr>
      <vt:lpstr>Noto Sans CJK SC</vt:lpstr>
      <vt:lpstr>OpenSymbol</vt:lpstr>
      <vt:lpstr>Symbol</vt:lpstr>
      <vt:lpstr>Times New Roman</vt:lpstr>
      <vt:lpstr>Wingdings 3</vt:lpstr>
      <vt:lpstr>Wisp</vt:lpstr>
      <vt:lpstr>KELOMPOK 3 Kode Etik Profesional Teknologi Informasi</vt:lpstr>
      <vt:lpstr>Pergertian Kode Etik Seorang Profesional TI</vt:lpstr>
      <vt:lpstr>Pelanggaran Etika Profesional Teknologi Informasi</vt:lpstr>
      <vt:lpstr>Apa Itu HAKI?</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KELOMPOK 3 Kode Etik Profesional Teknologi Informasi</dc:title>
  <dc:creator>USER</dc:creator>
  <cp:lastModifiedBy>USER</cp:lastModifiedBy>
  <cp:revision>7</cp:revision>
  <dcterms:created xsi:type="dcterms:W3CDTF">2022-03-21T15:03:24Z</dcterms:created>
  <dcterms:modified xsi:type="dcterms:W3CDTF">2022-03-21T15:58:02Z</dcterms:modified>
</cp:coreProperties>
</file>