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33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33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330000"/>
            <a:ext cx="9359640" cy="8996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330000"/>
            <a:ext cx="9359640" cy="899640"/>
          </a:xfrm>
          <a:prstGeom prst="rect">
            <a:avLst/>
          </a:prstGeom>
        </p:spPr>
        <p:txBody>
          <a:bodyPr lIns="0" rIns="0" tIns="0" bIns="0" anchor="b"/>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330000"/>
            <a:ext cx="9359640" cy="899640"/>
          </a:xfrm>
          <a:prstGeom prst="rect">
            <a:avLst/>
          </a:prstGeom>
        </p:spPr>
        <p:txBody>
          <a:bodyPr lIns="0" rIns="0" tIns="0" bIns="0" anchor="b"/>
          <a:p>
            <a:r>
              <a:rPr b="0" lang="en-US" sz="1800" spc="-1" strike="noStrike">
                <a:latin typeface="Arial"/>
              </a:rPr>
              <a:t>Click to edit the title text format</a:t>
            </a:r>
            <a:endParaRPr b="0" lang="en-US" sz="1800" spc="-1" strike="noStrike">
              <a:latin typeface="Arial"/>
            </a:endParaRPr>
          </a:p>
        </p:txBody>
      </p:sp>
      <p:sp>
        <p:nvSpPr>
          <p:cNvPr id="44" name="PlaceHolder 6"/>
          <p:cNvSpPr>
            <a:spLocks noGrp="1"/>
          </p:cNvSpPr>
          <p:nvPr>
            <p:ph type="body"/>
          </p:nvPr>
        </p:nvSpPr>
        <p:spPr>
          <a:xfrm>
            <a:off x="540000" y="4680000"/>
            <a:ext cx="9179640" cy="251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5 Jurnal Teknik Informatika</a:t>
            </a:r>
            <a:endParaRPr b="0" lang="en-US" sz="3200" spc="-1" strike="noStrike">
              <a:latin typeface="Arial"/>
            </a:endParaRPr>
          </a:p>
        </p:txBody>
      </p:sp>
      <p:sp>
        <p:nvSpPr>
          <p:cNvPr id="82" name="CustomShape 2"/>
          <p:cNvSpPr/>
          <p:nvPr/>
        </p:nvSpPr>
        <p:spPr>
          <a:xfrm>
            <a:off x="540000" y="4680000"/>
            <a:ext cx="9179640" cy="2519640"/>
          </a:xfrm>
          <a:prstGeom prst="rect">
            <a:avLst/>
          </a:prstGeom>
          <a:noFill/>
          <a:ln>
            <a:noFill/>
          </a:ln>
        </p:spPr>
        <p:style>
          <a:lnRef idx="0"/>
          <a:fillRef idx="0"/>
          <a:effectRef idx="0"/>
          <a:fontRef idx="minor"/>
        </p:style>
        <p:txBody>
          <a:bodyPr lIns="0" rIns="0" tIns="0" bIns="0"/>
          <a:p>
            <a:pPr>
              <a:lnSpc>
                <a:spcPct val="100000"/>
              </a:lnSpc>
            </a:pPr>
            <a:r>
              <a:rPr b="0" lang="en-US" sz="2200" spc="-1" strike="noStrike">
                <a:solidFill>
                  <a:srgbClr val="1c1c1c"/>
                </a:solidFill>
                <a:latin typeface="Source Sans Pro Light"/>
              </a:rPr>
              <a:t>1. Pahami apa masalah dalam jurnal tersebut.</a:t>
            </a:r>
            <a:endParaRPr b="0" lang="en-US" sz="2200" spc="-1" strike="noStrike">
              <a:latin typeface="Arial"/>
            </a:endParaRPr>
          </a:p>
          <a:p>
            <a:pPr>
              <a:lnSpc>
                <a:spcPct val="100000"/>
              </a:lnSpc>
            </a:pPr>
            <a:r>
              <a:rPr b="0" lang="en-US" sz="2200" spc="-1" strike="noStrike">
                <a:solidFill>
                  <a:srgbClr val="1c1c1c"/>
                </a:solidFill>
                <a:latin typeface="Source Sans Pro Light"/>
              </a:rPr>
              <a:t>2. apa metode yang digunakan.</a:t>
            </a:r>
            <a:endParaRPr b="0" lang="en-US" sz="2200" spc="-1" strike="noStrike">
              <a:latin typeface="Arial"/>
            </a:endParaRPr>
          </a:p>
          <a:p>
            <a:pPr>
              <a:lnSpc>
                <a:spcPct val="100000"/>
              </a:lnSpc>
            </a:pPr>
            <a:r>
              <a:rPr b="0" lang="en-US" sz="2200" spc="-1" strike="noStrike">
                <a:solidFill>
                  <a:srgbClr val="1c1c1c"/>
                </a:solidFill>
                <a:latin typeface="Source Sans Pro Light"/>
              </a:rPr>
              <a:t>3. peranan metode dalam permecahan masalah.</a:t>
            </a:r>
            <a:endParaRPr b="0" lang="en-US" sz="2200" spc="-1" strike="noStrike">
              <a:latin typeface="Arial"/>
            </a:endParaRPr>
          </a:p>
          <a:p>
            <a:pPr>
              <a:lnSpc>
                <a:spcPct val="100000"/>
              </a:lnSpc>
            </a:pPr>
            <a:r>
              <a:rPr b="0" lang="en-US" sz="2200" spc="-1" strike="noStrike">
                <a:solidFill>
                  <a:srgbClr val="1c1c1c"/>
                </a:solidFill>
                <a:latin typeface="Source Sans Pro Light"/>
              </a:rPr>
              <a:t>4. Hasilnya apa.</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1c1c1c"/>
                </a:solidFill>
                <a:latin typeface="Source Sans Pro Light"/>
              </a:rPr>
              <a:t>Oleh Ridho Surya (1710031802135)</a:t>
            </a:r>
            <a:endParaRPr b="0" lang="en-US" sz="2200" spc="-1" strike="noStrike">
              <a:latin typeface="Arial"/>
            </a:endParaRPr>
          </a:p>
          <a:p>
            <a:pPr>
              <a:lnSpc>
                <a:spcPct val="100000"/>
              </a:lnSpc>
            </a:pPr>
            <a:r>
              <a:rPr b="0" lang="en-US" sz="2200" spc="-1" strike="noStrike">
                <a:solidFill>
                  <a:srgbClr val="1c1c1c"/>
                </a:solidFill>
                <a:latin typeface="Source Sans Pro Light"/>
              </a:rPr>
              <a:t>6B 2021/2022</a:t>
            </a: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2400" spc="-1" strike="noStrike">
                <a:solidFill>
                  <a:srgbClr val="ffffff"/>
                </a:solidFill>
                <a:latin typeface="Source Sans Pro Black"/>
              </a:rPr>
              <a:t>Aplikasi Pakar Diagnosa Penyakit Gigi Menggunakan Metode Forward Chaining Berbasis Mobile</a:t>
            </a:r>
            <a:endParaRPr b="0" lang="en-US" sz="2400" spc="-1" strike="noStrike">
              <a:latin typeface="Arial"/>
            </a:endParaRPr>
          </a:p>
        </p:txBody>
      </p:sp>
      <p:sp>
        <p:nvSpPr>
          <p:cNvPr id="108"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A. Memahami Masalah</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Gigi merupakan jaringan tubuh yang mudah sekali mengalami kerusakan. Ini terjadi ketika gigi tidak memperoleh perawatan semestinya. Oleh karena itu, diperlukan suatu cara bagi pasien untuk mengerti penyakit gigi yang dialami secara efektif dan efisien. Meskipun seorang dokter gigi adalah orang yang ahli dibidangnya, namun sebagai manusia biasa seorang dokter gigi mempunyai keterbatasan daya ingat dan stamina kerja. Sehingga seorang dokter gigi pada suatu ketika bisa saja melakukan kesalahan yang mungkin salah satuny melakukan kesalahan pada hasil diagnosa yang bisa berlanjut pada kesalahan solusi yang diambil.</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B. Metode Yang Digunakan</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Sistem ini adalah sistem pakar diagnosa penyakit menggunakan pendekatan Metode Forward Chaining.</a:t>
            </a:r>
            <a:endParaRPr b="0" lang="en-US" sz="2600" spc="-1" strike="noStrike">
              <a:latin typeface="Arial"/>
            </a:endParaRPr>
          </a:p>
        </p:txBody>
      </p:sp>
      <p:sp>
        <p:nvSpPr>
          <p:cNvPr id="109"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http://knsi.stikom-bali.ac.id/index.php/eproceedings/article/view/23/22</a:t>
            </a:r>
            <a:endParaRPr b="0" lang="en-US" sz="11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2400" spc="-1" strike="noStrike">
                <a:solidFill>
                  <a:srgbClr val="ffffff"/>
                </a:solidFill>
                <a:latin typeface="Source Sans Pro Black"/>
              </a:rPr>
              <a:t>Aplikasi Pakar Diagnosa Penyakit Gigi Menggunakan Metode Forward Chaining Berbasis Mobile</a:t>
            </a:r>
            <a:endParaRPr b="0" lang="en-US" sz="2400" spc="-1" strike="noStrike">
              <a:latin typeface="Arial"/>
            </a:endParaRPr>
          </a:p>
        </p:txBody>
      </p:sp>
      <p:sp>
        <p:nvSpPr>
          <p:cNvPr id="111"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C. Peranan Metode</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Digunakan untuk mengatasi ketidakpastian dalam pengambilan keputusan. sehingga berpengetahuan pakar akan tetapi dengan kapasitas dan daya tahan yang lebih kuat.</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 Hasilnya</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Sebuah aplikasi pakar diagnosa penyakit gigi yang memungkinkan berfikir dan bernalar dalam menyelesaikan suatu permasalahan dan membuat suatu keputusan yang akurat dari sejumlah fakta yang ada.</a:t>
            </a:r>
            <a:endParaRPr b="0" lang="en-US" sz="2600" spc="-1" strike="noStrike">
              <a:latin typeface="Arial"/>
            </a:endParaRPr>
          </a:p>
        </p:txBody>
      </p:sp>
      <p:sp>
        <p:nvSpPr>
          <p:cNvPr id="112"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http://knsi.stikom-bali.ac.id/index.php/eproceedings/article/view/23/22</a:t>
            </a:r>
            <a:endParaRPr b="0" lang="en-US" sz="11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Ide Setelah Membaca Jurnal</a:t>
            </a:r>
            <a:endParaRPr b="0" lang="en-US" sz="3200" spc="-1" strike="noStrike">
              <a:latin typeface="Arial"/>
            </a:endParaRPr>
          </a:p>
        </p:txBody>
      </p:sp>
      <p:sp>
        <p:nvSpPr>
          <p:cNvPr id="114" name="CustomShape 2"/>
          <p:cNvSpPr/>
          <p:nvPr/>
        </p:nvSpPr>
        <p:spPr>
          <a:xfrm>
            <a:off x="360000" y="4500000"/>
            <a:ext cx="9179640" cy="2519640"/>
          </a:xfrm>
          <a:prstGeom prst="rect">
            <a:avLst/>
          </a:prstGeom>
          <a:noFill/>
          <a:ln>
            <a:noFill/>
          </a:ln>
        </p:spPr>
        <p:style>
          <a:lnRef idx="0"/>
          <a:fillRef idx="0"/>
          <a:effectRef idx="0"/>
          <a:fontRef idx="minor"/>
        </p:style>
        <p:txBody>
          <a:bodyPr lIns="0" rIns="0" tIns="0" bIns="0"/>
          <a:p>
            <a:pPr>
              <a:lnSpc>
                <a:spcPct val="100000"/>
              </a:lnSpc>
            </a:pPr>
            <a:r>
              <a:rPr b="0" lang="en-US" sz="1300" spc="-1" strike="noStrike">
                <a:solidFill>
                  <a:srgbClr val="1c1c1c"/>
                </a:solidFill>
                <a:latin typeface="Source Sans Pro Light"/>
              </a:rPr>
              <a:t>Saya menjadi mengetahui semua jurnal yang telah saya baca merupakan sebuah masalah yang membutuhkan solusinya. Sehingga banyak disekitar lingkungan kita yang bisa kita jadikan penelitian yaitu mencari sebuah masalah lalu menelitinya.</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1c1c1c"/>
                </a:solidFill>
                <a:latin typeface="Source Sans Pro Light"/>
              </a:rPr>
              <a:t>Ide saya, selanjutnya mencari masalah yang belum diselesaikan di sekitar saya. Kemudian bandingan dengan masalah dengan cara survei kepada orang. “Apakah mereka pernah mengalami permasalah yang serupa dengan saya ? Atau tidak.</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1c1c1c"/>
                </a:solidFill>
                <a:latin typeface="Source Sans Pro Light"/>
              </a:rPr>
              <a:t>Contohnya, ketika ada seorang yang mengikuti kebiasaan yang buruk kepada temannya, semakin susah seorang tersebut untuk mengungkapkan dirinya sendiri. Sehingga sangat berbahaya untuk pemgembangan dirinya. Jadi hanya ngikut-ngikut saja.</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1c1c1c"/>
                </a:solidFill>
                <a:latin typeface="Source Sans Pro Light"/>
              </a:rPr>
              <a:t>Contoh lainnya, ada sebuah toko usaha pakaiaan, dengan perhari pengunjung yang membeli pakaiannya mencapai 50/helai, tetapi si toko tidak mempunyai catatan pemasukan dan pengeluaran uang di tokonya. Sehingga hanya dibiarkan saja. Akhirnya si toko tidak mengetahui untung penjualan pakaian tersebut.</a:t>
            </a: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Aplikasi Pelaporan Pelanggaran dan Pelayanan Publik di Lingkungan</a:t>
            </a:r>
            <a:endParaRPr b="0" lang="en-US" sz="3200" spc="-1" strike="noStrike">
              <a:latin typeface="Arial"/>
            </a:endParaRPr>
          </a:p>
        </p:txBody>
      </p:sp>
      <p:sp>
        <p:nvSpPr>
          <p:cNvPr id="8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A. Memahami masalah</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r>
              <a:rPr b="1" lang="en-US" sz="2600" spc="-1" strike="noStrike">
                <a:solidFill>
                  <a:srgbClr val="1c1c1c"/>
                </a:solidFill>
                <a:latin typeface="Ubuntu"/>
              </a:rPr>
              <a:t>Di lingkungan kampus sendiri, aspirasi dan pengaduhan oleh masyarakat kampus masih kurang diperhatikan. Seringkali kita merasa tidak nyaman dengan lingkungan di sekitar kampus, namun kitatidak tahu bagaimana dan kepada siapa hal tersebut harus dilaporkan. Contohnya ketika ada orang mabuk di sekiran lingkungan kampus atau ada fasilitas kampus yang rusak yang mengganggu kegiatan perkuliahan.</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r>
              <a:rPr b="1" lang="en-US" sz="2600" spc="-1" strike="noStrike">
                <a:solidFill>
                  <a:srgbClr val="1c1c1c"/>
                </a:solidFill>
                <a:latin typeface="Ubuntu"/>
              </a:rPr>
              <a:t>Kurangnya media yang disediakan pihak kampus yang cepat tanggap untuk mengatasi masalah tersebut, membuat masalah-masalah tersebut seringkali sulit untuk ditanggulangi bahkan untuk dicegah.</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B. Metode Yang Digunakan</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r>
              <a:rPr b="1" lang="en-US" sz="2600" spc="-1" strike="noStrike">
                <a:solidFill>
                  <a:srgbClr val="1c1c1c"/>
                </a:solidFill>
                <a:latin typeface="Ubuntu"/>
              </a:rPr>
              <a:t>Aplikasi ini disusun menggunakan metode Rapid Application Development (RAD), yang terdiri dari tahap perencanaan persyaratan, tahap workshop desain RAD dan tahap implementasi.</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p:txBody>
      </p:sp>
      <p:sp>
        <p:nvSpPr>
          <p:cNvPr id="85"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https://ejournal.unsrat.ac.id/index.php/informatika/article/view/29535/28778</a:t>
            </a:r>
            <a:endParaRPr b="0" lang="en-US" sz="11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Aplikasi Pelaporan Pelanggaran dan Pelayanan Publik di Lingkungan</a:t>
            </a:r>
            <a:endParaRPr b="0" lang="en-US" sz="3200" spc="-1" strike="noStrike">
              <a:latin typeface="Arial"/>
            </a:endParaRPr>
          </a:p>
        </p:txBody>
      </p:sp>
      <p:sp>
        <p:nvSpPr>
          <p:cNvPr id="87"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C. Peranan Metode</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r>
              <a:rPr b="1" lang="en-US" sz="2600" spc="-1" strike="noStrike">
                <a:solidFill>
                  <a:srgbClr val="1c1c1c"/>
                </a:solidFill>
                <a:latin typeface="Ubuntu"/>
              </a:rPr>
              <a:t>Mempercepat pengembangan dan mendapatkan hasil dengan kualitas  lebih baik dibandingkan dengan hasil melalui siklus tradisional.</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 Hasil</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r>
              <a:rPr b="1" lang="en-US" sz="2600" spc="-1" strike="noStrike">
                <a:solidFill>
                  <a:srgbClr val="1c1c1c"/>
                </a:solidFill>
                <a:latin typeface="Ubuntu"/>
              </a:rPr>
              <a:t>Perancangan tersebut menghasilkan aplikasi untuk platform Android yang dapat digunakan secara langsung oleh pengguna (civitas akademika) untuk melaporkan pelanggaran di lingkungan Unsrat secara real-time.</a:t>
            </a:r>
            <a:endParaRPr b="0" lang="en-US" sz="2600" spc="-1" strike="noStrike">
              <a:latin typeface="Arial"/>
            </a:endParaRPr>
          </a:p>
        </p:txBody>
      </p:sp>
      <p:sp>
        <p:nvSpPr>
          <p:cNvPr id="88"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https://ejournal.unsrat.ac.id/index.php/informatika/article/view/29535/28778</a:t>
            </a:r>
            <a:endParaRPr b="0" lang="en-US" sz="11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Aplikasi Mobile Learning Berbasis Android Mata Kuliah Kecerdasan Buatan</a:t>
            </a:r>
            <a:endParaRPr b="0" lang="en-US" sz="3200" spc="-1" strike="noStrike">
              <a:latin typeface="Arial"/>
            </a:endParaRPr>
          </a:p>
        </p:txBody>
      </p:sp>
      <p:sp>
        <p:nvSpPr>
          <p:cNvPr id="90"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A. Memahami Masalah</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r>
              <a:rPr b="1" lang="en-US" sz="2600" spc="-1" strike="noStrike">
                <a:solidFill>
                  <a:srgbClr val="1c1c1c"/>
                </a:solidFill>
                <a:latin typeface="Ubuntu"/>
              </a:rPr>
              <a:t>Kurangnya minat belajar mahasiswa/i mata kuliah kecerdasan buatan di luar lingkungan kuliah. bukan hanya saat mata kuliah berlangsung saja dosen menjelaskan, tetapi dosen harus memantau mahasiswa/i di luar juga. sehingga dikembangkanlah aplikasi m-learning ini untuk kebutuhan bersama.</a:t>
            </a:r>
            <a:endParaRPr b="0" lang="en-US" sz="2600" spc="-1" strike="noStrike">
              <a:latin typeface="Arial"/>
            </a:endParaRPr>
          </a:p>
          <a:p>
            <a:pPr marL="288000">
              <a:lnSpc>
                <a:spcPct val="100000"/>
              </a:lnSpc>
              <a:spcAft>
                <a:spcPts val="1134"/>
              </a:spcAft>
            </a:pPr>
            <a:r>
              <a:rPr b="1" lang="en-US" sz="2430" spc="-1" strike="noStrike">
                <a:solidFill>
                  <a:srgbClr val="1c1c1c"/>
                </a:solidFill>
                <a:latin typeface="Ubuntu"/>
              </a:rPr>
              <a:t>Disini si dosen bisa memantau mahasiswa/inya, telah sampai mana kemampuan mata kuliah kecerdasan buatan mereka.</a:t>
            </a:r>
            <a:endParaRPr b="0" lang="en-US" sz="2430" spc="-1" strike="noStrike">
              <a:latin typeface="Arial"/>
            </a:endParaRPr>
          </a:p>
          <a:p>
            <a:pPr marL="288000">
              <a:lnSpc>
                <a:spcPct val="100000"/>
              </a:lnSpc>
              <a:spcAft>
                <a:spcPts val="1142"/>
              </a:spcAft>
            </a:pPr>
            <a:r>
              <a:rPr b="1" lang="en-US" sz="2600" spc="-1" strike="noStrike">
                <a:solidFill>
                  <a:srgbClr val="1c1c1c"/>
                </a:solidFill>
                <a:latin typeface="Ubuntu"/>
              </a:rPr>
              <a:t>B. Metode Yang Digunakan</a:t>
            </a:r>
            <a:endParaRPr b="0" lang="en-US" sz="2600" spc="-1" strike="noStrike">
              <a:latin typeface="Arial"/>
            </a:endParaRPr>
          </a:p>
          <a:p>
            <a:pPr marL="288000">
              <a:lnSpc>
                <a:spcPct val="100000"/>
              </a:lnSpc>
              <a:spcAft>
                <a:spcPts val="1142"/>
              </a:spcAft>
            </a:pPr>
            <a:r>
              <a:rPr b="1" lang="en-US" sz="2600" spc="-1" strike="noStrike">
                <a:solidFill>
                  <a:srgbClr val="1c1c1c"/>
                </a:solidFill>
                <a:latin typeface="Ubuntu"/>
              </a:rPr>
              <a:t>Metode penelitian yang digunakan adalah Research and Development atau R&amp;D.</a:t>
            </a:r>
            <a:endParaRPr b="0" lang="en-US" sz="2600" spc="-1" strike="noStrike">
              <a:latin typeface="Arial"/>
            </a:endParaRPr>
          </a:p>
        </p:txBody>
      </p:sp>
      <p:sp>
        <p:nvSpPr>
          <p:cNvPr id="91"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https://ejournal.unesa.ac.id/index.php/it-edu/article/view/31616/28683</a:t>
            </a:r>
            <a:endParaRPr b="0" lang="en-US" sz="11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Aplikasi Mobile Learning Berbasis Android Mata Kuliah Kecerdasan Buatan</a:t>
            </a:r>
            <a:endParaRPr b="0" lang="en-US" sz="3200" spc="-1" strike="noStrike">
              <a:latin typeface="Arial"/>
            </a:endParaRPr>
          </a:p>
        </p:txBody>
      </p:sp>
      <p:sp>
        <p:nvSpPr>
          <p:cNvPr id="93"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C. Peranan Metode</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bertujuan untuk menghasilkan suatu produk serta menguji kelayakan produk tersebut.</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 Hasilnya</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digunakan yaitu uji validitas instrumen dan uji reliabilitas dan angket responden. Kemudian teknik analisis data yang digunakan adalah analisis kelayakan media dan respon mahasiswa di analisis secara deskriptif.</a:t>
            </a:r>
            <a:endParaRPr b="0" lang="en-US" sz="2600" spc="-1" strike="noStrike">
              <a:latin typeface="Arial"/>
            </a:endParaRPr>
          </a:p>
        </p:txBody>
      </p:sp>
      <p:sp>
        <p:nvSpPr>
          <p:cNvPr id="94"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https://ejournal.unesa.ac.id/index.php/it-edu/article/view/31616/28683</a:t>
            </a:r>
            <a:endParaRPr b="0" lang="en-US" sz="11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Aplikasi Virtual Tour Android Mobile</a:t>
            </a:r>
            <a:endParaRPr b="0" lang="en-US" sz="3200" spc="-1" strike="noStrike">
              <a:latin typeface="Arial"/>
            </a:endParaRPr>
          </a:p>
        </p:txBody>
      </p:sp>
      <p:sp>
        <p:nvSpPr>
          <p:cNvPr id="96"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A. Memahami Malah</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Minimnya google street yang masuk di kampus, memungkinkan bisa membuat menjadi tour kampus, khusus untuk mengetahui, bagaimana isi kampus tersebut.</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Memungkinkan juga untuk sebagai promosi kampus secara virtual pemandangan di suatu tempat, dengan panorama 360 derajat.</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B. Metode Yang Digunakan</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Pengumpulan data, analisis data dan selanjutnya penafsiran hasil analisis.</a:t>
            </a:r>
            <a:endParaRPr b="0" lang="en-US" sz="2600" spc="-1" strike="noStrike">
              <a:latin typeface="Arial"/>
            </a:endParaRPr>
          </a:p>
        </p:txBody>
      </p:sp>
      <p:sp>
        <p:nvSpPr>
          <p:cNvPr id="97"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http://jurnal.umpar.ac.id/index.php/sylog/article/view/1095/749</a:t>
            </a:r>
            <a:endParaRPr b="0" lang="en-US" sz="11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Aplikasi Virtual Tour Android Mobile</a:t>
            </a:r>
            <a:endParaRPr b="0" lang="en-US" sz="3200" spc="-1" strike="noStrike">
              <a:latin typeface="Arial"/>
            </a:endParaRPr>
          </a:p>
        </p:txBody>
      </p:sp>
      <p:sp>
        <p:nvSpPr>
          <p:cNvPr id="99"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C. Peranan Metode</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proses selanjutnya yaitu dengan melakukan tugas lapangan dalam rangka mengumpulkan data, untuk kemudian akan diproses. Proses yang dimaksud meliputi penyuntingan, penerapan masalah dalam aplikasi program, serta analisis sebagai penarikan kesimpulan hasil akhir.</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 Hasilnya</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Penelitian ini menghasilkan game yang dapat dimainkan secara offline pada semua komputer dengan spesifikasi yang rendah dan juga smartphone android.</a:t>
            </a:r>
            <a:endParaRPr b="0" lang="en-US" sz="2600" spc="-1" strike="noStrike">
              <a:latin typeface="Arial"/>
            </a:endParaRPr>
          </a:p>
        </p:txBody>
      </p:sp>
      <p:sp>
        <p:nvSpPr>
          <p:cNvPr id="100"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http://jurnal.umpar.ac.id/index.php/sylog/article/view/1095/749</a:t>
            </a:r>
            <a:endParaRPr b="0" lang="en-US" sz="11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2800" spc="-1" strike="noStrike">
                <a:solidFill>
                  <a:srgbClr val="ffffff"/>
                </a:solidFill>
                <a:latin typeface="Source Sans Pro Black"/>
              </a:rPr>
              <a:t>Aplikasi Pemesanan Kapal Pesiar di Kota Labuan BajoBerbasisMobile Android</a:t>
            </a:r>
            <a:endParaRPr b="0" lang="en-US" sz="2800" spc="-1" strike="noStrike">
              <a:latin typeface="Arial"/>
            </a:endParaRPr>
          </a:p>
        </p:txBody>
      </p:sp>
      <p:sp>
        <p:nvSpPr>
          <p:cNvPr id="102"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A. Memahami Masalah</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Pemesanan tiket kapal pesiar di Kota Labuan dapat dilakukan dengan mengunjungi pelni atau melakukan pemesanan via media sosial yang didapat dari website. Pemesanan dengan metode ini dapat menyulitkan costumer karena sulit untuk mengetahui kredibilitas sebuah website yang menyediakan paket perjalanan kapal pesiar. Dari sisi agen, histori pemesanan masih harus dicatat kembali melalui percakapan di media sosial. Pemesanan dengan cara ini juga dapat menyulitkan Dinas Perhubungan dalam mendata seluruh informasi dari agen-agen yang ada di Kota Labuan Bajo.</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B. Metode Yang Digunakan</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menggunakan metode System Development Life Cycle model waterfall, dimana model ini adalah model klasik yang bersifat sistematis, berurutan dalam membangun software.</a:t>
            </a:r>
            <a:endParaRPr b="0" lang="en-US" sz="2600" spc="-1" strike="noStrike">
              <a:latin typeface="Arial"/>
            </a:endParaRPr>
          </a:p>
        </p:txBody>
      </p:sp>
      <p:sp>
        <p:nvSpPr>
          <p:cNvPr id="103"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http://ejournal.ust.ac.id/index.php/JTIUST/article/view/706/802</a:t>
            </a:r>
            <a:endParaRPr b="0" lang="en-US" sz="11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2800" spc="-1" strike="noStrike">
                <a:solidFill>
                  <a:srgbClr val="ffffff"/>
                </a:solidFill>
                <a:latin typeface="Source Sans Pro Black"/>
              </a:rPr>
              <a:t>Aplikasi Pemesanan Kapal Pesiar di Kota Labuan BajoBerbasisMobile Android</a:t>
            </a:r>
            <a:endParaRPr b="0" lang="en-US" sz="2800" spc="-1" strike="noStrike">
              <a:latin typeface="Arial"/>
            </a:endParaRPr>
          </a:p>
        </p:txBody>
      </p:sp>
      <p:sp>
        <p:nvSpPr>
          <p:cNvPr id="105"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Ubuntu"/>
              </a:rPr>
              <a:t>C. Peranan Metode</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Memudahkan perancangan dari awal hingga menjadi sebuah aplikasi mobile, karena cara kerjanya adalah sistematis/berurutan dalam membangun aplikasi mobile.</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D. Hasilnya</a:t>
            </a:r>
            <a:endParaRPr b="0" lang="en-US" sz="2600" spc="-1" strike="noStrike">
              <a:latin typeface="Arial"/>
            </a:endParaRPr>
          </a:p>
          <a:p>
            <a:pPr>
              <a:lnSpc>
                <a:spcPct val="100000"/>
              </a:lnSpc>
              <a:spcAft>
                <a:spcPts val="1142"/>
              </a:spcAft>
            </a:pPr>
            <a:r>
              <a:rPr b="1" lang="en-US" sz="2600" spc="-1" strike="noStrike">
                <a:solidFill>
                  <a:srgbClr val="1c1c1c"/>
                </a:solidFill>
                <a:latin typeface="Ubuntu"/>
              </a:rPr>
              <a:t>sebuah aplikasi pemesanan tiket kapal pesiar berbasis android mobile apps yang dapat membantu pelanggan dalam memesan paket perjalanan dengan aman, dan dapat mempermudah agen kapal pesiar dalam mempromosikan dan menjual paket perjalanan kapal pesiar,serta mempermudah agen kapal pesiar dalam merekap seluruh informasi penjualan. Sistem yang direkayasapun dapat membantu pihak Dinas Perhubungan Kabupaten Manggarai Barat dalam mendata dan memantau seluruh agen kapal pesiar di Kota Labuan Bajo.</a:t>
            </a:r>
            <a:endParaRPr b="0" lang="en-US" sz="2600" spc="-1" strike="noStrike">
              <a:latin typeface="Arial"/>
            </a:endParaRPr>
          </a:p>
        </p:txBody>
      </p:sp>
      <p:sp>
        <p:nvSpPr>
          <p:cNvPr id="106" name="CustomShape 3"/>
          <p:cNvSpPr/>
          <p:nvPr/>
        </p:nvSpPr>
        <p:spPr>
          <a:xfrm>
            <a:off x="1097280" y="6301440"/>
            <a:ext cx="8505720" cy="899640"/>
          </a:xfrm>
          <a:prstGeom prst="rect">
            <a:avLst/>
          </a:prstGeom>
          <a:noFill/>
          <a:ln>
            <a:noFill/>
          </a:ln>
        </p:spPr>
        <p:style>
          <a:lnRef idx="0"/>
          <a:fillRef idx="0"/>
          <a:effectRef idx="0"/>
          <a:fontRef idx="minor"/>
        </p:style>
        <p:txBody>
          <a:bodyPr lIns="0" rIns="0" tIns="0" bIns="0" anchor="b"/>
          <a:p>
            <a:pPr>
              <a:lnSpc>
                <a:spcPct val="100000"/>
              </a:lnSpc>
            </a:pPr>
            <a:r>
              <a:rPr b="1" lang="en-US" sz="1100" spc="-1" strike="noStrike">
                <a:solidFill>
                  <a:srgbClr val="f04e4d"/>
                </a:solidFill>
                <a:latin typeface="Source Sans Pro Black"/>
              </a:rPr>
              <a:t>http://ejournal.ust.ac.id/index.php/JTIUST/article/view/706/802</a:t>
            </a:r>
            <a:endParaRPr b="0" lang="en-US" sz="11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2022-03-15T20:57:15Z</dcterms:created>
  <dc:creator/>
  <dc:description/>
  <dc:language>en-US</dc:language>
  <cp:lastModifiedBy/>
  <dcterms:modified xsi:type="dcterms:W3CDTF">2022-03-25T15:21:01Z</dcterms:modified>
  <cp:revision>7</cp:revision>
  <dc:subject/>
  <dc:title>Alizarin</dc:title>
</cp:coreProperties>
</file>