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wsW9FCUh1zK+CQidl63cygmtc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9356be8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9356be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3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3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0" Type="http://schemas.openxmlformats.org/officeDocument/2006/relationships/image" Target="../media/image11.jpg"/><Relationship Id="rId9" Type="http://schemas.openxmlformats.org/officeDocument/2006/relationships/image" Target="../media/image10.jpg"/><Relationship Id="rId5" Type="http://schemas.openxmlformats.org/officeDocument/2006/relationships/image" Target="../media/image5.jpg"/><Relationship Id="rId6" Type="http://schemas.openxmlformats.org/officeDocument/2006/relationships/image" Target="../media/image7.png"/><Relationship Id="rId7" Type="http://schemas.openxmlformats.org/officeDocument/2006/relationships/image" Target="../media/image9.jpg"/><Relationship Id="rId8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lang="en-US" sz="6000"/>
              <a:t>TECHNOPRENEURSHIP</a:t>
            </a:r>
            <a:r>
              <a:rPr b="1" lang="en-US"/>
              <a:t> </a:t>
            </a:r>
            <a:endParaRPr b="1"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219844" y="4439678"/>
            <a:ext cx="8637072" cy="15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PERTEMUAN 2 – </a:t>
            </a:r>
            <a:r>
              <a:rPr b="1" i="1" lang="en-US"/>
              <a:t>SELF DISCOVERY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Mengenali Peluang dan Menciptakan Ide Bisnis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Maya Rizki Sari,S.E.,M.Si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1129166" y="1756129"/>
            <a:ext cx="9686879" cy="20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b="1" lang="en-US"/>
              <a:t>Menggali Ide Bisnis dan Prinsip Dasar Bisnis</a:t>
            </a:r>
            <a:endParaRPr b="1"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29166" y="4365753"/>
            <a:ext cx="8619060" cy="220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Pendahuluan </a:t>
            </a:r>
            <a:endParaRPr b="1"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Ide bisnis </a:t>
            </a:r>
            <a:r>
              <a:rPr lang="en-US" sz="2800"/>
              <a:t>adalah gambaran singkat dan tepat mengenai bisnis yang hendak didirikan.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Ide bisnis </a:t>
            </a:r>
            <a:r>
              <a:rPr lang="en-US" sz="2800"/>
              <a:t>disebut juga dengan istilah </a:t>
            </a:r>
            <a:r>
              <a:rPr b="1" lang="en-US" sz="2800"/>
              <a:t>“bibit”</a:t>
            </a:r>
            <a:r>
              <a:rPr lang="en-US" sz="2800"/>
              <a:t> atau </a:t>
            </a:r>
            <a:r>
              <a:rPr b="1" lang="en-US" sz="2800"/>
              <a:t>pemikiran awal </a:t>
            </a:r>
            <a:r>
              <a:rPr lang="en-US" sz="2800"/>
              <a:t>yang muncul dalam diri pelaku bisnis untuk menciptakan sebuah bisnis.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Pemilihan Ide Bisnis</a:t>
            </a:r>
            <a:endParaRPr b="1"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Yang membuat anda bangun pagi sekali karena ingin melakukannya;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Yang membuat anda lupa bahwa anda bisa lelah;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Yang membuat anda lupa bahwa tidur itu perlu;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Yang membuat anda hanya makan sekali dalam seminggu;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4 Tahap Pengembangan Ide Bisnis</a:t>
            </a:r>
            <a:endParaRPr b="1"/>
          </a:p>
        </p:txBody>
      </p:sp>
      <p:grpSp>
        <p:nvGrpSpPr>
          <p:cNvPr id="183" name="Google Shape;183;p13"/>
          <p:cNvGrpSpPr/>
          <p:nvPr/>
        </p:nvGrpSpPr>
        <p:grpSpPr>
          <a:xfrm>
            <a:off x="3956037" y="1812300"/>
            <a:ext cx="4425432" cy="4425432"/>
            <a:chOff x="2858757" y="314946"/>
            <a:chExt cx="4425432" cy="4425432"/>
          </a:xfrm>
        </p:grpSpPr>
        <p:sp>
          <p:nvSpPr>
            <p:cNvPr id="184" name="Google Shape;184;p13"/>
            <p:cNvSpPr/>
            <p:nvPr/>
          </p:nvSpPr>
          <p:spPr>
            <a:xfrm>
              <a:off x="3037716" y="314946"/>
              <a:ext cx="4246473" cy="4246473"/>
            </a:xfrm>
            <a:prstGeom prst="pie">
              <a:avLst>
                <a:gd fmla="val 16200000" name="adj1"/>
                <a:gd fmla="val 0" name="adj2"/>
              </a:avLst>
            </a:prstGeom>
            <a:gradFill>
              <a:gsLst>
                <a:gs pos="0">
                  <a:srgbClr val="987C44"/>
                </a:gs>
                <a:gs pos="34000">
                  <a:srgbClr val="997C46"/>
                </a:gs>
                <a:gs pos="70000">
                  <a:srgbClr val="9C7F47"/>
                </a:gs>
                <a:gs pos="100000">
                  <a:srgbClr val="9E845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 txBox="1"/>
            <p:nvPr/>
          </p:nvSpPr>
          <p:spPr>
            <a:xfrm>
              <a:off x="5209483" y="1100544"/>
              <a:ext cx="1567150" cy="1263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100" u="none" cap="none" strike="noStrike">
                  <a:solidFill>
                    <a:srgbClr val="E9EBE6"/>
                  </a:solidFill>
                  <a:latin typeface="Calibri"/>
                  <a:ea typeface="Calibri"/>
                  <a:cs typeface="Calibri"/>
                  <a:sym typeface="Calibri"/>
                </a:rPr>
                <a:t>Produk/Jasa</a:t>
              </a:r>
              <a:r>
                <a:rPr b="1" i="0" lang="en-US" sz="2100" u="none" cap="none" strike="noStrike">
                  <a:solidFill>
                    <a:srgbClr val="E9EBE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2100" u="none" cap="none" strike="noStrike">
                  <a:solidFill>
                    <a:srgbClr val="644030"/>
                  </a:solidFill>
                  <a:latin typeface="Calibri"/>
                  <a:ea typeface="Calibri"/>
                  <a:cs typeface="Calibri"/>
                  <a:sym typeface="Calibri"/>
                </a:rPr>
                <a:t>apa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yang akan ditawarkan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858757" y="493905"/>
              <a:ext cx="4246473" cy="4246473"/>
            </a:xfrm>
            <a:prstGeom prst="pie">
              <a:avLst>
                <a:gd fmla="val 0" name="adj1"/>
                <a:gd fmla="val 5400000" name="adj2"/>
              </a:avLst>
            </a:prstGeom>
            <a:gradFill>
              <a:gsLst>
                <a:gs pos="0">
                  <a:srgbClr val="A78F4D"/>
                </a:gs>
                <a:gs pos="34000">
                  <a:srgbClr val="A79050"/>
                </a:gs>
                <a:gs pos="70000">
                  <a:srgbClr val="AC924F"/>
                </a:gs>
                <a:gs pos="100000">
                  <a:srgbClr val="AD975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 txBox="1"/>
            <p:nvPr/>
          </p:nvSpPr>
          <p:spPr>
            <a:xfrm>
              <a:off x="5057824" y="2692971"/>
              <a:ext cx="1567150" cy="1263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644030"/>
                  </a:solidFill>
                  <a:latin typeface="Calibri"/>
                  <a:ea typeface="Calibri"/>
                  <a:cs typeface="Calibri"/>
                  <a:sym typeface="Calibri"/>
                </a:rPr>
                <a:t>Kepada siapa </a:t>
              </a:r>
              <a:r>
                <a:rPr b="1" i="1" lang="en-US" sz="2100" u="none" cap="none" strike="noStrike">
                  <a:solidFill>
                    <a:srgbClr val="E9EBE6"/>
                  </a:solidFill>
                  <a:latin typeface="Calibri"/>
                  <a:ea typeface="Calibri"/>
                  <a:cs typeface="Calibri"/>
                  <a:sym typeface="Calibri"/>
                </a:rPr>
                <a:t>produk/jasa</a:t>
              </a:r>
              <a:r>
                <a:rPr b="1" i="0" lang="en-US" sz="2100" u="none" cap="none" strike="noStrike">
                  <a:solidFill>
                    <a:srgbClr val="E9EBE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akan ditawarkan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858757" y="493905"/>
              <a:ext cx="4246473" cy="4246473"/>
            </a:xfrm>
            <a:prstGeom prst="pie">
              <a:avLst>
                <a:gd fmla="val 5400000" name="adj1"/>
                <a:gd fmla="val 10800000" name="adj2"/>
              </a:avLst>
            </a:prstGeom>
            <a:gradFill>
              <a:gsLst>
                <a:gs pos="0">
                  <a:srgbClr val="B3A25B"/>
                </a:gs>
                <a:gs pos="34000">
                  <a:srgbClr val="B2A35E"/>
                </a:gs>
                <a:gs pos="70000">
                  <a:srgbClr val="B7A75D"/>
                </a:gs>
                <a:gs pos="100000">
                  <a:srgbClr val="B9AB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 txBox="1"/>
            <p:nvPr/>
          </p:nvSpPr>
          <p:spPr>
            <a:xfrm>
              <a:off x="3339013" y="2692971"/>
              <a:ext cx="1567150" cy="1263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644030"/>
                  </a:solidFill>
                  <a:latin typeface="Calibri"/>
                  <a:ea typeface="Calibri"/>
                  <a:cs typeface="Calibri"/>
                  <a:sym typeface="Calibri"/>
                </a:rPr>
                <a:t>Bagaimana</a:t>
              </a:r>
              <a:r>
                <a:rPr b="1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1" lang="en-US" sz="2100" u="none" cap="none" strike="noStrike">
                  <a:solidFill>
                    <a:srgbClr val="E9EBE6"/>
                  </a:solidFill>
                  <a:latin typeface="Calibri"/>
                  <a:ea typeface="Calibri"/>
                  <a:cs typeface="Calibri"/>
                  <a:sym typeface="Calibri"/>
                </a:rPr>
                <a:t>produk/jasa</a:t>
              </a:r>
              <a:r>
                <a:rPr b="1" i="1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ditawarkan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858757" y="493905"/>
              <a:ext cx="4246473" cy="4246473"/>
            </a:xfrm>
            <a:prstGeom prst="pie">
              <a:avLst>
                <a:gd fmla="val 10800000" name="adj1"/>
                <a:gd fmla="val 16200000" name="adj2"/>
              </a:avLst>
            </a:prstGeom>
            <a:gradFill>
              <a:gsLst>
                <a:gs pos="0">
                  <a:srgbClr val="BDB36A"/>
                </a:gs>
                <a:gs pos="34000">
                  <a:srgbClr val="BEB46C"/>
                </a:gs>
                <a:gs pos="70000">
                  <a:srgbClr val="C1B86D"/>
                </a:gs>
                <a:gs pos="100000">
                  <a:srgbClr val="C5BC7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339013" y="1277480"/>
              <a:ext cx="1567150" cy="1263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644030"/>
                  </a:solidFill>
                  <a:latin typeface="Calibri"/>
                  <a:ea typeface="Calibri"/>
                  <a:cs typeface="Calibri"/>
                  <a:sym typeface="Calibri"/>
                </a:rPr>
                <a:t>Kebutuhan apa </a:t>
              </a:r>
              <a:r>
                <a:rPr b="1" i="1" lang="en-US" sz="2100" u="none" cap="none" strike="noStrike">
                  <a:solidFill>
                    <a:srgbClr val="E9EBE6"/>
                  </a:solidFill>
                  <a:latin typeface="Calibri"/>
                  <a:ea typeface="Calibri"/>
                  <a:cs typeface="Calibri"/>
                  <a:sym typeface="Calibri"/>
                </a:rPr>
                <a:t>yang dapat dipenuhi</a:t>
              </a:r>
              <a:endParaRPr b="1" i="1" sz="2100" u="none" cap="none" strike="noStrike">
                <a:solidFill>
                  <a:srgbClr val="E9EBE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33839" l="18810" r="19747" t="13482"/>
          <a:stretch/>
        </p:blipFill>
        <p:spPr>
          <a:xfrm>
            <a:off x="809898" y="574766"/>
            <a:ext cx="10596057" cy="510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Cara Menciptakan Ide Bisnis</a:t>
            </a:r>
            <a:endParaRPr/>
          </a:p>
        </p:txBody>
      </p:sp>
      <p:grpSp>
        <p:nvGrpSpPr>
          <p:cNvPr id="202" name="Google Shape;202;p15"/>
          <p:cNvGrpSpPr/>
          <p:nvPr/>
        </p:nvGrpSpPr>
        <p:grpSpPr>
          <a:xfrm>
            <a:off x="1101383" y="2165325"/>
            <a:ext cx="10049559" cy="1159564"/>
            <a:chOff x="4420" y="319062"/>
            <a:chExt cx="10049559" cy="1159564"/>
          </a:xfrm>
        </p:grpSpPr>
        <p:sp>
          <p:nvSpPr>
            <p:cNvPr id="203" name="Google Shape;203;p15"/>
            <p:cNvSpPr/>
            <p:nvPr/>
          </p:nvSpPr>
          <p:spPr>
            <a:xfrm>
              <a:off x="4420" y="319062"/>
              <a:ext cx="1932607" cy="115956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14912"/>
                </a:gs>
                <a:gs pos="34000">
                  <a:srgbClr val="BF4B17"/>
                </a:gs>
                <a:gs pos="70000">
                  <a:srgbClr val="C64B13"/>
                </a:gs>
                <a:gs pos="100000">
                  <a:srgbClr val="C2552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 txBox="1"/>
            <p:nvPr/>
          </p:nvSpPr>
          <p:spPr>
            <a:xfrm>
              <a:off x="38382" y="353024"/>
              <a:ext cx="1864683" cy="1091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Brainstorming </a:t>
              </a:r>
              <a:endParaRPr b="1" i="1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130288" y="659201"/>
              <a:ext cx="409712" cy="47928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14912"/>
                </a:gs>
                <a:gs pos="34000">
                  <a:srgbClr val="BF4B17"/>
                </a:gs>
                <a:gs pos="70000">
                  <a:srgbClr val="C64B13"/>
                </a:gs>
                <a:gs pos="100000">
                  <a:srgbClr val="C2552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 txBox="1"/>
            <p:nvPr/>
          </p:nvSpPr>
          <p:spPr>
            <a:xfrm>
              <a:off x="2130288" y="755058"/>
              <a:ext cx="286798" cy="287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2710070" y="319062"/>
              <a:ext cx="1932607" cy="115956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54B31"/>
                </a:gs>
                <a:gs pos="34000">
                  <a:srgbClr val="854C33"/>
                </a:gs>
                <a:gs pos="70000">
                  <a:srgbClr val="884D33"/>
                </a:gs>
                <a:gs pos="100000">
                  <a:srgbClr val="89543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 txBox="1"/>
            <p:nvPr/>
          </p:nvSpPr>
          <p:spPr>
            <a:xfrm>
              <a:off x="2744032" y="353024"/>
              <a:ext cx="1864683" cy="1091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Focus Group</a:t>
              </a:r>
              <a:endParaRPr b="1" i="1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835939" y="659201"/>
              <a:ext cx="409712" cy="47928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54B31"/>
                </a:gs>
                <a:gs pos="34000">
                  <a:srgbClr val="854C33"/>
                </a:gs>
                <a:gs pos="70000">
                  <a:srgbClr val="884D33"/>
                </a:gs>
                <a:gs pos="100000">
                  <a:srgbClr val="89543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 txBox="1"/>
            <p:nvPr/>
          </p:nvSpPr>
          <p:spPr>
            <a:xfrm>
              <a:off x="4835939" y="755058"/>
              <a:ext cx="286798" cy="287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415721" y="319062"/>
              <a:ext cx="1932607" cy="115956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87C44"/>
                </a:gs>
                <a:gs pos="34000">
                  <a:srgbClr val="997C46"/>
                </a:gs>
                <a:gs pos="70000">
                  <a:srgbClr val="9C7F47"/>
                </a:gs>
                <a:gs pos="100000">
                  <a:srgbClr val="9E845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 txBox="1"/>
            <p:nvPr/>
          </p:nvSpPr>
          <p:spPr>
            <a:xfrm>
              <a:off x="5449683" y="353024"/>
              <a:ext cx="1864683" cy="1091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Literacy</a:t>
              </a:r>
              <a:endParaRPr b="1" i="1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541589" y="659201"/>
              <a:ext cx="409712" cy="47928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987C44"/>
                </a:gs>
                <a:gs pos="34000">
                  <a:srgbClr val="997C46"/>
                </a:gs>
                <a:gs pos="70000">
                  <a:srgbClr val="9C7F47"/>
                </a:gs>
                <a:gs pos="100000">
                  <a:srgbClr val="9E845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 txBox="1"/>
            <p:nvPr/>
          </p:nvSpPr>
          <p:spPr>
            <a:xfrm>
              <a:off x="7541589" y="755058"/>
              <a:ext cx="286798" cy="287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121372" y="319062"/>
              <a:ext cx="1932607" cy="115956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DB56C"/>
                </a:gs>
                <a:gs pos="34000">
                  <a:srgbClr val="BDB670"/>
                </a:gs>
                <a:gs pos="70000">
                  <a:srgbClr val="C1BA70"/>
                </a:gs>
                <a:gs pos="100000">
                  <a:srgbClr val="C5BE7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 txBox="1"/>
            <p:nvPr/>
          </p:nvSpPr>
          <p:spPr>
            <a:xfrm>
              <a:off x="8155334" y="353024"/>
              <a:ext cx="1864683" cy="1091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 Advisory Boards</a:t>
              </a:r>
              <a:endParaRPr b="1" i="1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5"/>
          <p:cNvSpPr txBox="1"/>
          <p:nvPr/>
        </p:nvSpPr>
        <p:spPr>
          <a:xfrm>
            <a:off x="1096963" y="3766782"/>
            <a:ext cx="9452756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Pilih ide yang konkret (masuk akal dan dapat direalisasikan);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Pilih ide yang mudah untuk dipasarkan;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Pilih ide yang cocok dengan karakter kita;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Pilih ide yang beresiko kecil;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Pilih ide yang dapat bertahan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22620" l="17518" r="15666" t="18797"/>
          <a:stretch/>
        </p:blipFill>
        <p:spPr>
          <a:xfrm>
            <a:off x="1023582" y="600501"/>
            <a:ext cx="10290412" cy="507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Contoh analisis SWOT – Toko Kue ABC</a:t>
            </a:r>
            <a:endParaRPr b="1"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1099387" y="1846263"/>
            <a:ext cx="10053550" cy="4418059"/>
            <a:chOff x="2424" y="0"/>
            <a:chExt cx="10053550" cy="4418059"/>
          </a:xfrm>
        </p:grpSpPr>
        <p:sp>
          <p:nvSpPr>
            <p:cNvPr id="229" name="Google Shape;229;p17"/>
            <p:cNvSpPr/>
            <p:nvPr/>
          </p:nvSpPr>
          <p:spPr>
            <a:xfrm>
              <a:off x="2424" y="0"/>
              <a:ext cx="2379538" cy="44180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9BEB8"/>
                </a:gs>
                <a:gs pos="34000">
                  <a:srgbClr val="DBC1BA"/>
                </a:gs>
                <a:gs pos="70000">
                  <a:srgbClr val="E0C3BC"/>
                </a:gs>
                <a:gs pos="100000">
                  <a:srgbClr val="E8CFC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 txBox="1"/>
            <p:nvPr/>
          </p:nvSpPr>
          <p:spPr>
            <a:xfrm>
              <a:off x="2424" y="0"/>
              <a:ext cx="2379538" cy="132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Strengths</a:t>
              </a:r>
              <a:endPara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40378" y="1325795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14912"/>
                </a:gs>
                <a:gs pos="34000">
                  <a:srgbClr val="BF4B17"/>
                </a:gs>
                <a:gs pos="70000">
                  <a:srgbClr val="C64B13"/>
                </a:gs>
                <a:gs pos="100000">
                  <a:srgbClr val="C2552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265800" y="1351217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Pengalaman membuat dan menjual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40378" y="2327301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54B31"/>
                </a:gs>
                <a:gs pos="34000">
                  <a:srgbClr val="854C33"/>
                </a:gs>
                <a:gs pos="70000">
                  <a:srgbClr val="884D33"/>
                </a:gs>
                <a:gs pos="100000">
                  <a:srgbClr val="89543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265800" y="2352723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Punya pengetahuan pada jaringan pemasaran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40378" y="3328806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87C44"/>
                </a:gs>
                <a:gs pos="34000">
                  <a:srgbClr val="997C46"/>
                </a:gs>
                <a:gs pos="70000">
                  <a:srgbClr val="9C7F47"/>
                </a:gs>
                <a:gs pos="100000">
                  <a:srgbClr val="9E845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265800" y="3354228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Memiliki lokasi bisnis yang strategis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2560428" y="0"/>
              <a:ext cx="2379538" cy="44180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9BEB8"/>
                </a:gs>
                <a:gs pos="34000">
                  <a:srgbClr val="DBC1BA"/>
                </a:gs>
                <a:gs pos="70000">
                  <a:srgbClr val="E0C3BC"/>
                </a:gs>
                <a:gs pos="100000">
                  <a:srgbClr val="E8CFC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2560428" y="0"/>
              <a:ext cx="2379538" cy="132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Weakness</a:t>
              </a:r>
              <a:endPara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2798382" y="1325795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DB56C"/>
                </a:gs>
                <a:gs pos="34000">
                  <a:srgbClr val="BDB670"/>
                </a:gs>
                <a:gs pos="70000">
                  <a:srgbClr val="C1BA70"/>
                </a:gs>
                <a:gs pos="100000">
                  <a:srgbClr val="C5BE7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 txBox="1"/>
            <p:nvPr/>
          </p:nvSpPr>
          <p:spPr>
            <a:xfrm>
              <a:off x="2823804" y="1351217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Tidak cukup modal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798382" y="2327301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9977A"/>
                </a:gs>
                <a:gs pos="34000">
                  <a:srgbClr val="89987C"/>
                </a:gs>
                <a:gs pos="70000">
                  <a:srgbClr val="8D9B7D"/>
                </a:gs>
                <a:gs pos="100000">
                  <a:srgbClr val="94A18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2823804" y="2352723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Kemampuan dalam manajemen keuangan yang buruk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798382" y="3328806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14912"/>
                </a:gs>
                <a:gs pos="34000">
                  <a:srgbClr val="BF4B17"/>
                </a:gs>
                <a:gs pos="70000">
                  <a:srgbClr val="C64B13"/>
                </a:gs>
                <a:gs pos="100000">
                  <a:srgbClr val="C2552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2823804" y="3354228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Tidak memiliki SDM yang handal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5118432" y="0"/>
              <a:ext cx="2379538" cy="44180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9BEB8"/>
                </a:gs>
                <a:gs pos="34000">
                  <a:srgbClr val="DBC1BA"/>
                </a:gs>
                <a:gs pos="70000">
                  <a:srgbClr val="E0C3BC"/>
                </a:gs>
                <a:gs pos="100000">
                  <a:srgbClr val="E8CFC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 txBox="1"/>
            <p:nvPr/>
          </p:nvSpPr>
          <p:spPr>
            <a:xfrm>
              <a:off x="5118432" y="0"/>
              <a:ext cx="2379538" cy="132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Opportunities</a:t>
              </a:r>
              <a:endParaRPr b="1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356386" y="1325795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54B31"/>
                </a:gs>
                <a:gs pos="34000">
                  <a:srgbClr val="854C33"/>
                </a:gs>
                <a:gs pos="70000">
                  <a:srgbClr val="884D33"/>
                </a:gs>
                <a:gs pos="100000">
                  <a:srgbClr val="89543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5381808" y="1351217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Belum ada pesaing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356386" y="2327301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87C44"/>
                </a:gs>
                <a:gs pos="34000">
                  <a:srgbClr val="997C46"/>
                </a:gs>
                <a:gs pos="70000">
                  <a:srgbClr val="9C7F47"/>
                </a:gs>
                <a:gs pos="100000">
                  <a:srgbClr val="9E845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5381808" y="2352723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Daya beli masyarakat yang terus meningkat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356386" y="3328806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DB56C"/>
                </a:gs>
                <a:gs pos="34000">
                  <a:srgbClr val="BDB670"/>
                </a:gs>
                <a:gs pos="70000">
                  <a:srgbClr val="C1BA70"/>
                </a:gs>
                <a:gs pos="100000">
                  <a:srgbClr val="C5BE7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5381808" y="3354228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Harga bahan baku masih murah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7676436" y="0"/>
              <a:ext cx="2379538" cy="44180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9BEB8"/>
                </a:gs>
                <a:gs pos="34000">
                  <a:srgbClr val="DBC1BA"/>
                </a:gs>
                <a:gs pos="70000">
                  <a:srgbClr val="E0C3BC"/>
                </a:gs>
                <a:gs pos="100000">
                  <a:srgbClr val="E8CFC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 txBox="1"/>
            <p:nvPr/>
          </p:nvSpPr>
          <p:spPr>
            <a:xfrm>
              <a:off x="7676436" y="0"/>
              <a:ext cx="2379538" cy="132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Threats</a:t>
              </a:r>
              <a:endParaRPr b="1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7914390" y="1325795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9977A"/>
                </a:gs>
                <a:gs pos="34000">
                  <a:srgbClr val="89987C"/>
                </a:gs>
                <a:gs pos="70000">
                  <a:srgbClr val="8D9B7D"/>
                </a:gs>
                <a:gs pos="100000">
                  <a:srgbClr val="94A18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 txBox="1"/>
            <p:nvPr/>
          </p:nvSpPr>
          <p:spPr>
            <a:xfrm>
              <a:off x="7939812" y="1351217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Pajak usaha meningkat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7914390" y="2327301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14912"/>
                </a:gs>
                <a:gs pos="34000">
                  <a:srgbClr val="BF4B17"/>
                </a:gs>
                <a:gs pos="70000">
                  <a:srgbClr val="C64B13"/>
                </a:gs>
                <a:gs pos="100000">
                  <a:srgbClr val="C2552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 txBox="1"/>
            <p:nvPr/>
          </p:nvSpPr>
          <p:spPr>
            <a:xfrm>
              <a:off x="7939812" y="2352723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Pajak penjualan meningkat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7914390" y="3328806"/>
              <a:ext cx="1903630" cy="8679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54B31"/>
                </a:gs>
                <a:gs pos="34000">
                  <a:srgbClr val="854C33"/>
                </a:gs>
                <a:gs pos="70000">
                  <a:srgbClr val="884D33"/>
                </a:gs>
                <a:gs pos="100000">
                  <a:srgbClr val="89543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7939812" y="3354228"/>
              <a:ext cx="1852786" cy="8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0625" spcFirstLastPara="1" rIns="4062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Impor kue dari China terus meningkat dengan harga yang murah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10 Prinsip Bisnis (Walton and Huey – 1992)</a:t>
            </a:r>
            <a:endParaRPr b="1" sz="4400"/>
          </a:p>
        </p:txBody>
      </p:sp>
      <p:sp>
        <p:nvSpPr>
          <p:cNvPr id="266" name="Google Shape;266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Komitmen;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Adil;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Motivasi;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Komunikasi yang baik;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Menghargai;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Rayakan setiap kesuksesan;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Terbuka dan mau mendengar pendapat/masukan;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Memberikan kepuasan kepada pelanggan;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Mampu mengelola keuangan;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Cari/ciptakan pembeda dari pesaing.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/>
          <p:nvPr/>
        </p:nvSpPr>
        <p:spPr>
          <a:xfrm>
            <a:off x="1014482" y="358591"/>
            <a:ext cx="6846627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Discovery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i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Your Flow </a:t>
            </a:r>
            <a:endParaRPr i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i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of Interest</a:t>
            </a:r>
            <a:endParaRPr i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i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 Action Plan</a:t>
            </a:r>
            <a:endParaRPr b="1" i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elf discovery" id="272" name="Google Shape;2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821" y="557832"/>
            <a:ext cx="5629478" cy="375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Pendahuluan 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130270" y="2171769"/>
            <a:ext cx="9603275" cy="362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Invensi, Inovasi dan Technopreneur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Invensi </a:t>
            </a:r>
            <a:r>
              <a:rPr lang="en-US"/>
              <a:t>adalah sebuah penemuan baru yang bertujuan untuk mempermudah kehidupan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Inovasi </a:t>
            </a:r>
            <a:r>
              <a:rPr lang="en-US"/>
              <a:t>adalah proses adopsi sebuah penemuan oleh mekanisme pasar (pengembangan dan penyempurnaan)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Invensi dan inovasi terdiri dari 2 jenis 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US"/>
              <a:t>Produk</a:t>
            </a:r>
            <a:endParaRPr b="1"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US"/>
              <a:t>Proses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Tugas 1</a:t>
            </a:r>
            <a:endParaRPr b="1"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Menentukan ide bisnis kelompok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Menentukan kebutuhan dan peran anggota kelompok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Menentukan referensi ide dan pesaing bisnis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Melakukan analisis SWOT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Menentukan keunggulan ide bisnis kelompok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1199356be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300" y="574700"/>
            <a:ext cx="9350500" cy="5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Invensi &amp; Inovasi</a:t>
            </a:r>
            <a:endParaRPr b="1"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1846051"/>
            <a:ext cx="4937760" cy="9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CONTOH INVENSI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PELAKU : INVENTOR</a:t>
            </a:r>
            <a:endParaRPr sz="2400"/>
          </a:p>
        </p:txBody>
      </p:sp>
      <p:sp>
        <p:nvSpPr>
          <p:cNvPr id="115" name="Google Shape;115;p3"/>
          <p:cNvSpPr txBox="1"/>
          <p:nvPr>
            <p:ph idx="3" type="body"/>
          </p:nvPr>
        </p:nvSpPr>
        <p:spPr>
          <a:xfrm>
            <a:off x="6217920" y="1846051"/>
            <a:ext cx="4937760" cy="9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CONTOH INOVASI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PELAKU : INOVATOR</a:t>
            </a:r>
            <a:endParaRPr sz="2400"/>
          </a:p>
        </p:txBody>
      </p:sp>
      <p:pic>
        <p:nvPicPr>
          <p:cNvPr descr="http://2.bp.blogspot.com/-0lFKQqjbh4I/VMNU-IZky0I/AAAAAAAAAEw/xkgFNiNBeno/s1600/KT.jpg"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21" y="3475204"/>
            <a:ext cx="55911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1.bp.blogspot.com/-UDmcjwuu0Xg/VMNUuKmyQFI/AAAAAAAAAEo/IBFA8mAtMU8/s1600/88Evolusi%2Bhandphone.jpg"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40103"/>
          <a:stretch/>
        </p:blipFill>
        <p:spPr>
          <a:xfrm>
            <a:off x="6094337" y="2971669"/>
            <a:ext cx="5715000" cy="292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Lanjutan ….</a:t>
            </a:r>
            <a:endParaRPr b="1"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31813" lvl="0" marL="5318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Berbagai kemajuan yang dicapai selalu dimulai dengan riset;</a:t>
            </a:r>
            <a:endParaRPr/>
          </a:p>
          <a:p>
            <a:pPr indent="-531813" lvl="0" marL="5318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Pengembangan dan penyempurnaan dari hasil riset;</a:t>
            </a:r>
            <a:endParaRPr/>
          </a:p>
          <a:p>
            <a:pPr indent="-531813" lvl="0" marL="5318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Hasil inovasi dapat memberikan keuntungan bagi penciptanya juga masyarakat yang menggunakannya;</a:t>
            </a:r>
            <a:endParaRPr/>
          </a:p>
          <a:p>
            <a:pPr indent="-531813" lvl="0" marL="5318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Perkembangan bisnis dibidang teknologi diawali dengan ide-ide kreatif yang pada akhirnya memiliki nilai jual di pasar;</a:t>
            </a:r>
            <a:endParaRPr/>
          </a:p>
          <a:p>
            <a:pPr indent="-531813" lvl="0" marL="5318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Hasil gagasan yang dikemas dalam bidang teknologi (technopreneur).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Landasan Technopreneurship </a:t>
            </a:r>
            <a:endParaRPr b="1"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Berangkat dari kebutuhan masyarakat;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b="1" i="1" lang="en-US" sz="2400"/>
              <a:t>Melalui kajian riset terhadap kebutuhan pasar</a:t>
            </a:r>
            <a:endParaRPr b="1" i="1" sz="2400"/>
          </a:p>
          <a:p>
            <a:pPr indent="-4572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Perkaya diri dengan ide dan inspirasi;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b="1" i="1" lang="en-US" sz="2400"/>
              <a:t>Melalui kegiatan membaca, seminar/pelatihan, diskusi dengan technopreneur</a:t>
            </a:r>
            <a:endParaRPr b="1" i="1" sz="2400"/>
          </a:p>
          <a:p>
            <a:pPr indent="-4572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Rencanakan dengan matang dan lakukan dengan cepat;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b="1" i="1" lang="en-US" sz="2400"/>
              <a:t>Analisis, desain, strategi pemasaran, harga, target, struktur organisasi/tim</a:t>
            </a:r>
            <a:endParaRPr b="1" i="1" sz="2400"/>
          </a:p>
          <a:p>
            <a:pPr indent="-4572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Tambahkan value pada produk</a:t>
            </a:r>
            <a:endParaRPr sz="2800"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b="1" i="1" lang="en-US" sz="2400"/>
              <a:t>Nilai tambah bukan harga, contoh : game edukasi</a:t>
            </a:r>
            <a:endParaRPr b="1" i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Peran Technopreneurship </a:t>
            </a:r>
            <a:r>
              <a:rPr lang="en-US" sz="4400"/>
              <a:t>B</a:t>
            </a:r>
            <a:r>
              <a:rPr b="1" lang="en-US" sz="4400"/>
              <a:t>agi Masyarakat</a:t>
            </a:r>
            <a:endParaRPr b="1" sz="4400"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Technopreneurship</a:t>
            </a:r>
            <a:r>
              <a:rPr lang="en-US" sz="2400"/>
              <a:t> sebagai pendukung Pembangunan Berkelanjutan </a:t>
            </a:r>
            <a:r>
              <a:rPr b="1" i="1" lang="en-US" sz="2400"/>
              <a:t>(Sustainable Development)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Dampak Sosial</a:t>
            </a:r>
            <a:endParaRPr b="1" sz="2400"/>
          </a:p>
          <a:p>
            <a:pPr indent="-355600" lvl="0" marL="355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/>
              <a:t>Membentuk budaya baru yang lebih produktif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Dampak Lingkungan</a:t>
            </a:r>
            <a:endParaRPr b="1" sz="2400"/>
          </a:p>
          <a:p>
            <a:pPr indent="-355600" lvl="0" marL="355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/>
              <a:t>Memanfaatkan bahan baku dari SDA Indonesia secara lebih produktif</a:t>
            </a:r>
            <a:endParaRPr sz="2400"/>
          </a:p>
          <a:p>
            <a:pPr indent="-355600" lvl="0" marL="355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/>
              <a:t>Meningkatkan efisiensi penggunaan SD terutama sumber daya energi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Lanjutan ….</a:t>
            </a:r>
            <a:endParaRPr b="1"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Technopreneurship</a:t>
            </a:r>
            <a:r>
              <a:rPr lang="en-US" sz="2400"/>
              <a:t> sebagai pendukung Pembangunan Berkelanjutan </a:t>
            </a:r>
            <a:r>
              <a:rPr b="1" i="1" lang="en-US" sz="2400"/>
              <a:t>(Sustainable Development)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Dampak Ekonomi</a:t>
            </a:r>
            <a:endParaRPr b="1" sz="2400"/>
          </a:p>
          <a:p>
            <a:pPr indent="-355600" lvl="0" marL="355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/>
              <a:t>Meningkatkan efisiensi dan produktivitas (pendapatan)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/>
              <a:t>Menciptakan lapangan kerja baru</a:t>
            </a:r>
            <a:endParaRPr sz="2400"/>
          </a:p>
          <a:p>
            <a:pPr indent="-355600" lvl="0" marL="355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/>
              <a:t>Menggerakkan dan menciptakan peluang bisnis pada sektor-sektor ekonomi yang lain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Kriteria Invensi dan Inovasi </a:t>
            </a:r>
            <a:endParaRPr b="1"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Memberikan performansi solusi lebih baik dan efisien;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Menjawab permasalahan dan memenuhi karakteristik kebutuhan masyarakat;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Merupakan ide orisinal;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Dapat diterapkan ke pasar dan memenuhi kriteria kelayakan ekonomi;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Memiliki skala pasar dan skala manfaat yang memadai;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Dapat dipasarkan sebagai produk atau jasa;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Meningkatkan produktivitas, pendapatan, dan lapangan kerja bagi masyarakat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230" y="334736"/>
            <a:ext cx="42862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607" y="334736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erry unardi" id="154" name="Google Shape;15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29995" y="3012940"/>
            <a:ext cx="2067440" cy="1989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illiam tanu" id="155" name="Google Shape;15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1191" y="3012940"/>
            <a:ext cx="1684363" cy="2184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diri alibaba" id="156" name="Google Shape;15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012940"/>
            <a:ext cx="3035708" cy="2016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diri gojek" id="157" name="Google Shape;15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31037" y="3012940"/>
            <a:ext cx="2910998" cy="1637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diri bukalapak" id="158" name="Google Shape;15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97518" y="3012940"/>
            <a:ext cx="2076994" cy="31154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diri ruang guru" id="159" name="Google Shape;15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42035" y="334736"/>
            <a:ext cx="4212328" cy="236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2020-02-01T14:02:42Z</dcterms:created>
  <dc:creator>HP</dc:creator>
</cp:coreProperties>
</file>