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media/image2.jpeg" ContentType="image/jpeg"/>
  <Override PartName="/ppt/media/image1.jpeg" ContentType="image/jpeg"/>
  <Override PartName="/ppt/media/image3.jpeg" ContentType="image/jpeg"/>
  <Override PartName="/ppt/media/image5.png" ContentType="image/png"/>
  <Override PartName="/ppt/media/image4.png" ContentType="image/png"/>
  <Override PartName="/ppt/presProps.xml" ContentType="application/vnd.openxmlformats-officedocument.presentationml.presPro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3.xml.rels" ContentType="application/vnd.openxmlformats-package.relationships+xml"/>
  <Override PartName="/ppt/slideLayouts/_rels/slideLayout36.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Box 3"/>
          <p:cNvSpPr/>
          <p:nvPr/>
        </p:nvSpPr>
        <p:spPr>
          <a:xfrm>
            <a:off x="4127760" y="2823120"/>
            <a:ext cx="4785480" cy="1549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404040"/>
                </a:solidFill>
                <a:latin typeface="Times New Roman"/>
                <a:ea typeface="DejaVu Sans"/>
              </a:rPr>
              <a:t>RIDHO SURYA (</a:t>
            </a:r>
            <a:r>
              <a:rPr b="1" lang="en-US" sz="1600" spc="-1" strike="noStrike">
                <a:solidFill>
                  <a:srgbClr val="404040"/>
                </a:solidFill>
                <a:latin typeface="Times New Roman"/>
                <a:ea typeface="Noto Sans CJK SC"/>
              </a:rPr>
              <a:t>1710031802135)</a:t>
            </a:r>
            <a:endParaRPr b="0" lang="en-US" sz="1600" spc="-1" strike="noStrike">
              <a:latin typeface="Arial"/>
            </a:endParaRPr>
          </a:p>
          <a:p>
            <a:pPr algn="ctr">
              <a:lnSpc>
                <a:spcPct val="100000"/>
              </a:lnSpc>
              <a:buNone/>
            </a:pPr>
            <a:r>
              <a:rPr b="1" lang="en-US" sz="1600" spc="-1" strike="noStrike">
                <a:solidFill>
                  <a:srgbClr val="404040"/>
                </a:solidFill>
                <a:latin typeface="Times New Roman"/>
                <a:ea typeface="Noto Sans CJK SC"/>
              </a:rPr>
              <a:t>DOSEN PENGAMPU : SUSANTI,M.IT</a:t>
            </a:r>
            <a:endParaRPr b="0" lang="en-US" sz="1600" spc="-1" strike="noStrike">
              <a:latin typeface="Arial"/>
            </a:endParaRPr>
          </a:p>
          <a:p>
            <a:pPr algn="ctr">
              <a:lnSpc>
                <a:spcPct val="100000"/>
              </a:lnSpc>
              <a:buNone/>
            </a:pPr>
            <a:r>
              <a:rPr b="1" lang="en-US" sz="1600" spc="-1" strike="noStrike">
                <a:solidFill>
                  <a:srgbClr val="404040"/>
                </a:solidFill>
                <a:latin typeface="Times New Roman"/>
                <a:ea typeface="Noto Sans CJK SC"/>
              </a:rPr>
              <a:t>MATA KULIAH : METODOLOGI PENELITIAN</a:t>
            </a:r>
            <a:endParaRPr b="0" lang="en-US" sz="1600" spc="-1" strike="noStrike">
              <a:latin typeface="Arial"/>
            </a:endParaRPr>
          </a:p>
          <a:p>
            <a:pPr algn="ctr">
              <a:lnSpc>
                <a:spcPct val="100000"/>
              </a:lnSpc>
              <a:buNone/>
            </a:pPr>
            <a:endParaRPr b="0" lang="en-US" sz="1600" spc="-1" strike="noStrike">
              <a:latin typeface="Arial"/>
            </a:endParaRPr>
          </a:p>
          <a:p>
            <a:pPr algn="ctr">
              <a:lnSpc>
                <a:spcPct val="100000"/>
              </a:lnSpc>
              <a:buNone/>
            </a:pPr>
            <a:r>
              <a:rPr b="1" lang="en-US" sz="1600" spc="-1" strike="noStrike">
                <a:solidFill>
                  <a:srgbClr val="404040"/>
                </a:solidFill>
                <a:latin typeface="Times New Roman"/>
                <a:ea typeface="Noto Sans CJK SC"/>
              </a:rPr>
              <a:t>STMIK AMIK Riau</a:t>
            </a:r>
            <a:endParaRPr b="0" lang="en-US" sz="1600" spc="-1" strike="noStrike">
              <a:latin typeface="Arial"/>
            </a:endParaRPr>
          </a:p>
          <a:p>
            <a:pPr algn="ctr">
              <a:lnSpc>
                <a:spcPct val="100000"/>
              </a:lnSpc>
              <a:buNone/>
            </a:pPr>
            <a:r>
              <a:rPr b="1" lang="en-US" sz="1600" spc="-1" strike="noStrike">
                <a:solidFill>
                  <a:srgbClr val="404040"/>
                </a:solidFill>
                <a:latin typeface="Times New Roman"/>
                <a:ea typeface="Noto Sans CJK SC"/>
              </a:rPr>
              <a:t>Teknik Informatika 2022</a:t>
            </a:r>
            <a:endParaRPr b="0" lang="en-US" sz="1600" spc="-1" strike="noStrike">
              <a:latin typeface="Arial"/>
            </a:endParaRPr>
          </a:p>
        </p:txBody>
      </p:sp>
      <p:sp>
        <p:nvSpPr>
          <p:cNvPr id="115" name="TextBox 1"/>
          <p:cNvSpPr/>
          <p:nvPr/>
        </p:nvSpPr>
        <p:spPr>
          <a:xfrm>
            <a:off x="4343400" y="1143000"/>
            <a:ext cx="4785480" cy="13093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404040"/>
                </a:solidFill>
                <a:latin typeface="Times New Roman"/>
                <a:ea typeface="맑은 고딕"/>
              </a:rPr>
              <a:t>Aplikasi Mobile Untuk Pelaporan Pelanggaran dan Aspirasi Mahasiswa Menggunakan Metode </a:t>
            </a:r>
            <a:r>
              <a:rPr b="1" i="1" lang="en-US" sz="2000" spc="-1" strike="noStrike">
                <a:solidFill>
                  <a:srgbClr val="404040"/>
                </a:solidFill>
                <a:latin typeface="Times New Roman"/>
                <a:ea typeface="맑은 고딕"/>
              </a:rPr>
              <a:t>Rapid Application Development</a:t>
            </a:r>
            <a:r>
              <a:rPr b="1" lang="en-US" sz="2000" spc="-1" strike="noStrike">
                <a:solidFill>
                  <a:srgbClr val="404040"/>
                </a:solidFill>
                <a:latin typeface="Times New Roman"/>
                <a:ea typeface="맑은 고딕"/>
              </a:rPr>
              <a:t> Pada STMIK Amik Riau</a:t>
            </a:r>
            <a:endParaRPr b="0" lang="en-US" sz="2000" spc="-1" strike="noStrike">
              <a:latin typeface="Arial"/>
            </a:endParaRPr>
          </a:p>
        </p:txBody>
      </p:sp>
      <p:sp>
        <p:nvSpPr>
          <p:cNvPr id="116" name="Rectangle 1"/>
          <p:cNvSpPr/>
          <p:nvPr/>
        </p:nvSpPr>
        <p:spPr>
          <a:xfrm>
            <a:off x="4114800" y="12924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pic>
        <p:nvPicPr>
          <p:cNvPr id="117" name="" descr=""/>
          <p:cNvPicPr/>
          <p:nvPr/>
        </p:nvPicPr>
        <p:blipFill>
          <a:blip r:embed="rId1"/>
          <a:stretch/>
        </p:blipFill>
        <p:spPr>
          <a:xfrm>
            <a:off x="1600200" y="4572000"/>
            <a:ext cx="1164960" cy="1164960"/>
          </a:xfrm>
          <a:prstGeom prst="rect">
            <a:avLst/>
          </a:prstGeom>
          <a:ln w="0">
            <a:noFill/>
          </a:ln>
        </p:spPr>
      </p:pic>
      <p:sp>
        <p:nvSpPr>
          <p:cNvPr id="118" name="TextBox 5"/>
          <p:cNvSpPr/>
          <p:nvPr/>
        </p:nvSpPr>
        <p:spPr>
          <a:xfrm>
            <a:off x="-213480" y="5838480"/>
            <a:ext cx="4785480" cy="272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200" spc="-1" strike="noStrike">
                <a:solidFill>
                  <a:srgbClr val="404040"/>
                </a:solidFill>
                <a:latin typeface="Times New Roman"/>
                <a:ea typeface="DejaVu Sans"/>
              </a:rPr>
              <a:t>RIDHO SURYA (</a:t>
            </a:r>
            <a:r>
              <a:rPr b="1" lang="en-US" sz="1200" spc="-1" strike="noStrike">
                <a:solidFill>
                  <a:srgbClr val="404040"/>
                </a:solidFill>
                <a:latin typeface="Times New Roman"/>
                <a:ea typeface="Noto Sans CJK SC"/>
              </a:rPr>
              <a:t>Mahasiswa)</a:t>
            </a:r>
            <a:endParaRPr b="0" lang="en-US" sz="1200" spc="-1" strike="noStrike">
              <a:latin typeface="Arial"/>
            </a:endParaRPr>
          </a:p>
        </p:txBody>
      </p:sp>
      <p:pic>
        <p:nvPicPr>
          <p:cNvPr id="119" name="" descr=""/>
          <p:cNvPicPr/>
          <p:nvPr/>
        </p:nvPicPr>
        <p:blipFill>
          <a:blip r:embed="rId2"/>
          <a:stretch/>
        </p:blipFill>
        <p:spPr>
          <a:xfrm>
            <a:off x="4550040" y="4550040"/>
            <a:ext cx="1164960" cy="1164960"/>
          </a:xfrm>
          <a:prstGeom prst="rect">
            <a:avLst/>
          </a:prstGeom>
          <a:ln w="0">
            <a:noFill/>
          </a:ln>
        </p:spPr>
      </p:pic>
      <p:sp>
        <p:nvSpPr>
          <p:cNvPr id="120" name="TextBox 6"/>
          <p:cNvSpPr/>
          <p:nvPr/>
        </p:nvSpPr>
        <p:spPr>
          <a:xfrm>
            <a:off x="2743200" y="5838480"/>
            <a:ext cx="4785480" cy="272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200" spc="-1" strike="noStrike">
                <a:solidFill>
                  <a:srgbClr val="404040"/>
                </a:solidFill>
                <a:latin typeface="Times New Roman"/>
                <a:ea typeface="Noto Sans CJK SC"/>
              </a:rPr>
              <a:t> </a:t>
            </a:r>
            <a:r>
              <a:rPr b="1" lang="en-US" sz="1200" spc="-1" strike="noStrike">
                <a:solidFill>
                  <a:srgbClr val="404040"/>
                </a:solidFill>
                <a:latin typeface="Times New Roman"/>
                <a:ea typeface="Noto Sans CJK SC"/>
              </a:rPr>
              <a:t>SUSANTI,M.IT (Dosen Pembimbing)</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619640" y="0"/>
            <a:ext cx="752184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Posisi Penelitian (2)</a:t>
            </a:r>
            <a:endParaRPr b="0" lang="en-US" sz="4000" spc="-1" strike="noStrike">
              <a:latin typeface="Arial"/>
            </a:endParaRPr>
          </a:p>
        </p:txBody>
      </p:sp>
      <p:sp>
        <p:nvSpPr>
          <p:cNvPr id="147" name="PlaceHolder 2"/>
          <p:cNvSpPr>
            <a:spLocks noGrp="1"/>
          </p:cNvSpPr>
          <p:nvPr>
            <p:ph/>
          </p:nvPr>
        </p:nvSpPr>
        <p:spPr>
          <a:xfrm>
            <a:off x="2123640" y="1268640"/>
            <a:ext cx="6560640" cy="458280"/>
          </a:xfrm>
          <a:prstGeom prst="rect">
            <a:avLst/>
          </a:prstGeom>
          <a:noFill/>
          <a:ln w="0">
            <a:noFill/>
          </a:ln>
        </p:spPr>
        <p:txBody>
          <a:bodyPr lIns="90000" rIns="90000" tIns="45000" bIns="45000" anchor="ctr">
            <a:noAutofit/>
          </a:bodyPr>
          <a:p>
            <a:pPr>
              <a:lnSpc>
                <a:spcPct val="100000"/>
              </a:lnSpc>
              <a:spcBef>
                <a:spcPts val="400"/>
              </a:spcBef>
              <a:buNone/>
              <a:tabLst>
                <a:tab algn="l" pos="0"/>
              </a:tabLst>
            </a:pPr>
            <a:r>
              <a:rPr b="1" lang="en-US" sz="2000" spc="-1" strike="noStrike">
                <a:solidFill>
                  <a:srgbClr val="404040"/>
                </a:solidFill>
                <a:latin typeface="Times New Roman"/>
              </a:rPr>
              <a:t>Penulis : Suhendri (2021)</a:t>
            </a:r>
            <a:endParaRPr b="0" lang="en-US" sz="2000" spc="-1" strike="noStrike">
              <a:latin typeface="Arial"/>
            </a:endParaRPr>
          </a:p>
        </p:txBody>
      </p:sp>
      <p:sp>
        <p:nvSpPr>
          <p:cNvPr id="148" name="PlaceHolder 3"/>
          <p:cNvSpPr>
            <a:spLocks noGrp="1"/>
          </p:cNvSpPr>
          <p:nvPr>
            <p:ph/>
          </p:nvPr>
        </p:nvSpPr>
        <p:spPr>
          <a:xfrm>
            <a:off x="2134080" y="1845000"/>
            <a:ext cx="6560640" cy="4145400"/>
          </a:xfrm>
          <a:prstGeom prst="rect">
            <a:avLst/>
          </a:prstGeom>
          <a:noFill/>
          <a:ln w="0">
            <a:noFill/>
          </a:ln>
        </p:spPr>
        <p:txBody>
          <a:bodyPr lIns="396000" rIns="90000" tIns="45000" bIns="45000" anchor="t">
            <a:noAutofit/>
          </a:bodyPr>
          <a:p>
            <a:pPr algn="just">
              <a:lnSpc>
                <a:spcPct val="200000"/>
              </a:lnSpc>
              <a:spcBef>
                <a:spcPts val="1417"/>
              </a:spcBef>
              <a:buNone/>
            </a:pPr>
            <a:r>
              <a:rPr b="0" lang="en-US" sz="2200" spc="-1" strike="noStrike">
                <a:solidFill>
                  <a:srgbClr val="404040"/>
                </a:solidFill>
                <a:latin typeface="Times New Roman"/>
                <a:ea typeface="Noto Sans CJK SC"/>
              </a:rPr>
              <a:t>Bagaimana Rancang bangun sistem informasi aspirasi mahasiswa berbasis web. Terdapat beberapa masalah yaitu kurang maksimalnya layanan penyampaian dan penyerapan aspirasi yang diterapkan mengakibatkan minimnya aspirasi yang diterima.</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619640" y="0"/>
            <a:ext cx="752184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Posisi Penelitian (3)</a:t>
            </a:r>
            <a:endParaRPr b="0" lang="en-US" sz="4000" spc="-1" strike="noStrike">
              <a:latin typeface="Arial"/>
            </a:endParaRPr>
          </a:p>
        </p:txBody>
      </p:sp>
      <p:sp>
        <p:nvSpPr>
          <p:cNvPr id="150" name="PlaceHolder 2"/>
          <p:cNvSpPr>
            <a:spLocks noGrp="1"/>
          </p:cNvSpPr>
          <p:nvPr>
            <p:ph/>
          </p:nvPr>
        </p:nvSpPr>
        <p:spPr>
          <a:xfrm>
            <a:off x="2123640" y="1268640"/>
            <a:ext cx="6560640" cy="458280"/>
          </a:xfrm>
          <a:prstGeom prst="rect">
            <a:avLst/>
          </a:prstGeom>
          <a:noFill/>
          <a:ln w="0">
            <a:noFill/>
          </a:ln>
        </p:spPr>
        <p:txBody>
          <a:bodyPr lIns="90000" rIns="90000" tIns="45000" bIns="45000" anchor="ctr">
            <a:noAutofit/>
          </a:bodyPr>
          <a:p>
            <a:pPr>
              <a:lnSpc>
                <a:spcPct val="100000"/>
              </a:lnSpc>
              <a:buNone/>
            </a:pPr>
            <a:r>
              <a:rPr b="1" lang="en-US" sz="2000" spc="-1" strike="noStrike">
                <a:solidFill>
                  <a:srgbClr val="404040"/>
                </a:solidFill>
                <a:latin typeface="Times New Roman"/>
              </a:rPr>
              <a:t>Penulis : </a:t>
            </a:r>
            <a:r>
              <a:rPr b="1" lang="en-US" sz="2000" spc="-1" strike="noStrike">
                <a:solidFill>
                  <a:srgbClr val="404040"/>
                </a:solidFill>
                <a:latin typeface="Times New Roman"/>
                <a:ea typeface="Noto Sans CJK SC"/>
              </a:rPr>
              <a:t>Melati Naomi Handrie Noprisson (2019)</a:t>
            </a:r>
            <a:endParaRPr b="0" lang="en-US" sz="2000" spc="-1" strike="noStrike">
              <a:latin typeface="Arial"/>
            </a:endParaRPr>
          </a:p>
        </p:txBody>
      </p:sp>
      <p:sp>
        <p:nvSpPr>
          <p:cNvPr id="151" name="PlaceHolder 3"/>
          <p:cNvSpPr>
            <a:spLocks noGrp="1"/>
          </p:cNvSpPr>
          <p:nvPr>
            <p:ph/>
          </p:nvPr>
        </p:nvSpPr>
        <p:spPr>
          <a:xfrm>
            <a:off x="2134080" y="1845000"/>
            <a:ext cx="6560640" cy="4145400"/>
          </a:xfrm>
          <a:prstGeom prst="rect">
            <a:avLst/>
          </a:prstGeom>
          <a:noFill/>
          <a:ln w="0">
            <a:noFill/>
          </a:ln>
        </p:spPr>
        <p:txBody>
          <a:bodyPr lIns="396000" rIns="90000" tIns="45000" bIns="45000" anchor="t">
            <a:noAutofit/>
          </a:bodyPr>
          <a:p>
            <a:pPr algn="just">
              <a:lnSpc>
                <a:spcPct val="150000"/>
              </a:lnSpc>
              <a:spcBef>
                <a:spcPts val="1417"/>
              </a:spcBef>
              <a:buNone/>
            </a:pPr>
            <a:r>
              <a:rPr b="0" lang="en-US" sz="2200" spc="-1" strike="noStrike">
                <a:solidFill>
                  <a:srgbClr val="404040"/>
                </a:solidFill>
                <a:latin typeface="Times New Roman"/>
                <a:ea typeface="Noto Sans CJK SC"/>
              </a:rPr>
              <a:t>Bagaimana analisa dan perancangan sistem pengaduan mahasiswa berbasis web (studi kasus: Universitas Mercu Buana Kranggan). Dari permasalahan penelitian tersebut, diangkat tentang Proses pengaduan yang berjalan saat ini masih manual. Mahasiswa harus datang ke bagian Humas untuk mengisi form atau melalui Short Message Service (SMS).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619640" y="0"/>
            <a:ext cx="752184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Posisi Penelitian (4)</a:t>
            </a:r>
            <a:endParaRPr b="0" lang="en-US" sz="4000" spc="-1" strike="noStrike">
              <a:latin typeface="Arial"/>
            </a:endParaRPr>
          </a:p>
        </p:txBody>
      </p:sp>
      <p:sp>
        <p:nvSpPr>
          <p:cNvPr id="153" name="PlaceHolder 2"/>
          <p:cNvSpPr>
            <a:spLocks noGrp="1"/>
          </p:cNvSpPr>
          <p:nvPr>
            <p:ph/>
          </p:nvPr>
        </p:nvSpPr>
        <p:spPr>
          <a:xfrm>
            <a:off x="2123640" y="1268640"/>
            <a:ext cx="6560640" cy="458280"/>
          </a:xfrm>
          <a:prstGeom prst="rect">
            <a:avLst/>
          </a:prstGeom>
          <a:noFill/>
          <a:ln w="0">
            <a:noFill/>
          </a:ln>
        </p:spPr>
        <p:txBody>
          <a:bodyPr lIns="90000" rIns="90000" tIns="45000" bIns="45000" anchor="ctr">
            <a:noAutofit/>
          </a:bodyPr>
          <a:p>
            <a:pPr>
              <a:lnSpc>
                <a:spcPct val="100000"/>
              </a:lnSpc>
              <a:buNone/>
            </a:pPr>
            <a:r>
              <a:rPr b="1" lang="en-US" sz="2000" spc="-1" strike="noStrike">
                <a:solidFill>
                  <a:srgbClr val="404040"/>
                </a:solidFill>
                <a:latin typeface="Times New Roman"/>
              </a:rPr>
              <a:t>Penulis : </a:t>
            </a:r>
            <a:r>
              <a:rPr b="1" lang="en-US" sz="2000" spc="-1" strike="noStrike">
                <a:solidFill>
                  <a:srgbClr val="404040"/>
                </a:solidFill>
                <a:latin typeface="Times New Roman"/>
                <a:ea typeface="Noto Sans CJK SC"/>
              </a:rPr>
              <a:t>Yayuk Ike Melani (2019)</a:t>
            </a:r>
            <a:endParaRPr b="0" lang="en-US" sz="2000" spc="-1" strike="noStrike">
              <a:latin typeface="Arial"/>
            </a:endParaRPr>
          </a:p>
        </p:txBody>
      </p:sp>
      <p:sp>
        <p:nvSpPr>
          <p:cNvPr id="154" name="PlaceHolder 3"/>
          <p:cNvSpPr>
            <a:spLocks noGrp="1"/>
          </p:cNvSpPr>
          <p:nvPr>
            <p:ph/>
          </p:nvPr>
        </p:nvSpPr>
        <p:spPr>
          <a:xfrm>
            <a:off x="2134080" y="1845000"/>
            <a:ext cx="6560640" cy="4145400"/>
          </a:xfrm>
          <a:prstGeom prst="rect">
            <a:avLst/>
          </a:prstGeom>
          <a:noFill/>
          <a:ln w="0">
            <a:noFill/>
          </a:ln>
        </p:spPr>
        <p:txBody>
          <a:bodyPr lIns="396000" rIns="90000" tIns="45000" bIns="45000" anchor="t">
            <a:noAutofit/>
          </a:bodyPr>
          <a:p>
            <a:pPr algn="just">
              <a:lnSpc>
                <a:spcPct val="150000"/>
              </a:lnSpc>
              <a:spcBef>
                <a:spcPts val="1417"/>
              </a:spcBef>
              <a:buNone/>
            </a:pPr>
            <a:r>
              <a:rPr b="0" lang="en-US" sz="2200" spc="-1" strike="noStrike">
                <a:solidFill>
                  <a:srgbClr val="404040"/>
                </a:solidFill>
                <a:latin typeface="Times New Roman"/>
                <a:ea typeface="Noto Sans CJK SC"/>
              </a:rPr>
              <a:t>Bagaimana “sistem pengaduan layanan akademik menggunakan r</a:t>
            </a:r>
            <a:r>
              <a:rPr b="0" i="1" lang="en-US" sz="2200" spc="-1" strike="noStrike">
                <a:solidFill>
                  <a:srgbClr val="404040"/>
                </a:solidFill>
                <a:latin typeface="Times New Roman"/>
                <a:ea typeface="Noto Sans CJK SC"/>
              </a:rPr>
              <a:t>esponsive web design</a:t>
            </a:r>
            <a:r>
              <a:rPr b="0" lang="en-US" sz="2200" spc="-1" strike="noStrike">
                <a:solidFill>
                  <a:srgbClr val="404040"/>
                </a:solidFill>
                <a:latin typeface="Times New Roman"/>
                <a:ea typeface="Noto Sans CJK SC"/>
              </a:rPr>
              <a:t>. Permasalahan penelitian diangkat terdapat beberapa dalam menyampaikan keluhannya terhadap layanan akademik setiap saat tanpa harus menunggu satu bulan untuk menyampaikan keluhan.</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619640" y="0"/>
            <a:ext cx="752184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Posisi Penelitian (5)</a:t>
            </a:r>
            <a:endParaRPr b="0" lang="en-US" sz="4000" spc="-1" strike="noStrike">
              <a:latin typeface="Arial"/>
            </a:endParaRPr>
          </a:p>
        </p:txBody>
      </p:sp>
      <p:sp>
        <p:nvSpPr>
          <p:cNvPr id="156" name="PlaceHolder 2"/>
          <p:cNvSpPr>
            <a:spLocks noGrp="1"/>
          </p:cNvSpPr>
          <p:nvPr>
            <p:ph/>
          </p:nvPr>
        </p:nvSpPr>
        <p:spPr>
          <a:xfrm>
            <a:off x="2123640" y="1268640"/>
            <a:ext cx="6560640" cy="458280"/>
          </a:xfrm>
          <a:prstGeom prst="rect">
            <a:avLst/>
          </a:prstGeom>
          <a:noFill/>
          <a:ln w="0">
            <a:noFill/>
          </a:ln>
        </p:spPr>
        <p:txBody>
          <a:bodyPr lIns="90000" rIns="90000" tIns="45000" bIns="45000" anchor="ctr">
            <a:noAutofit/>
          </a:bodyPr>
          <a:p>
            <a:pPr>
              <a:lnSpc>
                <a:spcPct val="100000"/>
              </a:lnSpc>
              <a:spcBef>
                <a:spcPts val="400"/>
              </a:spcBef>
              <a:buNone/>
              <a:tabLst>
                <a:tab algn="l" pos="0"/>
              </a:tabLst>
            </a:pPr>
            <a:r>
              <a:rPr b="1" lang="en-US" sz="2000" spc="-1" strike="noStrike">
                <a:solidFill>
                  <a:srgbClr val="404040"/>
                </a:solidFill>
                <a:latin typeface="Times New Roman"/>
              </a:rPr>
              <a:t>Penulis : Ilzam, Muchamad Khafido Brata, Adam Hendra Amalia, Faizatul (2021)</a:t>
            </a:r>
            <a:endParaRPr b="0" lang="en-US" sz="2000" spc="-1" strike="noStrike">
              <a:latin typeface="Arial"/>
            </a:endParaRPr>
          </a:p>
        </p:txBody>
      </p:sp>
      <p:sp>
        <p:nvSpPr>
          <p:cNvPr id="157" name="PlaceHolder 3"/>
          <p:cNvSpPr>
            <a:spLocks noGrp="1"/>
          </p:cNvSpPr>
          <p:nvPr>
            <p:ph/>
          </p:nvPr>
        </p:nvSpPr>
        <p:spPr>
          <a:xfrm>
            <a:off x="2134080" y="1845000"/>
            <a:ext cx="6560640" cy="4145400"/>
          </a:xfrm>
          <a:prstGeom prst="rect">
            <a:avLst/>
          </a:prstGeom>
          <a:noFill/>
          <a:ln w="0">
            <a:noFill/>
          </a:ln>
        </p:spPr>
        <p:txBody>
          <a:bodyPr lIns="396000" rIns="90000" tIns="45000" bIns="45000" anchor="t">
            <a:noAutofit/>
          </a:bodyPr>
          <a:p>
            <a:pPr algn="just">
              <a:lnSpc>
                <a:spcPct val="150000"/>
              </a:lnSpc>
              <a:spcBef>
                <a:spcPts val="1417"/>
              </a:spcBef>
              <a:buNone/>
            </a:pPr>
            <a:r>
              <a:rPr b="0" lang="en-US" sz="2200" spc="-1" strike="noStrike">
                <a:solidFill>
                  <a:srgbClr val="404040"/>
                </a:solidFill>
                <a:latin typeface="Times New Roman"/>
                <a:ea typeface="Noto Sans CJK SC"/>
              </a:rPr>
              <a:t>Bagaimana layanan pengurusan surat dan pengaduan aspirasi warga di desa pagerngumbuk. mengakomodasi masyarakat dalam penyampaian aspirasi/keluhan, pengurusan surat, dan penyampaian informasi desa yang terintegrasi.</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Metode Penelitian</a:t>
            </a:r>
            <a:endParaRPr b="0" lang="en-US" sz="4000" spc="-1" strike="noStrike">
              <a:latin typeface="Arial"/>
            </a:endParaRPr>
          </a:p>
        </p:txBody>
      </p:sp>
      <p:sp>
        <p:nvSpPr>
          <p:cNvPr id="159" name="PlaceHolder 2"/>
          <p:cNvSpPr>
            <a:spLocks noGrp="1"/>
          </p:cNvSpPr>
          <p:nvPr>
            <p:ph/>
          </p:nvPr>
        </p:nvSpPr>
        <p:spPr>
          <a:xfrm>
            <a:off x="467640" y="1845000"/>
            <a:ext cx="2502000" cy="3597840"/>
          </a:xfrm>
          <a:prstGeom prst="rect">
            <a:avLst/>
          </a:prstGeom>
          <a:noFill/>
          <a:ln w="0">
            <a:noFill/>
          </a:ln>
        </p:spPr>
        <p:txBody>
          <a:bodyPr lIns="396000" rIns="90000" tIns="45000" bIns="45000" anchor="t">
            <a:noAutofit/>
          </a:bodyPr>
          <a:p>
            <a:pPr algn="just">
              <a:lnSpc>
                <a:spcPct val="150000"/>
              </a:lnSpc>
              <a:spcBef>
                <a:spcPts val="1417"/>
              </a:spcBef>
              <a:buNone/>
              <a:tabLst>
                <a:tab algn="l" pos="285840"/>
              </a:tabLst>
            </a:pPr>
            <a:endParaRPr b="0" lang="en-US" sz="1800" spc="-1" strike="noStrike">
              <a:latin typeface="Arial"/>
            </a:endParaRPr>
          </a:p>
          <a:p>
            <a:pPr algn="just">
              <a:lnSpc>
                <a:spcPct val="150000"/>
              </a:lnSpc>
              <a:spcBef>
                <a:spcPts val="1417"/>
              </a:spcBef>
              <a:buNone/>
              <a:tabLst>
                <a:tab algn="l" pos="285840"/>
              </a:tabLst>
            </a:pPr>
            <a:r>
              <a:rPr b="1" lang="en-US" sz="1800" spc="-1" strike="noStrike">
                <a:solidFill>
                  <a:srgbClr val="000000"/>
                </a:solidFill>
                <a:latin typeface="Times New Roman"/>
                <a:ea typeface="Noto Sans CJK SC"/>
              </a:rPr>
              <a:t>Jenis Data</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Data Kuantitatif</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Data Kualitatif</a:t>
            </a:r>
            <a:endParaRPr b="0" lang="en-US" sz="1800" spc="-1" strike="noStrike">
              <a:latin typeface="Arial"/>
            </a:endParaRPr>
          </a:p>
        </p:txBody>
      </p:sp>
      <p:sp>
        <p:nvSpPr>
          <p:cNvPr id="160" name="Content Placeholder 18"/>
          <p:cNvSpPr/>
          <p:nvPr/>
        </p:nvSpPr>
        <p:spPr>
          <a:xfrm>
            <a:off x="2971800" y="2286000"/>
            <a:ext cx="2512440" cy="3597840"/>
          </a:xfrm>
          <a:prstGeom prst="rect">
            <a:avLst/>
          </a:prstGeom>
          <a:noFill/>
          <a:ln w="0">
            <a:noFill/>
          </a:ln>
        </p:spPr>
        <p:style>
          <a:lnRef idx="0"/>
          <a:fillRef idx="0"/>
          <a:effectRef idx="0"/>
          <a:fontRef idx="minor"/>
        </p:style>
        <p:txBody>
          <a:bodyPr lIns="396000" rIns="90000" tIns="45000" bIns="45000" anchor="t">
            <a:noAutofit/>
          </a:bodyPr>
          <a:p>
            <a:pPr algn="just">
              <a:lnSpc>
                <a:spcPct val="150000"/>
              </a:lnSpc>
              <a:spcBef>
                <a:spcPts val="1417"/>
              </a:spcBef>
              <a:buNone/>
              <a:tabLst>
                <a:tab algn="l" pos="285840"/>
              </a:tabLst>
            </a:pPr>
            <a:r>
              <a:rPr b="1" lang="en-US" sz="1800" spc="-1" strike="noStrike">
                <a:solidFill>
                  <a:srgbClr val="000000"/>
                </a:solidFill>
                <a:latin typeface="Times New Roman"/>
                <a:ea typeface="Noto Sans CJK SC"/>
              </a:rPr>
              <a:t>Pengumpulan Data</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Observasi</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Wawancara</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Kuesioner</a:t>
            </a:r>
            <a:endParaRPr b="0" lang="en-US" sz="1800" spc="-1" strike="noStrike">
              <a:latin typeface="Arial"/>
            </a:endParaRPr>
          </a:p>
          <a:p>
            <a:pPr algn="just">
              <a:lnSpc>
                <a:spcPct val="150000"/>
              </a:lnSpc>
              <a:spcBef>
                <a:spcPts val="1417"/>
              </a:spcBef>
              <a:buNone/>
              <a:tabLst>
                <a:tab algn="l" pos="285840"/>
              </a:tabLst>
            </a:pPr>
            <a:endParaRPr b="0" lang="en-US" sz="1800" spc="-1" strike="noStrike">
              <a:latin typeface="Arial"/>
            </a:endParaRPr>
          </a:p>
        </p:txBody>
      </p:sp>
      <p:sp>
        <p:nvSpPr>
          <p:cNvPr id="161" name="Content Placeholder 19"/>
          <p:cNvSpPr/>
          <p:nvPr/>
        </p:nvSpPr>
        <p:spPr>
          <a:xfrm>
            <a:off x="5536080" y="2272680"/>
            <a:ext cx="3187800" cy="3597840"/>
          </a:xfrm>
          <a:prstGeom prst="rect">
            <a:avLst/>
          </a:prstGeom>
          <a:noFill/>
          <a:ln w="0">
            <a:noFill/>
          </a:ln>
        </p:spPr>
        <p:style>
          <a:lnRef idx="0"/>
          <a:fillRef idx="0"/>
          <a:effectRef idx="0"/>
          <a:fontRef idx="minor"/>
        </p:style>
        <p:txBody>
          <a:bodyPr lIns="396000" rIns="90000" tIns="45000" bIns="45000" anchor="t">
            <a:noAutofit/>
          </a:bodyPr>
          <a:p>
            <a:pPr algn="just">
              <a:lnSpc>
                <a:spcPct val="150000"/>
              </a:lnSpc>
              <a:spcBef>
                <a:spcPts val="1417"/>
              </a:spcBef>
              <a:buNone/>
              <a:tabLst>
                <a:tab algn="l" pos="285840"/>
              </a:tabLst>
            </a:pPr>
            <a:r>
              <a:rPr b="1" lang="en-US" sz="1800" spc="-1" strike="noStrike">
                <a:solidFill>
                  <a:srgbClr val="000000"/>
                </a:solidFill>
                <a:latin typeface="Times New Roman"/>
                <a:ea typeface="Noto Sans CJK SC"/>
              </a:rPr>
              <a:t>Pengelola Data</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Analisa Sistem</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Perancangan Sistem</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Menulis Kode Program</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Pengujian Sistem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Box 2"/>
          <p:cNvSpPr/>
          <p:nvPr/>
        </p:nvSpPr>
        <p:spPr>
          <a:xfrm>
            <a:off x="4127760" y="2823120"/>
            <a:ext cx="4785480" cy="1547640"/>
          </a:xfrm>
          <a:prstGeom prst="rect">
            <a:avLst/>
          </a:prstGeom>
          <a:noFill/>
          <a:ln w="0">
            <a:noFill/>
          </a:ln>
        </p:spPr>
        <p:style>
          <a:lnRef idx="0"/>
          <a:fillRef idx="0"/>
          <a:effectRef idx="0"/>
          <a:fontRef idx="minor"/>
        </p:style>
      </p:sp>
      <p:sp>
        <p:nvSpPr>
          <p:cNvPr id="163" name="TextBox 4"/>
          <p:cNvSpPr/>
          <p:nvPr/>
        </p:nvSpPr>
        <p:spPr>
          <a:xfrm>
            <a:off x="4258440" y="1828800"/>
            <a:ext cx="478548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404040"/>
                </a:solidFill>
                <a:latin typeface="Times New Roman"/>
                <a:ea typeface="맑은 고딕"/>
              </a:rPr>
              <a:t>TERIMA KASIH</a:t>
            </a:r>
            <a:endParaRPr b="0" lang="en-US" sz="2000" spc="-1" strike="noStrike">
              <a:latin typeface="Arial"/>
            </a:endParaRPr>
          </a:p>
        </p:txBody>
      </p:sp>
      <p:sp>
        <p:nvSpPr>
          <p:cNvPr id="164" name="Rectangle 2"/>
          <p:cNvSpPr/>
          <p:nvPr/>
        </p:nvSpPr>
        <p:spPr>
          <a:xfrm>
            <a:off x="4114800" y="12924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Visi</a:t>
            </a:r>
            <a:endParaRPr b="0" lang="en-US" sz="4000" spc="-1" strike="noStrike">
              <a:latin typeface="Arial"/>
            </a:endParaRPr>
          </a:p>
        </p:txBody>
      </p:sp>
      <p:sp>
        <p:nvSpPr>
          <p:cNvPr id="122" name="PlaceHolder 2"/>
          <p:cNvSpPr>
            <a:spLocks noGrp="1"/>
          </p:cNvSpPr>
          <p:nvPr>
            <p:ph/>
          </p:nvPr>
        </p:nvSpPr>
        <p:spPr>
          <a:xfrm>
            <a:off x="467640" y="1089000"/>
            <a:ext cx="8227080" cy="1871640"/>
          </a:xfrm>
          <a:prstGeom prst="rect">
            <a:avLst/>
          </a:prstGeom>
          <a:noFill/>
          <a:ln w="0">
            <a:noFill/>
          </a:ln>
        </p:spPr>
        <p:txBody>
          <a:bodyPr lIns="396000" rIns="90000" tIns="45000" bIns="45000" anchor="t">
            <a:noAutofit/>
          </a:bodyPr>
          <a:p>
            <a:pPr algn="just">
              <a:lnSpc>
                <a:spcPct val="150000"/>
              </a:lnSpc>
              <a:buNone/>
            </a:pPr>
            <a:r>
              <a:rPr b="0" lang="en-US" sz="2200" spc="-1" strike="noStrike">
                <a:solidFill>
                  <a:srgbClr val="000000"/>
                </a:solidFill>
                <a:latin typeface="Times New Roman"/>
              </a:rPr>
              <a:t>Menjadi Perguruan Tinggi Komputer Unggul di Sumatera pada 2030.</a:t>
            </a:r>
            <a:endParaRPr b="0" lang="en-US" sz="2200" spc="-1" strike="noStrike">
              <a:latin typeface="Arial"/>
            </a:endParaRPr>
          </a:p>
          <a:p>
            <a:pPr algn="just">
              <a:lnSpc>
                <a:spcPct val="150000"/>
              </a:lnSpc>
              <a:buNone/>
            </a:pPr>
            <a:endParaRPr b="0" lang="en-US" sz="2200" spc="-1" strike="noStrike">
              <a:latin typeface="Arial"/>
            </a:endParaRPr>
          </a:p>
          <a:p>
            <a:pPr algn="just">
              <a:lnSpc>
                <a:spcPct val="150000"/>
              </a:lnSpc>
              <a:buNone/>
            </a:pPr>
            <a:endParaRPr b="0" lang="en-US" sz="2200" spc="-1" strike="noStrike">
              <a:latin typeface="Arial"/>
            </a:endParaRPr>
          </a:p>
          <a:p>
            <a:pPr algn="just">
              <a:lnSpc>
                <a:spcPct val="150000"/>
              </a:lnSpc>
              <a:buNone/>
            </a:pPr>
            <a:r>
              <a:rPr b="0" lang="en-US" sz="2200" spc="-1" strike="noStrike">
                <a:solidFill>
                  <a:srgbClr val="000000"/>
                </a:solidFill>
                <a:latin typeface="Times New Roman"/>
              </a:rPr>
              <a:t>    </a:t>
            </a:r>
            <a:endParaRPr b="0" lang="en-US" sz="2200" spc="-1" strike="noStrike">
              <a:latin typeface="Arial"/>
            </a:endParaRPr>
          </a:p>
          <a:p>
            <a:pPr algn="just">
              <a:lnSpc>
                <a:spcPct val="150000"/>
              </a:lnSpc>
              <a:buNone/>
            </a:pPr>
            <a:endParaRPr b="0" lang="en-US" sz="2200" spc="-1" strike="noStrike">
              <a:latin typeface="Arial"/>
            </a:endParaRPr>
          </a:p>
        </p:txBody>
      </p:sp>
      <p:sp>
        <p:nvSpPr>
          <p:cNvPr id="123" name="Rectangle 3"/>
          <p:cNvSpPr/>
          <p:nvPr/>
        </p:nvSpPr>
        <p:spPr>
          <a:xfrm>
            <a:off x="542880" y="13968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4" name="PlaceHolder 10"/>
          <p:cNvSpPr/>
          <p:nvPr/>
        </p:nvSpPr>
        <p:spPr>
          <a:xfrm>
            <a:off x="0" y="2861280"/>
            <a:ext cx="9141480" cy="1067040"/>
          </a:xfrm>
          <a:prstGeom prst="rect">
            <a:avLst/>
          </a:prstGeom>
          <a:noFill/>
          <a:ln w="0">
            <a:noFill/>
          </a:ln>
        </p:spPr>
        <p:style>
          <a:lnRef idx="0"/>
          <a:fillRef idx="0"/>
          <a:effectRef idx="0"/>
          <a:fontRef idx="minor"/>
        </p:style>
        <p:txBody>
          <a:bodyPr lIns="90000" rIns="90000" tIns="45000" bIns="45000" anchor="ctr">
            <a:noAutofit/>
          </a:bodyPr>
          <a:p>
            <a:pPr algn="just">
              <a:lnSpc>
                <a:spcPct val="150000"/>
              </a:lnSpc>
              <a:buNone/>
            </a:pPr>
            <a:r>
              <a:rPr b="1" lang="en-US" sz="4000" spc="-1" strike="noStrike">
                <a:solidFill>
                  <a:srgbClr val="404040"/>
                </a:solidFill>
                <a:latin typeface="Arial"/>
                <a:ea typeface="Noto Sans CJK SC"/>
              </a:rPr>
              <a:t>Misi</a:t>
            </a:r>
            <a:endParaRPr b="0" lang="en-US" sz="4000" spc="-1" strike="noStrike">
              <a:latin typeface="Arial"/>
            </a:endParaRPr>
          </a:p>
        </p:txBody>
      </p:sp>
      <p:sp>
        <p:nvSpPr>
          <p:cNvPr id="125" name="PlaceHolder 11"/>
          <p:cNvSpPr/>
          <p:nvPr/>
        </p:nvSpPr>
        <p:spPr>
          <a:xfrm>
            <a:off x="467640" y="3960000"/>
            <a:ext cx="8227080" cy="2669040"/>
          </a:xfrm>
          <a:prstGeom prst="rect">
            <a:avLst/>
          </a:prstGeom>
          <a:noFill/>
          <a:ln w="0">
            <a:noFill/>
          </a:ln>
        </p:spPr>
        <p:style>
          <a:lnRef idx="0"/>
          <a:fillRef idx="0"/>
          <a:effectRef idx="0"/>
          <a:fontRef idx="minor"/>
        </p:style>
        <p:txBody>
          <a:bodyPr lIns="396000" rIns="90000" tIns="45000" bIns="45000" anchor="t">
            <a:noAutofit/>
          </a:bodyPr>
          <a:p>
            <a:pPr algn="just">
              <a:lnSpc>
                <a:spcPct val="150000"/>
              </a:lnSpc>
              <a:buNone/>
            </a:pPr>
            <a:r>
              <a:rPr b="0" lang="en-US" sz="2200" spc="-1" strike="noStrike">
                <a:solidFill>
                  <a:srgbClr val="000000"/>
                </a:solidFill>
                <a:latin typeface="Times New Roman"/>
              </a:rPr>
              <a:t>Menyelenggarakan kegiatan tridharma perguruan tinggi yang berkualitas dan relevan dengan kebutuhan masyarakat. Mengembangkan dan menerapkan ilmu pengetahuan dan teknologi komputer untuk menghasilkan lulusan yang memiliki daya saing.</a:t>
            </a:r>
            <a:endParaRPr b="0" lang="en-US" sz="2200" spc="-1" strike="noStrike">
              <a:latin typeface="Arial"/>
            </a:endParaRPr>
          </a:p>
        </p:txBody>
      </p:sp>
      <p:sp>
        <p:nvSpPr>
          <p:cNvPr id="126" name="Rectangle 6"/>
          <p:cNvSpPr/>
          <p:nvPr/>
        </p:nvSpPr>
        <p:spPr>
          <a:xfrm>
            <a:off x="543960" y="42660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Latar Belakang Masalah</a:t>
            </a:r>
            <a:endParaRPr b="0" lang="en-US" sz="4000" spc="-1" strike="noStrike">
              <a:latin typeface="Arial"/>
            </a:endParaRPr>
          </a:p>
        </p:txBody>
      </p:sp>
      <p:sp>
        <p:nvSpPr>
          <p:cNvPr id="128" name="PlaceHolder 2"/>
          <p:cNvSpPr>
            <a:spLocks noGrp="1"/>
          </p:cNvSpPr>
          <p:nvPr>
            <p:ph/>
          </p:nvPr>
        </p:nvSpPr>
        <p:spPr>
          <a:xfrm>
            <a:off x="467640" y="1557000"/>
            <a:ext cx="8227080" cy="3597840"/>
          </a:xfrm>
          <a:prstGeom prst="rect">
            <a:avLst/>
          </a:prstGeom>
          <a:noFill/>
          <a:ln w="0">
            <a:noFill/>
          </a:ln>
        </p:spPr>
        <p:txBody>
          <a:bodyPr lIns="396000" rIns="90000" tIns="45000" bIns="45000" anchor="t">
            <a:noAutofit/>
          </a:bodyPr>
          <a:p>
            <a:pPr algn="just">
              <a:lnSpc>
                <a:spcPct val="150000"/>
              </a:lnSpc>
              <a:buNone/>
            </a:pPr>
            <a:r>
              <a:rPr b="0" lang="en-US" sz="2200" spc="-1" strike="noStrike">
                <a:solidFill>
                  <a:srgbClr val="000000"/>
                </a:solidFill>
                <a:latin typeface="Times New Roman"/>
              </a:rPr>
              <a:t>Sebuah kampus pasti memiliki media pelayanan pelaporan dan aspirasi masukan yang disediakan oleh kampus. Pada awalnya pelayanan kampus masih mengerjakan segala sesuatu secara manual, sehingga pelayanan pelaporan menjadi tidak efektif dan memperlambat kemajuan kampus tersebut. Oleh karena itu dibutuhkan media informasi pelaporan dalam proses pengumpulan data yang terjadi dilingkungan kampus.</a:t>
            </a:r>
            <a:endParaRPr b="0" lang="en-US" sz="2200" spc="-1" strike="noStrike">
              <a:latin typeface="Arial"/>
            </a:endParaRPr>
          </a:p>
        </p:txBody>
      </p:sp>
      <p:sp>
        <p:nvSpPr>
          <p:cNvPr id="129" name="Rectangle 5"/>
          <p:cNvSpPr/>
          <p:nvPr/>
        </p:nvSpPr>
        <p:spPr>
          <a:xfrm>
            <a:off x="542880" y="18288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gn="ctr">
              <a:buNone/>
            </a:pPr>
            <a:endParaRPr b="0" lang="en-US" sz="4400" spc="-1" strike="noStrike">
              <a:latin typeface="Arial"/>
            </a:endParaRPr>
          </a:p>
        </p:txBody>
      </p:sp>
      <p:sp>
        <p:nvSpPr>
          <p:cNvPr id="131" name="PlaceHolder 2"/>
          <p:cNvSpPr>
            <a:spLocks noGrp="1"/>
          </p:cNvSpPr>
          <p:nvPr>
            <p:ph/>
          </p:nvPr>
        </p:nvSpPr>
        <p:spPr>
          <a:xfrm>
            <a:off x="359640" y="1809000"/>
            <a:ext cx="8227080" cy="3597840"/>
          </a:xfrm>
          <a:prstGeom prst="rect">
            <a:avLst/>
          </a:prstGeom>
          <a:noFill/>
          <a:ln w="0">
            <a:noFill/>
          </a:ln>
        </p:spPr>
        <p:txBody>
          <a:bodyPr lIns="396000" rIns="90000" tIns="45000" bIns="45000" anchor="t">
            <a:noAutofit/>
          </a:bodyPr>
          <a:p>
            <a:pPr algn="just">
              <a:lnSpc>
                <a:spcPct val="150000"/>
              </a:lnSpc>
              <a:buNone/>
            </a:pPr>
            <a:r>
              <a:rPr b="0" lang="en-US" sz="2200" spc="-1" strike="noStrike">
                <a:solidFill>
                  <a:srgbClr val="000000"/>
                </a:solidFill>
                <a:latin typeface="Times New Roman"/>
                <a:ea typeface="Noto Sans CJK SC"/>
              </a:rPr>
              <a:t>Sebagai mahasiswa/i kita membutuhkan fasilitas yang mumpuni untuk kegiatan pembelajaran yang sedang berlangsung. Namun, hal tersebut terkadang belum mencukupi kebutuhan mahasiswa/i tersebut. Karena ada beberapa fasilitas yang belum berjalan dengan baik. Belum terealisasikan media pelaporan dan aspirasi dilingkungan kampus. </a:t>
            </a:r>
            <a:endParaRPr b="0" lang="en-US" sz="2200" spc="-1" strike="noStrike">
              <a:latin typeface="Arial"/>
            </a:endParaRPr>
          </a:p>
        </p:txBody>
      </p:sp>
      <p:sp>
        <p:nvSpPr>
          <p:cNvPr id="132" name="Rectangle 4"/>
          <p:cNvSpPr/>
          <p:nvPr/>
        </p:nvSpPr>
        <p:spPr>
          <a:xfrm>
            <a:off x="457200" y="20574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Rumusan Masalah</a:t>
            </a:r>
            <a:endParaRPr b="0" lang="en-US" sz="4000" spc="-1" strike="noStrike">
              <a:latin typeface="Arial"/>
            </a:endParaRPr>
          </a:p>
        </p:txBody>
      </p:sp>
      <p:sp>
        <p:nvSpPr>
          <p:cNvPr id="134" name="PlaceHolder 2"/>
          <p:cNvSpPr>
            <a:spLocks noGrp="1"/>
          </p:cNvSpPr>
          <p:nvPr>
            <p:ph/>
          </p:nvPr>
        </p:nvSpPr>
        <p:spPr>
          <a:xfrm>
            <a:off x="467640" y="2277000"/>
            <a:ext cx="8227080" cy="3597840"/>
          </a:xfrm>
          <a:prstGeom prst="rect">
            <a:avLst/>
          </a:prstGeom>
          <a:noFill/>
          <a:ln w="0">
            <a:noFill/>
          </a:ln>
        </p:spPr>
        <p:txBody>
          <a:bodyPr lIns="396000" rIns="90000" tIns="45000" bIns="45000" anchor="t">
            <a:noAutofit/>
          </a:bodyPr>
          <a:p>
            <a:pPr algn="just">
              <a:lnSpc>
                <a:spcPct val="150000"/>
              </a:lnSpc>
              <a:spcBef>
                <a:spcPts val="1417"/>
              </a:spcBef>
              <a:buNone/>
            </a:pPr>
            <a:r>
              <a:rPr b="0" lang="en-US" sz="2200" spc="-1" strike="noStrike">
                <a:solidFill>
                  <a:srgbClr val="000000"/>
                </a:solidFill>
                <a:latin typeface="Times New Roman"/>
                <a:ea typeface="Noto Sans CJK SC"/>
              </a:rPr>
              <a:t>Bagaimana membuat aplikasi mobile untuk pelaporan dan aspirasi mahasiswa menggunakan metode </a:t>
            </a:r>
            <a:r>
              <a:rPr b="0" i="1" lang="en-US" sz="2200" spc="-1" strike="noStrike">
                <a:solidFill>
                  <a:srgbClr val="000000"/>
                </a:solidFill>
                <a:latin typeface="Times New Roman"/>
                <a:ea typeface="Noto Sans CJK SC"/>
              </a:rPr>
              <a:t>rapid apllication development</a:t>
            </a:r>
            <a:r>
              <a:rPr b="0" lang="en-US" sz="2200" spc="-1" strike="noStrike">
                <a:solidFill>
                  <a:srgbClr val="000000"/>
                </a:solidFill>
                <a:latin typeface="Times New Roman"/>
                <a:ea typeface="Noto Sans CJK SC"/>
              </a:rPr>
              <a:t> pada STMIK Amik Riau</a:t>
            </a:r>
            <a:endParaRPr b="0" lang="en-US" sz="2200" spc="-1" strike="noStrike">
              <a:latin typeface="Arial"/>
            </a:endParaRPr>
          </a:p>
        </p:txBody>
      </p:sp>
      <p:sp>
        <p:nvSpPr>
          <p:cNvPr id="135" name="Rectangle 7"/>
          <p:cNvSpPr/>
          <p:nvPr/>
        </p:nvSpPr>
        <p:spPr>
          <a:xfrm>
            <a:off x="542880" y="25146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Batasan Masalah</a:t>
            </a:r>
            <a:endParaRPr b="0" lang="en-US" sz="4000" spc="-1" strike="noStrike">
              <a:latin typeface="Arial"/>
            </a:endParaRPr>
          </a:p>
        </p:txBody>
      </p:sp>
      <p:sp>
        <p:nvSpPr>
          <p:cNvPr id="137" name="PlaceHolder 2"/>
          <p:cNvSpPr>
            <a:spLocks noGrp="1"/>
          </p:cNvSpPr>
          <p:nvPr>
            <p:ph/>
          </p:nvPr>
        </p:nvSpPr>
        <p:spPr>
          <a:xfrm>
            <a:off x="251640" y="2277000"/>
            <a:ext cx="8434800" cy="3597840"/>
          </a:xfrm>
          <a:prstGeom prst="rect">
            <a:avLst/>
          </a:prstGeom>
          <a:noFill/>
          <a:ln w="0">
            <a:noFill/>
          </a:ln>
        </p:spPr>
        <p:txBody>
          <a:bodyPr lIns="396000" rIns="90000" tIns="45000" bIns="45000" anchor="t">
            <a:noAutofit/>
          </a:bodyPr>
          <a:p>
            <a:pPr marL="114480" indent="-114480" algn="just">
              <a:lnSpc>
                <a:spcPct val="150000"/>
              </a:lnSpc>
              <a:spcBef>
                <a:spcPts val="1417"/>
              </a:spcBef>
              <a:buClr>
                <a:srgbClr val="000000"/>
              </a:buClr>
              <a:buSzPct val="45000"/>
              <a:buFont typeface="Wingdings" charset="2"/>
              <a:buChar char=""/>
              <a:tabLst>
                <a:tab algn="l" pos="285840"/>
              </a:tabLst>
            </a:pPr>
            <a:r>
              <a:rPr b="0" lang="en-US" sz="2200" spc="-1" strike="noStrike">
                <a:solidFill>
                  <a:srgbClr val="000000"/>
                </a:solidFill>
                <a:latin typeface="Times New Roman"/>
                <a:ea typeface="Noto Sans CJK SC"/>
              </a:rPr>
              <a:t>Studi kasus yang diambil adalah di Lingkungan STMIK Amik Riau.</a:t>
            </a:r>
            <a:endParaRPr b="0" lang="en-US" sz="2200" spc="-1" strike="noStrike">
              <a:latin typeface="Arial"/>
            </a:endParaRPr>
          </a:p>
          <a:p>
            <a:pPr marL="114480" indent="-114480" algn="just">
              <a:lnSpc>
                <a:spcPct val="150000"/>
              </a:lnSpc>
              <a:spcBef>
                <a:spcPts val="1417"/>
              </a:spcBef>
              <a:buClr>
                <a:srgbClr val="000000"/>
              </a:buClr>
              <a:buSzPct val="45000"/>
              <a:buFont typeface="Wingdings" charset="2"/>
              <a:buChar char=""/>
              <a:tabLst>
                <a:tab algn="l" pos="285840"/>
              </a:tabLst>
            </a:pPr>
            <a:r>
              <a:rPr b="0" lang="en-US" sz="2200" spc="-1" strike="noStrike">
                <a:solidFill>
                  <a:srgbClr val="000000"/>
                </a:solidFill>
                <a:latin typeface="Times New Roman"/>
                <a:ea typeface="Noto Sans CJK SC"/>
              </a:rPr>
              <a:t>Sistem yang akan dibangun ini diperuntukan untuk Mahasiswa.</a:t>
            </a:r>
            <a:endParaRPr b="0" lang="en-US" sz="2200" spc="-1" strike="noStrike">
              <a:latin typeface="Arial"/>
            </a:endParaRPr>
          </a:p>
          <a:p>
            <a:pPr marL="114480" indent="-114480" algn="just">
              <a:lnSpc>
                <a:spcPct val="150000"/>
              </a:lnSpc>
              <a:spcBef>
                <a:spcPts val="1417"/>
              </a:spcBef>
              <a:buClr>
                <a:srgbClr val="000000"/>
              </a:buClr>
              <a:buSzPct val="45000"/>
              <a:buFont typeface="Wingdings" charset="2"/>
              <a:buChar char=""/>
              <a:tabLst>
                <a:tab algn="l" pos="285840"/>
              </a:tabLst>
            </a:pPr>
            <a:r>
              <a:rPr b="0" lang="en-US" sz="2200" spc="-1" strike="noStrike">
                <a:solidFill>
                  <a:srgbClr val="000000"/>
                </a:solidFill>
                <a:latin typeface="Times New Roman"/>
                <a:ea typeface="Noto Sans CJK SC"/>
              </a:rPr>
              <a:t>Sistem yang dirancang ini berbasis mobile dan menggunakan database MySQL.</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Tujuan Penelitian</a:t>
            </a:r>
            <a:endParaRPr b="0" lang="en-US" sz="4000" spc="-1" strike="noStrike">
              <a:latin typeface="Arial"/>
            </a:endParaRPr>
          </a:p>
        </p:txBody>
      </p:sp>
      <p:sp>
        <p:nvSpPr>
          <p:cNvPr id="139" name="PlaceHolder 2"/>
          <p:cNvSpPr>
            <a:spLocks noGrp="1"/>
          </p:cNvSpPr>
          <p:nvPr>
            <p:ph/>
          </p:nvPr>
        </p:nvSpPr>
        <p:spPr>
          <a:xfrm>
            <a:off x="467640" y="2277000"/>
            <a:ext cx="8227080" cy="3597840"/>
          </a:xfrm>
          <a:prstGeom prst="rect">
            <a:avLst/>
          </a:prstGeom>
          <a:noFill/>
          <a:ln w="0">
            <a:noFill/>
          </a:ln>
        </p:spPr>
        <p:txBody>
          <a:bodyPr lIns="396000" rIns="90000" tIns="45000" bIns="45000" anchor="t">
            <a:noAutofit/>
          </a:bodyPr>
          <a:p>
            <a:pPr algn="just">
              <a:lnSpc>
                <a:spcPct val="150000"/>
              </a:lnSpc>
              <a:spcBef>
                <a:spcPts val="1417"/>
              </a:spcBef>
              <a:buNone/>
              <a:tabLst>
                <a:tab algn="l" pos="285840"/>
              </a:tabLst>
            </a:pPr>
            <a:r>
              <a:rPr b="0" lang="en-US" sz="2200" spc="-1" strike="noStrike">
                <a:solidFill>
                  <a:srgbClr val="000000"/>
                </a:solidFill>
                <a:latin typeface="Times New Roman"/>
                <a:ea typeface="Noto Sans CJK SC"/>
              </a:rPr>
              <a:t>Membuat sebuah sistem berbasis mobile untuk pelaporan dan aspirasi maha siswa menggunakan metode RAD pada STMIK Amik Riau.</a:t>
            </a:r>
            <a:endParaRPr b="0" lang="en-US" sz="2200" spc="-1" strike="noStrike">
              <a:latin typeface="Arial"/>
            </a:endParaRPr>
          </a:p>
        </p:txBody>
      </p:sp>
      <p:sp>
        <p:nvSpPr>
          <p:cNvPr id="140" name="Rectangle 8"/>
          <p:cNvSpPr/>
          <p:nvPr/>
        </p:nvSpPr>
        <p:spPr>
          <a:xfrm>
            <a:off x="542880" y="2514600"/>
            <a:ext cx="141480" cy="14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0" y="16920"/>
            <a:ext cx="914148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Manfaat Penelitian</a:t>
            </a:r>
            <a:endParaRPr b="0" lang="en-US" sz="4000" spc="-1" strike="noStrike">
              <a:latin typeface="Arial"/>
            </a:endParaRPr>
          </a:p>
        </p:txBody>
      </p:sp>
      <p:sp>
        <p:nvSpPr>
          <p:cNvPr id="142" name="PlaceHolder 2"/>
          <p:cNvSpPr>
            <a:spLocks noGrp="1"/>
          </p:cNvSpPr>
          <p:nvPr>
            <p:ph/>
          </p:nvPr>
        </p:nvSpPr>
        <p:spPr>
          <a:xfrm>
            <a:off x="467640" y="1593000"/>
            <a:ext cx="8227080" cy="3597840"/>
          </a:xfrm>
          <a:prstGeom prst="rect">
            <a:avLst/>
          </a:prstGeom>
          <a:noFill/>
          <a:ln w="0">
            <a:noFill/>
          </a:ln>
        </p:spPr>
        <p:txBody>
          <a:bodyPr lIns="396000" rIns="90000" tIns="45000" bIns="45000" anchor="t">
            <a:noAutofit/>
          </a:bodyPr>
          <a:p>
            <a:pPr marL="432000" indent="-324000" algn="just">
              <a:lnSpc>
                <a:spcPct val="150000"/>
              </a:lnSpc>
              <a:spcBef>
                <a:spcPts val="1417"/>
              </a:spcBef>
              <a:buClr>
                <a:srgbClr val="000000"/>
              </a:buClr>
              <a:buSzPct val="45000"/>
              <a:buFont typeface="Wingdings" charset="2"/>
              <a:buChar char=""/>
              <a:tabLst>
                <a:tab algn="l" pos="285840"/>
              </a:tabLst>
            </a:pPr>
            <a:r>
              <a:rPr b="1" lang="en-US" sz="1800" spc="-1" strike="noStrike">
                <a:solidFill>
                  <a:srgbClr val="000000"/>
                </a:solidFill>
                <a:latin typeface="Times New Roman"/>
                <a:ea typeface="Noto Sans CJK SC"/>
              </a:rPr>
              <a:t>Bagi Kampus</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Terjaganya lingkugan kampus STMIK Amik Riau menjadi nyaman dan aman.</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1" lang="en-US" sz="1800" spc="-1" strike="noStrike">
                <a:solidFill>
                  <a:srgbClr val="000000"/>
                </a:solidFill>
                <a:latin typeface="Times New Roman"/>
                <a:ea typeface="Noto Sans CJK SC"/>
              </a:rPr>
              <a:t>Bagi Mahasiswa</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Memudahkan pelaporan dan membangun kerjasama menjaga fasilitas dilinkungan kampus.</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1" lang="en-US" sz="1800" spc="-1" strike="noStrike">
                <a:solidFill>
                  <a:srgbClr val="000000"/>
                </a:solidFill>
                <a:latin typeface="Times New Roman"/>
                <a:ea typeface="Noto Sans CJK SC"/>
              </a:rPr>
              <a:t>Bagi Peneliti</a:t>
            </a:r>
            <a:endParaRPr b="0" lang="en-US" sz="1800" spc="-1" strike="noStrike">
              <a:latin typeface="Arial"/>
            </a:endParaRPr>
          </a:p>
          <a:p>
            <a:pPr marL="432000" indent="-324000" algn="just">
              <a:lnSpc>
                <a:spcPct val="150000"/>
              </a:lnSpc>
              <a:spcBef>
                <a:spcPts val="1417"/>
              </a:spcBef>
              <a:buClr>
                <a:srgbClr val="000000"/>
              </a:buClr>
              <a:buSzPct val="45000"/>
              <a:buFont typeface="Wingdings" charset="2"/>
              <a:buChar char=""/>
              <a:tabLst>
                <a:tab algn="l" pos="285840"/>
              </a:tabLst>
            </a:pPr>
            <a:r>
              <a:rPr b="0" lang="en-US" sz="1800" spc="-1" strike="noStrike">
                <a:solidFill>
                  <a:srgbClr val="000000"/>
                </a:solidFill>
                <a:latin typeface="Times New Roman"/>
                <a:ea typeface="Noto Sans CJK SC"/>
              </a:rPr>
              <a:t>Bisa mengimplementasikan ilmu yang sudah dipelajari untuk membangun solusi dalam pemecahan masalah dilinkungan kampus.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619640" y="0"/>
            <a:ext cx="7521840" cy="1067040"/>
          </a:xfrm>
          <a:prstGeom prst="rect">
            <a:avLst/>
          </a:prstGeom>
          <a:noFill/>
          <a:ln w="0">
            <a:noFill/>
          </a:ln>
        </p:spPr>
        <p:txBody>
          <a:bodyPr lIns="90000" rIns="90000" tIns="45000" bIns="45000" anchor="ctr">
            <a:noAutofit/>
          </a:bodyPr>
          <a:p>
            <a:pPr>
              <a:lnSpc>
                <a:spcPct val="100000"/>
              </a:lnSpc>
              <a:buNone/>
            </a:pPr>
            <a:r>
              <a:rPr b="1" lang="en-US" sz="4000" spc="-1" strike="noStrike">
                <a:solidFill>
                  <a:srgbClr val="404040"/>
                </a:solidFill>
                <a:latin typeface="Arial"/>
              </a:rPr>
              <a:t>Posisi Penelitian (1)</a:t>
            </a:r>
            <a:endParaRPr b="0" lang="en-US" sz="4000" spc="-1" strike="noStrike">
              <a:latin typeface="Arial"/>
            </a:endParaRPr>
          </a:p>
        </p:txBody>
      </p:sp>
      <p:sp>
        <p:nvSpPr>
          <p:cNvPr id="144" name="PlaceHolder 2"/>
          <p:cNvSpPr>
            <a:spLocks noGrp="1"/>
          </p:cNvSpPr>
          <p:nvPr>
            <p:ph/>
          </p:nvPr>
        </p:nvSpPr>
        <p:spPr>
          <a:xfrm>
            <a:off x="2123640" y="1268640"/>
            <a:ext cx="6560640" cy="458280"/>
          </a:xfrm>
          <a:prstGeom prst="rect">
            <a:avLst/>
          </a:prstGeom>
          <a:noFill/>
          <a:ln w="0">
            <a:noFill/>
          </a:ln>
        </p:spPr>
        <p:txBody>
          <a:bodyPr lIns="90000" rIns="90000" tIns="45000" bIns="45000" anchor="ctr">
            <a:noAutofit/>
          </a:bodyPr>
          <a:p>
            <a:pPr>
              <a:lnSpc>
                <a:spcPct val="100000"/>
              </a:lnSpc>
              <a:spcBef>
                <a:spcPts val="400"/>
              </a:spcBef>
              <a:buNone/>
              <a:tabLst>
                <a:tab algn="l" pos="0"/>
              </a:tabLst>
            </a:pPr>
            <a:r>
              <a:rPr b="1" lang="en-US" sz="2000" spc="-1" strike="noStrike">
                <a:solidFill>
                  <a:srgbClr val="404040"/>
                </a:solidFill>
                <a:latin typeface="Times New Roman"/>
              </a:rPr>
              <a:t>Penulis : Nur, M Adnan Wardhani, Nurilmiyanti Nur, Muhamad Ardi Namruddin (2019)</a:t>
            </a:r>
            <a:endParaRPr b="0" lang="en-US" sz="2000" spc="-1" strike="noStrike">
              <a:latin typeface="Arial"/>
            </a:endParaRPr>
          </a:p>
        </p:txBody>
      </p:sp>
      <p:sp>
        <p:nvSpPr>
          <p:cNvPr id="145" name="PlaceHolder 3"/>
          <p:cNvSpPr>
            <a:spLocks noGrp="1"/>
          </p:cNvSpPr>
          <p:nvPr>
            <p:ph/>
          </p:nvPr>
        </p:nvSpPr>
        <p:spPr>
          <a:xfrm>
            <a:off x="2134080" y="1845000"/>
            <a:ext cx="6560640" cy="4145400"/>
          </a:xfrm>
          <a:prstGeom prst="rect">
            <a:avLst/>
          </a:prstGeom>
          <a:noFill/>
          <a:ln w="0">
            <a:noFill/>
          </a:ln>
        </p:spPr>
        <p:txBody>
          <a:bodyPr lIns="396000" rIns="90000" tIns="45000" bIns="45000" anchor="t">
            <a:noAutofit/>
          </a:bodyPr>
          <a:p>
            <a:pPr algn="just">
              <a:lnSpc>
                <a:spcPct val="200000"/>
              </a:lnSpc>
              <a:spcBef>
                <a:spcPts val="1417"/>
              </a:spcBef>
              <a:buNone/>
            </a:pPr>
            <a:r>
              <a:rPr b="0" lang="en-US" sz="2200" spc="-1" strike="noStrike">
                <a:solidFill>
                  <a:srgbClr val="404040"/>
                </a:solidFill>
                <a:latin typeface="Times New Roman"/>
                <a:ea typeface="Noto Sans CJK SC"/>
              </a:rPr>
              <a:t>Bagaimana pelayanan aduan persampahan dan lingkungan kebupaten bulukumba.Media pelayanan yang digunakan saat ini belum efektif sehingga memperlambat jalannya penyampaian aduan oleh masyarakat dan tindaklanjut oleh petugas.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851</TotalTime>
  <Application>LibreOffice/7.3.4.2$Linux_X86_64 LibreOffice_project/728fec16bd5f605073805c3c9e7c4212a0120dc5</Application>
  <AppVersion>15.0000</AppVersion>
  <Words>358</Words>
  <Paragraphs>23</Paragraphs>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2014-04-01T16:35:38Z</dcterms:created>
  <dc:creator>Registered User</dc:creator>
  <dc:description/>
  <dc:language>en-US</dc:language>
  <cp:lastModifiedBy/>
  <dcterms:modified xsi:type="dcterms:W3CDTF">2022-07-10T21:10:55Z</dcterms:modified>
  <cp:revision>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vt:i4>
  </property>
</Properties>
</file>