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0" r:id="rId3"/>
    <p:sldId id="258" r:id="rId4"/>
    <p:sldId id="261" r:id="rId5"/>
    <p:sldId id="262" r:id="rId6"/>
    <p:sldId id="263" r:id="rId7"/>
    <p:sldId id="264" r:id="rId8"/>
    <p:sldId id="272" r:id="rId9"/>
    <p:sldId id="273" r:id="rId10"/>
    <p:sldId id="266" r:id="rId11"/>
    <p:sldId id="274" r:id="rId12"/>
    <p:sldId id="267" r:id="rId13"/>
    <p:sldId id="275" r:id="rId14"/>
    <p:sldId id="276" r:id="rId15"/>
    <p:sldId id="269" r:id="rId16"/>
    <p:sldId id="270" r:id="rId17"/>
    <p:sldId id="279" r:id="rId18"/>
    <p:sldId id="278" r:id="rId19"/>
    <p:sldId id="293" r:id="rId20"/>
    <p:sldId id="294" r:id="rId21"/>
    <p:sldId id="281" r:id="rId22"/>
    <p:sldId id="286" r:id="rId23"/>
    <p:sldId id="280" r:id="rId24"/>
    <p:sldId id="287" r:id="rId25"/>
    <p:sldId id="288" r:id="rId26"/>
    <p:sldId id="289" r:id="rId27"/>
    <p:sldId id="290" r:id="rId28"/>
    <p:sldId id="291" r:id="rId29"/>
    <p:sldId id="295" r:id="rId30"/>
    <p:sldId id="282" r:id="rId31"/>
    <p:sldId id="292"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AEC7F-9CB3-4369-832E-922D345F80BE}" v="821" dt="2021-01-19T09:31:04.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0" d="100"/>
          <a:sy n="70"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2/15/2021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329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9116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33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31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53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8203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650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40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856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251618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2/15/2021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906827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36874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implemaps.com/data/world-cit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mj-lt"/>
                <a:cs typeface="+mj-lt"/>
              </a:rPr>
              <a:t>The Battle of Neighborhoods</a:t>
            </a:r>
            <a:endParaRPr lang="en-US" dirty="0"/>
          </a:p>
        </p:txBody>
      </p:sp>
      <p:sp>
        <p:nvSpPr>
          <p:cNvPr id="3" name="Subtitle 2"/>
          <p:cNvSpPr>
            <a:spLocks noGrp="1"/>
          </p:cNvSpPr>
          <p:nvPr>
            <p:ph type="subTitle" idx="1"/>
          </p:nvPr>
        </p:nvSpPr>
        <p:spPr/>
        <p:txBody>
          <a:bodyPr vert="horz" lIns="91440" tIns="45720" rIns="91440" bIns="45720" rtlCol="0" anchor="ctr">
            <a:normAutofit/>
          </a:bodyPr>
          <a:lstStyle/>
          <a:p>
            <a:r>
              <a:rPr lang="en-US" sz="2400" dirty="0">
                <a:ea typeface="+mn-lt"/>
                <a:cs typeface="+mn-lt"/>
              </a:rPr>
              <a:t>Finding the best place to build Hotel without Restaurant.</a:t>
            </a:r>
          </a:p>
          <a:p>
            <a:r>
              <a:rPr lang="en-US" sz="2400" dirty="0">
                <a:ea typeface="+mn-lt"/>
                <a:cs typeface="+mn-lt"/>
              </a:rPr>
              <a:t>West Java Province and East Java Province</a:t>
            </a:r>
            <a:endParaRPr lang="en-US" sz="2400" dirty="0">
              <a:cs typeface="Calibri"/>
            </a:endParaRPr>
          </a:p>
          <a:p>
            <a:endParaRPr lang="en-US" sz="2400" dirty="0"/>
          </a:p>
          <a:p>
            <a:endParaRPr lang="en-US" sz="2400" dirty="0"/>
          </a:p>
        </p:txBody>
      </p:sp>
      <p:sp>
        <p:nvSpPr>
          <p:cNvPr id="5" name="Title 1">
            <a:extLst>
              <a:ext uri="{FF2B5EF4-FFF2-40B4-BE49-F238E27FC236}">
                <a16:creationId xmlns:a16="http://schemas.microsoft.com/office/drawing/2014/main" id="{775F5247-39DE-4F73-9C4B-BBA4D938BDBC}"/>
              </a:ext>
            </a:extLst>
          </p:cNvPr>
          <p:cNvSpPr txBox="1">
            <a:spLocks/>
          </p:cNvSpPr>
          <p:nvPr/>
        </p:nvSpPr>
        <p:spPr>
          <a:xfrm>
            <a:off x="1748287" y="2899405"/>
            <a:ext cx="9144000" cy="8204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7" name="Subtitle 2">
            <a:extLst>
              <a:ext uri="{FF2B5EF4-FFF2-40B4-BE49-F238E27FC236}">
                <a16:creationId xmlns:a16="http://schemas.microsoft.com/office/drawing/2014/main" id="{6B1DD51C-3C49-4467-BD07-21D26AE206F9}"/>
              </a:ext>
            </a:extLst>
          </p:cNvPr>
          <p:cNvSpPr txBox="1">
            <a:spLocks/>
          </p:cNvSpPr>
          <p:nvPr/>
        </p:nvSpPr>
        <p:spPr>
          <a:xfrm>
            <a:off x="1618891" y="4286400"/>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7458D0-47ED-45F6-8252-77D2B0370561}"/>
              </a:ext>
            </a:extLst>
          </p:cNvPr>
          <p:cNvSpPr>
            <a:spLocks noGrp="1"/>
          </p:cNvSpPr>
          <p:nvPr>
            <p:ph type="title"/>
          </p:nvPr>
        </p:nvSpPr>
        <p:spPr/>
        <p:txBody>
          <a:bodyPr/>
          <a:lstStyle/>
          <a:p>
            <a:r>
              <a:rPr lang="en-US" dirty="0"/>
              <a:t>Folium</a:t>
            </a:r>
          </a:p>
        </p:txBody>
      </p:sp>
      <p:sp>
        <p:nvSpPr>
          <p:cNvPr id="4" name="Content Placeholder 3">
            <a:extLst>
              <a:ext uri="{FF2B5EF4-FFF2-40B4-BE49-F238E27FC236}">
                <a16:creationId xmlns:a16="http://schemas.microsoft.com/office/drawing/2014/main" id="{CAC58551-8BDB-429B-8147-CBE213E09805}"/>
              </a:ext>
            </a:extLst>
          </p:cNvPr>
          <p:cNvSpPr>
            <a:spLocks noGrp="1"/>
          </p:cNvSpPr>
          <p:nvPr>
            <p:ph idx="1"/>
          </p:nvPr>
        </p:nvSpPr>
        <p:spPr>
          <a:xfrm>
            <a:off x="676656" y="2011680"/>
            <a:ext cx="10753725" cy="3502016"/>
          </a:xfrm>
        </p:spPr>
        <p:txBody>
          <a:bodyPr/>
          <a:lstStyle/>
          <a:p>
            <a:pPr marL="0" indent="0" algn="just">
              <a:lnSpc>
                <a:spcPct val="150000"/>
              </a:lnSpc>
              <a:buNone/>
            </a:pPr>
            <a:r>
              <a:rPr lang="en-US" dirty="0">
                <a:ea typeface="+mn-lt"/>
                <a:cs typeface="+mn-lt"/>
              </a:rPr>
              <a:t>Folium is a powerful python library that builds on the data wrangling strengths of the python ecosystem and the mapping strengths of the Leaflet.js library. Generally, data is manipulating in Python, and then visualize it in on a Leaflet map via Folium.</a:t>
            </a:r>
            <a:endParaRPr lang="en-US" dirty="0"/>
          </a:p>
          <a:p>
            <a:pPr>
              <a:lnSpc>
                <a:spcPct val="150000"/>
              </a:lnSpc>
            </a:pPr>
            <a:endParaRPr lang="en-US" dirty="0"/>
          </a:p>
        </p:txBody>
      </p:sp>
    </p:spTree>
    <p:extLst>
      <p:ext uri="{BB962C8B-B14F-4D97-AF65-F5344CB8AC3E}">
        <p14:creationId xmlns:p14="http://schemas.microsoft.com/office/powerpoint/2010/main" val="80173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D79C59-52EA-4806-921A-197B208341FB}"/>
              </a:ext>
            </a:extLst>
          </p:cNvPr>
          <p:cNvSpPr txBox="1">
            <a:spLocks/>
          </p:cNvSpPr>
          <p:nvPr/>
        </p:nvSpPr>
        <p:spPr>
          <a:xfrm>
            <a:off x="1536799" y="5717165"/>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dirty="0"/>
          </a:p>
        </p:txBody>
      </p:sp>
      <p:sp>
        <p:nvSpPr>
          <p:cNvPr id="5" name="Picture Placeholder 4">
            <a:extLst>
              <a:ext uri="{FF2B5EF4-FFF2-40B4-BE49-F238E27FC236}">
                <a16:creationId xmlns:a16="http://schemas.microsoft.com/office/drawing/2014/main" id="{2CC04022-139C-4F60-97FE-7921F90BF792}"/>
              </a:ext>
            </a:extLst>
          </p:cNvPr>
          <p:cNvSpPr>
            <a:spLocks noGrp="1"/>
          </p:cNvSpPr>
          <p:nvPr>
            <p:ph type="pic" idx="1"/>
          </p:nvPr>
        </p:nvSpPr>
        <p:spPr/>
      </p:sp>
      <p:sp>
        <p:nvSpPr>
          <p:cNvPr id="6" name="Text Placeholder 5">
            <a:extLst>
              <a:ext uri="{FF2B5EF4-FFF2-40B4-BE49-F238E27FC236}">
                <a16:creationId xmlns:a16="http://schemas.microsoft.com/office/drawing/2014/main" id="{B85F6F6E-1F30-4FAE-A10E-C1BEE87CFCC9}"/>
              </a:ext>
            </a:extLst>
          </p:cNvPr>
          <p:cNvSpPr>
            <a:spLocks noGrp="1"/>
          </p:cNvSpPr>
          <p:nvPr>
            <p:ph type="body" sz="half" idx="2"/>
          </p:nvPr>
        </p:nvSpPr>
        <p:spPr>
          <a:xfrm>
            <a:off x="1314401" y="5860699"/>
            <a:ext cx="9229344" cy="533400"/>
          </a:xfrm>
        </p:spPr>
        <p:txBody>
          <a:bodyPr>
            <a:normAutofit/>
          </a:bodyPr>
          <a:lstStyle/>
          <a:p>
            <a:pPr algn="ctr"/>
            <a:r>
              <a:rPr lang="en-US" sz="2800" dirty="0">
                <a:solidFill>
                  <a:schemeClr val="bg1"/>
                </a:solidFill>
                <a:ea typeface="+mj-lt"/>
                <a:cs typeface="+mj-lt"/>
              </a:rPr>
              <a:t>Example Folium map of Jakarta</a:t>
            </a:r>
            <a:endParaRPr lang="en-US" sz="2800" dirty="0">
              <a:solidFill>
                <a:schemeClr val="bg1"/>
              </a:solidFill>
            </a:endParaRPr>
          </a:p>
        </p:txBody>
      </p:sp>
      <p:pic>
        <p:nvPicPr>
          <p:cNvPr id="4" name="Picture 4" descr="Map&#10;&#10;Description automatically generated">
            <a:extLst>
              <a:ext uri="{FF2B5EF4-FFF2-40B4-BE49-F238E27FC236}">
                <a16:creationId xmlns:a16="http://schemas.microsoft.com/office/drawing/2014/main" id="{F14D469F-02A4-4889-85EF-B5A149BD88C4}"/>
              </a:ext>
            </a:extLst>
          </p:cNvPr>
          <p:cNvPicPr>
            <a:picLocks noChangeAspect="1"/>
          </p:cNvPicPr>
          <p:nvPr/>
        </p:nvPicPr>
        <p:blipFill>
          <a:blip r:embed="rId2"/>
          <a:stretch>
            <a:fillRect/>
          </a:stretch>
        </p:blipFill>
        <p:spPr>
          <a:xfrm>
            <a:off x="1761077" y="23428"/>
            <a:ext cx="8335991" cy="5379291"/>
          </a:xfrm>
          <a:prstGeom prst="rect">
            <a:avLst/>
          </a:prstGeom>
        </p:spPr>
      </p:pic>
    </p:spTree>
    <p:extLst>
      <p:ext uri="{BB962C8B-B14F-4D97-AF65-F5344CB8AC3E}">
        <p14:creationId xmlns:p14="http://schemas.microsoft.com/office/powerpoint/2010/main" val="226825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5252464E-C71B-4ADE-807F-919C58E877CC}"/>
              </a:ext>
            </a:extLst>
          </p:cNvPr>
          <p:cNvSpPr txBox="1">
            <a:spLocks/>
          </p:cNvSpPr>
          <p:nvPr/>
        </p:nvSpPr>
        <p:spPr>
          <a:xfrm>
            <a:off x="848265" y="1531699"/>
            <a:ext cx="9144000" cy="4919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endParaRPr lang="en-US" dirty="0"/>
          </a:p>
        </p:txBody>
      </p:sp>
      <p:sp>
        <p:nvSpPr>
          <p:cNvPr id="4" name="Title 1">
            <a:extLst>
              <a:ext uri="{FF2B5EF4-FFF2-40B4-BE49-F238E27FC236}">
                <a16:creationId xmlns:a16="http://schemas.microsoft.com/office/drawing/2014/main" id="{58795946-F463-4D0B-B910-2F2183B289E5}"/>
              </a:ext>
            </a:extLst>
          </p:cNvPr>
          <p:cNvSpPr txBox="1">
            <a:spLocks/>
          </p:cNvSpPr>
          <p:nvPr/>
        </p:nvSpPr>
        <p:spPr>
          <a:xfrm>
            <a:off x="718868" y="504136"/>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cs typeface="Calibri Light"/>
            </a:endParaRPr>
          </a:p>
        </p:txBody>
      </p:sp>
      <p:sp>
        <p:nvSpPr>
          <p:cNvPr id="5" name="Title 4">
            <a:extLst>
              <a:ext uri="{FF2B5EF4-FFF2-40B4-BE49-F238E27FC236}">
                <a16:creationId xmlns:a16="http://schemas.microsoft.com/office/drawing/2014/main" id="{33282248-BBE8-46F0-87FF-749D62FBBC25}"/>
              </a:ext>
            </a:extLst>
          </p:cNvPr>
          <p:cNvSpPr>
            <a:spLocks noGrp="1"/>
          </p:cNvSpPr>
          <p:nvPr>
            <p:ph type="title"/>
          </p:nvPr>
        </p:nvSpPr>
        <p:spPr>
          <a:xfrm>
            <a:off x="657606" y="702600"/>
            <a:ext cx="10772775" cy="1658198"/>
          </a:xfrm>
        </p:spPr>
        <p:txBody>
          <a:bodyPr>
            <a:normAutofit/>
          </a:bodyPr>
          <a:lstStyle/>
          <a:p>
            <a:pPr marL="228600" indent="-228600">
              <a:lnSpc>
                <a:spcPct val="90000"/>
              </a:lnSpc>
              <a:spcBef>
                <a:spcPts val="1000"/>
              </a:spcBef>
            </a:pPr>
            <a:r>
              <a:rPr lang="en-US" sz="3200" dirty="0"/>
              <a:t>  Neighborhood Exploration and Cluster – West Java and East Java</a:t>
            </a:r>
          </a:p>
        </p:txBody>
      </p:sp>
      <p:sp>
        <p:nvSpPr>
          <p:cNvPr id="6" name="Content Placeholder 5">
            <a:extLst>
              <a:ext uri="{FF2B5EF4-FFF2-40B4-BE49-F238E27FC236}">
                <a16:creationId xmlns:a16="http://schemas.microsoft.com/office/drawing/2014/main" id="{C32CADFB-7CF2-45BD-946E-0A848B16378F}"/>
              </a:ext>
            </a:extLst>
          </p:cNvPr>
          <p:cNvSpPr>
            <a:spLocks noGrp="1"/>
          </p:cNvSpPr>
          <p:nvPr>
            <p:ph idx="1"/>
          </p:nvPr>
        </p:nvSpPr>
        <p:spPr/>
        <p:txBody>
          <a:bodyPr>
            <a:normAutofit/>
          </a:bodyPr>
          <a:lstStyle/>
          <a:p>
            <a:pPr marL="0" indent="0">
              <a:lnSpc>
                <a:spcPct val="150000"/>
              </a:lnSpc>
              <a:spcBef>
                <a:spcPts val="0"/>
              </a:spcBef>
              <a:buNone/>
            </a:pPr>
            <a:r>
              <a:rPr lang="en-US" sz="2000" dirty="0">
                <a:ea typeface="+mn-lt"/>
                <a:cs typeface="+mn-lt"/>
              </a:rPr>
              <a:t>For the neighborhood exploration, the Foursquare API was used. The get request was deployed on the Foursquare URL to get the category types of venues limiting the number of venues to 100 within a 500 </a:t>
            </a:r>
            <a:r>
              <a:rPr lang="en-US" sz="2000" dirty="0" err="1">
                <a:ea typeface="+mn-lt"/>
                <a:cs typeface="+mn-lt"/>
              </a:rPr>
              <a:t>radius.Because</a:t>
            </a:r>
            <a:r>
              <a:rPr lang="en-US" sz="2000" dirty="0">
                <a:ea typeface="+mn-lt"/>
                <a:cs typeface="+mn-lt"/>
              </a:rPr>
              <a:t> the aim of the project is to determine the cluster of venues in the neighborhoods, one-hot encoding was performed on the venue categories to get dummies for each venue. That is to say, the venues were coded into 0s and 1s. The result was then grouped by neighborhood by taking the mean of the frequency of occurrence of each category.</a:t>
            </a:r>
            <a:endParaRPr lang="en-US" sz="2000" dirty="0"/>
          </a:p>
          <a:p>
            <a:pPr marL="0" indent="0">
              <a:lnSpc>
                <a:spcPct val="150000"/>
              </a:lnSpc>
              <a:spcBef>
                <a:spcPts val="0"/>
              </a:spcBef>
            </a:pPr>
            <a:endParaRPr lang="en-US" sz="2000" dirty="0"/>
          </a:p>
        </p:txBody>
      </p:sp>
    </p:spTree>
    <p:extLst>
      <p:ext uri="{BB962C8B-B14F-4D97-AF65-F5344CB8AC3E}">
        <p14:creationId xmlns:p14="http://schemas.microsoft.com/office/powerpoint/2010/main" val="317679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id="{9917EE13-0236-4469-B81A-C0CF929B9403}"/>
              </a:ext>
            </a:extLst>
          </p:cNvPr>
          <p:cNvPicPr>
            <a:picLocks noChangeAspect="1"/>
          </p:cNvPicPr>
          <p:nvPr/>
        </p:nvPicPr>
        <p:blipFill>
          <a:blip r:embed="rId2"/>
          <a:stretch>
            <a:fillRect/>
          </a:stretch>
        </p:blipFill>
        <p:spPr>
          <a:xfrm>
            <a:off x="684363" y="433404"/>
            <a:ext cx="6883879" cy="2655647"/>
          </a:xfrm>
          <a:prstGeom prst="rect">
            <a:avLst/>
          </a:prstGeom>
        </p:spPr>
      </p:pic>
      <p:pic>
        <p:nvPicPr>
          <p:cNvPr id="5" name="Picture 5" descr="A picture containing graphical user interface, text&#10;&#10;Description automatically generated">
            <a:extLst>
              <a:ext uri="{FF2B5EF4-FFF2-40B4-BE49-F238E27FC236}">
                <a16:creationId xmlns:a16="http://schemas.microsoft.com/office/drawing/2014/main" id="{45BCA08E-58A7-4A54-80DA-EA5D52240C95}"/>
              </a:ext>
            </a:extLst>
          </p:cNvPr>
          <p:cNvPicPr>
            <a:picLocks noChangeAspect="1"/>
          </p:cNvPicPr>
          <p:nvPr/>
        </p:nvPicPr>
        <p:blipFill>
          <a:blip r:embed="rId3"/>
          <a:stretch>
            <a:fillRect/>
          </a:stretch>
        </p:blipFill>
        <p:spPr>
          <a:xfrm>
            <a:off x="554966" y="3208811"/>
            <a:ext cx="7214558" cy="3445246"/>
          </a:xfrm>
          <a:prstGeom prst="rect">
            <a:avLst/>
          </a:prstGeom>
        </p:spPr>
      </p:pic>
    </p:spTree>
    <p:extLst>
      <p:ext uri="{BB962C8B-B14F-4D97-AF65-F5344CB8AC3E}">
        <p14:creationId xmlns:p14="http://schemas.microsoft.com/office/powerpoint/2010/main" val="324888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2441-2961-447F-940F-5FF066B6A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AA1EC9-BF80-4AFF-965A-F0788CCC669B}"/>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Using the Foursquare API, the venues within the neighborhoods in both West Java and East Java Province in a vast number of outcomes. The radius defined for the venue returned venues with 677  rows and 7 columns for both West Java and East Java. The one-hot encoding produced a total number of 677 and 128 rows and columns for West Java and East Java Province respectively. Tables below show the results of the top 3 venues in each neighborhood venues for both West Java and East Java Province was grouped by neighborhood.</a:t>
            </a:r>
            <a:endParaRPr lang="en-US" dirty="0"/>
          </a:p>
        </p:txBody>
      </p:sp>
    </p:spTree>
    <p:extLst>
      <p:ext uri="{BB962C8B-B14F-4D97-AF65-F5344CB8AC3E}">
        <p14:creationId xmlns:p14="http://schemas.microsoft.com/office/powerpoint/2010/main" val="53732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5252464E-C71B-4ADE-807F-919C58E877CC}"/>
              </a:ext>
            </a:extLst>
          </p:cNvPr>
          <p:cNvSpPr txBox="1">
            <a:spLocks/>
          </p:cNvSpPr>
          <p:nvPr/>
        </p:nvSpPr>
        <p:spPr>
          <a:xfrm>
            <a:off x="1092680" y="1488567"/>
            <a:ext cx="9144000" cy="4919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dirty="0">
              <a:ea typeface="+mn-lt"/>
              <a:cs typeface="+mn-lt"/>
            </a:endParaRPr>
          </a:p>
        </p:txBody>
      </p:sp>
      <p:sp>
        <p:nvSpPr>
          <p:cNvPr id="2" name="Title 1">
            <a:extLst>
              <a:ext uri="{FF2B5EF4-FFF2-40B4-BE49-F238E27FC236}">
                <a16:creationId xmlns:a16="http://schemas.microsoft.com/office/drawing/2014/main" id="{E5E4A7C8-2B38-49CA-AA42-826B21A8F983}"/>
              </a:ext>
            </a:extLst>
          </p:cNvPr>
          <p:cNvSpPr txBox="1">
            <a:spLocks/>
          </p:cNvSpPr>
          <p:nvPr/>
        </p:nvSpPr>
        <p:spPr>
          <a:xfrm>
            <a:off x="416944" y="604778"/>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cs typeface="Calibri Light"/>
            </a:endParaRPr>
          </a:p>
        </p:txBody>
      </p:sp>
      <p:sp>
        <p:nvSpPr>
          <p:cNvPr id="3" name="Title 2">
            <a:extLst>
              <a:ext uri="{FF2B5EF4-FFF2-40B4-BE49-F238E27FC236}">
                <a16:creationId xmlns:a16="http://schemas.microsoft.com/office/drawing/2014/main" id="{36DF8D6E-5F56-4E64-B418-536042594056}"/>
              </a:ext>
            </a:extLst>
          </p:cNvPr>
          <p:cNvSpPr>
            <a:spLocks noGrp="1"/>
          </p:cNvSpPr>
          <p:nvPr>
            <p:ph type="title"/>
          </p:nvPr>
        </p:nvSpPr>
        <p:spPr>
          <a:xfrm>
            <a:off x="657224" y="968991"/>
            <a:ext cx="10772775" cy="1188740"/>
          </a:xfrm>
        </p:spPr>
        <p:txBody>
          <a:bodyPr>
            <a:noAutofit/>
          </a:bodyPr>
          <a:lstStyle/>
          <a:p>
            <a:pPr>
              <a:lnSpc>
                <a:spcPct val="90000"/>
              </a:lnSpc>
              <a:spcBef>
                <a:spcPts val="1000"/>
              </a:spcBef>
            </a:pPr>
            <a:r>
              <a:rPr lang="en-US" sz="4000" dirty="0"/>
              <a:t>  Cluster of Neighborhoods in </a:t>
            </a:r>
            <a:r>
              <a:rPr lang="en-US" sz="4000" dirty="0">
                <a:ea typeface="+mj-lt"/>
                <a:cs typeface="+mj-lt"/>
              </a:rPr>
              <a:t>West Java and East Java.</a:t>
            </a:r>
            <a:endParaRPr lang="en-US" sz="4000" dirty="0"/>
          </a:p>
        </p:txBody>
      </p:sp>
      <p:sp>
        <p:nvSpPr>
          <p:cNvPr id="4" name="Content Placeholder 3">
            <a:extLst>
              <a:ext uri="{FF2B5EF4-FFF2-40B4-BE49-F238E27FC236}">
                <a16:creationId xmlns:a16="http://schemas.microsoft.com/office/drawing/2014/main" id="{7E718B25-335D-418A-B05D-E2790A79BA6F}"/>
              </a:ext>
            </a:extLst>
          </p:cNvPr>
          <p:cNvSpPr>
            <a:spLocks noGrp="1"/>
          </p:cNvSpPr>
          <p:nvPr>
            <p:ph idx="1"/>
          </p:nvPr>
        </p:nvSpPr>
        <p:spPr/>
        <p:txBody>
          <a:bodyPr>
            <a:normAutofit fontScale="55000" lnSpcReduction="20000"/>
          </a:bodyPr>
          <a:lstStyle/>
          <a:p>
            <a:pPr marL="0" indent="0" algn="just">
              <a:lnSpc>
                <a:spcPct val="170000"/>
              </a:lnSpc>
              <a:spcBef>
                <a:spcPts val="0"/>
              </a:spcBef>
              <a:buNone/>
            </a:pPr>
            <a:r>
              <a:rPr lang="en-US" dirty="0">
                <a:ea typeface="+mn-lt"/>
                <a:cs typeface="+mn-lt"/>
              </a:rPr>
              <a:t>For the clustering of venues categories in the neighborhoods, the k-means  cluster was employed. to cluster the neighborhood into 4 clusters. The k-means clustering machine learning algorithm is an unsupervised clustering technique searches for a pre-determined number of clusters within an unlabeled multidimensional dataset. It accomplishes this using a simple conception of what the optimal clustering looks like:</a:t>
            </a:r>
            <a:endParaRPr lang="en-US" dirty="0"/>
          </a:p>
          <a:p>
            <a:pPr marL="0" indent="0">
              <a:lnSpc>
                <a:spcPct val="170000"/>
              </a:lnSpc>
              <a:spcBef>
                <a:spcPts val="0"/>
              </a:spcBef>
              <a:buNone/>
            </a:pPr>
            <a:endParaRPr lang="en-US" dirty="0">
              <a:ea typeface="+mn-lt"/>
              <a:cs typeface="+mn-lt"/>
            </a:endParaRPr>
          </a:p>
          <a:p>
            <a:pPr marL="342900" lvl="1">
              <a:lnSpc>
                <a:spcPct val="170000"/>
              </a:lnSpc>
              <a:spcBef>
                <a:spcPts val="0"/>
              </a:spcBef>
              <a:buFont typeface="Arial" panose="020B0604020202020204" pitchFamily="34" charset="0"/>
              <a:buChar char="•"/>
            </a:pPr>
            <a:r>
              <a:rPr lang="en-US" dirty="0">
                <a:ea typeface="+mn-lt"/>
                <a:cs typeface="+mn-lt"/>
              </a:rPr>
              <a:t>The "cluster center" is the arithmetic mean of all the points belonging to the cluster.</a:t>
            </a:r>
          </a:p>
          <a:p>
            <a:pPr marL="342900" lvl="1">
              <a:lnSpc>
                <a:spcPct val="170000"/>
              </a:lnSpc>
              <a:spcBef>
                <a:spcPts val="0"/>
              </a:spcBef>
              <a:buFont typeface="Arial" panose="020B0604020202020204" pitchFamily="34" charset="0"/>
              <a:buChar char="•"/>
            </a:pPr>
            <a:r>
              <a:rPr lang="en-US" dirty="0">
                <a:ea typeface="+mn-lt"/>
                <a:cs typeface="+mn-lt"/>
              </a:rPr>
              <a:t>Each point is closer to its own cluster center than to other cluster centers in the dataset.</a:t>
            </a:r>
            <a:endParaRPr lang="en-US" dirty="0"/>
          </a:p>
          <a:p>
            <a:pPr marL="0" indent="0" algn="just">
              <a:lnSpc>
                <a:spcPct val="170000"/>
              </a:lnSpc>
              <a:spcBef>
                <a:spcPts val="0"/>
              </a:spcBef>
              <a:buNone/>
            </a:pPr>
            <a:endParaRPr lang="en-US" dirty="0">
              <a:ea typeface="+mn-lt"/>
              <a:cs typeface="+mn-lt"/>
            </a:endParaRPr>
          </a:p>
          <a:p>
            <a:pPr marL="0" indent="0" algn="just">
              <a:lnSpc>
                <a:spcPct val="170000"/>
              </a:lnSpc>
              <a:spcBef>
                <a:spcPts val="0"/>
              </a:spcBef>
              <a:buNone/>
            </a:pPr>
            <a:r>
              <a:rPr lang="en-US" dirty="0">
                <a:ea typeface="+mn-lt"/>
                <a:cs typeface="+mn-lt"/>
              </a:rPr>
              <a:t>The two assumptions above are presumably the basis of the k-means model. To be able to produce the clusters and visualize it on a map, the sliced West Java and East Java data were merged with the grouped venue data. This was done so that the coordinates form the sliced data can aid in visualizing the clusters on a map.</a:t>
            </a:r>
          </a:p>
          <a:p>
            <a:pPr marL="0" indent="0">
              <a:lnSpc>
                <a:spcPct val="170000"/>
              </a:lnSpc>
              <a:spcBef>
                <a:spcPts val="0"/>
              </a:spcBef>
            </a:pPr>
            <a:endParaRPr lang="en-US" dirty="0"/>
          </a:p>
        </p:txBody>
      </p:sp>
    </p:spTree>
    <p:extLst>
      <p:ext uri="{BB962C8B-B14F-4D97-AF65-F5344CB8AC3E}">
        <p14:creationId xmlns:p14="http://schemas.microsoft.com/office/powerpoint/2010/main" val="44537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5522F8-5F77-4C8E-BC81-17F6208963DA}"/>
              </a:ext>
            </a:extLst>
          </p:cNvPr>
          <p:cNvSpPr txBox="1">
            <a:spLocks/>
          </p:cNvSpPr>
          <p:nvPr/>
        </p:nvSpPr>
        <p:spPr>
          <a:xfrm>
            <a:off x="474453" y="748551"/>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lnSpc>
                <a:spcPct val="90000"/>
              </a:lnSpc>
              <a:spcBef>
                <a:spcPts val="1000"/>
              </a:spcBef>
            </a:pPr>
            <a:r>
              <a:rPr lang="en-US"/>
              <a:t>Result</a:t>
            </a:r>
          </a:p>
          <a:p>
            <a:pPr marL="228600" indent="-228600">
              <a:lnSpc>
                <a:spcPct val="90000"/>
              </a:lnSpc>
              <a:spcBef>
                <a:spcPts val="1000"/>
              </a:spcBef>
            </a:pPr>
            <a:endParaRPr lang="en-US" dirty="0">
              <a:ea typeface="+mj-lt"/>
              <a:cs typeface="+mj-lt"/>
            </a:endParaRPr>
          </a:p>
          <a:p>
            <a:endParaRPr lang="en-US" dirty="0">
              <a:cs typeface="Calibri Light"/>
            </a:endParaRPr>
          </a:p>
        </p:txBody>
      </p:sp>
      <p:pic>
        <p:nvPicPr>
          <p:cNvPr id="2" name="Picture 2" descr="Graphical user interface, application, table&#10;&#10;Description automatically generated">
            <a:extLst>
              <a:ext uri="{FF2B5EF4-FFF2-40B4-BE49-F238E27FC236}">
                <a16:creationId xmlns:a16="http://schemas.microsoft.com/office/drawing/2014/main" id="{C2A110A2-FB11-44B9-B630-2BB7EBAA6F79}"/>
              </a:ext>
            </a:extLst>
          </p:cNvPr>
          <p:cNvPicPr>
            <a:picLocks noChangeAspect="1"/>
          </p:cNvPicPr>
          <p:nvPr/>
        </p:nvPicPr>
        <p:blipFill>
          <a:blip r:embed="rId2"/>
          <a:stretch>
            <a:fillRect/>
          </a:stretch>
        </p:blipFill>
        <p:spPr>
          <a:xfrm>
            <a:off x="655609" y="1803666"/>
            <a:ext cx="6711350" cy="4041424"/>
          </a:xfrm>
          <a:prstGeom prst="rect">
            <a:avLst/>
          </a:prstGeom>
        </p:spPr>
      </p:pic>
      <p:sp>
        <p:nvSpPr>
          <p:cNvPr id="5" name="Title 1">
            <a:extLst>
              <a:ext uri="{FF2B5EF4-FFF2-40B4-BE49-F238E27FC236}">
                <a16:creationId xmlns:a16="http://schemas.microsoft.com/office/drawing/2014/main" id="{51D79C59-52EA-4806-921A-197B208341FB}"/>
              </a:ext>
            </a:extLst>
          </p:cNvPr>
          <p:cNvSpPr txBox="1">
            <a:spLocks/>
          </p:cNvSpPr>
          <p:nvPr/>
        </p:nvSpPr>
        <p:spPr>
          <a:xfrm>
            <a:off x="655609" y="5575497"/>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ea typeface="+mj-lt"/>
                <a:cs typeface="+mj-lt"/>
              </a:rPr>
              <a:t>West Java Data (</a:t>
            </a:r>
            <a:r>
              <a:rPr lang="en-US" sz="1600" dirty="0" err="1">
                <a:ea typeface="+mj-lt"/>
                <a:cs typeface="+mj-lt"/>
              </a:rPr>
              <a:t>jabar_data</a:t>
            </a:r>
            <a:r>
              <a:rPr lang="en-US" sz="1600" dirty="0">
                <a:ea typeface="+mj-lt"/>
                <a:cs typeface="+mj-lt"/>
              </a:rPr>
              <a:t>)</a:t>
            </a:r>
            <a:endParaRPr lang="en-US" sz="1600" dirty="0"/>
          </a:p>
        </p:txBody>
      </p:sp>
    </p:spTree>
    <p:extLst>
      <p:ext uri="{BB962C8B-B14F-4D97-AF65-F5344CB8AC3E}">
        <p14:creationId xmlns:p14="http://schemas.microsoft.com/office/powerpoint/2010/main" val="2825453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1ED6847D-9DFF-49A5-8F21-F98A387785A4}"/>
              </a:ext>
            </a:extLst>
          </p:cNvPr>
          <p:cNvPicPr>
            <a:picLocks noChangeAspect="1"/>
          </p:cNvPicPr>
          <p:nvPr/>
        </p:nvPicPr>
        <p:blipFill>
          <a:blip r:embed="rId2"/>
          <a:stretch>
            <a:fillRect/>
          </a:stretch>
        </p:blipFill>
        <p:spPr>
          <a:xfrm>
            <a:off x="655609" y="1095241"/>
            <a:ext cx="6510067" cy="4480256"/>
          </a:xfrm>
          <a:prstGeom prst="rect">
            <a:avLst/>
          </a:prstGeom>
        </p:spPr>
      </p:pic>
      <p:sp>
        <p:nvSpPr>
          <p:cNvPr id="3" name="Title 1">
            <a:extLst>
              <a:ext uri="{FF2B5EF4-FFF2-40B4-BE49-F238E27FC236}">
                <a16:creationId xmlns:a16="http://schemas.microsoft.com/office/drawing/2014/main" id="{51D79C59-52EA-4806-921A-197B208341FB}"/>
              </a:ext>
            </a:extLst>
          </p:cNvPr>
          <p:cNvSpPr txBox="1">
            <a:spLocks/>
          </p:cNvSpPr>
          <p:nvPr/>
        </p:nvSpPr>
        <p:spPr>
          <a:xfrm>
            <a:off x="655609" y="5408072"/>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ea typeface="+mj-lt"/>
                <a:cs typeface="+mj-lt"/>
              </a:rPr>
              <a:t>East Java Data (</a:t>
            </a:r>
            <a:r>
              <a:rPr lang="en-US" sz="1600" dirty="0" err="1">
                <a:ea typeface="+mj-lt"/>
                <a:cs typeface="+mj-lt"/>
              </a:rPr>
              <a:t>jatim_data</a:t>
            </a:r>
            <a:r>
              <a:rPr lang="en-US" sz="1600" dirty="0">
                <a:ea typeface="+mj-lt"/>
                <a:cs typeface="+mj-lt"/>
              </a:rPr>
              <a:t>)</a:t>
            </a:r>
            <a:endParaRPr lang="en-US" sz="1600" dirty="0"/>
          </a:p>
        </p:txBody>
      </p:sp>
    </p:spTree>
    <p:extLst>
      <p:ext uri="{BB962C8B-B14F-4D97-AF65-F5344CB8AC3E}">
        <p14:creationId xmlns:p14="http://schemas.microsoft.com/office/powerpoint/2010/main" val="221934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056F-E8F2-48BD-ADAB-B814B16C6F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905ADE-A40B-43F5-8654-482D039CF5C4}"/>
              </a:ext>
            </a:extLst>
          </p:cNvPr>
          <p:cNvSpPr>
            <a:spLocks noGrp="1"/>
          </p:cNvSpPr>
          <p:nvPr>
            <p:ph idx="1"/>
          </p:nvPr>
        </p:nvSpPr>
        <p:spPr/>
        <p:txBody>
          <a:bodyPr vert="horz" lIns="91440" tIns="45720" rIns="91440" bIns="45720" rtlCol="0" anchor="t">
            <a:normAutofit/>
          </a:bodyPr>
          <a:lstStyle/>
          <a:p>
            <a:pPr marL="0" indent="0" algn="just">
              <a:buNone/>
            </a:pPr>
            <a:r>
              <a:rPr lang="en-US" dirty="0">
                <a:ea typeface="+mn-lt"/>
                <a:cs typeface="+mn-lt"/>
              </a:rPr>
              <a:t>Since the aim of the project is to cluster the neighborhoods, the k-means algorithm is applied to the </a:t>
            </a:r>
            <a:r>
              <a:rPr lang="en-US" dirty="0" err="1">
                <a:ea typeface="+mn-lt"/>
                <a:cs typeface="+mn-lt"/>
              </a:rPr>
              <a:t>onehot</a:t>
            </a:r>
            <a:r>
              <a:rPr lang="en-US" dirty="0">
                <a:ea typeface="+mn-lt"/>
                <a:cs typeface="+mn-lt"/>
              </a:rPr>
              <a:t> encoded venue dataset, assuming there are 4 different clusters. The tables below show the neighborhood and the cluster labels assigned to it after the k-means algorithm was applied. Cluster label ‘0’ represents the 1st cluster and ‘3’ the 4th cluster. This series of plots shows the data for each pair of</a:t>
            </a:r>
            <a:endParaRPr lang="en-US" dirty="0"/>
          </a:p>
        </p:txBody>
      </p:sp>
    </p:spTree>
    <p:extLst>
      <p:ext uri="{BB962C8B-B14F-4D97-AF65-F5344CB8AC3E}">
        <p14:creationId xmlns:p14="http://schemas.microsoft.com/office/powerpoint/2010/main" val="376233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D79C59-52EA-4806-921A-197B208341FB}"/>
              </a:ext>
            </a:extLst>
          </p:cNvPr>
          <p:cNvSpPr txBox="1">
            <a:spLocks/>
          </p:cNvSpPr>
          <p:nvPr/>
        </p:nvSpPr>
        <p:spPr>
          <a:xfrm>
            <a:off x="1331344" y="5317919"/>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ea typeface="+mj-lt"/>
                <a:cs typeface="+mj-lt"/>
              </a:rPr>
              <a:t>Neighborhood cluster for West Java</a:t>
            </a:r>
            <a:endParaRPr lang="en-US" sz="1600" dirty="0"/>
          </a:p>
        </p:txBody>
      </p:sp>
      <p:pic>
        <p:nvPicPr>
          <p:cNvPr id="2" name="Picture 1"/>
          <p:cNvPicPr>
            <a:picLocks noChangeAspect="1"/>
          </p:cNvPicPr>
          <p:nvPr/>
        </p:nvPicPr>
        <p:blipFill>
          <a:blip r:embed="rId2"/>
          <a:stretch>
            <a:fillRect/>
          </a:stretch>
        </p:blipFill>
        <p:spPr>
          <a:xfrm>
            <a:off x="315398" y="691702"/>
            <a:ext cx="9021785" cy="4495800"/>
          </a:xfrm>
          <a:prstGeom prst="rect">
            <a:avLst/>
          </a:prstGeom>
        </p:spPr>
      </p:pic>
    </p:spTree>
    <p:extLst>
      <p:ext uri="{BB962C8B-B14F-4D97-AF65-F5344CB8AC3E}">
        <p14:creationId xmlns:p14="http://schemas.microsoft.com/office/powerpoint/2010/main" val="66231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ea typeface="+mn-lt"/>
                <a:cs typeface="+mn-lt"/>
              </a:rPr>
              <a:t>Business Problem</a:t>
            </a:r>
            <a:endParaRPr lang="en-US" sz="4800" dirty="0"/>
          </a:p>
        </p:txBody>
      </p:sp>
      <p:sp>
        <p:nvSpPr>
          <p:cNvPr id="3" name="Subtitle 2"/>
          <p:cNvSpPr>
            <a:spLocks noGrp="1"/>
          </p:cNvSpPr>
          <p:nvPr>
            <p:ph idx="1"/>
          </p:nvPr>
        </p:nvSpPr>
        <p:spPr/>
        <p:txBody>
          <a:bodyPr vert="horz" lIns="91440" tIns="45720" rIns="91440" bIns="45720" rtlCol="0" anchor="t">
            <a:normAutofit/>
          </a:bodyPr>
          <a:lstStyle/>
          <a:p>
            <a:pPr algn="l">
              <a:lnSpc>
                <a:spcPct val="170000"/>
              </a:lnSpc>
              <a:spcBef>
                <a:spcPts val="0"/>
              </a:spcBef>
            </a:pPr>
            <a:r>
              <a:rPr lang="en-US" sz="1400" dirty="0">
                <a:ea typeface="+mn-lt"/>
                <a:cs typeface="+mn-lt"/>
              </a:rPr>
              <a:t>In this project we will try to find the optimal location for </a:t>
            </a:r>
            <a:r>
              <a:rPr lang="en-US" sz="1400" b="1" dirty="0">
                <a:ea typeface="+mn-lt"/>
                <a:cs typeface="+mn-lt"/>
              </a:rPr>
              <a:t>a hotel with lodging facilities only without a restaurant</a:t>
            </a:r>
            <a:r>
              <a:rPr lang="en-US" sz="1400" dirty="0">
                <a:ea typeface="+mn-lt"/>
                <a:cs typeface="+mn-lt"/>
              </a:rPr>
              <a:t>. Specifically, this report will be addressed to stakeholders who are interested opening </a:t>
            </a:r>
            <a:r>
              <a:rPr lang="en-US" sz="1400" b="1" dirty="0">
                <a:ea typeface="+mn-lt"/>
                <a:cs typeface="+mn-lt"/>
              </a:rPr>
              <a:t>Hotel in West Java Province Hotel and East Java Province, Indonesia.</a:t>
            </a:r>
            <a:endParaRPr lang="en-US" sz="1400" dirty="0">
              <a:cs typeface="Calibri" panose="020F0502020204030204"/>
            </a:endParaRPr>
          </a:p>
          <a:p>
            <a:pPr algn="l">
              <a:lnSpc>
                <a:spcPct val="170000"/>
              </a:lnSpc>
              <a:spcBef>
                <a:spcPts val="0"/>
              </a:spcBef>
            </a:pPr>
            <a:endParaRPr lang="en-US" sz="1400" b="1" dirty="0">
              <a:ea typeface="+mn-lt"/>
              <a:cs typeface="+mn-lt"/>
            </a:endParaRPr>
          </a:p>
          <a:p>
            <a:pPr algn="l">
              <a:lnSpc>
                <a:spcPct val="170000"/>
              </a:lnSpc>
              <a:spcBef>
                <a:spcPts val="0"/>
              </a:spcBef>
            </a:pPr>
            <a:r>
              <a:rPr lang="en-US" sz="1400" dirty="0">
                <a:ea typeface="+mn-lt"/>
                <a:cs typeface="+mn-lt"/>
              </a:rPr>
              <a:t>Because there are many hotels in West Java Province and East Java province, we will try to provide a busy location with </a:t>
            </a:r>
            <a:r>
              <a:rPr lang="en-US" sz="1400" b="1" dirty="0">
                <a:ea typeface="+mn-lt"/>
                <a:cs typeface="+mn-lt"/>
              </a:rPr>
              <a:t>restaurants, sports bars, basketball courts, food and drink shops and entertainment areas</a:t>
            </a:r>
            <a:r>
              <a:rPr lang="en-US" sz="1400" dirty="0">
                <a:ea typeface="+mn-lt"/>
                <a:cs typeface="+mn-lt"/>
              </a:rPr>
              <a:t>. We are also very interested because hotel visitors will more freely choose the food menu around the hotel. We also prefer a location that is as close as possible to the city center, assuming that the first conditions are met.</a:t>
            </a:r>
            <a:endParaRPr lang="en-US" sz="1400" dirty="0">
              <a:cs typeface="Calibri" panose="020F0502020204030204"/>
            </a:endParaRPr>
          </a:p>
          <a:p>
            <a:pPr algn="l">
              <a:lnSpc>
                <a:spcPct val="170000"/>
              </a:lnSpc>
              <a:spcBef>
                <a:spcPts val="0"/>
              </a:spcBef>
            </a:pPr>
            <a:endParaRPr lang="en-US" sz="1400" dirty="0">
              <a:ea typeface="+mn-lt"/>
              <a:cs typeface="+mn-lt"/>
            </a:endParaRPr>
          </a:p>
          <a:p>
            <a:pPr algn="l">
              <a:lnSpc>
                <a:spcPct val="170000"/>
              </a:lnSpc>
              <a:spcBef>
                <a:spcPts val="0"/>
              </a:spcBef>
            </a:pPr>
            <a:r>
              <a:rPr lang="en-US" sz="1400" dirty="0">
                <a:ea typeface="+mn-lt"/>
                <a:cs typeface="+mn-lt"/>
              </a:rPr>
              <a:t>We will use the power of our data science to generate some of the environments that best fit this criterion. The advantages of each region will then manifest the business clearly so that the best outcome can be chosen by the stakeholders.</a:t>
            </a:r>
          </a:p>
          <a:p>
            <a:pPr algn="l">
              <a:lnSpc>
                <a:spcPct val="170000"/>
              </a:lnSpc>
              <a:spcBef>
                <a:spcPts val="0"/>
              </a:spcBef>
            </a:pPr>
            <a:endParaRPr lang="en-US" sz="1400" dirty="0">
              <a:cs typeface="Calibri"/>
            </a:endParaRPr>
          </a:p>
        </p:txBody>
      </p:sp>
    </p:spTree>
    <p:extLst>
      <p:ext uri="{BB962C8B-B14F-4D97-AF65-F5344CB8AC3E}">
        <p14:creationId xmlns:p14="http://schemas.microsoft.com/office/powerpoint/2010/main" val="279528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D79C59-52EA-4806-921A-197B208341FB}"/>
              </a:ext>
            </a:extLst>
          </p:cNvPr>
          <p:cNvSpPr txBox="1">
            <a:spLocks/>
          </p:cNvSpPr>
          <p:nvPr/>
        </p:nvSpPr>
        <p:spPr>
          <a:xfrm>
            <a:off x="1043796" y="5523980"/>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ea typeface="+mj-lt"/>
                <a:cs typeface="+mj-lt"/>
              </a:rPr>
              <a:t>Neighborhood cluster for East Java</a:t>
            </a:r>
            <a:endParaRPr lang="en-US" sz="1600" dirty="0"/>
          </a:p>
        </p:txBody>
      </p:sp>
      <p:pic>
        <p:nvPicPr>
          <p:cNvPr id="2" name="Picture 1"/>
          <p:cNvPicPr>
            <a:picLocks noChangeAspect="1"/>
          </p:cNvPicPr>
          <p:nvPr/>
        </p:nvPicPr>
        <p:blipFill>
          <a:blip r:embed="rId2"/>
          <a:stretch>
            <a:fillRect/>
          </a:stretch>
        </p:blipFill>
        <p:spPr>
          <a:xfrm>
            <a:off x="579551" y="834797"/>
            <a:ext cx="8508642" cy="4492965"/>
          </a:xfrm>
          <a:prstGeom prst="rect">
            <a:avLst/>
          </a:prstGeom>
        </p:spPr>
      </p:pic>
    </p:spTree>
    <p:extLst>
      <p:ext uri="{BB962C8B-B14F-4D97-AF65-F5344CB8AC3E}">
        <p14:creationId xmlns:p14="http://schemas.microsoft.com/office/powerpoint/2010/main" val="381388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D79C59-52EA-4806-921A-197B208341FB}"/>
              </a:ext>
            </a:extLst>
          </p:cNvPr>
          <p:cNvSpPr txBox="1">
            <a:spLocks/>
          </p:cNvSpPr>
          <p:nvPr/>
        </p:nvSpPr>
        <p:spPr>
          <a:xfrm>
            <a:off x="451368" y="333794"/>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ea typeface="+mj-lt"/>
                <a:cs typeface="+mj-lt"/>
              </a:rPr>
              <a:t>West Java </a:t>
            </a:r>
            <a:r>
              <a:rPr lang="en-US" sz="1600" dirty="0"/>
              <a:t>most common venues</a:t>
            </a:r>
          </a:p>
        </p:txBody>
      </p:sp>
      <p:pic>
        <p:nvPicPr>
          <p:cNvPr id="4" name="Picture 3"/>
          <p:cNvPicPr>
            <a:picLocks noChangeAspect="1"/>
          </p:cNvPicPr>
          <p:nvPr/>
        </p:nvPicPr>
        <p:blipFill>
          <a:blip r:embed="rId2"/>
          <a:stretch>
            <a:fillRect/>
          </a:stretch>
        </p:blipFill>
        <p:spPr>
          <a:xfrm>
            <a:off x="626436" y="1154262"/>
            <a:ext cx="9934575" cy="4314825"/>
          </a:xfrm>
          <a:prstGeom prst="rect">
            <a:avLst/>
          </a:prstGeom>
        </p:spPr>
      </p:pic>
    </p:spTree>
    <p:extLst>
      <p:ext uri="{BB962C8B-B14F-4D97-AF65-F5344CB8AC3E}">
        <p14:creationId xmlns:p14="http://schemas.microsoft.com/office/powerpoint/2010/main" val="3175809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D79C59-52EA-4806-921A-197B208341FB}"/>
              </a:ext>
            </a:extLst>
          </p:cNvPr>
          <p:cNvSpPr txBox="1">
            <a:spLocks/>
          </p:cNvSpPr>
          <p:nvPr/>
        </p:nvSpPr>
        <p:spPr>
          <a:xfrm>
            <a:off x="335457" y="514099"/>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ea typeface="+mj-lt"/>
                <a:cs typeface="+mj-lt"/>
              </a:rPr>
              <a:t>East Java </a:t>
            </a:r>
            <a:r>
              <a:rPr lang="en-US" sz="1600" dirty="0"/>
              <a:t>most common venues</a:t>
            </a:r>
          </a:p>
        </p:txBody>
      </p:sp>
      <p:pic>
        <p:nvPicPr>
          <p:cNvPr id="4" name="Picture 3"/>
          <p:cNvPicPr>
            <a:picLocks noChangeAspect="1"/>
          </p:cNvPicPr>
          <p:nvPr/>
        </p:nvPicPr>
        <p:blipFill>
          <a:blip r:embed="rId2"/>
          <a:stretch>
            <a:fillRect/>
          </a:stretch>
        </p:blipFill>
        <p:spPr>
          <a:xfrm>
            <a:off x="438553" y="1334567"/>
            <a:ext cx="10001250" cy="4333875"/>
          </a:xfrm>
          <a:prstGeom prst="rect">
            <a:avLst/>
          </a:prstGeom>
        </p:spPr>
      </p:pic>
    </p:spTree>
    <p:extLst>
      <p:ext uri="{BB962C8B-B14F-4D97-AF65-F5344CB8AC3E}">
        <p14:creationId xmlns:p14="http://schemas.microsoft.com/office/powerpoint/2010/main" val="1356707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77863" y="391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A91FADE3-5657-4D4C-8F26-39E1B642D2F5}"/>
              </a:ext>
            </a:extLst>
          </p:cNvPr>
          <p:cNvSpPr>
            <a:spLocks noGrp="1"/>
          </p:cNvSpPr>
          <p:nvPr>
            <p:ph idx="1"/>
          </p:nvPr>
        </p:nvSpPr>
        <p:spPr>
          <a:xfrm>
            <a:off x="719137" y="706970"/>
            <a:ext cx="10753725" cy="5444060"/>
          </a:xfrm>
        </p:spPr>
        <p:txBody>
          <a:bodyPr>
            <a:normAutofit fontScale="92500" lnSpcReduction="10000"/>
          </a:bodyPr>
          <a:lstStyle/>
          <a:p>
            <a:pPr marL="0" indent="0">
              <a:lnSpc>
                <a:spcPct val="150000"/>
              </a:lnSpc>
              <a:buNone/>
            </a:pPr>
            <a:r>
              <a:rPr lang="en-US" dirty="0">
                <a:ea typeface="+mn-lt"/>
                <a:cs typeface="+mn-lt"/>
              </a:rPr>
              <a:t>From the exploratory analysis, it seems a lot of the neighborhoods are in the cluster for both West Java and East Java Province. When we look at the clusters for West Java, it becomes clear that the first two most common venues in the neighborhoods contain a lot of mixed amenities: </a:t>
            </a:r>
            <a:r>
              <a:rPr lang="en-US" dirty="0"/>
              <a:t>Chinese Restaurant</a:t>
            </a:r>
            <a:r>
              <a:rPr lang="en-US" dirty="0">
                <a:ea typeface="+mn-lt"/>
                <a:cs typeface="+mn-lt"/>
              </a:rPr>
              <a:t>, </a:t>
            </a:r>
            <a:r>
              <a:rPr lang="en-US" dirty="0"/>
              <a:t>Indonesian Restaurant</a:t>
            </a:r>
            <a:r>
              <a:rPr lang="en-US" dirty="0">
                <a:ea typeface="+mn-lt"/>
                <a:cs typeface="+mn-lt"/>
              </a:rPr>
              <a:t>, </a:t>
            </a:r>
            <a:r>
              <a:rPr lang="en-US" dirty="0"/>
              <a:t>Fast Food Restaurant</a:t>
            </a:r>
            <a:r>
              <a:rPr lang="en-US" dirty="0">
                <a:ea typeface="+mn-lt"/>
                <a:cs typeface="+mn-lt"/>
              </a:rPr>
              <a:t>, </a:t>
            </a:r>
            <a:r>
              <a:rPr lang="en-US" dirty="0"/>
              <a:t>Sundanese Restaurant</a:t>
            </a:r>
            <a:r>
              <a:rPr lang="en-US" dirty="0">
                <a:ea typeface="+mn-lt"/>
                <a:cs typeface="+mn-lt"/>
              </a:rPr>
              <a:t>, </a:t>
            </a:r>
            <a:r>
              <a:rPr lang="en-US" dirty="0"/>
              <a:t>Snack Place</a:t>
            </a:r>
            <a:r>
              <a:rPr lang="en-US" dirty="0">
                <a:ea typeface="+mn-lt"/>
                <a:cs typeface="+mn-lt"/>
              </a:rPr>
              <a:t>, </a:t>
            </a:r>
            <a:r>
              <a:rPr lang="en-US" dirty="0"/>
              <a:t>Steakhouse</a:t>
            </a:r>
            <a:r>
              <a:rPr lang="en-US" dirty="0">
                <a:ea typeface="+mn-lt"/>
                <a:cs typeface="+mn-lt"/>
              </a:rPr>
              <a:t>, </a:t>
            </a:r>
            <a:r>
              <a:rPr lang="en-US" dirty="0"/>
              <a:t>Japanese Restaurant</a:t>
            </a:r>
            <a:r>
              <a:rPr lang="en-US" dirty="0">
                <a:ea typeface="+mn-lt"/>
                <a:cs typeface="+mn-lt"/>
              </a:rPr>
              <a:t>, Fast Food Restaurant, </a:t>
            </a:r>
            <a:r>
              <a:rPr lang="en-US" dirty="0"/>
              <a:t>Pool</a:t>
            </a:r>
            <a:r>
              <a:rPr lang="en-US" dirty="0">
                <a:ea typeface="+mn-lt"/>
                <a:cs typeface="+mn-lt"/>
              </a:rPr>
              <a:t>, </a:t>
            </a:r>
            <a:r>
              <a:rPr lang="en-US" dirty="0"/>
              <a:t>Pizza Place</a:t>
            </a:r>
            <a:r>
              <a:rPr lang="en-US" dirty="0">
                <a:ea typeface="+mn-lt"/>
                <a:cs typeface="+mn-lt"/>
              </a:rPr>
              <a:t>, </a:t>
            </a:r>
            <a:r>
              <a:rPr lang="en-US" dirty="0"/>
              <a:t>Karaoke Bar</a:t>
            </a:r>
            <a:r>
              <a:rPr lang="en-US" dirty="0">
                <a:ea typeface="+mn-lt"/>
                <a:cs typeface="+mn-lt"/>
              </a:rPr>
              <a:t>, </a:t>
            </a:r>
            <a:r>
              <a:rPr lang="en-US" dirty="0"/>
              <a:t>Eastern European Restaurant</a:t>
            </a:r>
            <a:r>
              <a:rPr lang="en-US" dirty="0">
                <a:ea typeface="+mn-lt"/>
                <a:cs typeface="+mn-lt"/>
              </a:rPr>
              <a:t>. </a:t>
            </a:r>
          </a:p>
          <a:p>
            <a:pPr marL="0" indent="0">
              <a:lnSpc>
                <a:spcPct val="150000"/>
              </a:lnSpc>
              <a:buNone/>
            </a:pPr>
            <a:endParaRPr lang="en-US" dirty="0">
              <a:ea typeface="+mn-lt"/>
              <a:cs typeface="+mn-lt"/>
            </a:endParaRPr>
          </a:p>
          <a:p>
            <a:pPr marL="0" indent="0">
              <a:lnSpc>
                <a:spcPct val="150000"/>
              </a:lnSpc>
              <a:buNone/>
            </a:pPr>
            <a:r>
              <a:rPr lang="en-US" dirty="0">
                <a:ea typeface="+mn-lt"/>
                <a:cs typeface="+mn-lt"/>
              </a:rPr>
              <a:t>Again, looking at that of East Java Province, we have: </a:t>
            </a:r>
            <a:r>
              <a:rPr lang="en-US" dirty="0"/>
              <a:t>Convenience Store</a:t>
            </a:r>
            <a:r>
              <a:rPr lang="en-US" dirty="0">
                <a:ea typeface="+mn-lt"/>
                <a:cs typeface="+mn-lt"/>
              </a:rPr>
              <a:t>, </a:t>
            </a:r>
            <a:r>
              <a:rPr lang="en-US" dirty="0"/>
              <a:t>Coffee Shop</a:t>
            </a:r>
            <a:r>
              <a:rPr lang="en-US" dirty="0">
                <a:ea typeface="+mn-lt"/>
                <a:cs typeface="+mn-lt"/>
              </a:rPr>
              <a:t>, </a:t>
            </a:r>
            <a:r>
              <a:rPr lang="en-US" dirty="0"/>
              <a:t>Department Store</a:t>
            </a:r>
            <a:r>
              <a:rPr lang="en-US" dirty="0">
                <a:ea typeface="+mn-lt"/>
                <a:cs typeface="+mn-lt"/>
              </a:rPr>
              <a:t>, </a:t>
            </a:r>
            <a:r>
              <a:rPr lang="en-US" dirty="0"/>
              <a:t>Juice Bar</a:t>
            </a:r>
            <a:r>
              <a:rPr lang="en-US" dirty="0">
                <a:ea typeface="+mn-lt"/>
                <a:cs typeface="+mn-lt"/>
              </a:rPr>
              <a:t>, </a:t>
            </a:r>
            <a:r>
              <a:rPr lang="en-US" dirty="0"/>
              <a:t>Noodle House</a:t>
            </a:r>
            <a:r>
              <a:rPr lang="en-US" dirty="0">
                <a:ea typeface="+mn-lt"/>
                <a:cs typeface="+mn-lt"/>
              </a:rPr>
              <a:t>, </a:t>
            </a:r>
            <a:r>
              <a:rPr lang="en-US" dirty="0"/>
              <a:t>Japanese Restaurant</a:t>
            </a:r>
            <a:r>
              <a:rPr lang="en-US" dirty="0">
                <a:ea typeface="+mn-lt"/>
                <a:cs typeface="+mn-lt"/>
              </a:rPr>
              <a:t>, </a:t>
            </a:r>
            <a:r>
              <a:rPr lang="en-US" dirty="0"/>
              <a:t>Soup Place</a:t>
            </a:r>
            <a:r>
              <a:rPr lang="en-US" dirty="0">
                <a:ea typeface="+mn-lt"/>
                <a:cs typeface="+mn-lt"/>
              </a:rPr>
              <a:t>, </a:t>
            </a:r>
            <a:r>
              <a:rPr lang="en-US" dirty="0"/>
              <a:t>Park</a:t>
            </a:r>
            <a:r>
              <a:rPr lang="en-US" dirty="0">
                <a:ea typeface="+mn-lt"/>
                <a:cs typeface="+mn-lt"/>
              </a:rPr>
              <a:t>, and </a:t>
            </a:r>
            <a:r>
              <a:rPr lang="en-US" dirty="0"/>
              <a:t>Donut Shop.</a:t>
            </a:r>
            <a:endParaRPr lang="en-US" dirty="0">
              <a:ea typeface="+mn-lt"/>
              <a:cs typeface="+mn-lt"/>
            </a:endParaRPr>
          </a:p>
          <a:p>
            <a:pPr marL="0" indent="0">
              <a:lnSpc>
                <a:spcPct val="150000"/>
              </a:lnSpc>
            </a:pPr>
            <a:endParaRPr lang="en-US" dirty="0"/>
          </a:p>
        </p:txBody>
      </p:sp>
    </p:spTree>
    <p:extLst>
      <p:ext uri="{BB962C8B-B14F-4D97-AF65-F5344CB8AC3E}">
        <p14:creationId xmlns:p14="http://schemas.microsoft.com/office/powerpoint/2010/main" val="725633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bar chart, histogram&#10;&#10;Description automatically generated">
            <a:extLst>
              <a:ext uri="{FF2B5EF4-FFF2-40B4-BE49-F238E27FC236}">
                <a16:creationId xmlns:a16="http://schemas.microsoft.com/office/drawing/2014/main" id="{7A67FD98-6DDA-486E-A36F-A219973EBB7E}"/>
              </a:ext>
            </a:extLst>
          </p:cNvPr>
          <p:cNvPicPr>
            <a:picLocks noChangeAspect="1"/>
          </p:cNvPicPr>
          <p:nvPr/>
        </p:nvPicPr>
        <p:blipFill>
          <a:blip r:embed="rId2"/>
          <a:stretch>
            <a:fillRect/>
          </a:stretch>
        </p:blipFill>
        <p:spPr>
          <a:xfrm>
            <a:off x="1590136" y="1553914"/>
            <a:ext cx="5690558" cy="4684701"/>
          </a:xfrm>
          <a:prstGeom prst="rect">
            <a:avLst/>
          </a:prstGeom>
        </p:spPr>
      </p:pic>
      <p:sp>
        <p:nvSpPr>
          <p:cNvPr id="4" name="Title 1">
            <a:extLst>
              <a:ext uri="{FF2B5EF4-FFF2-40B4-BE49-F238E27FC236}">
                <a16:creationId xmlns:a16="http://schemas.microsoft.com/office/drawing/2014/main" id="{51D79C59-52EA-4806-921A-197B208341FB}"/>
              </a:ext>
            </a:extLst>
          </p:cNvPr>
          <p:cNvSpPr txBox="1">
            <a:spLocks/>
          </p:cNvSpPr>
          <p:nvPr/>
        </p:nvSpPr>
        <p:spPr>
          <a:xfrm>
            <a:off x="451368" y="333794"/>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ea typeface="+mj-lt"/>
                <a:cs typeface="+mj-lt"/>
              </a:rPr>
              <a:t>West Java </a:t>
            </a:r>
            <a:r>
              <a:rPr lang="en-US" sz="1600" dirty="0"/>
              <a:t>Venue Count Bar graph</a:t>
            </a:r>
          </a:p>
        </p:txBody>
      </p:sp>
    </p:spTree>
    <p:extLst>
      <p:ext uri="{BB962C8B-B14F-4D97-AF65-F5344CB8AC3E}">
        <p14:creationId xmlns:p14="http://schemas.microsoft.com/office/powerpoint/2010/main" val="11164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a16="http://schemas.microsoft.com/office/drawing/2014/main" id="{42D6255F-07C2-428F-807B-CEC11DA38218}"/>
              </a:ext>
            </a:extLst>
          </p:cNvPr>
          <p:cNvPicPr>
            <a:picLocks noChangeAspect="1"/>
          </p:cNvPicPr>
          <p:nvPr/>
        </p:nvPicPr>
        <p:blipFill>
          <a:blip r:embed="rId2"/>
          <a:stretch>
            <a:fillRect/>
          </a:stretch>
        </p:blipFill>
        <p:spPr>
          <a:xfrm>
            <a:off x="1561381" y="1620640"/>
            <a:ext cx="5633049" cy="4594380"/>
          </a:xfrm>
          <a:prstGeom prst="rect">
            <a:avLst/>
          </a:prstGeom>
        </p:spPr>
      </p:pic>
      <p:sp>
        <p:nvSpPr>
          <p:cNvPr id="3" name="Title 1">
            <a:extLst>
              <a:ext uri="{FF2B5EF4-FFF2-40B4-BE49-F238E27FC236}">
                <a16:creationId xmlns:a16="http://schemas.microsoft.com/office/drawing/2014/main" id="{51D79C59-52EA-4806-921A-197B208341FB}"/>
              </a:ext>
            </a:extLst>
          </p:cNvPr>
          <p:cNvSpPr txBox="1">
            <a:spLocks/>
          </p:cNvSpPr>
          <p:nvPr/>
        </p:nvSpPr>
        <p:spPr>
          <a:xfrm>
            <a:off x="721825" y="800172"/>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ea typeface="+mj-lt"/>
                <a:cs typeface="+mj-lt"/>
              </a:rPr>
              <a:t>East Java </a:t>
            </a:r>
            <a:r>
              <a:rPr lang="en-US" sz="1600" dirty="0"/>
              <a:t>Venue Count Bar graph</a:t>
            </a:r>
          </a:p>
        </p:txBody>
      </p:sp>
    </p:spTree>
    <p:extLst>
      <p:ext uri="{BB962C8B-B14F-4D97-AF65-F5344CB8AC3E}">
        <p14:creationId xmlns:p14="http://schemas.microsoft.com/office/powerpoint/2010/main" val="2006610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Cluster in West Java</a:t>
            </a:r>
          </a:p>
          <a:p>
            <a:endParaRPr lang="en-US" dirty="0">
              <a:cs typeface="Calibri Light"/>
            </a:endParaRPr>
          </a:p>
        </p:txBody>
      </p:sp>
      <p:pic>
        <p:nvPicPr>
          <p:cNvPr id="3" name="Picture 2"/>
          <p:cNvPicPr>
            <a:picLocks noChangeAspect="1"/>
          </p:cNvPicPr>
          <p:nvPr/>
        </p:nvPicPr>
        <p:blipFill>
          <a:blip r:embed="rId2"/>
          <a:stretch>
            <a:fillRect/>
          </a:stretch>
        </p:blipFill>
        <p:spPr>
          <a:xfrm>
            <a:off x="622746" y="1039163"/>
            <a:ext cx="10096500" cy="1781175"/>
          </a:xfrm>
          <a:prstGeom prst="rect">
            <a:avLst/>
          </a:prstGeom>
        </p:spPr>
      </p:pic>
      <p:pic>
        <p:nvPicPr>
          <p:cNvPr id="4" name="Picture 3"/>
          <p:cNvPicPr>
            <a:picLocks noChangeAspect="1"/>
          </p:cNvPicPr>
          <p:nvPr/>
        </p:nvPicPr>
        <p:blipFill>
          <a:blip r:embed="rId3"/>
          <a:stretch>
            <a:fillRect/>
          </a:stretch>
        </p:blipFill>
        <p:spPr>
          <a:xfrm>
            <a:off x="803721" y="2923368"/>
            <a:ext cx="9915525" cy="3790950"/>
          </a:xfrm>
          <a:prstGeom prst="rect">
            <a:avLst/>
          </a:prstGeom>
        </p:spPr>
      </p:pic>
    </p:spTree>
    <p:extLst>
      <p:ext uri="{BB962C8B-B14F-4D97-AF65-F5344CB8AC3E}">
        <p14:creationId xmlns:p14="http://schemas.microsoft.com/office/powerpoint/2010/main" val="797209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Cluster in West Java</a:t>
            </a:r>
          </a:p>
          <a:p>
            <a:endParaRPr lang="en-US" dirty="0">
              <a:cs typeface="Calibri Light"/>
            </a:endParaRPr>
          </a:p>
        </p:txBody>
      </p:sp>
      <p:pic>
        <p:nvPicPr>
          <p:cNvPr id="3" name="Picture 2"/>
          <p:cNvPicPr>
            <a:picLocks noChangeAspect="1"/>
          </p:cNvPicPr>
          <p:nvPr/>
        </p:nvPicPr>
        <p:blipFill>
          <a:blip r:embed="rId2"/>
          <a:stretch>
            <a:fillRect/>
          </a:stretch>
        </p:blipFill>
        <p:spPr>
          <a:xfrm>
            <a:off x="517585" y="1658758"/>
            <a:ext cx="10229850" cy="3514725"/>
          </a:xfrm>
          <a:prstGeom prst="rect">
            <a:avLst/>
          </a:prstGeom>
        </p:spPr>
      </p:pic>
    </p:spTree>
    <p:extLst>
      <p:ext uri="{BB962C8B-B14F-4D97-AF65-F5344CB8AC3E}">
        <p14:creationId xmlns:p14="http://schemas.microsoft.com/office/powerpoint/2010/main" val="1051736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Cluster in East Java</a:t>
            </a:r>
          </a:p>
          <a:p>
            <a:endParaRPr lang="en-US" dirty="0">
              <a:cs typeface="Calibri Light"/>
            </a:endParaRPr>
          </a:p>
        </p:txBody>
      </p:sp>
      <p:pic>
        <p:nvPicPr>
          <p:cNvPr id="3" name="Picture 2"/>
          <p:cNvPicPr>
            <a:picLocks noChangeAspect="1"/>
          </p:cNvPicPr>
          <p:nvPr/>
        </p:nvPicPr>
        <p:blipFill>
          <a:blip r:embed="rId2"/>
          <a:stretch>
            <a:fillRect/>
          </a:stretch>
        </p:blipFill>
        <p:spPr>
          <a:xfrm>
            <a:off x="677617" y="937542"/>
            <a:ext cx="10115550" cy="1685925"/>
          </a:xfrm>
          <a:prstGeom prst="rect">
            <a:avLst/>
          </a:prstGeom>
        </p:spPr>
      </p:pic>
      <p:pic>
        <p:nvPicPr>
          <p:cNvPr id="4" name="Picture 3"/>
          <p:cNvPicPr>
            <a:picLocks noChangeAspect="1"/>
          </p:cNvPicPr>
          <p:nvPr/>
        </p:nvPicPr>
        <p:blipFill>
          <a:blip r:embed="rId3"/>
          <a:stretch>
            <a:fillRect/>
          </a:stretch>
        </p:blipFill>
        <p:spPr>
          <a:xfrm>
            <a:off x="725242" y="2623467"/>
            <a:ext cx="10067925" cy="4038600"/>
          </a:xfrm>
          <a:prstGeom prst="rect">
            <a:avLst/>
          </a:prstGeom>
        </p:spPr>
      </p:pic>
    </p:spTree>
    <p:extLst>
      <p:ext uri="{BB962C8B-B14F-4D97-AF65-F5344CB8AC3E}">
        <p14:creationId xmlns:p14="http://schemas.microsoft.com/office/powerpoint/2010/main" val="3206328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Cluster in East Java</a:t>
            </a:r>
          </a:p>
          <a:p>
            <a:endParaRPr lang="en-US" dirty="0">
              <a:cs typeface="Calibri Light"/>
            </a:endParaRPr>
          </a:p>
        </p:txBody>
      </p:sp>
      <p:pic>
        <p:nvPicPr>
          <p:cNvPr id="5" name="Picture 4"/>
          <p:cNvPicPr>
            <a:picLocks noChangeAspect="1"/>
          </p:cNvPicPr>
          <p:nvPr/>
        </p:nvPicPr>
        <p:blipFill>
          <a:blip r:embed="rId2"/>
          <a:stretch>
            <a:fillRect/>
          </a:stretch>
        </p:blipFill>
        <p:spPr>
          <a:xfrm>
            <a:off x="740065" y="1611470"/>
            <a:ext cx="10067925" cy="3429000"/>
          </a:xfrm>
          <a:prstGeom prst="rect">
            <a:avLst/>
          </a:prstGeom>
        </p:spPr>
      </p:pic>
    </p:spTree>
    <p:extLst>
      <p:ext uri="{BB962C8B-B14F-4D97-AF65-F5344CB8AC3E}">
        <p14:creationId xmlns:p14="http://schemas.microsoft.com/office/powerpoint/2010/main" val="63365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5252464E-C71B-4ADE-807F-919C58E877CC}"/>
              </a:ext>
            </a:extLst>
          </p:cNvPr>
          <p:cNvSpPr txBox="1">
            <a:spLocks/>
          </p:cNvSpPr>
          <p:nvPr/>
        </p:nvSpPr>
        <p:spPr>
          <a:xfrm>
            <a:off x="1624642" y="812831"/>
            <a:ext cx="9144000" cy="4919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cs typeface="Calibri"/>
            </a:endParaRPr>
          </a:p>
        </p:txBody>
      </p:sp>
      <p:sp>
        <p:nvSpPr>
          <p:cNvPr id="2" name="Title 1">
            <a:extLst>
              <a:ext uri="{FF2B5EF4-FFF2-40B4-BE49-F238E27FC236}">
                <a16:creationId xmlns:a16="http://schemas.microsoft.com/office/drawing/2014/main" id="{E215B3A8-4A73-489D-822F-EDD4271ABD26}"/>
              </a:ext>
            </a:extLst>
          </p:cNvPr>
          <p:cNvSpPr>
            <a:spLocks noGrp="1"/>
          </p:cNvSpPr>
          <p:nvPr>
            <p:ph type="title"/>
          </p:nvPr>
        </p:nvSpPr>
        <p:spPr/>
        <p:txBody>
          <a:bodyPr/>
          <a:lstStyle/>
          <a:p>
            <a:r>
              <a:rPr lang="en-US" dirty="0">
                <a:ea typeface="+mn-lt"/>
                <a:cs typeface="+mn-lt"/>
              </a:rPr>
              <a:t>Purpose of this Project</a:t>
            </a:r>
            <a:endParaRPr lang="en-US" dirty="0"/>
          </a:p>
        </p:txBody>
      </p:sp>
      <p:sp>
        <p:nvSpPr>
          <p:cNvPr id="3" name="Content Placeholder 2">
            <a:extLst>
              <a:ext uri="{FF2B5EF4-FFF2-40B4-BE49-F238E27FC236}">
                <a16:creationId xmlns:a16="http://schemas.microsoft.com/office/drawing/2014/main" id="{CF485D7C-35E6-4C8A-A90C-D8E2CBC2A58B}"/>
              </a:ext>
            </a:extLst>
          </p:cNvPr>
          <p:cNvSpPr>
            <a:spLocks noGrp="1"/>
          </p:cNvSpPr>
          <p:nvPr>
            <p:ph idx="1"/>
          </p:nvPr>
        </p:nvSpPr>
        <p:spPr/>
        <p:txBody>
          <a:bodyPr>
            <a:normAutofit fontScale="70000" lnSpcReduction="20000"/>
          </a:bodyPr>
          <a:lstStyle/>
          <a:p>
            <a:pPr marL="0" indent="0">
              <a:lnSpc>
                <a:spcPct val="160000"/>
              </a:lnSpc>
              <a:buNone/>
            </a:pPr>
            <a:r>
              <a:rPr lang="en-US" dirty="0">
                <a:ea typeface="+mn-lt"/>
                <a:cs typeface="+mn-lt"/>
              </a:rPr>
              <a:t>The dataset combines city coordinates in West Java and East Java. The datasets does not include the venues within these locations. With venue information, it would be easy to find out more information about the neighborhoods. For example, how many sports bars and restaurants there are, and any basketball courts or playgrounds? We could also need to find out about any banks and food and drink shops? It would be better to understand or make good choices about where the hotel will be built</a:t>
            </a:r>
            <a:endParaRPr lang="en-US" dirty="0">
              <a:cs typeface="Calibri" panose="020F0502020204030204"/>
            </a:endParaRPr>
          </a:p>
          <a:p>
            <a:pPr marL="0" indent="0">
              <a:lnSpc>
                <a:spcPct val="160000"/>
              </a:lnSpc>
              <a:buNone/>
            </a:pPr>
            <a:r>
              <a:rPr lang="en-US" dirty="0">
                <a:ea typeface="+mn-lt"/>
                <a:cs typeface="+mn-lt"/>
              </a:rPr>
              <a:t>Next, the reason for this project is to, algorithmically, way to use location coordinates and mark each data point into the environment in two Provinces namely West Java and East Java in Indonesia. The algorithm used is k-means clustering. The main idea is to determine neighborhood with venues clustered around each other so that one can make a decision on the right neighborhood to chose based on the proximity of amenities and venues to each other.</a:t>
            </a:r>
            <a:endParaRPr lang="en-US" b="1" dirty="0">
              <a:cs typeface="Calibri"/>
            </a:endParaRPr>
          </a:p>
          <a:p>
            <a:pPr marL="0" indent="0">
              <a:lnSpc>
                <a:spcPct val="160000"/>
              </a:lnSpc>
            </a:pPr>
            <a:endParaRPr lang="en-US" dirty="0"/>
          </a:p>
        </p:txBody>
      </p:sp>
    </p:spTree>
    <p:extLst>
      <p:ext uri="{BB962C8B-B14F-4D97-AF65-F5344CB8AC3E}">
        <p14:creationId xmlns:p14="http://schemas.microsoft.com/office/powerpoint/2010/main" val="1295684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96F574-F919-4C70-95DD-A8FF01820B69}"/>
              </a:ext>
            </a:extLst>
          </p:cNvPr>
          <p:cNvSpPr txBox="1"/>
          <p:nvPr/>
        </p:nvSpPr>
        <p:spPr>
          <a:xfrm>
            <a:off x="733550" y="1827161"/>
            <a:ext cx="10724899" cy="52247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600" b="1" u="sng" dirty="0"/>
              <a:t>For West Java</a:t>
            </a:r>
            <a:r>
              <a:rPr lang="en-US" sz="1600" dirty="0"/>
              <a:t>, Cluster 1 covering the city of </a:t>
            </a:r>
            <a:r>
              <a:rPr lang="en-US" sz="1600" dirty="0" err="1"/>
              <a:t>Tasikmalaya</a:t>
            </a:r>
            <a:r>
              <a:rPr lang="en-US" sz="1600" dirty="0"/>
              <a:t> will be selected by a stakeholder to build a hotel with authentic </a:t>
            </a:r>
            <a:r>
              <a:rPr lang="en-US" sz="1600" dirty="0" err="1"/>
              <a:t>Sundanese</a:t>
            </a:r>
            <a:r>
              <a:rPr lang="en-US" sz="1600" dirty="0"/>
              <a:t> nuances, because there are several restaurants around it including a </a:t>
            </a:r>
            <a:r>
              <a:rPr lang="en-US" sz="1600" dirty="0" err="1"/>
              <a:t>Sundanese</a:t>
            </a:r>
            <a:r>
              <a:rPr lang="en-US" sz="1600" dirty="0"/>
              <a:t> restaurant. Cluster 2 covering several cities will be chosen because the area is close to Jakarta and surrounded by many Indonesian restaurants, here it is more suitable as an alternative for people to go to Jakarta. Cluster 3 includes </a:t>
            </a:r>
            <a:r>
              <a:rPr lang="en-US" sz="1600" dirty="0" err="1"/>
              <a:t>banjar</a:t>
            </a:r>
            <a:r>
              <a:rPr lang="en-US" sz="1600" dirty="0"/>
              <a:t> which is somewhat less suitable for building hotels because there are fewer restaurants. Cluster 4 covers the city of </a:t>
            </a:r>
            <a:r>
              <a:rPr lang="en-US" sz="1600" dirty="0" err="1"/>
              <a:t>Indramayu</a:t>
            </a:r>
            <a:r>
              <a:rPr lang="en-US" sz="1600" dirty="0"/>
              <a:t> which is close to the beach, here there is a potential to build a hotel with a beach style.</a:t>
            </a:r>
          </a:p>
          <a:p>
            <a:pPr algn="just">
              <a:lnSpc>
                <a:spcPct val="150000"/>
              </a:lnSpc>
            </a:pPr>
            <a:r>
              <a:rPr lang="en-US" sz="1600" b="1" u="sng" dirty="0"/>
              <a:t>For East Java</a:t>
            </a:r>
            <a:r>
              <a:rPr lang="en-US" sz="1600" dirty="0"/>
              <a:t>, Cluster 1 covering the city of Surabaya will be chosen by a stakeholder to build a hotel with a sparkling city feel, because Surabaya is the second largest city in Indonesia and the capital of the province of East Java. Cluster 2 includes several cities in the highlands, will be chosen because of the cold area and there are a variety of Indonesian restaurants, so as to satisfy the appetite of visitors. Cluster 3 covers </a:t>
            </a:r>
            <a:r>
              <a:rPr lang="en-US" sz="1600" dirty="0" err="1"/>
              <a:t>Batu</a:t>
            </a:r>
            <a:r>
              <a:rPr lang="en-US" sz="1600" dirty="0"/>
              <a:t> City, can be an alternative to the highlands, there are many restaurants and karaoke bars, perfect for people who want to cool off. Cluster 4 covers the city of </a:t>
            </a:r>
            <a:r>
              <a:rPr lang="en-US" sz="1600" dirty="0" err="1"/>
              <a:t>Pasuruan</a:t>
            </a:r>
            <a:r>
              <a:rPr lang="en-US" sz="1600" dirty="0"/>
              <a:t>, here it is suitable for building a hotel with a beach style because it is not as busy as Surabaya, suitable for people who want to avoid noisy atmosphere.</a:t>
            </a:r>
          </a:p>
          <a:p>
            <a:pPr>
              <a:lnSpc>
                <a:spcPct val="150000"/>
              </a:lnSpc>
            </a:pPr>
            <a:endParaRPr lang="en-US" sz="1600" dirty="0">
              <a:ea typeface="+mn-lt"/>
              <a:cs typeface="+mn-lt"/>
            </a:endParaRPr>
          </a:p>
          <a:p>
            <a:pPr>
              <a:lnSpc>
                <a:spcPct val="150000"/>
              </a:lnSpc>
            </a:pPr>
            <a:endParaRPr lang="en-US" sz="1600" dirty="0">
              <a:ea typeface="+mn-lt"/>
              <a:cs typeface="+mn-lt"/>
            </a:endParaRPr>
          </a:p>
        </p:txBody>
      </p:sp>
      <p:sp>
        <p:nvSpPr>
          <p:cNvPr id="5" name="Rectangle 4"/>
          <p:cNvSpPr/>
          <p:nvPr/>
        </p:nvSpPr>
        <p:spPr>
          <a:xfrm>
            <a:off x="733549" y="1334718"/>
            <a:ext cx="10724899" cy="338554"/>
          </a:xfrm>
          <a:prstGeom prst="rect">
            <a:avLst/>
          </a:prstGeom>
        </p:spPr>
        <p:txBody>
          <a:bodyPr wrap="square">
            <a:spAutoFit/>
          </a:bodyPr>
          <a:lstStyle/>
          <a:p>
            <a:r>
              <a:rPr lang="en-US" sz="1600" dirty="0">
                <a:solidFill>
                  <a:srgbClr val="000000"/>
                </a:solidFill>
                <a:latin typeface="Roboto"/>
              </a:rPr>
              <a:t>So, the question is where one should consider establishing a hotel in West Java and East Java Provinces?</a:t>
            </a:r>
            <a:endParaRPr lang="en-US" sz="1600" dirty="0"/>
          </a:p>
        </p:txBody>
      </p:sp>
      <p:sp>
        <p:nvSpPr>
          <p:cNvPr id="6" name="Title 1">
            <a:extLst>
              <a:ext uri="{FF2B5EF4-FFF2-40B4-BE49-F238E27FC236}">
                <a16:creationId xmlns:a16="http://schemas.microsoft.com/office/drawing/2014/main" id="{1C871806-0288-4D29-80F5-BAA3F7EF9183}"/>
              </a:ext>
            </a:extLst>
          </p:cNvPr>
          <p:cNvSpPr txBox="1">
            <a:spLocks/>
          </p:cNvSpPr>
          <p:nvPr/>
        </p:nvSpPr>
        <p:spPr>
          <a:xfrm>
            <a:off x="733549" y="514250"/>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Discussion</a:t>
            </a:r>
          </a:p>
          <a:p>
            <a:endParaRPr lang="en-US" dirty="0">
              <a:cs typeface="Calibri Light"/>
            </a:endParaRPr>
          </a:p>
        </p:txBody>
      </p:sp>
    </p:spTree>
    <p:extLst>
      <p:ext uri="{BB962C8B-B14F-4D97-AF65-F5344CB8AC3E}">
        <p14:creationId xmlns:p14="http://schemas.microsoft.com/office/powerpoint/2010/main" val="551623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96F574-F919-4C70-95DD-A8FF01820B69}"/>
              </a:ext>
            </a:extLst>
          </p:cNvPr>
          <p:cNvSpPr txBox="1"/>
          <p:nvPr/>
        </p:nvSpPr>
        <p:spPr>
          <a:xfrm>
            <a:off x="1006801" y="1175954"/>
            <a:ext cx="10178398" cy="49064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400" dirty="0"/>
              <a:t>The purpose of this job is to provide the necessary facilities to help people decide where to build a hotel if they think about it. Using public data sets obtained from the web, I was able to overcome several factors by analyzing the environment in the two main Provinces of Indonesia, West Java and East Java based on the spatial distribution of places in the selected neighborhoods. </a:t>
            </a:r>
          </a:p>
          <a:p>
            <a:pPr algn="just">
              <a:lnSpc>
                <a:spcPct val="150000"/>
              </a:lnSpc>
            </a:pPr>
            <a:endParaRPr lang="en-US" sz="1400" dirty="0"/>
          </a:p>
          <a:p>
            <a:pPr algn="just">
              <a:lnSpc>
                <a:spcPct val="150000"/>
              </a:lnSpc>
            </a:pPr>
            <a:r>
              <a:rPr lang="en-US" sz="1400" dirty="0"/>
              <a:t>My analysis shows that using the folium-python library which helps build fast interactive data visualizations and the Foursquare API for environmental data collection, it is feasible to segment data for neighboring cities based on a known and accepted machine learning technique - the K-Means Algorithm. These results should be considered bound within the scope of the data set used, as no information is available about their origin. The results will be of interest to both business people and people aiming to compare different environments when thinking about staycation in different environments, given the ease of accessing multiple places in a clustered setting. </a:t>
            </a:r>
          </a:p>
          <a:p>
            <a:pPr algn="just">
              <a:lnSpc>
                <a:spcPct val="150000"/>
              </a:lnSpc>
            </a:pPr>
            <a:endParaRPr lang="en-US" sz="1400" dirty="0"/>
          </a:p>
          <a:p>
            <a:pPr algn="just">
              <a:lnSpc>
                <a:spcPct val="150000"/>
              </a:lnSpc>
            </a:pPr>
            <a:r>
              <a:rPr lang="en-US" sz="1400" dirty="0"/>
              <a:t>Of course there is still a lot of room for improvement. For example, obtaining more than the current neighborhood location to analyze and classify wide expanses of geographic settings. We were also able to use and analyze crime data - publicly available in the two provinces - to help provide sufficient room for decision-making regarding the selection of sites to relocate. This information may be very useful because we certainly don't want to do it. living in a crime-ridden environment. While the approach used here may not be robust, it does demonstrate the usefulness of environmental data analysis.</a:t>
            </a:r>
          </a:p>
        </p:txBody>
      </p:sp>
      <p:sp>
        <p:nvSpPr>
          <p:cNvPr id="5" name="Title 1">
            <a:extLst>
              <a:ext uri="{FF2B5EF4-FFF2-40B4-BE49-F238E27FC236}">
                <a16:creationId xmlns:a16="http://schemas.microsoft.com/office/drawing/2014/main" id="{1C871806-0288-4D29-80F5-BAA3F7EF9183}"/>
              </a:ext>
            </a:extLst>
          </p:cNvPr>
          <p:cNvSpPr txBox="1">
            <a:spLocks/>
          </p:cNvSpPr>
          <p:nvPr/>
        </p:nvSpPr>
        <p:spPr>
          <a:xfrm>
            <a:off x="1006801" y="355486"/>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Discussion</a:t>
            </a:r>
          </a:p>
          <a:p>
            <a:endParaRPr lang="en-US" dirty="0">
              <a:cs typeface="Calibri Light"/>
            </a:endParaRPr>
          </a:p>
        </p:txBody>
      </p:sp>
    </p:spTree>
    <p:extLst>
      <p:ext uri="{BB962C8B-B14F-4D97-AF65-F5344CB8AC3E}">
        <p14:creationId xmlns:p14="http://schemas.microsoft.com/office/powerpoint/2010/main" val="515202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1AAB6840-954C-4694-BC54-9A912F0372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098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5252464E-C71B-4ADE-807F-919C58E877CC}"/>
              </a:ext>
            </a:extLst>
          </p:cNvPr>
          <p:cNvSpPr txBox="1">
            <a:spLocks/>
          </p:cNvSpPr>
          <p:nvPr/>
        </p:nvSpPr>
        <p:spPr>
          <a:xfrm>
            <a:off x="5664379" y="3429000"/>
            <a:ext cx="9144000" cy="44018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b="1" dirty="0">
              <a:cs typeface="Calibri"/>
            </a:endParaRPr>
          </a:p>
        </p:txBody>
      </p:sp>
      <p:sp>
        <p:nvSpPr>
          <p:cNvPr id="2" name="Title 1">
            <a:extLst>
              <a:ext uri="{FF2B5EF4-FFF2-40B4-BE49-F238E27FC236}">
                <a16:creationId xmlns:a16="http://schemas.microsoft.com/office/drawing/2014/main" id="{0D9C8148-3C72-459A-A858-882555065C40}"/>
              </a:ext>
            </a:extLst>
          </p:cNvPr>
          <p:cNvSpPr>
            <a:spLocks noGrp="1"/>
          </p:cNvSpPr>
          <p:nvPr>
            <p:ph type="title"/>
          </p:nvPr>
        </p:nvSpPr>
        <p:spPr/>
        <p:txBody>
          <a:bodyPr/>
          <a:lstStyle/>
          <a:p>
            <a:r>
              <a:rPr lang="en-US" dirty="0">
                <a:ea typeface="+mn-lt"/>
                <a:cs typeface="+mn-lt"/>
              </a:rPr>
              <a:t>K-means Clustering</a:t>
            </a:r>
            <a:endParaRPr lang="en-US" dirty="0"/>
          </a:p>
        </p:txBody>
      </p:sp>
      <p:sp>
        <p:nvSpPr>
          <p:cNvPr id="3" name="Content Placeholder 2">
            <a:extLst>
              <a:ext uri="{FF2B5EF4-FFF2-40B4-BE49-F238E27FC236}">
                <a16:creationId xmlns:a16="http://schemas.microsoft.com/office/drawing/2014/main" id="{5129BB4E-AD33-4AA6-B248-E90CC3E3B2BB}"/>
              </a:ext>
            </a:extLst>
          </p:cNvPr>
          <p:cNvSpPr>
            <a:spLocks noGrp="1"/>
          </p:cNvSpPr>
          <p:nvPr>
            <p:ph idx="1"/>
          </p:nvPr>
        </p:nvSpPr>
        <p:spPr/>
        <p:txBody>
          <a:bodyPr>
            <a:normAutofit fontScale="92500"/>
          </a:bodyPr>
          <a:lstStyle/>
          <a:p>
            <a:pPr marL="0" indent="0">
              <a:lnSpc>
                <a:spcPct val="150000"/>
              </a:lnSpc>
              <a:buNone/>
            </a:pPr>
            <a:r>
              <a:rPr lang="en-US" dirty="0">
                <a:ea typeface="+mn-lt"/>
                <a:cs typeface="+mn-lt"/>
              </a:rPr>
              <a:t>The k-means clustering algorithm is an unsupervised clustering technique searches for a pre-determined number of clusters within an unlabeled multidimensional dataset. It accomplishes this using a simple conception of what the optimal clustering looks like:</a:t>
            </a:r>
            <a:endParaRPr lang="en-US" dirty="0"/>
          </a:p>
          <a:p>
            <a:pPr marL="0" indent="0">
              <a:lnSpc>
                <a:spcPct val="150000"/>
              </a:lnSpc>
              <a:buFont typeface="Arial"/>
              <a:buChar char="•"/>
            </a:pPr>
            <a:r>
              <a:rPr lang="en-US" dirty="0">
                <a:ea typeface="+mn-lt"/>
                <a:cs typeface="+mn-lt"/>
              </a:rPr>
              <a:t>The "cluster center" is the arithmetic mean of all the points belonging to the cluster.</a:t>
            </a:r>
            <a:endParaRPr lang="en-US" dirty="0"/>
          </a:p>
          <a:p>
            <a:pPr marL="0" indent="0">
              <a:lnSpc>
                <a:spcPct val="150000"/>
              </a:lnSpc>
              <a:buFont typeface="Arial"/>
              <a:buChar char="•"/>
            </a:pPr>
            <a:r>
              <a:rPr lang="en-US" dirty="0">
                <a:ea typeface="+mn-lt"/>
                <a:cs typeface="+mn-lt"/>
              </a:rPr>
              <a:t>Each point is closer to its own cluster center than to other cluster centers in the dataset.</a:t>
            </a:r>
          </a:p>
          <a:p>
            <a:pPr marL="0" indent="0">
              <a:lnSpc>
                <a:spcPct val="150000"/>
              </a:lnSpc>
              <a:buNone/>
            </a:pPr>
            <a:r>
              <a:rPr lang="en-US" dirty="0">
                <a:ea typeface="+mn-lt"/>
                <a:cs typeface="+mn-lt"/>
              </a:rPr>
              <a:t>The two assumptions above are presumably the basis of the k-means model.</a:t>
            </a:r>
          </a:p>
          <a:p>
            <a:pPr marL="0" indent="0">
              <a:lnSpc>
                <a:spcPct val="150000"/>
              </a:lnSpc>
              <a:buNone/>
            </a:pPr>
            <a:endParaRPr lang="en-US" b="1" dirty="0">
              <a:cs typeface="Calibri"/>
            </a:endParaRPr>
          </a:p>
          <a:p>
            <a:pPr marL="0" indent="0">
              <a:lnSpc>
                <a:spcPct val="150000"/>
              </a:lnSpc>
            </a:pPr>
            <a:endParaRPr lang="en-US" dirty="0"/>
          </a:p>
        </p:txBody>
      </p:sp>
    </p:spTree>
    <p:extLst>
      <p:ext uri="{BB962C8B-B14F-4D97-AF65-F5344CB8AC3E}">
        <p14:creationId xmlns:p14="http://schemas.microsoft.com/office/powerpoint/2010/main" val="394394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5252464E-C71B-4ADE-807F-919C58E877CC}"/>
              </a:ext>
            </a:extLst>
          </p:cNvPr>
          <p:cNvSpPr txBox="1">
            <a:spLocks/>
          </p:cNvSpPr>
          <p:nvPr/>
        </p:nvSpPr>
        <p:spPr>
          <a:xfrm>
            <a:off x="1047852" y="1324604"/>
            <a:ext cx="10096295" cy="5192590"/>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indent="-231775">
              <a:lnSpc>
                <a:spcPct val="170000"/>
              </a:lnSpc>
              <a:buNone/>
            </a:pPr>
            <a:r>
              <a:rPr lang="en-US" dirty="0">
                <a:ea typeface="+mn-lt"/>
                <a:cs typeface="+mn-lt"/>
              </a:rPr>
              <a:t>Based on definition of our problem, factors that will influence our </a:t>
            </a:r>
            <a:r>
              <a:rPr lang="en-US" dirty="0" err="1">
                <a:ea typeface="+mn-lt"/>
                <a:cs typeface="+mn-lt"/>
              </a:rPr>
              <a:t>decission</a:t>
            </a:r>
            <a:r>
              <a:rPr lang="en-US" dirty="0">
                <a:ea typeface="+mn-lt"/>
                <a:cs typeface="+mn-lt"/>
              </a:rPr>
              <a:t> are:</a:t>
            </a:r>
            <a:endParaRPr lang="en-US" dirty="0"/>
          </a:p>
          <a:p>
            <a:pPr marL="231775" indent="-231775">
              <a:lnSpc>
                <a:spcPct val="170000"/>
              </a:lnSpc>
              <a:buFont typeface="Arial"/>
              <a:buChar char="•"/>
            </a:pPr>
            <a:r>
              <a:rPr lang="en-US" dirty="0">
                <a:ea typeface="+mn-lt"/>
                <a:cs typeface="+mn-lt"/>
              </a:rPr>
              <a:t>number of </a:t>
            </a:r>
            <a:r>
              <a:rPr lang="en-US" b="1" dirty="0">
                <a:ea typeface="+mn-lt"/>
                <a:cs typeface="+mn-lt"/>
              </a:rPr>
              <a:t>existing restaurants, sports bars, basketball courts, food and drink shops and entertainment areas in the neighborhood</a:t>
            </a:r>
            <a:endParaRPr lang="en-US" dirty="0"/>
          </a:p>
          <a:p>
            <a:pPr marL="231775" indent="-231775">
              <a:lnSpc>
                <a:spcPct val="170000"/>
              </a:lnSpc>
              <a:buFont typeface="Arial"/>
              <a:buChar char="•"/>
            </a:pPr>
            <a:r>
              <a:rPr lang="en-US" dirty="0">
                <a:ea typeface="+mn-lt"/>
                <a:cs typeface="+mn-lt"/>
              </a:rPr>
              <a:t>number of and distance to restaurants, sports bars, basketball courts, food and drink shops and entertainment areas in the neighborhood, if any</a:t>
            </a:r>
            <a:endParaRPr lang="en-US" dirty="0"/>
          </a:p>
          <a:p>
            <a:pPr marL="231775" indent="-231775">
              <a:lnSpc>
                <a:spcPct val="170000"/>
              </a:lnSpc>
              <a:buFont typeface="Arial"/>
              <a:buChar char="•"/>
            </a:pPr>
            <a:r>
              <a:rPr lang="en-US" dirty="0">
                <a:ea typeface="+mn-lt"/>
                <a:cs typeface="+mn-lt"/>
              </a:rPr>
              <a:t>distance of neighborhood from city center</a:t>
            </a:r>
          </a:p>
          <a:p>
            <a:pPr marL="231775" indent="-231775">
              <a:lnSpc>
                <a:spcPct val="170000"/>
              </a:lnSpc>
              <a:buFont typeface="Arial"/>
              <a:buChar char="•"/>
            </a:pPr>
            <a:endParaRPr lang="en-US" dirty="0"/>
          </a:p>
          <a:p>
            <a:pPr marL="231775" indent="-231775">
              <a:lnSpc>
                <a:spcPct val="170000"/>
              </a:lnSpc>
              <a:buNone/>
            </a:pPr>
            <a:r>
              <a:rPr lang="en-US" dirty="0">
                <a:ea typeface="+mn-lt"/>
                <a:cs typeface="+mn-lt"/>
              </a:rPr>
              <a:t>We decided to use regularly spaced grid of locations, centered around city center, to define our neighborhoods.</a:t>
            </a:r>
            <a:endParaRPr lang="en-US" dirty="0"/>
          </a:p>
          <a:p>
            <a:pPr marL="231775" indent="-231775">
              <a:lnSpc>
                <a:spcPct val="170000"/>
              </a:lnSpc>
              <a:buNone/>
            </a:pPr>
            <a:r>
              <a:rPr lang="en-US" dirty="0">
                <a:ea typeface="+mn-lt"/>
                <a:cs typeface="+mn-lt"/>
              </a:rPr>
              <a:t>Following data sources will be needed to extract/generate the required information:</a:t>
            </a:r>
            <a:endParaRPr lang="en-US" dirty="0"/>
          </a:p>
          <a:p>
            <a:pPr marL="231775" indent="-231775">
              <a:lnSpc>
                <a:spcPct val="170000"/>
              </a:lnSpc>
              <a:buFont typeface="Arial"/>
              <a:buChar char="•"/>
            </a:pPr>
            <a:r>
              <a:rPr lang="en-US" dirty="0">
                <a:ea typeface="+mn-lt"/>
                <a:cs typeface="+mn-lt"/>
              </a:rPr>
              <a:t>The dataset for this project consists of information regarding the cities in Indonesia obtained from </a:t>
            </a:r>
            <a:r>
              <a:rPr lang="en-US" dirty="0">
                <a:ea typeface="+mn-lt"/>
                <a:cs typeface="+mn-lt"/>
                <a:hlinkClick r:id="rId2"/>
              </a:rPr>
              <a:t>https://simplemaps.com/data/world-cities</a:t>
            </a:r>
            <a:r>
              <a:rPr lang="en-US" dirty="0">
                <a:ea typeface="+mn-lt"/>
                <a:cs typeface="+mn-lt"/>
              </a:rPr>
              <a:t>. Specifically, the data contain: </a:t>
            </a:r>
            <a:r>
              <a:rPr lang="en-US" b="1" dirty="0">
                <a:ea typeface="+mn-lt"/>
                <a:cs typeface="+mn-lt"/>
              </a:rPr>
              <a:t>City, </a:t>
            </a:r>
            <a:r>
              <a:rPr lang="en-US" b="1" dirty="0" err="1">
                <a:ea typeface="+mn-lt"/>
                <a:cs typeface="+mn-lt"/>
              </a:rPr>
              <a:t>city_ascii</a:t>
            </a:r>
            <a:r>
              <a:rPr lang="en-US" b="1" dirty="0">
                <a:ea typeface="+mn-lt"/>
                <a:cs typeface="+mn-lt"/>
              </a:rPr>
              <a:t>, </a:t>
            </a:r>
            <a:r>
              <a:rPr lang="en-US" b="1" dirty="0" err="1">
                <a:ea typeface="+mn-lt"/>
                <a:cs typeface="+mn-lt"/>
              </a:rPr>
              <a:t>lat</a:t>
            </a:r>
            <a:r>
              <a:rPr lang="en-US" b="1" dirty="0">
                <a:ea typeface="+mn-lt"/>
                <a:cs typeface="+mn-lt"/>
              </a:rPr>
              <a:t>, </a:t>
            </a:r>
            <a:r>
              <a:rPr lang="en-US" b="1" dirty="0" err="1">
                <a:ea typeface="+mn-lt"/>
                <a:cs typeface="+mn-lt"/>
              </a:rPr>
              <a:t>lng</a:t>
            </a:r>
            <a:r>
              <a:rPr lang="en-US" b="1" dirty="0">
                <a:ea typeface="+mn-lt"/>
                <a:cs typeface="+mn-lt"/>
              </a:rPr>
              <a:t> , country, iso2, iso3, </a:t>
            </a:r>
            <a:r>
              <a:rPr lang="en-US" b="1" dirty="0" err="1">
                <a:ea typeface="+mn-lt"/>
                <a:cs typeface="+mn-lt"/>
              </a:rPr>
              <a:t>admin_name</a:t>
            </a:r>
            <a:r>
              <a:rPr lang="en-US" b="1" dirty="0">
                <a:ea typeface="+mn-lt"/>
                <a:cs typeface="+mn-lt"/>
              </a:rPr>
              <a:t>, capital, population and id</a:t>
            </a:r>
            <a:r>
              <a:rPr lang="en-US" dirty="0">
                <a:ea typeface="+mn-lt"/>
                <a:cs typeface="+mn-lt"/>
              </a:rPr>
              <a:t>.</a:t>
            </a:r>
            <a:endParaRPr lang="en-US" dirty="0"/>
          </a:p>
          <a:p>
            <a:pPr marL="231775" indent="-231775">
              <a:lnSpc>
                <a:spcPct val="170000"/>
              </a:lnSpc>
              <a:buFont typeface="Arial"/>
              <a:buChar char="•"/>
            </a:pPr>
            <a:r>
              <a:rPr lang="en-US" dirty="0">
                <a:ea typeface="+mn-lt"/>
                <a:cs typeface="+mn-lt"/>
              </a:rPr>
              <a:t>I used business intelligence tools for </a:t>
            </a:r>
            <a:r>
              <a:rPr lang="en-US" b="1" dirty="0">
                <a:ea typeface="+mn-lt"/>
                <a:cs typeface="+mn-lt"/>
              </a:rPr>
              <a:t>geocoding</a:t>
            </a:r>
            <a:r>
              <a:rPr lang="en-US" dirty="0">
                <a:ea typeface="+mn-lt"/>
                <a:cs typeface="+mn-lt"/>
              </a:rPr>
              <a:t> the data to obtain the correct coordinates</a:t>
            </a:r>
            <a:endParaRPr lang="en-US" dirty="0"/>
          </a:p>
          <a:p>
            <a:pPr marL="231775" indent="-231775">
              <a:lnSpc>
                <a:spcPct val="170000"/>
              </a:lnSpc>
              <a:buFont typeface="Arial"/>
              <a:buChar char="•"/>
            </a:pPr>
            <a:r>
              <a:rPr lang="en-US" dirty="0">
                <a:ea typeface="+mn-lt"/>
                <a:cs typeface="+mn-lt"/>
              </a:rPr>
              <a:t>The data was then exported and converted into a .json, read into a pandas </a:t>
            </a:r>
            <a:r>
              <a:rPr lang="en-US" dirty="0" err="1">
                <a:ea typeface="+mn-lt"/>
                <a:cs typeface="+mn-lt"/>
              </a:rPr>
              <a:t>dataframe</a:t>
            </a:r>
            <a:r>
              <a:rPr lang="en-US" dirty="0">
                <a:ea typeface="+mn-lt"/>
                <a:cs typeface="+mn-lt"/>
              </a:rPr>
              <a:t> and sliced into West Java and East Java Province data for use in the project.</a:t>
            </a:r>
            <a:endParaRPr lang="en-US" dirty="0"/>
          </a:p>
        </p:txBody>
      </p:sp>
      <p:sp>
        <p:nvSpPr>
          <p:cNvPr id="3" name="Title 1">
            <a:extLst>
              <a:ext uri="{FF2B5EF4-FFF2-40B4-BE49-F238E27FC236}">
                <a16:creationId xmlns:a16="http://schemas.microsoft.com/office/drawing/2014/main" id="{9EFBF0B6-34CA-41A4-A66F-608191B3A4E9}"/>
              </a:ext>
            </a:extLst>
          </p:cNvPr>
          <p:cNvSpPr txBox="1">
            <a:spLocks/>
          </p:cNvSpPr>
          <p:nvPr/>
        </p:nvSpPr>
        <p:spPr>
          <a:xfrm>
            <a:off x="718868" y="504136"/>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a:t>
            </a:r>
          </a:p>
          <a:p>
            <a:endParaRPr lang="en-US" dirty="0">
              <a:cs typeface="Calibri Light"/>
            </a:endParaRPr>
          </a:p>
        </p:txBody>
      </p:sp>
    </p:spTree>
    <p:extLst>
      <p:ext uri="{BB962C8B-B14F-4D97-AF65-F5344CB8AC3E}">
        <p14:creationId xmlns:p14="http://schemas.microsoft.com/office/powerpoint/2010/main" val="132950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5252464E-C71B-4ADE-807F-919C58E877CC}"/>
              </a:ext>
            </a:extLst>
          </p:cNvPr>
          <p:cNvSpPr txBox="1">
            <a:spLocks/>
          </p:cNvSpPr>
          <p:nvPr/>
        </p:nvSpPr>
        <p:spPr>
          <a:xfrm>
            <a:off x="1524000" y="1186642"/>
            <a:ext cx="9144000" cy="4919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b="1" dirty="0">
              <a:cs typeface="Calibri"/>
            </a:endParaRPr>
          </a:p>
        </p:txBody>
      </p:sp>
      <p:pic>
        <p:nvPicPr>
          <p:cNvPr id="3" name="Picture 3" descr="Graphical user interface, text, application, email&#10;&#10;Description automatically generated">
            <a:extLst>
              <a:ext uri="{FF2B5EF4-FFF2-40B4-BE49-F238E27FC236}">
                <a16:creationId xmlns:a16="http://schemas.microsoft.com/office/drawing/2014/main" id="{5F76B3E0-A686-4568-A255-846C0ACE2732}"/>
              </a:ext>
            </a:extLst>
          </p:cNvPr>
          <p:cNvPicPr>
            <a:picLocks noChangeAspect="1"/>
          </p:cNvPicPr>
          <p:nvPr/>
        </p:nvPicPr>
        <p:blipFill>
          <a:blip r:embed="rId2"/>
          <a:stretch>
            <a:fillRect/>
          </a:stretch>
        </p:blipFill>
        <p:spPr>
          <a:xfrm>
            <a:off x="813759" y="1408614"/>
            <a:ext cx="10061274" cy="3853865"/>
          </a:xfrm>
          <a:prstGeom prst="rect">
            <a:avLst/>
          </a:prstGeom>
        </p:spPr>
      </p:pic>
      <p:sp>
        <p:nvSpPr>
          <p:cNvPr id="4" name="Title 1">
            <a:extLst>
              <a:ext uri="{FF2B5EF4-FFF2-40B4-BE49-F238E27FC236}">
                <a16:creationId xmlns:a16="http://schemas.microsoft.com/office/drawing/2014/main" id="{CE55CDD9-E5ED-4338-8600-0F2D4BDEF8DB}"/>
              </a:ext>
            </a:extLst>
          </p:cNvPr>
          <p:cNvSpPr txBox="1">
            <a:spLocks/>
          </p:cNvSpPr>
          <p:nvPr/>
        </p:nvSpPr>
        <p:spPr>
          <a:xfrm>
            <a:off x="531962" y="461004"/>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a:t>
            </a:r>
          </a:p>
          <a:p>
            <a:endParaRPr lang="en-US" dirty="0">
              <a:cs typeface="Calibri Light"/>
            </a:endParaRPr>
          </a:p>
        </p:txBody>
      </p:sp>
    </p:spTree>
    <p:extLst>
      <p:ext uri="{BB962C8B-B14F-4D97-AF65-F5344CB8AC3E}">
        <p14:creationId xmlns:p14="http://schemas.microsoft.com/office/powerpoint/2010/main" val="370681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5252464E-C71B-4ADE-807F-919C58E877CC}"/>
              </a:ext>
            </a:extLst>
          </p:cNvPr>
          <p:cNvSpPr txBox="1">
            <a:spLocks/>
          </p:cNvSpPr>
          <p:nvPr/>
        </p:nvSpPr>
        <p:spPr>
          <a:xfrm>
            <a:off x="1408982" y="1186642"/>
            <a:ext cx="9144000" cy="4919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b="1" dirty="0">
              <a:cs typeface="Calibri"/>
            </a:endParaRPr>
          </a:p>
        </p:txBody>
      </p:sp>
      <p:sp>
        <p:nvSpPr>
          <p:cNvPr id="3" name="Subtitle 2">
            <a:extLst>
              <a:ext uri="{FF2B5EF4-FFF2-40B4-BE49-F238E27FC236}">
                <a16:creationId xmlns:a16="http://schemas.microsoft.com/office/drawing/2014/main" id="{31B247D8-2AF8-44E3-8AF6-F382636B1C86}"/>
              </a:ext>
            </a:extLst>
          </p:cNvPr>
          <p:cNvSpPr txBox="1">
            <a:spLocks/>
          </p:cNvSpPr>
          <p:nvPr/>
        </p:nvSpPr>
        <p:spPr>
          <a:xfrm>
            <a:off x="1408982" y="1440842"/>
            <a:ext cx="9144000" cy="4919422"/>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68375">
              <a:lnSpc>
                <a:spcPct val="170000"/>
              </a:lnSpc>
              <a:buNone/>
            </a:pPr>
            <a:r>
              <a:rPr lang="en-US" b="1" dirty="0">
                <a:ea typeface="+mn-lt"/>
                <a:cs typeface="+mn-lt"/>
              </a:rPr>
              <a:t>Exploratory Analysis</a:t>
            </a:r>
            <a:endParaRPr lang="en-US" b="1" dirty="0">
              <a:cs typeface="Calibri" panose="020F0502020204030204"/>
            </a:endParaRPr>
          </a:p>
          <a:p>
            <a:pPr marL="0" indent="0" defTabSz="968375">
              <a:lnSpc>
                <a:spcPct val="170000"/>
              </a:lnSpc>
              <a:buNone/>
            </a:pPr>
            <a:r>
              <a:rPr lang="en-US" dirty="0">
                <a:ea typeface="+mn-lt"/>
                <a:cs typeface="+mn-lt"/>
              </a:rPr>
              <a:t>Exploratory analysis was performed by examining tables and plots of the download data. This was used to:</a:t>
            </a:r>
          </a:p>
          <a:p>
            <a:pPr marL="0" indent="0" defTabSz="968375">
              <a:lnSpc>
                <a:spcPct val="170000"/>
              </a:lnSpc>
              <a:buNone/>
            </a:pPr>
            <a:r>
              <a:rPr lang="en-US" dirty="0">
                <a:ea typeface="+mn-lt"/>
                <a:cs typeface="+mn-lt"/>
              </a:rPr>
              <a:t>1. Segment the data into Cities in West Java and East Java Province</a:t>
            </a:r>
          </a:p>
          <a:p>
            <a:pPr marL="0" indent="0" defTabSz="968375">
              <a:lnSpc>
                <a:spcPct val="170000"/>
              </a:lnSpc>
              <a:buNone/>
            </a:pPr>
            <a:r>
              <a:rPr lang="en-US" dirty="0">
                <a:ea typeface="+mn-lt"/>
                <a:cs typeface="+mn-lt"/>
              </a:rPr>
              <a:t>2. identify missing values, verify the quality of the data</a:t>
            </a:r>
          </a:p>
          <a:p>
            <a:pPr marL="0" indent="0" defTabSz="968375">
              <a:lnSpc>
                <a:spcPct val="170000"/>
              </a:lnSpc>
              <a:buNone/>
            </a:pPr>
            <a:r>
              <a:rPr lang="en-US" dirty="0">
                <a:ea typeface="+mn-lt"/>
                <a:cs typeface="+mn-lt"/>
              </a:rPr>
              <a:t>3. determine likely approaches to modelling, which might best yield to good clustering.</a:t>
            </a:r>
          </a:p>
          <a:p>
            <a:pPr marL="0" indent="0" defTabSz="968375">
              <a:lnSpc>
                <a:spcPct val="170000"/>
              </a:lnSpc>
              <a:buNone/>
            </a:pPr>
            <a:endParaRPr lang="en-US" b="1" dirty="0">
              <a:ea typeface="+mn-lt"/>
              <a:cs typeface="+mn-lt"/>
            </a:endParaRPr>
          </a:p>
          <a:p>
            <a:pPr marL="0" indent="0" defTabSz="968375">
              <a:lnSpc>
                <a:spcPct val="170000"/>
              </a:lnSpc>
              <a:buNone/>
            </a:pPr>
            <a:r>
              <a:rPr lang="en-US" b="1" dirty="0">
                <a:ea typeface="+mn-lt"/>
                <a:cs typeface="+mn-lt"/>
              </a:rPr>
              <a:t>Segmenting and Slicing, and visualizing the data</a:t>
            </a:r>
            <a:endParaRPr lang="en-US" b="1" dirty="0">
              <a:cs typeface="Calibri" panose="020F0502020204030204"/>
            </a:endParaRPr>
          </a:p>
          <a:p>
            <a:pPr marL="0" indent="0" defTabSz="968375">
              <a:lnSpc>
                <a:spcPct val="170000"/>
              </a:lnSpc>
              <a:buNone/>
            </a:pPr>
            <a:r>
              <a:rPr lang="en-US" dirty="0">
                <a:ea typeface="+mn-lt"/>
                <a:cs typeface="+mn-lt"/>
              </a:rPr>
              <a:t>An important part of cluster modelling is the careful selection of the variables of available data. A prerequisite of the study is that the foursquare API is used to collect the venue</a:t>
            </a:r>
            <a:r>
              <a:rPr lang="en-US" dirty="0">
                <a:cs typeface="Calibri" panose="020F0502020204030204"/>
              </a:rPr>
              <a:t> </a:t>
            </a:r>
            <a:r>
              <a:rPr lang="en-US" dirty="0">
                <a:ea typeface="+mn-lt"/>
                <a:cs typeface="+mn-lt"/>
              </a:rPr>
              <a:t>information. Hence it is very important that the dataset for this work includes the coordinates of the cities to be studied. Segmentation and slicing of the data resulted in Table 1. The</a:t>
            </a:r>
            <a:r>
              <a:rPr lang="en-US" dirty="0">
                <a:cs typeface="Calibri" panose="020F0502020204030204"/>
              </a:rPr>
              <a:t> </a:t>
            </a:r>
            <a:r>
              <a:rPr lang="en-US" dirty="0">
                <a:ea typeface="+mn-lt"/>
                <a:cs typeface="+mn-lt"/>
              </a:rPr>
              <a:t>subjects included in the data for analysis includes: </a:t>
            </a:r>
            <a:r>
              <a:rPr lang="en-US" dirty="0">
                <a:ea typeface="+mn-lt"/>
                <a:cs typeface="Calibri" panose="020F0502020204030204"/>
              </a:rPr>
              <a:t> </a:t>
            </a:r>
            <a:r>
              <a:rPr lang="en-US" dirty="0">
                <a:ea typeface="+mn-lt"/>
                <a:cs typeface="+mn-lt"/>
              </a:rPr>
              <a:t>City, </a:t>
            </a:r>
            <a:r>
              <a:rPr lang="en-US" dirty="0" err="1">
                <a:ea typeface="+mn-lt"/>
                <a:cs typeface="+mn-lt"/>
              </a:rPr>
              <a:t>city_ascii</a:t>
            </a:r>
            <a:r>
              <a:rPr lang="en-US" dirty="0">
                <a:ea typeface="+mn-lt"/>
                <a:cs typeface="+mn-lt"/>
              </a:rPr>
              <a:t>, </a:t>
            </a:r>
            <a:r>
              <a:rPr lang="en-US" dirty="0" err="1">
                <a:ea typeface="+mn-lt"/>
                <a:cs typeface="+mn-lt"/>
              </a:rPr>
              <a:t>lat</a:t>
            </a:r>
            <a:r>
              <a:rPr lang="en-US" dirty="0">
                <a:ea typeface="+mn-lt"/>
                <a:cs typeface="+mn-lt"/>
              </a:rPr>
              <a:t>, </a:t>
            </a:r>
            <a:r>
              <a:rPr lang="en-US" dirty="0" err="1">
                <a:ea typeface="+mn-lt"/>
                <a:cs typeface="+mn-lt"/>
              </a:rPr>
              <a:t>lng</a:t>
            </a:r>
            <a:r>
              <a:rPr lang="en-US" dirty="0">
                <a:ea typeface="+mn-lt"/>
                <a:cs typeface="+mn-lt"/>
              </a:rPr>
              <a:t> , country, iso2, iso3, </a:t>
            </a:r>
            <a:r>
              <a:rPr lang="en-US" dirty="0" err="1">
                <a:ea typeface="+mn-lt"/>
                <a:cs typeface="+mn-lt"/>
              </a:rPr>
              <a:t>admin_name</a:t>
            </a:r>
            <a:r>
              <a:rPr lang="en-US" dirty="0">
                <a:ea typeface="+mn-lt"/>
                <a:cs typeface="+mn-lt"/>
              </a:rPr>
              <a:t>, capital, population and id</a:t>
            </a:r>
            <a:endParaRPr lang="en-US" dirty="0">
              <a:cs typeface="Calibri" panose="020F0502020204030204"/>
            </a:endParaRPr>
          </a:p>
        </p:txBody>
      </p:sp>
      <p:sp>
        <p:nvSpPr>
          <p:cNvPr id="4" name="Title 1">
            <a:extLst>
              <a:ext uri="{FF2B5EF4-FFF2-40B4-BE49-F238E27FC236}">
                <a16:creationId xmlns:a16="http://schemas.microsoft.com/office/drawing/2014/main"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a:t>
            </a:r>
          </a:p>
          <a:p>
            <a:endParaRPr lang="en-US" dirty="0">
              <a:cs typeface="Calibri Light"/>
            </a:endParaRPr>
          </a:p>
        </p:txBody>
      </p:sp>
    </p:spTree>
    <p:extLst>
      <p:ext uri="{BB962C8B-B14F-4D97-AF65-F5344CB8AC3E}">
        <p14:creationId xmlns:p14="http://schemas.microsoft.com/office/powerpoint/2010/main" val="402015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p&#10;&#10;Description automatically generated">
            <a:extLst>
              <a:ext uri="{FF2B5EF4-FFF2-40B4-BE49-F238E27FC236}">
                <a16:creationId xmlns:a16="http://schemas.microsoft.com/office/drawing/2014/main" id="{51E64F1E-FD73-4355-BE8E-14A4506E806A}"/>
              </a:ext>
            </a:extLst>
          </p:cNvPr>
          <p:cNvPicPr>
            <a:picLocks noChangeAspect="1"/>
          </p:cNvPicPr>
          <p:nvPr/>
        </p:nvPicPr>
        <p:blipFill>
          <a:blip r:embed="rId2"/>
          <a:stretch>
            <a:fillRect/>
          </a:stretch>
        </p:blipFill>
        <p:spPr>
          <a:xfrm>
            <a:off x="626853" y="1211805"/>
            <a:ext cx="11053312" cy="4707562"/>
          </a:xfrm>
          <a:prstGeom prst="rect">
            <a:avLst/>
          </a:prstGeom>
        </p:spPr>
      </p:pic>
      <p:sp>
        <p:nvSpPr>
          <p:cNvPr id="2" name="TextBox 1">
            <a:extLst>
              <a:ext uri="{FF2B5EF4-FFF2-40B4-BE49-F238E27FC236}">
                <a16:creationId xmlns:a16="http://schemas.microsoft.com/office/drawing/2014/main" id="{3DEF8FAF-F8CD-4042-9D64-B69F23EB29EC}"/>
              </a:ext>
            </a:extLst>
          </p:cNvPr>
          <p:cNvSpPr txBox="1"/>
          <p:nvPr/>
        </p:nvSpPr>
        <p:spPr>
          <a:xfrm>
            <a:off x="741872" y="454325"/>
            <a:ext cx="64956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Segmenting Indonesia Data​</a:t>
            </a:r>
          </a:p>
        </p:txBody>
      </p:sp>
    </p:spTree>
    <p:extLst>
      <p:ext uri="{BB962C8B-B14F-4D97-AF65-F5344CB8AC3E}">
        <p14:creationId xmlns:p14="http://schemas.microsoft.com/office/powerpoint/2010/main" val="8862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DE253004-694C-4F2E-BB5B-F76FC867396A}"/>
              </a:ext>
            </a:extLst>
          </p:cNvPr>
          <p:cNvPicPr>
            <a:picLocks noChangeAspect="1"/>
          </p:cNvPicPr>
          <p:nvPr/>
        </p:nvPicPr>
        <p:blipFill>
          <a:blip r:embed="rId2"/>
          <a:stretch>
            <a:fillRect/>
          </a:stretch>
        </p:blipFill>
        <p:spPr>
          <a:xfrm>
            <a:off x="540589" y="700638"/>
            <a:ext cx="8652295" cy="5241064"/>
          </a:xfrm>
          <a:prstGeom prst="rect">
            <a:avLst/>
          </a:prstGeom>
        </p:spPr>
      </p:pic>
    </p:spTree>
    <p:extLst>
      <p:ext uri="{BB962C8B-B14F-4D97-AF65-F5344CB8AC3E}">
        <p14:creationId xmlns:p14="http://schemas.microsoft.com/office/powerpoint/2010/main" val="142029547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95</TotalTime>
  <Words>2150</Words>
  <Application>Microsoft Office PowerPoint</Application>
  <PresentationFormat>Widescreen</PresentationFormat>
  <Paragraphs>81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 Light</vt:lpstr>
      <vt:lpstr>Roboto</vt:lpstr>
      <vt:lpstr>Metropolitan</vt:lpstr>
      <vt:lpstr>The Battle of Neighborhoods</vt:lpstr>
      <vt:lpstr>Business Problem</vt:lpstr>
      <vt:lpstr>Purpose of this Project</vt:lpstr>
      <vt:lpstr>K-means Clustering</vt:lpstr>
      <vt:lpstr>PowerPoint Presentation</vt:lpstr>
      <vt:lpstr>PowerPoint Presentation</vt:lpstr>
      <vt:lpstr>PowerPoint Presentation</vt:lpstr>
      <vt:lpstr>PowerPoint Presentation</vt:lpstr>
      <vt:lpstr>PowerPoint Presentation</vt:lpstr>
      <vt:lpstr>Folium</vt:lpstr>
      <vt:lpstr>PowerPoint Presentation</vt:lpstr>
      <vt:lpstr>  Neighborhood Exploration and Cluster – West Java and East Java</vt:lpstr>
      <vt:lpstr>PowerPoint Presentation</vt:lpstr>
      <vt:lpstr>PowerPoint Presentation</vt:lpstr>
      <vt:lpstr>  Cluster of Neighborhoods in West Java and East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 Aristu Illahi</cp:lastModifiedBy>
  <cp:revision>263</cp:revision>
  <dcterms:created xsi:type="dcterms:W3CDTF">2021-01-19T02:35:00Z</dcterms:created>
  <dcterms:modified xsi:type="dcterms:W3CDTF">2021-02-15T07:54:05Z</dcterms:modified>
</cp:coreProperties>
</file>