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rnoru" charset="1" panose="00000A00000000000000"/>
      <p:regular r:id="rId16"/>
    </p:embeddedFont>
    <p:embeddedFont>
      <p:font typeface="Blogger Light" charset="1" panose="02000506030000020004"/>
      <p:regular r:id="rId17"/>
    </p:embeddedFont>
    <p:embeddedFont>
      <p:font typeface="Blogger Medium" charset="1" panose="02000506030000020004"/>
      <p:regular r:id="rId18"/>
    </p:embeddedFont>
    <p:embeddedFont>
      <p:font typeface="Arimo" charset="1" panose="020B0604020202020204"/>
      <p:regular r:id="rId19"/>
    </p:embeddedFont>
    <p:embeddedFont>
      <p:font typeface="Open Sans Bold" charset="1" panose="020B0806030504020204"/>
      <p:regular r:id="rId20"/>
    </p:embeddedFont>
    <p:embeddedFont>
      <p:font typeface="Blogger" charset="1" panose="0200050603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github.com/ridhoditya/Final-Project-PBI-Big-Data-Analytics-at-Kimia-Farma.git" TargetMode="External" Type="http://schemas.openxmlformats.org/officeDocument/2006/relationships/hyperlink"/><Relationship Id="rId5" Target="https://www.linkedin.com/in/ridhoditya/"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https://www.linkedin.com/in/ridhoditya/"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grpSp>
        <p:nvGrpSpPr>
          <p:cNvPr name="Group 2" id="2"/>
          <p:cNvGrpSpPr/>
          <p:nvPr/>
        </p:nvGrpSpPr>
        <p:grpSpPr>
          <a:xfrm rot="0">
            <a:off x="1407269" y="8725687"/>
            <a:ext cx="1949528" cy="515382"/>
            <a:chOff x="0" y="0"/>
            <a:chExt cx="1537284" cy="406400"/>
          </a:xfrm>
        </p:grpSpPr>
        <p:sp>
          <p:nvSpPr>
            <p:cNvPr name="Freeform 3" id="3"/>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4" id="4"/>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07269" y="2261981"/>
            <a:ext cx="7736731" cy="648035"/>
            <a:chOff x="0" y="0"/>
            <a:chExt cx="4851909" cy="406400"/>
          </a:xfrm>
        </p:grpSpPr>
        <p:sp>
          <p:nvSpPr>
            <p:cNvPr name="Freeform 6" id="6"/>
            <p:cNvSpPr/>
            <p:nvPr/>
          </p:nvSpPr>
          <p:spPr>
            <a:xfrm flipH="false" flipV="false" rot="0">
              <a:off x="0" y="0"/>
              <a:ext cx="4851908" cy="406400"/>
            </a:xfrm>
            <a:custGeom>
              <a:avLst/>
              <a:gdLst/>
              <a:ahLst/>
              <a:cxnLst/>
              <a:rect r="r" b="b" t="t" l="l"/>
              <a:pathLst>
                <a:path h="406400" w="4851908">
                  <a:moveTo>
                    <a:pt x="4648708" y="0"/>
                  </a:moveTo>
                  <a:cubicBezTo>
                    <a:pt x="4760933" y="0"/>
                    <a:pt x="4851908" y="90976"/>
                    <a:pt x="4851908" y="203200"/>
                  </a:cubicBezTo>
                  <a:cubicBezTo>
                    <a:pt x="4851908" y="315424"/>
                    <a:pt x="4760933" y="406400"/>
                    <a:pt x="4648708"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7" id="7"/>
            <p:cNvSpPr txBox="true"/>
            <p:nvPr/>
          </p:nvSpPr>
          <p:spPr>
            <a:xfrm>
              <a:off x="0" y="-47625"/>
              <a:ext cx="4851909"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597200" y="8725687"/>
            <a:ext cx="1949528" cy="515382"/>
            <a:chOff x="0" y="0"/>
            <a:chExt cx="1537284" cy="406400"/>
          </a:xfrm>
        </p:grpSpPr>
        <p:sp>
          <p:nvSpPr>
            <p:cNvPr name="Freeform 9" id="9"/>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DFDFD"/>
            </a:solidFill>
          </p:spPr>
        </p:sp>
        <p:sp>
          <p:nvSpPr>
            <p:cNvPr name="TextBox 10" id="10"/>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9144000" y="-847549"/>
            <a:ext cx="11941808" cy="14673595"/>
          </a:xfrm>
          <a:custGeom>
            <a:avLst/>
            <a:gdLst/>
            <a:ahLst/>
            <a:cxnLst/>
            <a:rect r="r" b="b" t="t" l="l"/>
            <a:pathLst>
              <a:path h="14673595" w="11941808">
                <a:moveTo>
                  <a:pt x="0" y="0"/>
                </a:moveTo>
                <a:lnTo>
                  <a:pt x="11941808" y="0"/>
                </a:lnTo>
                <a:lnTo>
                  <a:pt x="11941808" y="14673595"/>
                </a:lnTo>
                <a:lnTo>
                  <a:pt x="0" y="14673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07269" y="3100961"/>
            <a:ext cx="10153695" cy="3797032"/>
          </a:xfrm>
          <a:prstGeom prst="rect">
            <a:avLst/>
          </a:prstGeom>
        </p:spPr>
        <p:txBody>
          <a:bodyPr anchor="t" rtlCol="false" tIns="0" lIns="0" bIns="0" rIns="0">
            <a:spAutoFit/>
          </a:bodyPr>
          <a:lstStyle/>
          <a:p>
            <a:pPr algn="l">
              <a:lnSpc>
                <a:spcPts val="9791"/>
              </a:lnSpc>
            </a:pPr>
            <a:r>
              <a:rPr lang="en-US" sz="10199">
                <a:solidFill>
                  <a:srgbClr val="FDFDFD"/>
                </a:solidFill>
                <a:latin typeface="Bernoru"/>
                <a:ea typeface="Bernoru"/>
                <a:cs typeface="Bernoru"/>
                <a:sym typeface="Bernoru"/>
              </a:rPr>
              <a:t>KIMIA FARMA</a:t>
            </a:r>
          </a:p>
          <a:p>
            <a:pPr algn="l">
              <a:lnSpc>
                <a:spcPts val="9791"/>
              </a:lnSpc>
            </a:pPr>
            <a:r>
              <a:rPr lang="en-US" sz="10199">
                <a:solidFill>
                  <a:srgbClr val="FDFDFD"/>
                </a:solidFill>
                <a:latin typeface="Bernoru"/>
                <a:ea typeface="Bernoru"/>
                <a:cs typeface="Bernoru"/>
                <a:sym typeface="Bernoru"/>
              </a:rPr>
              <a:t>SALES REPORT</a:t>
            </a:r>
          </a:p>
        </p:txBody>
      </p:sp>
      <p:sp>
        <p:nvSpPr>
          <p:cNvPr name="TextBox 13" id="13"/>
          <p:cNvSpPr txBox="true"/>
          <p:nvPr/>
        </p:nvSpPr>
        <p:spPr>
          <a:xfrm rot="0">
            <a:off x="1407269" y="6942644"/>
            <a:ext cx="4684686" cy="434340"/>
          </a:xfrm>
          <a:prstGeom prst="rect">
            <a:avLst/>
          </a:prstGeom>
        </p:spPr>
        <p:txBody>
          <a:bodyPr anchor="t" rtlCol="false" tIns="0" lIns="0" bIns="0" rIns="0">
            <a:spAutoFit/>
          </a:bodyPr>
          <a:lstStyle/>
          <a:p>
            <a:pPr algn="l">
              <a:lnSpc>
                <a:spcPts val="3359"/>
              </a:lnSpc>
              <a:spcBef>
                <a:spcPct val="0"/>
              </a:spcBef>
            </a:pPr>
            <a:r>
              <a:rPr lang="en-US" sz="2399" spc="-47">
                <a:solidFill>
                  <a:srgbClr val="FDFDFD"/>
                </a:solidFill>
                <a:latin typeface="Blogger Light"/>
                <a:ea typeface="Blogger Light"/>
                <a:cs typeface="Blogger Light"/>
                <a:sym typeface="Blogger Light"/>
              </a:rPr>
              <a:t>Presented by Ridho Aditya Rachman</a:t>
            </a:r>
          </a:p>
        </p:txBody>
      </p:sp>
      <p:sp>
        <p:nvSpPr>
          <p:cNvPr name="TextBox 14" id="14"/>
          <p:cNvSpPr txBox="true"/>
          <p:nvPr/>
        </p:nvSpPr>
        <p:spPr>
          <a:xfrm rot="0">
            <a:off x="1616855" y="8757635"/>
            <a:ext cx="1530356" cy="384810"/>
          </a:xfrm>
          <a:prstGeom prst="rect">
            <a:avLst/>
          </a:prstGeom>
        </p:spPr>
        <p:txBody>
          <a:bodyPr anchor="t" rtlCol="false" tIns="0" lIns="0" bIns="0" rIns="0">
            <a:spAutoFit/>
          </a:bodyPr>
          <a:lstStyle/>
          <a:p>
            <a:pPr algn="ctr">
              <a:lnSpc>
                <a:spcPts val="2940"/>
              </a:lnSpc>
              <a:spcBef>
                <a:spcPct val="0"/>
              </a:spcBef>
            </a:pPr>
            <a:r>
              <a:rPr lang="en-US" b="true" sz="2100" spc="-42" u="sng">
                <a:solidFill>
                  <a:srgbClr val="547FFF"/>
                </a:solidFill>
                <a:latin typeface="Blogger Medium"/>
                <a:ea typeface="Blogger Medium"/>
                <a:cs typeface="Blogger Medium"/>
                <a:sym typeface="Blogger Medium"/>
                <a:hlinkClick r:id="rId4" tooltip="https://github.com/ridhoditya/Final-Project-PBI-Big-Data-Analytics-at-Kimia-Farma.git"/>
              </a:rPr>
              <a:t>GITHUB</a:t>
            </a:r>
          </a:p>
        </p:txBody>
      </p:sp>
      <p:sp>
        <p:nvSpPr>
          <p:cNvPr name="TextBox 15" id="15"/>
          <p:cNvSpPr txBox="true"/>
          <p:nvPr/>
        </p:nvSpPr>
        <p:spPr>
          <a:xfrm rot="0">
            <a:off x="1906408" y="2370296"/>
            <a:ext cx="6904757" cy="374256"/>
          </a:xfrm>
          <a:prstGeom prst="rect">
            <a:avLst/>
          </a:prstGeom>
        </p:spPr>
        <p:txBody>
          <a:bodyPr anchor="t" rtlCol="false" tIns="0" lIns="0" bIns="0" rIns="0">
            <a:spAutoFit/>
          </a:bodyPr>
          <a:lstStyle/>
          <a:p>
            <a:pPr algn="l">
              <a:lnSpc>
                <a:spcPts val="2996"/>
              </a:lnSpc>
              <a:spcBef>
                <a:spcPct val="0"/>
              </a:spcBef>
            </a:pPr>
            <a:r>
              <a:rPr lang="en-US" b="true" sz="2140" spc="-42">
                <a:solidFill>
                  <a:srgbClr val="547FFF"/>
                </a:solidFill>
                <a:latin typeface="Blogger Medium"/>
                <a:ea typeface="Blogger Medium"/>
                <a:cs typeface="Blogger Medium"/>
                <a:sym typeface="Blogger Medium"/>
              </a:rPr>
              <a:t>PBI BIG DATA ANALYTICS - KIMIA FARMA X RAKAMIN ACADEMY</a:t>
            </a:r>
          </a:p>
        </p:txBody>
      </p:sp>
      <p:sp>
        <p:nvSpPr>
          <p:cNvPr name="TextBox 16" id="16"/>
          <p:cNvSpPr txBox="true"/>
          <p:nvPr/>
        </p:nvSpPr>
        <p:spPr>
          <a:xfrm rot="0">
            <a:off x="3806786" y="8757635"/>
            <a:ext cx="1530356" cy="384810"/>
          </a:xfrm>
          <a:prstGeom prst="rect">
            <a:avLst/>
          </a:prstGeom>
        </p:spPr>
        <p:txBody>
          <a:bodyPr anchor="t" rtlCol="false" tIns="0" lIns="0" bIns="0" rIns="0">
            <a:spAutoFit/>
          </a:bodyPr>
          <a:lstStyle/>
          <a:p>
            <a:pPr algn="ctr">
              <a:lnSpc>
                <a:spcPts val="2940"/>
              </a:lnSpc>
              <a:spcBef>
                <a:spcPct val="0"/>
              </a:spcBef>
            </a:pPr>
            <a:r>
              <a:rPr lang="en-US" b="true" sz="2100" spc="-42" u="sng">
                <a:solidFill>
                  <a:srgbClr val="547FFF"/>
                </a:solidFill>
                <a:latin typeface="Blogger Medium"/>
                <a:ea typeface="Blogger Medium"/>
                <a:cs typeface="Blogger Medium"/>
                <a:sym typeface="Blogger Medium"/>
                <a:hlinkClick r:id="rId5" tooltip="https://www.linkedin.com/in/ridhoditya/"/>
              </a:rPr>
              <a:t>LINKEDIN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16051" y="2857534"/>
            <a:ext cx="7619887" cy="4571932"/>
            <a:chOff x="0" y="0"/>
            <a:chExt cx="6350000" cy="3810000"/>
          </a:xfrm>
        </p:grpSpPr>
        <p:sp>
          <p:nvSpPr>
            <p:cNvPr name="Freeform 3" id="3"/>
            <p:cNvSpPr/>
            <p:nvPr/>
          </p:nvSpPr>
          <p:spPr>
            <a:xfrm flipH="false" flipV="false" rot="0">
              <a:off x="0" y="0"/>
              <a:ext cx="6350000" cy="3810000"/>
            </a:xfrm>
            <a:custGeom>
              <a:avLst/>
              <a:gdLst/>
              <a:ahLst/>
              <a:cxnLst/>
              <a:rect r="r" b="b" t="t" l="l"/>
              <a:pathLst>
                <a:path h="3810000" w="6350000">
                  <a:moveTo>
                    <a:pt x="0" y="1905000"/>
                  </a:moveTo>
                  <a:cubicBezTo>
                    <a:pt x="0" y="853440"/>
                    <a:pt x="853440" y="0"/>
                    <a:pt x="1905000" y="0"/>
                  </a:cubicBezTo>
                  <a:lnTo>
                    <a:pt x="4445000" y="0"/>
                  </a:lnTo>
                  <a:cubicBezTo>
                    <a:pt x="5496560" y="0"/>
                    <a:pt x="6350000" y="853440"/>
                    <a:pt x="6350000" y="1905000"/>
                  </a:cubicBezTo>
                  <a:cubicBezTo>
                    <a:pt x="6350000" y="2956560"/>
                    <a:pt x="5496560" y="3810000"/>
                    <a:pt x="4445000" y="3810000"/>
                  </a:cubicBezTo>
                  <a:lnTo>
                    <a:pt x="1905000" y="3810000"/>
                  </a:lnTo>
                  <a:cubicBezTo>
                    <a:pt x="853440" y="3810000"/>
                    <a:pt x="0" y="2956560"/>
                    <a:pt x="0" y="1905000"/>
                  </a:cubicBezTo>
                  <a:close/>
                </a:path>
              </a:pathLst>
            </a:custGeom>
            <a:blipFill>
              <a:blip r:embed="rId2"/>
              <a:stretch>
                <a:fillRect l="0" t="-12419" r="0" b="-12419"/>
              </a:stretch>
            </a:blipFill>
          </p:spPr>
        </p:sp>
      </p:grpSp>
      <p:grpSp>
        <p:nvGrpSpPr>
          <p:cNvPr name="Group 4" id="4"/>
          <p:cNvGrpSpPr/>
          <p:nvPr/>
        </p:nvGrpSpPr>
        <p:grpSpPr>
          <a:xfrm rot="0">
            <a:off x="1417580" y="8742918"/>
            <a:ext cx="1949528" cy="515382"/>
            <a:chOff x="0" y="0"/>
            <a:chExt cx="1537284" cy="406400"/>
          </a:xfrm>
        </p:grpSpPr>
        <p:sp>
          <p:nvSpPr>
            <p:cNvPr name="Freeform 5" id="5"/>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6" id="6"/>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170764" y="8742918"/>
            <a:ext cx="1949528" cy="515382"/>
            <a:chOff x="0" y="0"/>
            <a:chExt cx="1537284" cy="406400"/>
          </a:xfrm>
        </p:grpSpPr>
        <p:sp>
          <p:nvSpPr>
            <p:cNvPr name="Freeform 8" id="8"/>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9" id="9"/>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4920892" y="8742918"/>
            <a:ext cx="1949528" cy="515382"/>
            <a:chOff x="0" y="0"/>
            <a:chExt cx="1537284" cy="406400"/>
          </a:xfrm>
        </p:grpSpPr>
        <p:sp>
          <p:nvSpPr>
            <p:cNvPr name="Freeform 11" id="11"/>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2" id="12"/>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508357" y="-529900"/>
            <a:ext cx="1537057" cy="11346799"/>
            <a:chOff x="0" y="0"/>
            <a:chExt cx="404822" cy="2988457"/>
          </a:xfrm>
        </p:grpSpPr>
        <p:sp>
          <p:nvSpPr>
            <p:cNvPr name="Freeform 14" id="14"/>
            <p:cNvSpPr/>
            <p:nvPr/>
          </p:nvSpPr>
          <p:spPr>
            <a:xfrm flipH="false" flipV="false" rot="0">
              <a:off x="0" y="0"/>
              <a:ext cx="404822" cy="2988458"/>
            </a:xfrm>
            <a:custGeom>
              <a:avLst/>
              <a:gdLst/>
              <a:ahLst/>
              <a:cxnLst/>
              <a:rect r="r" b="b" t="t" l="l"/>
              <a:pathLst>
                <a:path h="2988458" w="404822">
                  <a:moveTo>
                    <a:pt x="0" y="0"/>
                  </a:moveTo>
                  <a:lnTo>
                    <a:pt x="404822" y="0"/>
                  </a:lnTo>
                  <a:lnTo>
                    <a:pt x="404822" y="2988458"/>
                  </a:lnTo>
                  <a:lnTo>
                    <a:pt x="0" y="2988458"/>
                  </a:lnTo>
                  <a:close/>
                </a:path>
              </a:pathLst>
            </a:custGeom>
            <a:solidFill>
              <a:srgbClr val="547FFF"/>
            </a:solidFill>
          </p:spPr>
        </p:sp>
        <p:sp>
          <p:nvSpPr>
            <p:cNvPr name="TextBox 15" id="15"/>
            <p:cNvSpPr txBox="true"/>
            <p:nvPr/>
          </p:nvSpPr>
          <p:spPr>
            <a:xfrm>
              <a:off x="0" y="-47625"/>
              <a:ext cx="404822" cy="3036082"/>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9840453" y="2186214"/>
            <a:ext cx="8158011" cy="1506863"/>
          </a:xfrm>
          <a:prstGeom prst="rect">
            <a:avLst/>
          </a:prstGeom>
        </p:spPr>
        <p:txBody>
          <a:bodyPr anchor="t" rtlCol="false" tIns="0" lIns="0" bIns="0" rIns="0">
            <a:spAutoFit/>
          </a:bodyPr>
          <a:lstStyle/>
          <a:p>
            <a:pPr algn="l">
              <a:lnSpc>
                <a:spcPts val="5760"/>
              </a:lnSpc>
            </a:pPr>
            <a:r>
              <a:rPr lang="en-US" sz="6000">
                <a:solidFill>
                  <a:srgbClr val="2E2E2E"/>
                </a:solidFill>
                <a:latin typeface="Bernoru"/>
                <a:ea typeface="Bernoru"/>
                <a:cs typeface="Bernoru"/>
                <a:sym typeface="Bernoru"/>
              </a:rPr>
              <a:t>BUSINESS RECOMMENDATIONS</a:t>
            </a:r>
          </a:p>
        </p:txBody>
      </p:sp>
      <p:sp>
        <p:nvSpPr>
          <p:cNvPr name="TextBox 17" id="17"/>
          <p:cNvSpPr txBox="true"/>
          <p:nvPr/>
        </p:nvSpPr>
        <p:spPr>
          <a:xfrm rot="0">
            <a:off x="9672330" y="3909060"/>
            <a:ext cx="7302214" cy="3350006"/>
          </a:xfrm>
          <a:prstGeom prst="rect">
            <a:avLst/>
          </a:prstGeom>
        </p:spPr>
        <p:txBody>
          <a:bodyPr anchor="t" rtlCol="false" tIns="0" lIns="0" bIns="0" rIns="0">
            <a:spAutoFit/>
          </a:bodyPr>
          <a:lstStyle/>
          <a:p>
            <a:pPr algn="l" marL="630790" indent="-315395" lvl="1">
              <a:lnSpc>
                <a:spcPts val="3798"/>
              </a:lnSpc>
              <a:buFont typeface="Arial"/>
              <a:buChar char="•"/>
            </a:pPr>
            <a:r>
              <a:rPr lang="en-US" sz="2921">
                <a:solidFill>
                  <a:srgbClr val="2E2E2E"/>
                </a:solidFill>
                <a:latin typeface="Blogger Light"/>
                <a:ea typeface="Blogger Light"/>
                <a:cs typeface="Blogger Light"/>
                <a:sym typeface="Blogger Light"/>
              </a:rPr>
              <a:t>Inventory Management: Implement real-time tracking and predictive analytics.</a:t>
            </a:r>
          </a:p>
          <a:p>
            <a:pPr algn="l" marL="630790" indent="-315395" lvl="1">
              <a:lnSpc>
                <a:spcPts val="3798"/>
              </a:lnSpc>
              <a:buFont typeface="Arial"/>
              <a:buChar char="•"/>
            </a:pPr>
            <a:r>
              <a:rPr lang="en-US" sz="2921">
                <a:solidFill>
                  <a:srgbClr val="2E2E2E"/>
                </a:solidFill>
                <a:latin typeface="Blogger Light"/>
                <a:ea typeface="Blogger Light"/>
                <a:cs typeface="Blogger Light"/>
                <a:sym typeface="Blogger Light"/>
              </a:rPr>
              <a:t>Marketing Strategy: Launch seasonal promotions and targeted campaigns.</a:t>
            </a:r>
          </a:p>
          <a:p>
            <a:pPr algn="l" marL="630790" indent="-315395" lvl="1">
              <a:lnSpc>
                <a:spcPts val="3798"/>
              </a:lnSpc>
              <a:buFont typeface="Arial"/>
              <a:buChar char="•"/>
            </a:pPr>
            <a:r>
              <a:rPr lang="en-US" sz="2921">
                <a:solidFill>
                  <a:srgbClr val="2E2E2E"/>
                </a:solidFill>
                <a:latin typeface="Blogger Light"/>
                <a:ea typeface="Blogger Light"/>
                <a:cs typeface="Blogger Light"/>
                <a:sym typeface="Blogger Light"/>
              </a:rPr>
              <a:t>Expansion Opportunities: Expand stores to nearby cities for better stock control.</a:t>
            </a:r>
          </a:p>
          <a:p>
            <a:pPr algn="l">
              <a:lnSpc>
                <a:spcPts val="379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47FFF"/>
        </a:solidFill>
      </p:bgPr>
    </p:bg>
    <p:spTree>
      <p:nvGrpSpPr>
        <p:cNvPr id="1" name=""/>
        <p:cNvGrpSpPr/>
        <p:nvPr/>
      </p:nvGrpSpPr>
      <p:grpSpPr>
        <a:xfrm>
          <a:off x="0" y="0"/>
          <a:ext cx="0" cy="0"/>
          <a:chOff x="0" y="0"/>
          <a:chExt cx="0" cy="0"/>
        </a:xfrm>
      </p:grpSpPr>
      <p:sp>
        <p:nvSpPr>
          <p:cNvPr name="Freeform 2" id="2"/>
          <p:cNvSpPr/>
          <p:nvPr/>
        </p:nvSpPr>
        <p:spPr>
          <a:xfrm flipH="false" flipV="false" rot="0">
            <a:off x="1389522" y="1028700"/>
            <a:ext cx="4771960" cy="5539828"/>
          </a:xfrm>
          <a:custGeom>
            <a:avLst/>
            <a:gdLst/>
            <a:ahLst/>
            <a:cxnLst/>
            <a:rect r="r" b="b" t="t" l="l"/>
            <a:pathLst>
              <a:path h="5539828" w="4771960">
                <a:moveTo>
                  <a:pt x="0" y="0"/>
                </a:moveTo>
                <a:lnTo>
                  <a:pt x="4771960" y="0"/>
                </a:lnTo>
                <a:lnTo>
                  <a:pt x="4771960" y="5539828"/>
                </a:lnTo>
                <a:lnTo>
                  <a:pt x="0" y="5539828"/>
                </a:lnTo>
                <a:lnTo>
                  <a:pt x="0" y="0"/>
                </a:lnTo>
                <a:close/>
              </a:path>
            </a:pathLst>
          </a:custGeom>
          <a:blipFill>
            <a:blip r:embed="rId2"/>
            <a:stretch>
              <a:fillRect l="0" t="-29161" r="0" b="0"/>
            </a:stretch>
          </a:blipFill>
          <a:ln w="38100" cap="rnd">
            <a:solidFill>
              <a:srgbClr val="000000"/>
            </a:solidFill>
            <a:prstDash val="solid"/>
            <a:round/>
          </a:ln>
        </p:spPr>
      </p:sp>
      <p:grpSp>
        <p:nvGrpSpPr>
          <p:cNvPr name="Group 3" id="3"/>
          <p:cNvGrpSpPr/>
          <p:nvPr/>
        </p:nvGrpSpPr>
        <p:grpSpPr>
          <a:xfrm rot="0">
            <a:off x="7862283" y="0"/>
            <a:ext cx="10425717" cy="10287000"/>
            <a:chOff x="0" y="0"/>
            <a:chExt cx="2745868" cy="2709333"/>
          </a:xfrm>
        </p:grpSpPr>
        <p:sp>
          <p:nvSpPr>
            <p:cNvPr name="Freeform 4" id="4"/>
            <p:cNvSpPr/>
            <p:nvPr/>
          </p:nvSpPr>
          <p:spPr>
            <a:xfrm flipH="false" flipV="false" rot="0">
              <a:off x="0" y="0"/>
              <a:ext cx="2745868" cy="2709333"/>
            </a:xfrm>
            <a:custGeom>
              <a:avLst/>
              <a:gdLst/>
              <a:ahLst/>
              <a:cxnLst/>
              <a:rect r="r" b="b" t="t" l="l"/>
              <a:pathLst>
                <a:path h="2709333" w="2745868">
                  <a:moveTo>
                    <a:pt x="0" y="0"/>
                  </a:moveTo>
                  <a:lnTo>
                    <a:pt x="2745868" y="0"/>
                  </a:lnTo>
                  <a:lnTo>
                    <a:pt x="2745868" y="2709333"/>
                  </a:lnTo>
                  <a:lnTo>
                    <a:pt x="0" y="2709333"/>
                  </a:lnTo>
                  <a:close/>
                </a:path>
              </a:pathLst>
            </a:custGeom>
            <a:solidFill>
              <a:srgbClr val="FFFFFF"/>
            </a:solidFill>
          </p:spPr>
        </p:sp>
        <p:sp>
          <p:nvSpPr>
            <p:cNvPr name="TextBox 5" id="5"/>
            <p:cNvSpPr txBox="true"/>
            <p:nvPr/>
          </p:nvSpPr>
          <p:spPr>
            <a:xfrm>
              <a:off x="0" y="-47625"/>
              <a:ext cx="2745868"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7200900"/>
            <a:ext cx="7862283" cy="3086100"/>
            <a:chOff x="0" y="0"/>
            <a:chExt cx="2070725" cy="812800"/>
          </a:xfrm>
        </p:grpSpPr>
        <p:sp>
          <p:nvSpPr>
            <p:cNvPr name="Freeform 7" id="7"/>
            <p:cNvSpPr/>
            <p:nvPr/>
          </p:nvSpPr>
          <p:spPr>
            <a:xfrm flipH="false" flipV="false" rot="0">
              <a:off x="0" y="0"/>
              <a:ext cx="2070725" cy="812800"/>
            </a:xfrm>
            <a:custGeom>
              <a:avLst/>
              <a:gdLst/>
              <a:ahLst/>
              <a:cxnLst/>
              <a:rect r="r" b="b" t="t" l="l"/>
              <a:pathLst>
                <a:path h="812800" w="2070725">
                  <a:moveTo>
                    <a:pt x="0" y="0"/>
                  </a:moveTo>
                  <a:lnTo>
                    <a:pt x="2070725" y="0"/>
                  </a:lnTo>
                  <a:lnTo>
                    <a:pt x="2070725" y="812800"/>
                  </a:lnTo>
                  <a:lnTo>
                    <a:pt x="0" y="812800"/>
                  </a:lnTo>
                  <a:close/>
                </a:path>
              </a:pathLst>
            </a:custGeom>
            <a:solidFill>
              <a:srgbClr val="004AAD"/>
            </a:solidFill>
          </p:spPr>
        </p:sp>
        <p:sp>
          <p:nvSpPr>
            <p:cNvPr name="TextBox 8" id="8"/>
            <p:cNvSpPr txBox="true"/>
            <p:nvPr/>
          </p:nvSpPr>
          <p:spPr>
            <a:xfrm>
              <a:off x="0" y="-47625"/>
              <a:ext cx="2070725" cy="8604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838940" y="7504398"/>
            <a:ext cx="693128" cy="693128"/>
          </a:xfrm>
          <a:custGeom>
            <a:avLst/>
            <a:gdLst/>
            <a:ahLst/>
            <a:cxnLst/>
            <a:rect r="r" b="b" t="t" l="l"/>
            <a:pathLst>
              <a:path h="693128" w="693128">
                <a:moveTo>
                  <a:pt x="0" y="0"/>
                </a:moveTo>
                <a:lnTo>
                  <a:pt x="693127" y="0"/>
                </a:lnTo>
                <a:lnTo>
                  <a:pt x="693127" y="693127"/>
                </a:lnTo>
                <a:lnTo>
                  <a:pt x="0" y="6931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770564" y="8347161"/>
            <a:ext cx="761503" cy="761503"/>
          </a:xfrm>
          <a:custGeom>
            <a:avLst/>
            <a:gdLst/>
            <a:ahLst/>
            <a:cxnLst/>
            <a:rect r="r" b="b" t="t" l="l"/>
            <a:pathLst>
              <a:path h="761503" w="761503">
                <a:moveTo>
                  <a:pt x="0" y="0"/>
                </a:moveTo>
                <a:lnTo>
                  <a:pt x="761503" y="0"/>
                </a:lnTo>
                <a:lnTo>
                  <a:pt x="761503" y="761503"/>
                </a:lnTo>
                <a:lnTo>
                  <a:pt x="0" y="7615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a:hlinkClick r:id="rId8" tooltip="https://www.linkedin.com/in/ridhoditya/"/>
          </p:cNvPr>
          <p:cNvSpPr/>
          <p:nvPr/>
        </p:nvSpPr>
        <p:spPr>
          <a:xfrm flipH="false" flipV="false" rot="0">
            <a:off x="823409" y="9258300"/>
            <a:ext cx="655814" cy="655814"/>
          </a:xfrm>
          <a:custGeom>
            <a:avLst/>
            <a:gdLst/>
            <a:ahLst/>
            <a:cxnLst/>
            <a:rect r="r" b="b" t="t" l="l"/>
            <a:pathLst>
              <a:path h="655814" w="655814">
                <a:moveTo>
                  <a:pt x="0" y="0"/>
                </a:moveTo>
                <a:lnTo>
                  <a:pt x="655814" y="0"/>
                </a:lnTo>
                <a:lnTo>
                  <a:pt x="655814" y="655814"/>
                </a:lnTo>
                <a:lnTo>
                  <a:pt x="0" y="655814"/>
                </a:lnTo>
                <a:lnTo>
                  <a:pt x="0" y="0"/>
                </a:lnTo>
                <a:close/>
              </a:path>
            </a:pathLst>
          </a:custGeom>
          <a:blipFill>
            <a:blip r:embed="rId7"/>
            <a:stretch>
              <a:fillRect l="0" t="0" r="0" b="0"/>
            </a:stretch>
          </a:blipFill>
        </p:spPr>
      </p:sp>
      <p:grpSp>
        <p:nvGrpSpPr>
          <p:cNvPr name="Group 12" id="12"/>
          <p:cNvGrpSpPr/>
          <p:nvPr/>
        </p:nvGrpSpPr>
        <p:grpSpPr>
          <a:xfrm rot="0">
            <a:off x="1838834" y="7597703"/>
            <a:ext cx="3086100" cy="599822"/>
            <a:chOff x="0" y="0"/>
            <a:chExt cx="812800" cy="157978"/>
          </a:xfrm>
        </p:grpSpPr>
        <p:sp>
          <p:nvSpPr>
            <p:cNvPr name="Freeform 13" id="13"/>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14" id="14"/>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Bandung</a:t>
              </a:r>
            </a:p>
          </p:txBody>
        </p:sp>
      </p:grpSp>
      <p:grpSp>
        <p:nvGrpSpPr>
          <p:cNvPr name="Group 15" id="15"/>
          <p:cNvGrpSpPr/>
          <p:nvPr/>
        </p:nvGrpSpPr>
        <p:grpSpPr>
          <a:xfrm rot="0">
            <a:off x="1838834" y="8428002"/>
            <a:ext cx="3086100" cy="599822"/>
            <a:chOff x="0" y="0"/>
            <a:chExt cx="812800" cy="157978"/>
          </a:xfrm>
        </p:grpSpPr>
        <p:sp>
          <p:nvSpPr>
            <p:cNvPr name="Freeform 16" id="16"/>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17" id="17"/>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eric.ridho88@gmail.com</a:t>
              </a:r>
            </a:p>
          </p:txBody>
        </p:sp>
      </p:grpSp>
      <p:grpSp>
        <p:nvGrpSpPr>
          <p:cNvPr name="Group 18" id="18"/>
          <p:cNvGrpSpPr/>
          <p:nvPr/>
        </p:nvGrpSpPr>
        <p:grpSpPr>
          <a:xfrm rot="0">
            <a:off x="1838834" y="9256424"/>
            <a:ext cx="3086100" cy="599822"/>
            <a:chOff x="0" y="0"/>
            <a:chExt cx="812800" cy="157978"/>
          </a:xfrm>
        </p:grpSpPr>
        <p:sp>
          <p:nvSpPr>
            <p:cNvPr name="Freeform 19" id="19"/>
            <p:cNvSpPr/>
            <p:nvPr/>
          </p:nvSpPr>
          <p:spPr>
            <a:xfrm flipH="false" flipV="false" rot="0">
              <a:off x="0" y="0"/>
              <a:ext cx="812800" cy="157978"/>
            </a:xfrm>
            <a:custGeom>
              <a:avLst/>
              <a:gdLst/>
              <a:ahLst/>
              <a:cxnLst/>
              <a:rect r="r" b="b" t="t" l="l"/>
              <a:pathLst>
                <a:path h="157978" w="812800">
                  <a:moveTo>
                    <a:pt x="78989" y="0"/>
                  </a:moveTo>
                  <a:lnTo>
                    <a:pt x="733811" y="0"/>
                  </a:lnTo>
                  <a:cubicBezTo>
                    <a:pt x="754760" y="0"/>
                    <a:pt x="774851" y="8322"/>
                    <a:pt x="789665" y="23135"/>
                  </a:cubicBezTo>
                  <a:cubicBezTo>
                    <a:pt x="804478" y="37949"/>
                    <a:pt x="812800" y="58040"/>
                    <a:pt x="812800" y="78989"/>
                  </a:cubicBezTo>
                  <a:lnTo>
                    <a:pt x="812800" y="78989"/>
                  </a:lnTo>
                  <a:cubicBezTo>
                    <a:pt x="812800" y="99938"/>
                    <a:pt x="804478" y="120029"/>
                    <a:pt x="789665" y="134843"/>
                  </a:cubicBezTo>
                  <a:cubicBezTo>
                    <a:pt x="774851" y="149656"/>
                    <a:pt x="754760" y="157978"/>
                    <a:pt x="733811" y="157978"/>
                  </a:cubicBezTo>
                  <a:lnTo>
                    <a:pt x="78989" y="157978"/>
                  </a:lnTo>
                  <a:cubicBezTo>
                    <a:pt x="58040" y="157978"/>
                    <a:pt x="37949" y="149656"/>
                    <a:pt x="23135" y="134843"/>
                  </a:cubicBezTo>
                  <a:cubicBezTo>
                    <a:pt x="8322" y="120029"/>
                    <a:pt x="0" y="99938"/>
                    <a:pt x="0" y="78989"/>
                  </a:cubicBezTo>
                  <a:lnTo>
                    <a:pt x="0" y="78989"/>
                  </a:lnTo>
                  <a:cubicBezTo>
                    <a:pt x="0" y="58040"/>
                    <a:pt x="8322" y="37949"/>
                    <a:pt x="23135" y="23135"/>
                  </a:cubicBezTo>
                  <a:cubicBezTo>
                    <a:pt x="37949" y="8322"/>
                    <a:pt x="58040" y="0"/>
                    <a:pt x="78989" y="0"/>
                  </a:cubicBezTo>
                  <a:close/>
                </a:path>
              </a:pathLst>
            </a:custGeom>
            <a:solidFill>
              <a:srgbClr val="FFB272"/>
            </a:solidFill>
          </p:spPr>
        </p:sp>
        <p:sp>
          <p:nvSpPr>
            <p:cNvPr name="TextBox 20" id="20"/>
            <p:cNvSpPr txBox="true"/>
            <p:nvPr/>
          </p:nvSpPr>
          <p:spPr>
            <a:xfrm>
              <a:off x="0" y="-47625"/>
              <a:ext cx="812800" cy="205603"/>
            </a:xfrm>
            <a:prstGeom prst="rect">
              <a:avLst/>
            </a:prstGeom>
          </p:spPr>
          <p:txBody>
            <a:bodyPr anchor="ctr" rtlCol="false" tIns="50800" lIns="50800" bIns="50800" rIns="50800"/>
            <a:lstStyle/>
            <a:p>
              <a:pPr algn="ctr">
                <a:lnSpc>
                  <a:spcPts val="2659"/>
                </a:lnSpc>
              </a:pPr>
              <a:r>
                <a:rPr lang="en-US" sz="1899">
                  <a:solidFill>
                    <a:srgbClr val="FFFFFF"/>
                  </a:solidFill>
                  <a:latin typeface="Arimo"/>
                  <a:ea typeface="Arimo"/>
                  <a:cs typeface="Arimo"/>
                  <a:sym typeface="Arimo"/>
                </a:rPr>
                <a:t>Ridho Aditya Rachman</a:t>
              </a:r>
            </a:p>
          </p:txBody>
        </p:sp>
      </p:grpSp>
      <p:sp>
        <p:nvSpPr>
          <p:cNvPr name="TextBox 21" id="21"/>
          <p:cNvSpPr txBox="true"/>
          <p:nvPr/>
        </p:nvSpPr>
        <p:spPr>
          <a:xfrm rot="0">
            <a:off x="8952841" y="1847880"/>
            <a:ext cx="8244602" cy="863587"/>
          </a:xfrm>
          <a:prstGeom prst="rect">
            <a:avLst/>
          </a:prstGeom>
        </p:spPr>
        <p:txBody>
          <a:bodyPr anchor="t" rtlCol="false" tIns="0" lIns="0" bIns="0" rIns="0">
            <a:spAutoFit/>
          </a:bodyPr>
          <a:lstStyle/>
          <a:p>
            <a:pPr algn="ctr" marL="0" indent="0" lvl="0">
              <a:lnSpc>
                <a:spcPts val="7000"/>
              </a:lnSpc>
              <a:spcBef>
                <a:spcPct val="0"/>
              </a:spcBef>
            </a:pPr>
            <a:r>
              <a:rPr lang="en-US" b="true" sz="5000">
                <a:solidFill>
                  <a:srgbClr val="000000"/>
                </a:solidFill>
                <a:latin typeface="Open Sans Bold"/>
                <a:ea typeface="Open Sans Bold"/>
                <a:cs typeface="Open Sans Bold"/>
                <a:sym typeface="Open Sans Bold"/>
              </a:rPr>
              <a:t>Ridho Aditya Rachman S.T</a:t>
            </a:r>
          </a:p>
        </p:txBody>
      </p:sp>
      <p:sp>
        <p:nvSpPr>
          <p:cNvPr name="TextBox 22" id="22"/>
          <p:cNvSpPr txBox="true"/>
          <p:nvPr/>
        </p:nvSpPr>
        <p:spPr>
          <a:xfrm rot="0">
            <a:off x="8681642" y="3834765"/>
            <a:ext cx="8577658" cy="4206240"/>
          </a:xfrm>
          <a:prstGeom prst="rect">
            <a:avLst/>
          </a:prstGeom>
        </p:spPr>
        <p:txBody>
          <a:bodyPr anchor="t" rtlCol="false" tIns="0" lIns="0" bIns="0" rIns="0">
            <a:spAutoFit/>
          </a:bodyPr>
          <a:lstStyle/>
          <a:p>
            <a:pPr algn="just">
              <a:lnSpc>
                <a:spcPts val="3359"/>
              </a:lnSpc>
              <a:spcBef>
                <a:spcPct val="0"/>
              </a:spcBef>
            </a:pPr>
            <a:r>
              <a:rPr lang="en-US" sz="2399">
                <a:solidFill>
                  <a:srgbClr val="000000"/>
                </a:solidFill>
                <a:latin typeface="Blogger"/>
                <a:ea typeface="Blogger"/>
                <a:cs typeface="Blogger"/>
                <a:sym typeface="Blogger"/>
              </a:rPr>
              <a:t>Lulusan baru Teknik Elektro dari Universitas Telkom dengan konsentrasi dalam Machine Learning dan Deep Learning. Memiliki minat yang tinggi dalam bidang data science serta keahlian dalam machine learning, analisis data, dan visualisasi. Berpengalaman dalam mengerjakan proyek-proyek berdampak besar, seperti menurunkan tingkat attrisi karyawan secara signifikan dan mengembangkan solusi otomatisasi. Terampil dalam Python, SQL, dan alat visualisasi data. Siap berkontribusi dalam tim dinamis untuk menyelesaikan tantangan di bidang data.</a:t>
            </a:r>
          </a:p>
          <a:p>
            <a:pPr algn="l">
              <a:lnSpc>
                <a:spcPts val="33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253096" y="3116647"/>
            <a:ext cx="16006204" cy="5450319"/>
            <a:chOff x="0" y="0"/>
            <a:chExt cx="1874001" cy="638121"/>
          </a:xfrm>
        </p:grpSpPr>
        <p:sp>
          <p:nvSpPr>
            <p:cNvPr name="Freeform 3" id="3"/>
            <p:cNvSpPr/>
            <p:nvPr/>
          </p:nvSpPr>
          <p:spPr>
            <a:xfrm flipH="false" flipV="false" rot="0">
              <a:off x="0" y="0"/>
              <a:ext cx="1874001" cy="638121"/>
            </a:xfrm>
            <a:custGeom>
              <a:avLst/>
              <a:gdLst/>
              <a:ahLst/>
              <a:cxnLst/>
              <a:rect r="r" b="b" t="t" l="l"/>
              <a:pathLst>
                <a:path h="638121" w="1874001">
                  <a:moveTo>
                    <a:pt x="1670801" y="0"/>
                  </a:moveTo>
                  <a:cubicBezTo>
                    <a:pt x="1783025" y="0"/>
                    <a:pt x="1874001" y="142848"/>
                    <a:pt x="1874001" y="319061"/>
                  </a:cubicBezTo>
                  <a:cubicBezTo>
                    <a:pt x="1874001" y="495273"/>
                    <a:pt x="1783025" y="638121"/>
                    <a:pt x="1670801" y="638121"/>
                  </a:cubicBezTo>
                  <a:lnTo>
                    <a:pt x="203200" y="638121"/>
                  </a:lnTo>
                  <a:cubicBezTo>
                    <a:pt x="90976" y="638121"/>
                    <a:pt x="0" y="495273"/>
                    <a:pt x="0" y="319061"/>
                  </a:cubicBezTo>
                  <a:cubicBezTo>
                    <a:pt x="0" y="142848"/>
                    <a:pt x="90976" y="0"/>
                    <a:pt x="203200" y="0"/>
                  </a:cubicBezTo>
                  <a:close/>
                </a:path>
              </a:pathLst>
            </a:custGeom>
            <a:solidFill>
              <a:srgbClr val="FFB272"/>
            </a:solidFill>
          </p:spPr>
        </p:sp>
        <p:sp>
          <p:nvSpPr>
            <p:cNvPr name="TextBox 4" id="4"/>
            <p:cNvSpPr txBox="true"/>
            <p:nvPr/>
          </p:nvSpPr>
          <p:spPr>
            <a:xfrm>
              <a:off x="0" y="-47625"/>
              <a:ext cx="1874001" cy="68574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619078" y="3578667"/>
            <a:ext cx="13201257" cy="4478655"/>
          </a:xfrm>
          <a:prstGeom prst="rect">
            <a:avLst/>
          </a:prstGeom>
        </p:spPr>
        <p:txBody>
          <a:bodyPr anchor="t" rtlCol="false" tIns="0" lIns="0" bIns="0" rIns="0">
            <a:spAutoFit/>
          </a:bodyPr>
          <a:lstStyle/>
          <a:p>
            <a:pPr algn="l">
              <a:lnSpc>
                <a:spcPts val="2730"/>
              </a:lnSpc>
            </a:pPr>
            <a:r>
              <a:rPr lang="en-US" sz="2100" spc="-42">
                <a:solidFill>
                  <a:srgbClr val="2E2E2E"/>
                </a:solidFill>
                <a:latin typeface="Blogger"/>
                <a:ea typeface="Blogger"/>
                <a:cs typeface="Blogger"/>
                <a:sym typeface="Blogger"/>
              </a:rPr>
              <a:t>Kimia Farma is the first pharmaceutical industry company in Indonesia, established by the Dutch East Indies government in 1817. The company was originally named NV Chemicalien Handle Rathkamp &amp; Co. Following the nationalization policy of former Dutch companies in the early days of independence, in 1958, the Government of the Republic of Indonesia merged several pharmaceutical companies into PNF (Perusahaan Negara Farmasi) Bhinneka Kimia Farma.</a:t>
            </a:r>
          </a:p>
          <a:p>
            <a:pPr algn="l">
              <a:lnSpc>
                <a:spcPts val="2730"/>
              </a:lnSpc>
            </a:pPr>
            <a:r>
              <a:rPr lang="en-US" sz="2100" spc="-42">
                <a:solidFill>
                  <a:srgbClr val="2E2E2E"/>
                </a:solidFill>
                <a:latin typeface="Blogger"/>
                <a:ea typeface="Blogger"/>
                <a:cs typeface="Blogger"/>
                <a:sym typeface="Blogger"/>
              </a:rPr>
              <a:t>On August 16, 1971, the legal status of PNF was changed to a Limited Liability Company (Perseroan Terbatas), and the company's name was changed to PT Kimia Farma (Persero).</a:t>
            </a:r>
          </a:p>
          <a:p>
            <a:pPr algn="l">
              <a:lnSpc>
                <a:spcPts val="2730"/>
              </a:lnSpc>
            </a:pPr>
            <a:r>
              <a:rPr lang="en-US" sz="2100" spc="-42">
                <a:solidFill>
                  <a:srgbClr val="2E2E2E"/>
                </a:solidFill>
                <a:latin typeface="Blogger"/>
                <a:ea typeface="Blogger"/>
                <a:cs typeface="Blogger"/>
                <a:sym typeface="Blogger"/>
              </a:rPr>
              <a:t>On July 4, 2001, PT Kimia Farma (Persero) changed its status once again to a public company, becoming PT Kimia Farma (Persero) Tbk, referred to as "the Company" in subsequent mentions. Along with this change, the Company was listed on the Jakarta Stock Exchange and the Surabaya Stock Exchange (which have since merged and are now known as the Indonesia Stock Exchange).</a:t>
            </a:r>
          </a:p>
          <a:p>
            <a:pPr algn="l">
              <a:lnSpc>
                <a:spcPts val="2730"/>
              </a:lnSpc>
            </a:pPr>
            <a:r>
              <a:rPr lang="en-US" sz="2100" spc="-42">
                <a:solidFill>
                  <a:srgbClr val="2E2E2E"/>
                </a:solidFill>
                <a:latin typeface="Blogger"/>
                <a:ea typeface="Blogger"/>
                <a:cs typeface="Blogger"/>
                <a:sym typeface="Blogger"/>
              </a:rPr>
              <a:t>With decades of experience, the Company has grown into an integrated healthcare service provider in Indonesia. It has become a prominent player in the nation's development, particularly in improving the health and well-being of the Indonesian people.</a:t>
            </a:r>
          </a:p>
          <a:p>
            <a:pPr algn="l">
              <a:lnSpc>
                <a:spcPts val="2730"/>
              </a:lnSpc>
            </a:pPr>
          </a:p>
        </p:txBody>
      </p:sp>
      <p:grpSp>
        <p:nvGrpSpPr>
          <p:cNvPr name="Group 6" id="6"/>
          <p:cNvGrpSpPr/>
          <p:nvPr/>
        </p:nvGrpSpPr>
        <p:grpSpPr>
          <a:xfrm rot="0">
            <a:off x="-392161" y="-413704"/>
            <a:ext cx="1420861" cy="11114407"/>
            <a:chOff x="0" y="0"/>
            <a:chExt cx="374219" cy="2927251"/>
          </a:xfrm>
        </p:grpSpPr>
        <p:sp>
          <p:nvSpPr>
            <p:cNvPr name="Freeform 7" id="7"/>
            <p:cNvSpPr/>
            <p:nvPr/>
          </p:nvSpPr>
          <p:spPr>
            <a:xfrm flipH="false" flipV="false" rot="0">
              <a:off x="0" y="0"/>
              <a:ext cx="374219" cy="2927251"/>
            </a:xfrm>
            <a:custGeom>
              <a:avLst/>
              <a:gdLst/>
              <a:ahLst/>
              <a:cxnLst/>
              <a:rect r="r" b="b" t="t" l="l"/>
              <a:pathLst>
                <a:path h="2927251" w="374219">
                  <a:moveTo>
                    <a:pt x="0" y="0"/>
                  </a:moveTo>
                  <a:lnTo>
                    <a:pt x="374219" y="0"/>
                  </a:lnTo>
                  <a:lnTo>
                    <a:pt x="374219" y="2927251"/>
                  </a:lnTo>
                  <a:lnTo>
                    <a:pt x="0" y="2927251"/>
                  </a:lnTo>
                  <a:close/>
                </a:path>
              </a:pathLst>
            </a:custGeom>
            <a:solidFill>
              <a:srgbClr val="547FFF"/>
            </a:solidFill>
          </p:spPr>
        </p:sp>
        <p:sp>
          <p:nvSpPr>
            <p:cNvPr name="TextBox 8" id="8"/>
            <p:cNvSpPr txBox="true"/>
            <p:nvPr/>
          </p:nvSpPr>
          <p:spPr>
            <a:xfrm>
              <a:off x="0" y="-47625"/>
              <a:ext cx="374219" cy="2974876"/>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757755" y="675535"/>
            <a:ext cx="4558790" cy="1641164"/>
          </a:xfrm>
          <a:custGeom>
            <a:avLst/>
            <a:gdLst/>
            <a:ahLst/>
            <a:cxnLst/>
            <a:rect r="r" b="b" t="t" l="l"/>
            <a:pathLst>
              <a:path h="1641164" w="4558790">
                <a:moveTo>
                  <a:pt x="0" y="0"/>
                </a:moveTo>
                <a:lnTo>
                  <a:pt x="4558790" y="0"/>
                </a:lnTo>
                <a:lnTo>
                  <a:pt x="4558790" y="1641165"/>
                </a:lnTo>
                <a:lnTo>
                  <a:pt x="0" y="1641165"/>
                </a:lnTo>
                <a:lnTo>
                  <a:pt x="0" y="0"/>
                </a:lnTo>
                <a:close/>
              </a:path>
            </a:pathLst>
          </a:custGeom>
          <a:blipFill>
            <a:blip r:embed="rId2"/>
            <a:stretch>
              <a:fillRect l="0" t="0" r="0" b="0"/>
            </a:stretch>
          </a:blipFill>
        </p:spPr>
      </p:sp>
      <p:sp>
        <p:nvSpPr>
          <p:cNvPr name="TextBox 10" id="10"/>
          <p:cNvSpPr txBox="true"/>
          <p:nvPr/>
        </p:nvSpPr>
        <p:spPr>
          <a:xfrm rot="0">
            <a:off x="2037621" y="342933"/>
            <a:ext cx="8720134" cy="2525443"/>
          </a:xfrm>
          <a:prstGeom prst="rect">
            <a:avLst/>
          </a:prstGeom>
        </p:spPr>
        <p:txBody>
          <a:bodyPr anchor="t" rtlCol="false" tIns="0" lIns="0" bIns="0" rIns="0">
            <a:spAutoFit/>
          </a:bodyPr>
          <a:lstStyle/>
          <a:p>
            <a:pPr algn="l">
              <a:lnSpc>
                <a:spcPts val="9641"/>
              </a:lnSpc>
            </a:pPr>
            <a:r>
              <a:rPr lang="en-US" sz="10043">
                <a:solidFill>
                  <a:srgbClr val="FF914D"/>
                </a:solidFill>
                <a:latin typeface="Bernoru"/>
                <a:ea typeface="Bernoru"/>
                <a:cs typeface="Bernoru"/>
                <a:sym typeface="Bernoru"/>
              </a:rPr>
              <a:t>ABOUT</a:t>
            </a:r>
            <a:r>
              <a:rPr lang="en-US" sz="10043">
                <a:solidFill>
                  <a:srgbClr val="2E2E2E"/>
                </a:solidFill>
                <a:latin typeface="Bernoru"/>
                <a:ea typeface="Bernoru"/>
                <a:cs typeface="Bernoru"/>
                <a:sym typeface="Bernoru"/>
              </a:rPr>
              <a:t> </a:t>
            </a:r>
            <a:r>
              <a:rPr lang="en-US" sz="10043">
                <a:solidFill>
                  <a:srgbClr val="004AAD"/>
                </a:solidFill>
                <a:latin typeface="Bernoru"/>
                <a:ea typeface="Bernoru"/>
                <a:cs typeface="Bernoru"/>
                <a:sym typeface="Bernoru"/>
              </a:rPr>
              <a:t>COMPANY</a:t>
            </a:r>
          </a:p>
        </p:txBody>
      </p:sp>
      <p:sp>
        <p:nvSpPr>
          <p:cNvPr name="TextBox 11" id="11"/>
          <p:cNvSpPr txBox="true"/>
          <p:nvPr/>
        </p:nvSpPr>
        <p:spPr>
          <a:xfrm rot="0">
            <a:off x="1625637" y="8774900"/>
            <a:ext cx="1530356" cy="384744"/>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OVERVIEW</a:t>
            </a:r>
          </a:p>
        </p:txBody>
      </p:sp>
      <p:sp>
        <p:nvSpPr>
          <p:cNvPr name="TextBox 12" id="12"/>
          <p:cNvSpPr txBox="true"/>
          <p:nvPr/>
        </p:nvSpPr>
        <p:spPr>
          <a:xfrm rot="0">
            <a:off x="15519358" y="8774900"/>
            <a:ext cx="1530356" cy="384744"/>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FAUGET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42421" y="-486326"/>
            <a:ext cx="9201972" cy="11259652"/>
            <a:chOff x="0" y="0"/>
            <a:chExt cx="2423565" cy="2965505"/>
          </a:xfrm>
        </p:grpSpPr>
        <p:sp>
          <p:nvSpPr>
            <p:cNvPr name="Freeform 3" id="3"/>
            <p:cNvSpPr/>
            <p:nvPr/>
          </p:nvSpPr>
          <p:spPr>
            <a:xfrm flipH="false" flipV="false" rot="0">
              <a:off x="0" y="0"/>
              <a:ext cx="2423565" cy="2965505"/>
            </a:xfrm>
            <a:custGeom>
              <a:avLst/>
              <a:gdLst/>
              <a:ahLst/>
              <a:cxnLst/>
              <a:rect r="r" b="b" t="t" l="l"/>
              <a:pathLst>
                <a:path h="2965505" w="2423565">
                  <a:moveTo>
                    <a:pt x="0" y="0"/>
                  </a:moveTo>
                  <a:lnTo>
                    <a:pt x="2423565" y="0"/>
                  </a:lnTo>
                  <a:lnTo>
                    <a:pt x="2423565" y="2965505"/>
                  </a:lnTo>
                  <a:lnTo>
                    <a:pt x="0" y="2965505"/>
                  </a:lnTo>
                  <a:close/>
                </a:path>
              </a:pathLst>
            </a:custGeom>
            <a:solidFill>
              <a:srgbClr val="547FFF"/>
            </a:solidFill>
          </p:spPr>
        </p:sp>
        <p:sp>
          <p:nvSpPr>
            <p:cNvPr name="TextBox 4" id="4"/>
            <p:cNvSpPr txBox="true"/>
            <p:nvPr/>
          </p:nvSpPr>
          <p:spPr>
            <a:xfrm>
              <a:off x="0" y="-47625"/>
              <a:ext cx="2423565" cy="301313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59043" y="1546608"/>
            <a:ext cx="6241465" cy="2060946"/>
            <a:chOff x="0" y="0"/>
            <a:chExt cx="1230761" cy="406400"/>
          </a:xfrm>
        </p:grpSpPr>
        <p:sp>
          <p:nvSpPr>
            <p:cNvPr name="Freeform 6" id="6"/>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DFDFD"/>
              </a:solidFill>
              <a:prstDash val="solid"/>
              <a:miter/>
            </a:ln>
          </p:spPr>
        </p:sp>
        <p:sp>
          <p:nvSpPr>
            <p:cNvPr name="TextBox 7" id="7"/>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060660" y="4092223"/>
            <a:ext cx="6239849" cy="4367894"/>
            <a:chOff x="0" y="0"/>
            <a:chExt cx="6350000" cy="4445000"/>
          </a:xfrm>
        </p:grpSpPr>
        <p:sp>
          <p:nvSpPr>
            <p:cNvPr name="Freeform 9" id="9"/>
            <p:cNvSpPr/>
            <p:nvPr/>
          </p:nvSpPr>
          <p:spPr>
            <a:xfrm flipH="false" flipV="false" rot="0">
              <a:off x="0" y="0"/>
              <a:ext cx="6350000" cy="4445000"/>
            </a:xfrm>
            <a:custGeom>
              <a:avLst/>
              <a:gdLst/>
              <a:ahLst/>
              <a:cxnLst/>
              <a:rect r="r" b="b" t="t" l="l"/>
              <a:pathLst>
                <a:path h="4445000" w="6350000">
                  <a:moveTo>
                    <a:pt x="0" y="3429000"/>
                  </a:moveTo>
                  <a:lnTo>
                    <a:pt x="0" y="1016000"/>
                  </a:lnTo>
                  <a:cubicBezTo>
                    <a:pt x="0" y="454660"/>
                    <a:pt x="454660" y="0"/>
                    <a:pt x="1016000" y="0"/>
                  </a:cubicBezTo>
                  <a:lnTo>
                    <a:pt x="5334000" y="0"/>
                  </a:lnTo>
                  <a:cubicBezTo>
                    <a:pt x="5895340" y="0"/>
                    <a:pt x="6350000" y="454660"/>
                    <a:pt x="6350000" y="1016000"/>
                  </a:cubicBezTo>
                  <a:lnTo>
                    <a:pt x="6350000" y="3429000"/>
                  </a:lnTo>
                  <a:cubicBezTo>
                    <a:pt x="6350000" y="3990340"/>
                    <a:pt x="5895340" y="4445000"/>
                    <a:pt x="5334000" y="4445000"/>
                  </a:cubicBezTo>
                  <a:lnTo>
                    <a:pt x="1016000" y="4445000"/>
                  </a:lnTo>
                  <a:cubicBezTo>
                    <a:pt x="454660" y="4445000"/>
                    <a:pt x="0" y="3990340"/>
                    <a:pt x="0" y="3429000"/>
                  </a:cubicBezTo>
                  <a:close/>
                </a:path>
              </a:pathLst>
            </a:custGeom>
            <a:blipFill>
              <a:blip r:embed="rId2"/>
              <a:stretch>
                <a:fillRect l="-11923" t="0" r="-11923" b="0"/>
              </a:stretch>
            </a:blipFill>
          </p:spPr>
        </p:sp>
        <p:sp>
          <p:nvSpPr>
            <p:cNvPr name="Freeform 10" id="10"/>
            <p:cNvSpPr/>
            <p:nvPr/>
          </p:nvSpPr>
          <p:spPr>
            <a:xfrm flipH="false" flipV="false" rot="0">
              <a:off x="0" y="0"/>
              <a:ext cx="6350000" cy="4445000"/>
            </a:xfrm>
            <a:custGeom>
              <a:avLst/>
              <a:gdLst/>
              <a:ahLst/>
              <a:cxnLst/>
              <a:rect r="r" b="b" t="t" l="l"/>
              <a:pathLst>
                <a:path h="4445000" w="6350000">
                  <a:moveTo>
                    <a:pt x="6330950" y="3429000"/>
                  </a:moveTo>
                  <a:cubicBezTo>
                    <a:pt x="6330950" y="3978910"/>
                    <a:pt x="5883910" y="4425950"/>
                    <a:pt x="5334000" y="4425950"/>
                  </a:cubicBezTo>
                  <a:lnTo>
                    <a:pt x="1016000" y="4425950"/>
                  </a:lnTo>
                  <a:cubicBezTo>
                    <a:pt x="466090" y="4425950"/>
                    <a:pt x="19050" y="3978910"/>
                    <a:pt x="19050" y="3429000"/>
                  </a:cubicBezTo>
                  <a:lnTo>
                    <a:pt x="19050" y="1016000"/>
                  </a:lnTo>
                  <a:cubicBezTo>
                    <a:pt x="19050" y="466090"/>
                    <a:pt x="466090" y="19050"/>
                    <a:pt x="1016000" y="19050"/>
                  </a:cubicBezTo>
                  <a:lnTo>
                    <a:pt x="5334000" y="19050"/>
                  </a:lnTo>
                  <a:cubicBezTo>
                    <a:pt x="5883910" y="19050"/>
                    <a:pt x="6330950" y="466090"/>
                    <a:pt x="6330950" y="1016000"/>
                  </a:cubicBezTo>
                  <a:lnTo>
                    <a:pt x="6330950" y="3429000"/>
                  </a:lnTo>
                  <a:moveTo>
                    <a:pt x="6350000" y="3429000"/>
                  </a:moveTo>
                  <a:lnTo>
                    <a:pt x="6350000" y="1016000"/>
                  </a:lnTo>
                  <a:cubicBezTo>
                    <a:pt x="6350000" y="454660"/>
                    <a:pt x="5895340" y="0"/>
                    <a:pt x="5334000" y="0"/>
                  </a:cubicBezTo>
                  <a:lnTo>
                    <a:pt x="1016000" y="0"/>
                  </a:lnTo>
                  <a:cubicBezTo>
                    <a:pt x="454660" y="0"/>
                    <a:pt x="0" y="454660"/>
                    <a:pt x="0" y="1016000"/>
                  </a:cubicBezTo>
                  <a:lnTo>
                    <a:pt x="0" y="3429000"/>
                  </a:lnTo>
                  <a:cubicBezTo>
                    <a:pt x="0" y="3990340"/>
                    <a:pt x="454660" y="4445000"/>
                    <a:pt x="1016000" y="4445000"/>
                  </a:cubicBezTo>
                  <a:lnTo>
                    <a:pt x="5334000" y="4445000"/>
                  </a:lnTo>
                  <a:cubicBezTo>
                    <a:pt x="5895340" y="4445000"/>
                    <a:pt x="6350000" y="3990340"/>
                    <a:pt x="6350000" y="3429000"/>
                  </a:cubicBezTo>
                  <a:lnTo>
                    <a:pt x="6350000" y="3429000"/>
                  </a:lnTo>
                  <a:close/>
                </a:path>
              </a:pathLst>
            </a:custGeom>
            <a:solidFill>
              <a:srgbClr val="547FFF"/>
            </a:solidFill>
          </p:spPr>
        </p:sp>
      </p:grpSp>
      <p:grpSp>
        <p:nvGrpSpPr>
          <p:cNvPr name="Group 11" id="11"/>
          <p:cNvGrpSpPr/>
          <p:nvPr/>
        </p:nvGrpSpPr>
        <p:grpSpPr>
          <a:xfrm rot="0">
            <a:off x="9642556" y="1028700"/>
            <a:ext cx="7226336" cy="1308634"/>
            <a:chOff x="0" y="0"/>
            <a:chExt cx="2244160" cy="406400"/>
          </a:xfrm>
        </p:grpSpPr>
        <p:sp>
          <p:nvSpPr>
            <p:cNvPr name="Freeform 12" id="12"/>
            <p:cNvSpPr/>
            <p:nvPr/>
          </p:nvSpPr>
          <p:spPr>
            <a:xfrm flipH="false" flipV="false" rot="0">
              <a:off x="0" y="0"/>
              <a:ext cx="2244160" cy="406400"/>
            </a:xfrm>
            <a:custGeom>
              <a:avLst/>
              <a:gdLst/>
              <a:ahLst/>
              <a:cxnLst/>
              <a:rect r="r" b="b" t="t" l="l"/>
              <a:pathLst>
                <a:path h="406400" w="2244160">
                  <a:moveTo>
                    <a:pt x="2040960" y="0"/>
                  </a:moveTo>
                  <a:cubicBezTo>
                    <a:pt x="2153184" y="0"/>
                    <a:pt x="2244160" y="90976"/>
                    <a:pt x="2244160" y="203200"/>
                  </a:cubicBezTo>
                  <a:cubicBezTo>
                    <a:pt x="2244160" y="315424"/>
                    <a:pt x="2153184" y="406400"/>
                    <a:pt x="2040960"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3" id="13"/>
            <p:cNvSpPr txBox="true"/>
            <p:nvPr/>
          </p:nvSpPr>
          <p:spPr>
            <a:xfrm>
              <a:off x="0" y="-47625"/>
              <a:ext cx="2244160" cy="454025"/>
            </a:xfrm>
            <a:prstGeom prst="rect">
              <a:avLst/>
            </a:prstGeom>
          </p:spPr>
          <p:txBody>
            <a:bodyPr anchor="ctr" rtlCol="false" tIns="45374" lIns="45374" bIns="45374" rIns="45374"/>
            <a:lstStyle/>
            <a:p>
              <a:pPr algn="ctr">
                <a:lnSpc>
                  <a:spcPts val="2375"/>
                </a:lnSpc>
              </a:pPr>
            </a:p>
          </p:txBody>
        </p:sp>
      </p:grpSp>
      <p:grpSp>
        <p:nvGrpSpPr>
          <p:cNvPr name="Group 14" id="14"/>
          <p:cNvGrpSpPr/>
          <p:nvPr/>
        </p:nvGrpSpPr>
        <p:grpSpPr>
          <a:xfrm rot="0">
            <a:off x="9642556" y="5283240"/>
            <a:ext cx="7226336" cy="1308634"/>
            <a:chOff x="0" y="0"/>
            <a:chExt cx="2244160" cy="406400"/>
          </a:xfrm>
        </p:grpSpPr>
        <p:sp>
          <p:nvSpPr>
            <p:cNvPr name="Freeform 15" id="15"/>
            <p:cNvSpPr/>
            <p:nvPr/>
          </p:nvSpPr>
          <p:spPr>
            <a:xfrm flipH="false" flipV="false" rot="0">
              <a:off x="0" y="0"/>
              <a:ext cx="2244160" cy="406400"/>
            </a:xfrm>
            <a:custGeom>
              <a:avLst/>
              <a:gdLst/>
              <a:ahLst/>
              <a:cxnLst/>
              <a:rect r="r" b="b" t="t" l="l"/>
              <a:pathLst>
                <a:path h="406400" w="2244160">
                  <a:moveTo>
                    <a:pt x="2040960" y="0"/>
                  </a:moveTo>
                  <a:cubicBezTo>
                    <a:pt x="2153184" y="0"/>
                    <a:pt x="2244160" y="90976"/>
                    <a:pt x="2244160" y="203200"/>
                  </a:cubicBezTo>
                  <a:cubicBezTo>
                    <a:pt x="2244160" y="315424"/>
                    <a:pt x="2153184" y="406400"/>
                    <a:pt x="2040960" y="406400"/>
                  </a:cubicBezTo>
                  <a:lnTo>
                    <a:pt x="203200" y="406400"/>
                  </a:lnTo>
                  <a:cubicBezTo>
                    <a:pt x="90976" y="406400"/>
                    <a:pt x="0" y="315424"/>
                    <a:pt x="0" y="203200"/>
                  </a:cubicBezTo>
                  <a:cubicBezTo>
                    <a:pt x="0" y="90976"/>
                    <a:pt x="90976" y="0"/>
                    <a:pt x="203200" y="0"/>
                  </a:cubicBezTo>
                  <a:close/>
                </a:path>
              </a:pathLst>
            </a:custGeom>
            <a:solidFill>
              <a:srgbClr val="FFB272"/>
            </a:solidFill>
            <a:ln cap="sq">
              <a:noFill/>
              <a:prstDash val="solid"/>
              <a:miter/>
            </a:ln>
          </p:spPr>
        </p:sp>
        <p:sp>
          <p:nvSpPr>
            <p:cNvPr name="TextBox 16" id="16"/>
            <p:cNvSpPr txBox="true"/>
            <p:nvPr/>
          </p:nvSpPr>
          <p:spPr>
            <a:xfrm>
              <a:off x="0" y="-47625"/>
              <a:ext cx="2244160"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7" id="17"/>
          <p:cNvGrpSpPr/>
          <p:nvPr/>
        </p:nvGrpSpPr>
        <p:grpSpPr>
          <a:xfrm rot="0">
            <a:off x="9642556" y="2617210"/>
            <a:ext cx="7226336" cy="2386153"/>
            <a:chOff x="0" y="0"/>
            <a:chExt cx="1230761" cy="406400"/>
          </a:xfrm>
        </p:grpSpPr>
        <p:sp>
          <p:nvSpPr>
            <p:cNvPr name="Freeform 18" id="18"/>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2E2E2E"/>
              </a:solidFill>
              <a:prstDash val="solid"/>
              <a:miter/>
            </a:ln>
          </p:spPr>
        </p:sp>
        <p:sp>
          <p:nvSpPr>
            <p:cNvPr name="TextBox 19" id="19"/>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642556" y="6872147"/>
            <a:ext cx="7226336" cy="2386153"/>
            <a:chOff x="0" y="0"/>
            <a:chExt cx="1230761" cy="406400"/>
          </a:xfrm>
        </p:grpSpPr>
        <p:sp>
          <p:nvSpPr>
            <p:cNvPr name="Freeform 21" id="21"/>
            <p:cNvSpPr/>
            <p:nvPr/>
          </p:nvSpPr>
          <p:spPr>
            <a:xfrm flipH="false" flipV="false" rot="0">
              <a:off x="0" y="0"/>
              <a:ext cx="1230761" cy="406400"/>
            </a:xfrm>
            <a:custGeom>
              <a:avLst/>
              <a:gdLst/>
              <a:ahLst/>
              <a:cxnLst/>
              <a:rect r="r" b="b" t="t" l="l"/>
              <a:pathLst>
                <a:path h="406400" w="1230761">
                  <a:moveTo>
                    <a:pt x="1027561" y="0"/>
                  </a:moveTo>
                  <a:cubicBezTo>
                    <a:pt x="1139785" y="0"/>
                    <a:pt x="1230761" y="90976"/>
                    <a:pt x="1230761" y="203200"/>
                  </a:cubicBezTo>
                  <a:cubicBezTo>
                    <a:pt x="1230761" y="315424"/>
                    <a:pt x="1139785" y="406400"/>
                    <a:pt x="102756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2E2E2E"/>
              </a:solidFill>
              <a:prstDash val="solid"/>
              <a:miter/>
            </a:ln>
          </p:spPr>
        </p:sp>
        <p:sp>
          <p:nvSpPr>
            <p:cNvPr name="TextBox 22" id="22"/>
            <p:cNvSpPr txBox="true"/>
            <p:nvPr/>
          </p:nvSpPr>
          <p:spPr>
            <a:xfrm>
              <a:off x="0" y="-47625"/>
              <a:ext cx="1230761" cy="4540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727338" y="1996056"/>
            <a:ext cx="4904877" cy="1266826"/>
          </a:xfrm>
          <a:prstGeom prst="rect">
            <a:avLst/>
          </a:prstGeom>
        </p:spPr>
        <p:txBody>
          <a:bodyPr anchor="t" rtlCol="false" tIns="0" lIns="0" bIns="0" rIns="0">
            <a:spAutoFit/>
          </a:bodyPr>
          <a:lstStyle/>
          <a:p>
            <a:pPr algn="ctr">
              <a:lnSpc>
                <a:spcPts val="4800"/>
              </a:lnSpc>
            </a:pPr>
            <a:r>
              <a:rPr lang="en-US" sz="5000">
                <a:solidFill>
                  <a:srgbClr val="FDFDFD"/>
                </a:solidFill>
                <a:latin typeface="Bernoru"/>
                <a:ea typeface="Bernoru"/>
                <a:cs typeface="Bernoru"/>
                <a:sym typeface="Bernoru"/>
              </a:rPr>
              <a:t>BACKGROUND &amp; OBJECTIVE</a:t>
            </a:r>
          </a:p>
        </p:txBody>
      </p:sp>
      <p:sp>
        <p:nvSpPr>
          <p:cNvPr name="TextBox 24" id="24"/>
          <p:cNvSpPr txBox="true"/>
          <p:nvPr/>
        </p:nvSpPr>
        <p:spPr>
          <a:xfrm rot="0">
            <a:off x="11688341" y="1504899"/>
            <a:ext cx="3134765" cy="422910"/>
          </a:xfrm>
          <a:prstGeom prst="rect">
            <a:avLst/>
          </a:prstGeom>
        </p:spPr>
        <p:txBody>
          <a:bodyPr anchor="t" rtlCol="false" tIns="0" lIns="0" bIns="0" rIns="0">
            <a:spAutoFit/>
          </a:bodyPr>
          <a:lstStyle/>
          <a:p>
            <a:pPr algn="ctr" marL="0" indent="0" lvl="0">
              <a:lnSpc>
                <a:spcPts val="3119"/>
              </a:lnSpc>
              <a:spcBef>
                <a:spcPct val="0"/>
              </a:spcBef>
            </a:pPr>
            <a:r>
              <a:rPr lang="en-US" sz="3249">
                <a:solidFill>
                  <a:srgbClr val="FDFDFD"/>
                </a:solidFill>
                <a:latin typeface="Bernoru"/>
                <a:ea typeface="Bernoru"/>
                <a:cs typeface="Bernoru"/>
                <a:sym typeface="Bernoru"/>
              </a:rPr>
              <a:t>BACKGROUND</a:t>
            </a:r>
          </a:p>
        </p:txBody>
      </p:sp>
      <p:sp>
        <p:nvSpPr>
          <p:cNvPr name="TextBox 25" id="25"/>
          <p:cNvSpPr txBox="true"/>
          <p:nvPr/>
        </p:nvSpPr>
        <p:spPr>
          <a:xfrm rot="0">
            <a:off x="11751387" y="5759439"/>
            <a:ext cx="3008673" cy="422910"/>
          </a:xfrm>
          <a:prstGeom prst="rect">
            <a:avLst/>
          </a:prstGeom>
        </p:spPr>
        <p:txBody>
          <a:bodyPr anchor="t" rtlCol="false" tIns="0" lIns="0" bIns="0" rIns="0">
            <a:spAutoFit/>
          </a:bodyPr>
          <a:lstStyle/>
          <a:p>
            <a:pPr algn="ctr" marL="0" indent="0" lvl="0">
              <a:lnSpc>
                <a:spcPts val="3120"/>
              </a:lnSpc>
              <a:spcBef>
                <a:spcPct val="0"/>
              </a:spcBef>
            </a:pPr>
            <a:r>
              <a:rPr lang="en-US" sz="3250">
                <a:solidFill>
                  <a:srgbClr val="FDFDFD"/>
                </a:solidFill>
                <a:latin typeface="Bernoru"/>
                <a:ea typeface="Bernoru"/>
                <a:cs typeface="Bernoru"/>
                <a:sym typeface="Bernoru"/>
              </a:rPr>
              <a:t>OBJECTIVE</a:t>
            </a:r>
          </a:p>
        </p:txBody>
      </p:sp>
      <p:sp>
        <p:nvSpPr>
          <p:cNvPr name="TextBox 26" id="26"/>
          <p:cNvSpPr txBox="true"/>
          <p:nvPr/>
        </p:nvSpPr>
        <p:spPr>
          <a:xfrm rot="0">
            <a:off x="10449534" y="3149767"/>
            <a:ext cx="5612379" cy="835660"/>
          </a:xfrm>
          <a:prstGeom prst="rect">
            <a:avLst/>
          </a:prstGeom>
        </p:spPr>
        <p:txBody>
          <a:bodyPr anchor="t" rtlCol="false" tIns="0" lIns="0" bIns="0" rIns="0">
            <a:spAutoFit/>
          </a:bodyPr>
          <a:lstStyle/>
          <a:p>
            <a:pPr algn="ctr">
              <a:lnSpc>
                <a:spcPts val="3289"/>
              </a:lnSpc>
              <a:spcBef>
                <a:spcPct val="0"/>
              </a:spcBef>
            </a:pPr>
            <a:r>
              <a:rPr lang="en-US" sz="2349">
                <a:solidFill>
                  <a:srgbClr val="000000"/>
                </a:solidFill>
                <a:latin typeface="Blogger Light"/>
                <a:ea typeface="Blogger Light"/>
                <a:cs typeface="Blogger Light"/>
                <a:sym typeface="Blogger Light"/>
              </a:rPr>
              <a:t>Virtual internship with Rakamin Academy as a Data Analyst Intern.</a:t>
            </a:r>
          </a:p>
        </p:txBody>
      </p:sp>
      <p:sp>
        <p:nvSpPr>
          <p:cNvPr name="TextBox 27" id="27"/>
          <p:cNvSpPr txBox="true"/>
          <p:nvPr/>
        </p:nvSpPr>
        <p:spPr>
          <a:xfrm rot="0">
            <a:off x="10449534" y="7404704"/>
            <a:ext cx="5612379" cy="835660"/>
          </a:xfrm>
          <a:prstGeom prst="rect">
            <a:avLst/>
          </a:prstGeom>
        </p:spPr>
        <p:txBody>
          <a:bodyPr anchor="t" rtlCol="false" tIns="0" lIns="0" bIns="0" rIns="0">
            <a:spAutoFit/>
          </a:bodyPr>
          <a:lstStyle/>
          <a:p>
            <a:pPr algn="ctr">
              <a:lnSpc>
                <a:spcPts val="3289"/>
              </a:lnSpc>
              <a:spcBef>
                <a:spcPct val="0"/>
              </a:spcBef>
            </a:pPr>
            <a:r>
              <a:rPr lang="en-US" sz="2349">
                <a:solidFill>
                  <a:srgbClr val="000000"/>
                </a:solidFill>
                <a:latin typeface="Blogger Light"/>
                <a:ea typeface="Blogger Light"/>
                <a:cs typeface="Blogger Light"/>
                <a:sym typeface="Blogger Light"/>
              </a:rPr>
              <a:t>To analyze and create a sales report using Kimia Farma's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988311" y="2451855"/>
            <a:ext cx="10207942" cy="1554814"/>
            <a:chOff x="0" y="0"/>
            <a:chExt cx="2668169" cy="406400"/>
          </a:xfrm>
        </p:grpSpPr>
        <p:sp>
          <p:nvSpPr>
            <p:cNvPr name="Freeform 3" id="3"/>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4" id="4"/>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5" id="5"/>
          <p:cNvGrpSpPr/>
          <p:nvPr/>
        </p:nvGrpSpPr>
        <p:grpSpPr>
          <a:xfrm rot="0">
            <a:off x="6988311" y="2451855"/>
            <a:ext cx="2577658" cy="1554814"/>
            <a:chOff x="0" y="0"/>
            <a:chExt cx="673753" cy="406400"/>
          </a:xfrm>
        </p:grpSpPr>
        <p:sp>
          <p:nvSpPr>
            <p:cNvPr name="Freeform 6" id="6"/>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7" id="7"/>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8" id="8"/>
          <p:cNvGrpSpPr/>
          <p:nvPr/>
        </p:nvGrpSpPr>
        <p:grpSpPr>
          <a:xfrm rot="0">
            <a:off x="6988311" y="4404048"/>
            <a:ext cx="10207942" cy="1554814"/>
            <a:chOff x="0" y="0"/>
            <a:chExt cx="2668169" cy="406400"/>
          </a:xfrm>
        </p:grpSpPr>
        <p:sp>
          <p:nvSpPr>
            <p:cNvPr name="Freeform 9" id="9"/>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10" id="10"/>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1" id="11"/>
          <p:cNvGrpSpPr/>
          <p:nvPr/>
        </p:nvGrpSpPr>
        <p:grpSpPr>
          <a:xfrm rot="0">
            <a:off x="6988311" y="4404048"/>
            <a:ext cx="2577658" cy="1554814"/>
            <a:chOff x="0" y="0"/>
            <a:chExt cx="673753" cy="406400"/>
          </a:xfrm>
        </p:grpSpPr>
        <p:sp>
          <p:nvSpPr>
            <p:cNvPr name="Freeform 12" id="12"/>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13" id="13"/>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14" id="14"/>
          <p:cNvGrpSpPr/>
          <p:nvPr/>
        </p:nvGrpSpPr>
        <p:grpSpPr>
          <a:xfrm rot="0">
            <a:off x="6988311" y="6280331"/>
            <a:ext cx="10207942" cy="1554814"/>
            <a:chOff x="0" y="0"/>
            <a:chExt cx="2668169" cy="406400"/>
          </a:xfrm>
        </p:grpSpPr>
        <p:sp>
          <p:nvSpPr>
            <p:cNvPr name="Freeform 15" id="15"/>
            <p:cNvSpPr/>
            <p:nvPr/>
          </p:nvSpPr>
          <p:spPr>
            <a:xfrm flipH="false" flipV="false" rot="0">
              <a:off x="0" y="0"/>
              <a:ext cx="2668170" cy="406400"/>
            </a:xfrm>
            <a:custGeom>
              <a:avLst/>
              <a:gdLst/>
              <a:ahLst/>
              <a:cxnLst/>
              <a:rect r="r" b="b" t="t" l="l"/>
              <a:pathLst>
                <a:path h="406400" w="2668170">
                  <a:moveTo>
                    <a:pt x="2464970" y="0"/>
                  </a:moveTo>
                  <a:cubicBezTo>
                    <a:pt x="2577194" y="0"/>
                    <a:pt x="2668170" y="90976"/>
                    <a:pt x="2668170" y="203200"/>
                  </a:cubicBezTo>
                  <a:cubicBezTo>
                    <a:pt x="2668170" y="315424"/>
                    <a:pt x="2577194" y="406400"/>
                    <a:pt x="246497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DF4CD9"/>
              </a:solidFill>
              <a:prstDash val="solid"/>
              <a:miter/>
            </a:ln>
          </p:spPr>
        </p:sp>
        <p:sp>
          <p:nvSpPr>
            <p:cNvPr name="TextBox 16" id="16"/>
            <p:cNvSpPr txBox="true"/>
            <p:nvPr/>
          </p:nvSpPr>
          <p:spPr>
            <a:xfrm>
              <a:off x="0" y="-47625"/>
              <a:ext cx="2668169"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7" id="17"/>
          <p:cNvGrpSpPr/>
          <p:nvPr/>
        </p:nvGrpSpPr>
        <p:grpSpPr>
          <a:xfrm rot="0">
            <a:off x="6988311" y="6280331"/>
            <a:ext cx="2577658" cy="1554814"/>
            <a:chOff x="0" y="0"/>
            <a:chExt cx="673753" cy="406400"/>
          </a:xfrm>
        </p:grpSpPr>
        <p:sp>
          <p:nvSpPr>
            <p:cNvPr name="Freeform 18" id="18"/>
            <p:cNvSpPr/>
            <p:nvPr/>
          </p:nvSpPr>
          <p:spPr>
            <a:xfrm flipH="false" flipV="false" rot="0">
              <a:off x="0" y="0"/>
              <a:ext cx="673753" cy="406400"/>
            </a:xfrm>
            <a:custGeom>
              <a:avLst/>
              <a:gdLst/>
              <a:ahLst/>
              <a:cxnLst/>
              <a:rect r="r" b="b" t="t" l="l"/>
              <a:pathLst>
                <a:path h="406400" w="673753">
                  <a:moveTo>
                    <a:pt x="470553" y="0"/>
                  </a:moveTo>
                  <a:cubicBezTo>
                    <a:pt x="582777" y="0"/>
                    <a:pt x="673753" y="90976"/>
                    <a:pt x="673753" y="203200"/>
                  </a:cubicBezTo>
                  <a:cubicBezTo>
                    <a:pt x="673753" y="315424"/>
                    <a:pt x="582777" y="406400"/>
                    <a:pt x="470553"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9" id="19"/>
            <p:cNvSpPr txBox="true"/>
            <p:nvPr/>
          </p:nvSpPr>
          <p:spPr>
            <a:xfrm>
              <a:off x="0" y="-47625"/>
              <a:ext cx="673753" cy="454025"/>
            </a:xfrm>
            <a:prstGeom prst="rect">
              <a:avLst/>
            </a:prstGeom>
          </p:spPr>
          <p:txBody>
            <a:bodyPr anchor="ctr" rtlCol="false" tIns="45374" lIns="45374" bIns="45374" rIns="45374"/>
            <a:lstStyle/>
            <a:p>
              <a:pPr algn="ctr">
                <a:lnSpc>
                  <a:spcPts val="2375"/>
                </a:lnSpc>
              </a:pPr>
            </a:p>
          </p:txBody>
        </p:sp>
      </p:grpSp>
      <p:grpSp>
        <p:nvGrpSpPr>
          <p:cNvPr name="Group 20" id="20"/>
          <p:cNvGrpSpPr/>
          <p:nvPr/>
        </p:nvGrpSpPr>
        <p:grpSpPr>
          <a:xfrm rot="0">
            <a:off x="-522882" y="9258300"/>
            <a:ext cx="19333763" cy="1485977"/>
            <a:chOff x="0" y="0"/>
            <a:chExt cx="5092020" cy="391368"/>
          </a:xfrm>
        </p:grpSpPr>
        <p:sp>
          <p:nvSpPr>
            <p:cNvPr name="Freeform 21" id="21"/>
            <p:cNvSpPr/>
            <p:nvPr/>
          </p:nvSpPr>
          <p:spPr>
            <a:xfrm flipH="false" flipV="false" rot="0">
              <a:off x="0" y="0"/>
              <a:ext cx="5092020" cy="391368"/>
            </a:xfrm>
            <a:custGeom>
              <a:avLst/>
              <a:gdLst/>
              <a:ahLst/>
              <a:cxnLst/>
              <a:rect r="r" b="b" t="t" l="l"/>
              <a:pathLst>
                <a:path h="391368" w="5092020">
                  <a:moveTo>
                    <a:pt x="0" y="0"/>
                  </a:moveTo>
                  <a:lnTo>
                    <a:pt x="5092020" y="0"/>
                  </a:lnTo>
                  <a:lnTo>
                    <a:pt x="5092020" y="391368"/>
                  </a:lnTo>
                  <a:lnTo>
                    <a:pt x="0" y="391368"/>
                  </a:lnTo>
                  <a:close/>
                </a:path>
              </a:pathLst>
            </a:custGeom>
            <a:solidFill>
              <a:srgbClr val="547FFF"/>
            </a:solidFill>
          </p:spPr>
        </p:sp>
        <p:sp>
          <p:nvSpPr>
            <p:cNvPr name="TextBox 22" id="22"/>
            <p:cNvSpPr txBox="true"/>
            <p:nvPr/>
          </p:nvSpPr>
          <p:spPr>
            <a:xfrm>
              <a:off x="0" y="-47625"/>
              <a:ext cx="5092020" cy="43899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522882" y="-692420"/>
            <a:ext cx="19333763" cy="1706000"/>
            <a:chOff x="0" y="0"/>
            <a:chExt cx="5092020" cy="449317"/>
          </a:xfrm>
        </p:grpSpPr>
        <p:sp>
          <p:nvSpPr>
            <p:cNvPr name="Freeform 24" id="24"/>
            <p:cNvSpPr/>
            <p:nvPr/>
          </p:nvSpPr>
          <p:spPr>
            <a:xfrm flipH="false" flipV="false" rot="0">
              <a:off x="0" y="0"/>
              <a:ext cx="5092020" cy="449317"/>
            </a:xfrm>
            <a:custGeom>
              <a:avLst/>
              <a:gdLst/>
              <a:ahLst/>
              <a:cxnLst/>
              <a:rect r="r" b="b" t="t" l="l"/>
              <a:pathLst>
                <a:path h="449317" w="5092020">
                  <a:moveTo>
                    <a:pt x="0" y="0"/>
                  </a:moveTo>
                  <a:lnTo>
                    <a:pt x="5092020" y="0"/>
                  </a:lnTo>
                  <a:lnTo>
                    <a:pt x="5092020" y="449317"/>
                  </a:lnTo>
                  <a:lnTo>
                    <a:pt x="0" y="449317"/>
                  </a:lnTo>
                  <a:close/>
                </a:path>
              </a:pathLst>
            </a:custGeom>
            <a:solidFill>
              <a:srgbClr val="547FFF"/>
            </a:solidFill>
          </p:spPr>
        </p:sp>
        <p:sp>
          <p:nvSpPr>
            <p:cNvPr name="TextBox 25" id="25"/>
            <p:cNvSpPr txBox="true"/>
            <p:nvPr/>
          </p:nvSpPr>
          <p:spPr>
            <a:xfrm>
              <a:off x="0" y="-47625"/>
              <a:ext cx="5092020" cy="496942"/>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028700" y="2451855"/>
            <a:ext cx="1949528" cy="515382"/>
            <a:chOff x="0" y="0"/>
            <a:chExt cx="1537284" cy="406400"/>
          </a:xfrm>
        </p:grpSpPr>
        <p:sp>
          <p:nvSpPr>
            <p:cNvPr name="Freeform 27" id="27"/>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28" id="28"/>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3109225" y="2451855"/>
            <a:ext cx="1949528" cy="515382"/>
            <a:chOff x="0" y="0"/>
            <a:chExt cx="1537284" cy="406400"/>
          </a:xfrm>
        </p:grpSpPr>
        <p:sp>
          <p:nvSpPr>
            <p:cNvPr name="Freeform 30" id="30"/>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31" id="31"/>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9757587" y="2540953"/>
            <a:ext cx="5856617" cy="1415194"/>
          </a:xfrm>
          <a:custGeom>
            <a:avLst/>
            <a:gdLst/>
            <a:ahLst/>
            <a:cxnLst/>
            <a:rect r="r" b="b" t="t" l="l"/>
            <a:pathLst>
              <a:path h="1415194" w="5856617">
                <a:moveTo>
                  <a:pt x="0" y="0"/>
                </a:moveTo>
                <a:lnTo>
                  <a:pt x="5856617" y="0"/>
                </a:lnTo>
                <a:lnTo>
                  <a:pt x="5856617" y="1415195"/>
                </a:lnTo>
                <a:lnTo>
                  <a:pt x="0" y="1415195"/>
                </a:lnTo>
                <a:lnTo>
                  <a:pt x="0" y="0"/>
                </a:lnTo>
                <a:close/>
              </a:path>
            </a:pathLst>
          </a:custGeom>
          <a:blipFill>
            <a:blip r:embed="rId2"/>
            <a:stretch>
              <a:fillRect l="0" t="0" r="0" b="-14322"/>
            </a:stretch>
          </a:blipFill>
        </p:spPr>
      </p:sp>
      <p:sp>
        <p:nvSpPr>
          <p:cNvPr name="Freeform 33" id="33"/>
          <p:cNvSpPr/>
          <p:nvPr/>
        </p:nvSpPr>
        <p:spPr>
          <a:xfrm flipH="false" flipV="false" rot="0">
            <a:off x="9757587" y="4489196"/>
            <a:ext cx="4902087" cy="1308608"/>
          </a:xfrm>
          <a:custGeom>
            <a:avLst/>
            <a:gdLst/>
            <a:ahLst/>
            <a:cxnLst/>
            <a:rect r="r" b="b" t="t" l="l"/>
            <a:pathLst>
              <a:path h="1308608" w="4902087">
                <a:moveTo>
                  <a:pt x="0" y="0"/>
                </a:moveTo>
                <a:lnTo>
                  <a:pt x="4902087" y="0"/>
                </a:lnTo>
                <a:lnTo>
                  <a:pt x="4902087" y="1308608"/>
                </a:lnTo>
                <a:lnTo>
                  <a:pt x="0" y="1308608"/>
                </a:lnTo>
                <a:lnTo>
                  <a:pt x="0" y="0"/>
                </a:lnTo>
                <a:close/>
              </a:path>
            </a:pathLst>
          </a:custGeom>
          <a:blipFill>
            <a:blip r:embed="rId3"/>
            <a:stretch>
              <a:fillRect l="0" t="0" r="0" b="0"/>
            </a:stretch>
          </a:blipFill>
        </p:spPr>
      </p:sp>
      <p:sp>
        <p:nvSpPr>
          <p:cNvPr name="Freeform 34" id="34"/>
          <p:cNvSpPr/>
          <p:nvPr/>
        </p:nvSpPr>
        <p:spPr>
          <a:xfrm flipH="false" flipV="false" rot="0">
            <a:off x="9757587" y="6358912"/>
            <a:ext cx="6635433" cy="1410029"/>
          </a:xfrm>
          <a:custGeom>
            <a:avLst/>
            <a:gdLst/>
            <a:ahLst/>
            <a:cxnLst/>
            <a:rect r="r" b="b" t="t" l="l"/>
            <a:pathLst>
              <a:path h="1410029" w="6635433">
                <a:moveTo>
                  <a:pt x="0" y="0"/>
                </a:moveTo>
                <a:lnTo>
                  <a:pt x="6635432" y="0"/>
                </a:lnTo>
                <a:lnTo>
                  <a:pt x="6635432" y="1410030"/>
                </a:lnTo>
                <a:lnTo>
                  <a:pt x="0" y="1410030"/>
                </a:lnTo>
                <a:lnTo>
                  <a:pt x="0" y="0"/>
                </a:lnTo>
                <a:close/>
              </a:path>
            </a:pathLst>
          </a:custGeom>
          <a:blipFill>
            <a:blip r:embed="rId4"/>
            <a:stretch>
              <a:fillRect l="0" t="0" r="0" b="0"/>
            </a:stretch>
          </a:blipFill>
        </p:spPr>
      </p:sp>
      <p:sp>
        <p:nvSpPr>
          <p:cNvPr name="TextBox 35" id="35"/>
          <p:cNvSpPr txBox="true"/>
          <p:nvPr/>
        </p:nvSpPr>
        <p:spPr>
          <a:xfrm rot="0">
            <a:off x="1091746" y="3637025"/>
            <a:ext cx="5319407" cy="1665114"/>
          </a:xfrm>
          <a:prstGeom prst="rect">
            <a:avLst/>
          </a:prstGeom>
        </p:spPr>
        <p:txBody>
          <a:bodyPr anchor="t" rtlCol="false" tIns="0" lIns="0" bIns="0" rIns="0">
            <a:spAutoFit/>
          </a:bodyPr>
          <a:lstStyle/>
          <a:p>
            <a:pPr algn="l">
              <a:lnSpc>
                <a:spcPts val="6334"/>
              </a:lnSpc>
            </a:pPr>
            <a:r>
              <a:rPr lang="en-US" sz="6598">
                <a:solidFill>
                  <a:srgbClr val="2E2E2E"/>
                </a:solidFill>
                <a:latin typeface="Bernoru"/>
                <a:ea typeface="Bernoru"/>
                <a:cs typeface="Bernoru"/>
                <a:sym typeface="Bernoru"/>
              </a:rPr>
              <a:t>DATASET OVERVIEW</a:t>
            </a:r>
          </a:p>
        </p:txBody>
      </p:sp>
      <p:sp>
        <p:nvSpPr>
          <p:cNvPr name="TextBox 36" id="36"/>
          <p:cNvSpPr txBox="true"/>
          <p:nvPr/>
        </p:nvSpPr>
        <p:spPr>
          <a:xfrm rot="0">
            <a:off x="7237231" y="2973959"/>
            <a:ext cx="2079820" cy="434340"/>
          </a:xfrm>
          <a:prstGeom prst="rect">
            <a:avLst/>
          </a:prstGeom>
        </p:spPr>
        <p:txBody>
          <a:bodyPr anchor="t" rtlCol="false" tIns="0" lIns="0" bIns="0" rIns="0">
            <a:spAutoFit/>
          </a:bodyPr>
          <a:lstStyle/>
          <a:p>
            <a:pPr algn="ctr">
              <a:lnSpc>
                <a:spcPts val="3359"/>
              </a:lnSpc>
              <a:spcBef>
                <a:spcPct val="0"/>
              </a:spcBef>
            </a:pPr>
            <a:r>
              <a:rPr lang="en-US" b="true" sz="2399">
                <a:solidFill>
                  <a:srgbClr val="FDFDFD"/>
                </a:solidFill>
                <a:latin typeface="Blogger Medium"/>
                <a:ea typeface="Blogger Medium"/>
                <a:cs typeface="Blogger Medium"/>
                <a:sym typeface="Blogger Medium"/>
              </a:rPr>
              <a:t>BARANG</a:t>
            </a:r>
          </a:p>
        </p:txBody>
      </p:sp>
      <p:sp>
        <p:nvSpPr>
          <p:cNvPr name="TextBox 37" id="37"/>
          <p:cNvSpPr txBox="true"/>
          <p:nvPr/>
        </p:nvSpPr>
        <p:spPr>
          <a:xfrm rot="0">
            <a:off x="6988311" y="5042223"/>
            <a:ext cx="2577658" cy="373380"/>
          </a:xfrm>
          <a:prstGeom prst="rect">
            <a:avLst/>
          </a:prstGeom>
        </p:spPr>
        <p:txBody>
          <a:bodyPr anchor="t" rtlCol="false" tIns="0" lIns="0" bIns="0" rIns="0">
            <a:spAutoFit/>
          </a:bodyPr>
          <a:lstStyle/>
          <a:p>
            <a:pPr algn="ctr">
              <a:lnSpc>
                <a:spcPts val="2639"/>
              </a:lnSpc>
            </a:pPr>
            <a:r>
              <a:rPr lang="en-US" b="true" sz="2399">
                <a:solidFill>
                  <a:srgbClr val="FDFDFD"/>
                </a:solidFill>
                <a:latin typeface="Blogger Medium"/>
                <a:ea typeface="Blogger Medium"/>
                <a:cs typeface="Blogger Medium"/>
                <a:sym typeface="Blogger Medium"/>
              </a:rPr>
              <a:t>PELANGGAN</a:t>
            </a:r>
          </a:p>
        </p:txBody>
      </p:sp>
      <p:sp>
        <p:nvSpPr>
          <p:cNvPr name="TextBox 38" id="38"/>
          <p:cNvSpPr txBox="true"/>
          <p:nvPr/>
        </p:nvSpPr>
        <p:spPr>
          <a:xfrm rot="0">
            <a:off x="6988311" y="6802435"/>
            <a:ext cx="2577658" cy="434340"/>
          </a:xfrm>
          <a:prstGeom prst="rect">
            <a:avLst/>
          </a:prstGeom>
        </p:spPr>
        <p:txBody>
          <a:bodyPr anchor="t" rtlCol="false" tIns="0" lIns="0" bIns="0" rIns="0">
            <a:spAutoFit/>
          </a:bodyPr>
          <a:lstStyle/>
          <a:p>
            <a:pPr algn="ctr">
              <a:lnSpc>
                <a:spcPts val="3359"/>
              </a:lnSpc>
              <a:spcBef>
                <a:spcPct val="0"/>
              </a:spcBef>
            </a:pPr>
            <a:r>
              <a:rPr lang="en-US" b="true" sz="2399">
                <a:solidFill>
                  <a:srgbClr val="FDFDFD"/>
                </a:solidFill>
                <a:latin typeface="Blogger Medium"/>
                <a:ea typeface="Blogger Medium"/>
                <a:cs typeface="Blogger Medium"/>
                <a:sym typeface="Blogger Medium"/>
              </a:rPr>
              <a:t>PENJUALAN</a:t>
            </a:r>
          </a:p>
        </p:txBody>
      </p:sp>
      <p:sp>
        <p:nvSpPr>
          <p:cNvPr name="TextBox 39" id="39"/>
          <p:cNvSpPr txBox="true"/>
          <p:nvPr/>
        </p:nvSpPr>
        <p:spPr>
          <a:xfrm rot="0">
            <a:off x="1238286" y="2483803"/>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SALES</a:t>
            </a:r>
          </a:p>
        </p:txBody>
      </p:sp>
      <p:sp>
        <p:nvSpPr>
          <p:cNvPr name="TextBox 40" id="40"/>
          <p:cNvSpPr txBox="true"/>
          <p:nvPr/>
        </p:nvSpPr>
        <p:spPr>
          <a:xfrm rot="0">
            <a:off x="3536678" y="2483803"/>
            <a:ext cx="1094621"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2022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06460" y="1838458"/>
            <a:ext cx="1949528" cy="515382"/>
            <a:chOff x="0" y="0"/>
            <a:chExt cx="1537284" cy="406400"/>
          </a:xfrm>
        </p:grpSpPr>
        <p:sp>
          <p:nvSpPr>
            <p:cNvPr name="Freeform 3" id="3"/>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4" id="4"/>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42485" y="1838458"/>
            <a:ext cx="1949528" cy="515382"/>
            <a:chOff x="0" y="0"/>
            <a:chExt cx="1537284" cy="406400"/>
          </a:xfrm>
        </p:grpSpPr>
        <p:sp>
          <p:nvSpPr>
            <p:cNvPr name="Freeform 6" id="6"/>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7" id="7"/>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942485" y="4628118"/>
            <a:ext cx="1949528" cy="515382"/>
            <a:chOff x="0" y="0"/>
            <a:chExt cx="1537284" cy="406400"/>
          </a:xfrm>
        </p:grpSpPr>
        <p:sp>
          <p:nvSpPr>
            <p:cNvPr name="Freeform 9" id="9"/>
            <p:cNvSpPr/>
            <p:nvPr/>
          </p:nvSpPr>
          <p:spPr>
            <a:xfrm flipH="false" flipV="false" rot="0">
              <a:off x="0" y="0"/>
              <a:ext cx="1537284" cy="406400"/>
            </a:xfrm>
            <a:custGeom>
              <a:avLst/>
              <a:gdLst/>
              <a:ahLst/>
              <a:cxnLst/>
              <a:rect r="r" b="b" t="t" l="l"/>
              <a:pathLst>
                <a:path h="406400" w="1537284">
                  <a:moveTo>
                    <a:pt x="1334084" y="0"/>
                  </a:moveTo>
                  <a:cubicBezTo>
                    <a:pt x="1446308" y="0"/>
                    <a:pt x="1537284" y="90976"/>
                    <a:pt x="1537284" y="203200"/>
                  </a:cubicBezTo>
                  <a:cubicBezTo>
                    <a:pt x="1537284" y="315424"/>
                    <a:pt x="1446308" y="406400"/>
                    <a:pt x="1334084"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10" id="10"/>
            <p:cNvSpPr txBox="true"/>
            <p:nvPr/>
          </p:nvSpPr>
          <p:spPr>
            <a:xfrm>
              <a:off x="0" y="-47625"/>
              <a:ext cx="1537284" cy="454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64784" y="-631571"/>
            <a:ext cx="1493484" cy="11550142"/>
            <a:chOff x="0" y="0"/>
            <a:chExt cx="393346" cy="3042013"/>
          </a:xfrm>
        </p:grpSpPr>
        <p:sp>
          <p:nvSpPr>
            <p:cNvPr name="Freeform 12" id="12"/>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13" id="13"/>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243139" y="2519876"/>
            <a:ext cx="5148406" cy="6480733"/>
            <a:chOff x="0" y="0"/>
            <a:chExt cx="1355959" cy="1706860"/>
          </a:xfrm>
        </p:grpSpPr>
        <p:sp>
          <p:nvSpPr>
            <p:cNvPr name="Freeform 15" id="15"/>
            <p:cNvSpPr/>
            <p:nvPr/>
          </p:nvSpPr>
          <p:spPr>
            <a:xfrm flipH="false" flipV="false" rot="0">
              <a:off x="0" y="0"/>
              <a:ext cx="1355959" cy="1706860"/>
            </a:xfrm>
            <a:custGeom>
              <a:avLst/>
              <a:gdLst/>
              <a:ahLst/>
              <a:cxnLst/>
              <a:rect r="r" b="b" t="t" l="l"/>
              <a:pathLst>
                <a:path h="1706860" w="1355959">
                  <a:moveTo>
                    <a:pt x="76691" y="0"/>
                  </a:moveTo>
                  <a:lnTo>
                    <a:pt x="1279268" y="0"/>
                  </a:lnTo>
                  <a:cubicBezTo>
                    <a:pt x="1299607" y="0"/>
                    <a:pt x="1319114" y="8080"/>
                    <a:pt x="1333496" y="22462"/>
                  </a:cubicBezTo>
                  <a:cubicBezTo>
                    <a:pt x="1347879" y="36845"/>
                    <a:pt x="1355959" y="56352"/>
                    <a:pt x="1355959" y="76691"/>
                  </a:cubicBezTo>
                  <a:lnTo>
                    <a:pt x="1355959" y="1630169"/>
                  </a:lnTo>
                  <a:cubicBezTo>
                    <a:pt x="1355959" y="1672524"/>
                    <a:pt x="1321623" y="1706860"/>
                    <a:pt x="1279268" y="1706860"/>
                  </a:cubicBezTo>
                  <a:lnTo>
                    <a:pt x="76691" y="1706860"/>
                  </a:lnTo>
                  <a:cubicBezTo>
                    <a:pt x="56352" y="1706860"/>
                    <a:pt x="36845" y="1698780"/>
                    <a:pt x="22462" y="1684397"/>
                  </a:cubicBezTo>
                  <a:cubicBezTo>
                    <a:pt x="8080" y="1670015"/>
                    <a:pt x="0" y="1650508"/>
                    <a:pt x="0" y="1630169"/>
                  </a:cubicBezTo>
                  <a:lnTo>
                    <a:pt x="0" y="76691"/>
                  </a:lnTo>
                  <a:cubicBezTo>
                    <a:pt x="0" y="56352"/>
                    <a:pt x="8080" y="36845"/>
                    <a:pt x="22462" y="22462"/>
                  </a:cubicBezTo>
                  <a:cubicBezTo>
                    <a:pt x="36845" y="8080"/>
                    <a:pt x="56352" y="0"/>
                    <a:pt x="76691" y="0"/>
                  </a:cubicBezTo>
                  <a:close/>
                </a:path>
              </a:pathLst>
            </a:custGeom>
            <a:solidFill>
              <a:srgbClr val="547FFF"/>
            </a:solidFill>
          </p:spPr>
        </p:sp>
        <p:sp>
          <p:nvSpPr>
            <p:cNvPr name="TextBox 16" id="16"/>
            <p:cNvSpPr txBox="true"/>
            <p:nvPr/>
          </p:nvSpPr>
          <p:spPr>
            <a:xfrm>
              <a:off x="0" y="-47625"/>
              <a:ext cx="1355959" cy="1754485"/>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469021" y="2830090"/>
            <a:ext cx="4696641" cy="5912828"/>
          </a:xfrm>
          <a:custGeom>
            <a:avLst/>
            <a:gdLst/>
            <a:ahLst/>
            <a:cxnLst/>
            <a:rect r="r" b="b" t="t" l="l"/>
            <a:pathLst>
              <a:path h="5912828" w="4696641">
                <a:moveTo>
                  <a:pt x="0" y="0"/>
                </a:moveTo>
                <a:lnTo>
                  <a:pt x="4696641" y="0"/>
                </a:lnTo>
                <a:lnTo>
                  <a:pt x="4696641" y="5912828"/>
                </a:lnTo>
                <a:lnTo>
                  <a:pt x="0" y="5912828"/>
                </a:lnTo>
                <a:lnTo>
                  <a:pt x="0" y="0"/>
                </a:lnTo>
                <a:close/>
              </a:path>
            </a:pathLst>
          </a:custGeom>
          <a:blipFill>
            <a:blip r:embed="rId2"/>
            <a:stretch>
              <a:fillRect l="-986" t="0" r="-986" b="0"/>
            </a:stretch>
          </a:blipFill>
        </p:spPr>
      </p:sp>
      <p:grpSp>
        <p:nvGrpSpPr>
          <p:cNvPr name="Group 18" id="18"/>
          <p:cNvGrpSpPr/>
          <p:nvPr/>
        </p:nvGrpSpPr>
        <p:grpSpPr>
          <a:xfrm rot="0">
            <a:off x="6610620" y="2636573"/>
            <a:ext cx="11413980" cy="1654019"/>
            <a:chOff x="0" y="0"/>
            <a:chExt cx="2804467" cy="406400"/>
          </a:xfrm>
        </p:grpSpPr>
        <p:sp>
          <p:nvSpPr>
            <p:cNvPr name="Freeform 19" id="19"/>
            <p:cNvSpPr/>
            <p:nvPr/>
          </p:nvSpPr>
          <p:spPr>
            <a:xfrm flipH="false" flipV="false" rot="0">
              <a:off x="0" y="0"/>
              <a:ext cx="2804467" cy="406400"/>
            </a:xfrm>
            <a:custGeom>
              <a:avLst/>
              <a:gdLst/>
              <a:ahLst/>
              <a:cxnLst/>
              <a:rect r="r" b="b" t="t" l="l"/>
              <a:pathLst>
                <a:path h="406400" w="2804467">
                  <a:moveTo>
                    <a:pt x="2601267" y="0"/>
                  </a:moveTo>
                  <a:cubicBezTo>
                    <a:pt x="2713492" y="0"/>
                    <a:pt x="2804467" y="90976"/>
                    <a:pt x="2804467" y="203200"/>
                  </a:cubicBezTo>
                  <a:cubicBezTo>
                    <a:pt x="2804467" y="315424"/>
                    <a:pt x="2713492" y="406400"/>
                    <a:pt x="2601267"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20" id="20"/>
            <p:cNvSpPr txBox="true"/>
            <p:nvPr/>
          </p:nvSpPr>
          <p:spPr>
            <a:xfrm>
              <a:off x="0" y="-47625"/>
              <a:ext cx="2804467" cy="454025"/>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7345665" y="2783998"/>
            <a:ext cx="10067914" cy="1359168"/>
          </a:xfrm>
          <a:custGeom>
            <a:avLst/>
            <a:gdLst/>
            <a:ahLst/>
            <a:cxnLst/>
            <a:rect r="r" b="b" t="t" l="l"/>
            <a:pathLst>
              <a:path h="1359168" w="10067914">
                <a:moveTo>
                  <a:pt x="0" y="0"/>
                </a:moveTo>
                <a:lnTo>
                  <a:pt x="10067914" y="0"/>
                </a:lnTo>
                <a:lnTo>
                  <a:pt x="10067914" y="1359169"/>
                </a:lnTo>
                <a:lnTo>
                  <a:pt x="0" y="1359169"/>
                </a:lnTo>
                <a:lnTo>
                  <a:pt x="0" y="0"/>
                </a:lnTo>
                <a:close/>
              </a:path>
            </a:pathLst>
          </a:custGeom>
          <a:blipFill>
            <a:blip r:embed="rId3"/>
            <a:stretch>
              <a:fillRect l="0" t="0" r="0" b="0"/>
            </a:stretch>
          </a:blipFill>
        </p:spPr>
      </p:sp>
      <p:sp>
        <p:nvSpPr>
          <p:cNvPr name="TextBox 22" id="22"/>
          <p:cNvSpPr txBox="true"/>
          <p:nvPr/>
        </p:nvSpPr>
        <p:spPr>
          <a:xfrm rot="0">
            <a:off x="1806460" y="332238"/>
            <a:ext cx="15452840" cy="1034416"/>
          </a:xfrm>
          <a:prstGeom prst="rect">
            <a:avLst/>
          </a:prstGeom>
        </p:spPr>
        <p:txBody>
          <a:bodyPr anchor="t" rtlCol="false" tIns="0" lIns="0" bIns="0" rIns="0">
            <a:spAutoFit/>
          </a:bodyPr>
          <a:lstStyle/>
          <a:p>
            <a:pPr algn="ctr">
              <a:lnSpc>
                <a:spcPts val="7680"/>
              </a:lnSpc>
            </a:pPr>
            <a:r>
              <a:rPr lang="en-US" sz="8000">
                <a:solidFill>
                  <a:srgbClr val="2E2E2E"/>
                </a:solidFill>
                <a:latin typeface="Bernoru"/>
                <a:ea typeface="Bernoru"/>
                <a:cs typeface="Bernoru"/>
                <a:sym typeface="Bernoru"/>
              </a:rPr>
              <a:t>DATAMART DESIGN</a:t>
            </a:r>
          </a:p>
        </p:txBody>
      </p:sp>
      <p:sp>
        <p:nvSpPr>
          <p:cNvPr name="TextBox 23" id="23"/>
          <p:cNvSpPr txBox="true"/>
          <p:nvPr/>
        </p:nvSpPr>
        <p:spPr>
          <a:xfrm rot="0">
            <a:off x="2016045" y="1870406"/>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QUERY</a:t>
            </a:r>
          </a:p>
        </p:txBody>
      </p:sp>
      <p:sp>
        <p:nvSpPr>
          <p:cNvPr name="TextBox 24" id="24"/>
          <p:cNvSpPr txBox="true"/>
          <p:nvPr/>
        </p:nvSpPr>
        <p:spPr>
          <a:xfrm rot="0">
            <a:off x="7152070" y="1870406"/>
            <a:ext cx="153035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TABLE</a:t>
            </a:r>
          </a:p>
        </p:txBody>
      </p:sp>
      <p:sp>
        <p:nvSpPr>
          <p:cNvPr name="TextBox 25" id="25"/>
          <p:cNvSpPr txBox="true"/>
          <p:nvPr/>
        </p:nvSpPr>
        <p:spPr>
          <a:xfrm rot="0">
            <a:off x="7514639" y="4660067"/>
            <a:ext cx="805220"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Purpose</a:t>
            </a:r>
          </a:p>
        </p:txBody>
      </p:sp>
      <p:grpSp>
        <p:nvGrpSpPr>
          <p:cNvPr name="Group 26" id="26"/>
          <p:cNvGrpSpPr/>
          <p:nvPr/>
        </p:nvGrpSpPr>
        <p:grpSpPr>
          <a:xfrm rot="0">
            <a:off x="6610620" y="5476875"/>
            <a:ext cx="6812290" cy="2046710"/>
            <a:chOff x="0" y="0"/>
            <a:chExt cx="1161926" cy="349094"/>
          </a:xfrm>
        </p:grpSpPr>
        <p:sp>
          <p:nvSpPr>
            <p:cNvPr name="Freeform 27" id="27"/>
            <p:cNvSpPr/>
            <p:nvPr/>
          </p:nvSpPr>
          <p:spPr>
            <a:xfrm flipH="false" flipV="false" rot="0">
              <a:off x="0" y="0"/>
              <a:ext cx="1161926" cy="349094"/>
            </a:xfrm>
            <a:custGeom>
              <a:avLst/>
              <a:gdLst/>
              <a:ahLst/>
              <a:cxnLst/>
              <a:rect r="r" b="b" t="t" l="l"/>
              <a:pathLst>
                <a:path h="349094" w="1161926">
                  <a:moveTo>
                    <a:pt x="958726" y="0"/>
                  </a:moveTo>
                  <a:cubicBezTo>
                    <a:pt x="1070951" y="0"/>
                    <a:pt x="1161926" y="78147"/>
                    <a:pt x="1161926" y="174547"/>
                  </a:cubicBezTo>
                  <a:cubicBezTo>
                    <a:pt x="1161926" y="270946"/>
                    <a:pt x="1070951" y="349094"/>
                    <a:pt x="958726" y="349094"/>
                  </a:cubicBezTo>
                  <a:lnTo>
                    <a:pt x="203200" y="349094"/>
                  </a:lnTo>
                  <a:cubicBezTo>
                    <a:pt x="90976" y="349094"/>
                    <a:pt x="0" y="270946"/>
                    <a:pt x="0" y="174547"/>
                  </a:cubicBezTo>
                  <a:cubicBezTo>
                    <a:pt x="0" y="78147"/>
                    <a:pt x="90976" y="0"/>
                    <a:pt x="203200" y="0"/>
                  </a:cubicBezTo>
                  <a:close/>
                </a:path>
              </a:pathLst>
            </a:custGeom>
            <a:solidFill>
              <a:srgbClr val="DF4CD9"/>
            </a:solidFill>
          </p:spPr>
        </p:sp>
        <p:sp>
          <p:nvSpPr>
            <p:cNvPr name="TextBox 28" id="28"/>
            <p:cNvSpPr txBox="true"/>
            <p:nvPr/>
          </p:nvSpPr>
          <p:spPr>
            <a:xfrm>
              <a:off x="0" y="-47625"/>
              <a:ext cx="1161926" cy="396719"/>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6942485" y="6143360"/>
            <a:ext cx="9012982" cy="66611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FDFDFD"/>
                </a:solidFill>
                <a:latin typeface="Arimo"/>
                <a:ea typeface="Arimo"/>
                <a:cs typeface="Arimo"/>
                <a:sym typeface="Arimo"/>
              </a:rPr>
              <a:t>Combination of Sales, Customers, and Products tables.</a:t>
            </a:r>
          </a:p>
          <a:p>
            <a:pPr algn="l" marL="410209" indent="-205105" lvl="1">
              <a:lnSpc>
                <a:spcPts val="2659"/>
              </a:lnSpc>
              <a:spcBef>
                <a:spcPct val="0"/>
              </a:spcBef>
              <a:buFont typeface="Arial"/>
              <a:buChar char="•"/>
            </a:pPr>
            <a:r>
              <a:rPr lang="en-US" sz="1899">
                <a:solidFill>
                  <a:srgbClr val="FDFDFD"/>
                </a:solidFill>
                <a:latin typeface="Arimo"/>
                <a:ea typeface="Arimo"/>
                <a:cs typeface="Arimo"/>
                <a:sym typeface="Arimo"/>
              </a:rPr>
              <a:t>Optimized for efficient data analysis and reporting.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3476545" y="1838458"/>
            <a:ext cx="3167872" cy="515382"/>
            <a:chOff x="0" y="0"/>
            <a:chExt cx="2497998" cy="406400"/>
          </a:xfrm>
        </p:grpSpPr>
        <p:sp>
          <p:nvSpPr>
            <p:cNvPr name="Freeform 3" id="3"/>
            <p:cNvSpPr/>
            <p:nvPr/>
          </p:nvSpPr>
          <p:spPr>
            <a:xfrm flipH="false" flipV="false" rot="0">
              <a:off x="0" y="0"/>
              <a:ext cx="2497998" cy="406400"/>
            </a:xfrm>
            <a:custGeom>
              <a:avLst/>
              <a:gdLst/>
              <a:ahLst/>
              <a:cxnLst/>
              <a:rect r="r" b="b" t="t" l="l"/>
              <a:pathLst>
                <a:path h="406400" w="2497998">
                  <a:moveTo>
                    <a:pt x="2294798" y="0"/>
                  </a:moveTo>
                  <a:cubicBezTo>
                    <a:pt x="2407022" y="0"/>
                    <a:pt x="2497998" y="90976"/>
                    <a:pt x="2497998" y="203200"/>
                  </a:cubicBezTo>
                  <a:cubicBezTo>
                    <a:pt x="2497998" y="315424"/>
                    <a:pt x="2407022" y="406400"/>
                    <a:pt x="2294798"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4" id="4"/>
            <p:cNvSpPr txBox="true"/>
            <p:nvPr/>
          </p:nvSpPr>
          <p:spPr>
            <a:xfrm>
              <a:off x="0" y="-47625"/>
              <a:ext cx="2497998" cy="4540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020313" y="1838458"/>
            <a:ext cx="3074280" cy="515382"/>
            <a:chOff x="0" y="0"/>
            <a:chExt cx="2424198" cy="406400"/>
          </a:xfrm>
        </p:grpSpPr>
        <p:sp>
          <p:nvSpPr>
            <p:cNvPr name="Freeform 6" id="6"/>
            <p:cNvSpPr/>
            <p:nvPr/>
          </p:nvSpPr>
          <p:spPr>
            <a:xfrm flipH="false" flipV="false" rot="0">
              <a:off x="0" y="0"/>
              <a:ext cx="2424198" cy="406400"/>
            </a:xfrm>
            <a:custGeom>
              <a:avLst/>
              <a:gdLst/>
              <a:ahLst/>
              <a:cxnLst/>
              <a:rect r="r" b="b" t="t" l="l"/>
              <a:pathLst>
                <a:path h="406400" w="2424198">
                  <a:moveTo>
                    <a:pt x="2220998" y="0"/>
                  </a:moveTo>
                  <a:cubicBezTo>
                    <a:pt x="2333222" y="0"/>
                    <a:pt x="2424198" y="90976"/>
                    <a:pt x="2424198" y="203200"/>
                  </a:cubicBezTo>
                  <a:cubicBezTo>
                    <a:pt x="2424198" y="315424"/>
                    <a:pt x="2333222" y="406400"/>
                    <a:pt x="2220998"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7" id="7"/>
            <p:cNvSpPr txBox="true"/>
            <p:nvPr/>
          </p:nvSpPr>
          <p:spPr>
            <a:xfrm>
              <a:off x="0" y="-47625"/>
              <a:ext cx="2424198" cy="454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64784" y="-631571"/>
            <a:ext cx="1493484" cy="11550142"/>
            <a:chOff x="0" y="0"/>
            <a:chExt cx="393346" cy="3042013"/>
          </a:xfrm>
        </p:grpSpPr>
        <p:sp>
          <p:nvSpPr>
            <p:cNvPr name="Freeform 9" id="9"/>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10" id="10"/>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43139" y="2519876"/>
            <a:ext cx="7634684" cy="6480733"/>
            <a:chOff x="0" y="0"/>
            <a:chExt cx="2010781" cy="1706860"/>
          </a:xfrm>
        </p:grpSpPr>
        <p:sp>
          <p:nvSpPr>
            <p:cNvPr name="Freeform 12" id="12"/>
            <p:cNvSpPr/>
            <p:nvPr/>
          </p:nvSpPr>
          <p:spPr>
            <a:xfrm flipH="false" flipV="false" rot="0">
              <a:off x="0" y="0"/>
              <a:ext cx="2010781" cy="1706860"/>
            </a:xfrm>
            <a:custGeom>
              <a:avLst/>
              <a:gdLst/>
              <a:ahLst/>
              <a:cxnLst/>
              <a:rect r="r" b="b" t="t" l="l"/>
              <a:pathLst>
                <a:path h="1706860" w="2010781">
                  <a:moveTo>
                    <a:pt x="51716" y="0"/>
                  </a:moveTo>
                  <a:lnTo>
                    <a:pt x="1959065" y="0"/>
                  </a:lnTo>
                  <a:cubicBezTo>
                    <a:pt x="1972781" y="0"/>
                    <a:pt x="1985935" y="5449"/>
                    <a:pt x="1995634" y="15147"/>
                  </a:cubicBezTo>
                  <a:cubicBezTo>
                    <a:pt x="2005332" y="24846"/>
                    <a:pt x="2010781" y="38000"/>
                    <a:pt x="2010781" y="51716"/>
                  </a:cubicBezTo>
                  <a:lnTo>
                    <a:pt x="2010781" y="1655143"/>
                  </a:lnTo>
                  <a:cubicBezTo>
                    <a:pt x="2010781" y="1668859"/>
                    <a:pt x="2005332" y="1682014"/>
                    <a:pt x="1995634" y="1691712"/>
                  </a:cubicBezTo>
                  <a:cubicBezTo>
                    <a:pt x="1985935" y="1701411"/>
                    <a:pt x="1972781" y="1706860"/>
                    <a:pt x="1959065" y="1706860"/>
                  </a:cubicBezTo>
                  <a:lnTo>
                    <a:pt x="51716" y="1706860"/>
                  </a:lnTo>
                  <a:cubicBezTo>
                    <a:pt x="38000" y="1706860"/>
                    <a:pt x="24846" y="1701411"/>
                    <a:pt x="15147" y="1691712"/>
                  </a:cubicBezTo>
                  <a:cubicBezTo>
                    <a:pt x="5449" y="1682014"/>
                    <a:pt x="0" y="1668859"/>
                    <a:pt x="0" y="1655143"/>
                  </a:cubicBezTo>
                  <a:lnTo>
                    <a:pt x="0" y="51716"/>
                  </a:lnTo>
                  <a:cubicBezTo>
                    <a:pt x="0" y="38000"/>
                    <a:pt x="5449" y="24846"/>
                    <a:pt x="15147" y="15147"/>
                  </a:cubicBezTo>
                  <a:cubicBezTo>
                    <a:pt x="24846" y="5449"/>
                    <a:pt x="38000" y="0"/>
                    <a:pt x="51716" y="0"/>
                  </a:cubicBezTo>
                  <a:close/>
                </a:path>
              </a:pathLst>
            </a:custGeom>
            <a:solidFill>
              <a:srgbClr val="547FFF"/>
            </a:solidFill>
          </p:spPr>
        </p:sp>
        <p:sp>
          <p:nvSpPr>
            <p:cNvPr name="TextBox 13" id="13"/>
            <p:cNvSpPr txBox="true"/>
            <p:nvPr/>
          </p:nvSpPr>
          <p:spPr>
            <a:xfrm>
              <a:off x="0" y="-47625"/>
              <a:ext cx="2010781" cy="175448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017557" y="2519876"/>
            <a:ext cx="7079793" cy="3233141"/>
            <a:chOff x="0" y="0"/>
            <a:chExt cx="1739538" cy="794398"/>
          </a:xfrm>
        </p:grpSpPr>
        <p:sp>
          <p:nvSpPr>
            <p:cNvPr name="Freeform 15" id="15"/>
            <p:cNvSpPr/>
            <p:nvPr/>
          </p:nvSpPr>
          <p:spPr>
            <a:xfrm flipH="false" flipV="false" rot="0">
              <a:off x="0" y="0"/>
              <a:ext cx="1739538" cy="794398"/>
            </a:xfrm>
            <a:custGeom>
              <a:avLst/>
              <a:gdLst/>
              <a:ahLst/>
              <a:cxnLst/>
              <a:rect r="r" b="b" t="t" l="l"/>
              <a:pathLst>
                <a:path h="794398" w="1739538">
                  <a:moveTo>
                    <a:pt x="1536338" y="0"/>
                  </a:moveTo>
                  <a:cubicBezTo>
                    <a:pt x="1648562" y="0"/>
                    <a:pt x="1739538" y="177832"/>
                    <a:pt x="1739538" y="397199"/>
                  </a:cubicBezTo>
                  <a:cubicBezTo>
                    <a:pt x="1739538" y="616566"/>
                    <a:pt x="1648562" y="794398"/>
                    <a:pt x="1536338" y="794398"/>
                  </a:cubicBezTo>
                  <a:lnTo>
                    <a:pt x="203200" y="794398"/>
                  </a:lnTo>
                  <a:cubicBezTo>
                    <a:pt x="90976" y="794398"/>
                    <a:pt x="0" y="616566"/>
                    <a:pt x="0" y="397199"/>
                  </a:cubicBezTo>
                  <a:cubicBezTo>
                    <a:pt x="0" y="177832"/>
                    <a:pt x="90976" y="0"/>
                    <a:pt x="203200" y="0"/>
                  </a:cubicBezTo>
                  <a:close/>
                </a:path>
              </a:pathLst>
            </a:custGeom>
            <a:solidFill>
              <a:srgbClr val="FFB272"/>
            </a:solidFill>
          </p:spPr>
        </p:sp>
        <p:sp>
          <p:nvSpPr>
            <p:cNvPr name="TextBox 16" id="16"/>
            <p:cNvSpPr txBox="true"/>
            <p:nvPr/>
          </p:nvSpPr>
          <p:spPr>
            <a:xfrm>
              <a:off x="0" y="-47625"/>
              <a:ext cx="1739538" cy="842023"/>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406437" y="2686671"/>
            <a:ext cx="6307168" cy="2866895"/>
          </a:xfrm>
          <a:custGeom>
            <a:avLst/>
            <a:gdLst/>
            <a:ahLst/>
            <a:cxnLst/>
            <a:rect r="r" b="b" t="t" l="l"/>
            <a:pathLst>
              <a:path h="2866895" w="6307168">
                <a:moveTo>
                  <a:pt x="0" y="0"/>
                </a:moveTo>
                <a:lnTo>
                  <a:pt x="6307168" y="0"/>
                </a:lnTo>
                <a:lnTo>
                  <a:pt x="6307168" y="2866895"/>
                </a:lnTo>
                <a:lnTo>
                  <a:pt x="0" y="2866895"/>
                </a:lnTo>
                <a:lnTo>
                  <a:pt x="0" y="0"/>
                </a:lnTo>
                <a:close/>
              </a:path>
            </a:pathLst>
          </a:custGeom>
          <a:blipFill>
            <a:blip r:embed="rId2"/>
            <a:stretch>
              <a:fillRect l="0" t="0" r="0" b="0"/>
            </a:stretch>
          </a:blipFill>
        </p:spPr>
      </p:sp>
      <p:sp>
        <p:nvSpPr>
          <p:cNvPr name="Freeform 18" id="18"/>
          <p:cNvSpPr/>
          <p:nvPr/>
        </p:nvSpPr>
        <p:spPr>
          <a:xfrm flipH="false" flipV="false" rot="0">
            <a:off x="1418243" y="3092864"/>
            <a:ext cx="7336215" cy="4941231"/>
          </a:xfrm>
          <a:custGeom>
            <a:avLst/>
            <a:gdLst/>
            <a:ahLst/>
            <a:cxnLst/>
            <a:rect r="r" b="b" t="t" l="l"/>
            <a:pathLst>
              <a:path h="4941231" w="7336215">
                <a:moveTo>
                  <a:pt x="0" y="0"/>
                </a:moveTo>
                <a:lnTo>
                  <a:pt x="7336214" y="0"/>
                </a:lnTo>
                <a:lnTo>
                  <a:pt x="7336214" y="4941231"/>
                </a:lnTo>
                <a:lnTo>
                  <a:pt x="0" y="4941231"/>
                </a:lnTo>
                <a:lnTo>
                  <a:pt x="0" y="0"/>
                </a:lnTo>
                <a:close/>
              </a:path>
            </a:pathLst>
          </a:custGeom>
          <a:blipFill>
            <a:blip r:embed="rId3"/>
            <a:stretch>
              <a:fillRect l="0" t="0" r="0" b="0"/>
            </a:stretch>
          </a:blipFill>
        </p:spPr>
      </p:sp>
      <p:sp>
        <p:nvSpPr>
          <p:cNvPr name="TextBox 19" id="19"/>
          <p:cNvSpPr txBox="true"/>
          <p:nvPr/>
        </p:nvSpPr>
        <p:spPr>
          <a:xfrm rot="0">
            <a:off x="1806460" y="332238"/>
            <a:ext cx="15452840" cy="1034416"/>
          </a:xfrm>
          <a:prstGeom prst="rect">
            <a:avLst/>
          </a:prstGeom>
        </p:spPr>
        <p:txBody>
          <a:bodyPr anchor="t" rtlCol="false" tIns="0" lIns="0" bIns="0" rIns="0">
            <a:spAutoFit/>
          </a:bodyPr>
          <a:lstStyle/>
          <a:p>
            <a:pPr algn="ctr">
              <a:lnSpc>
                <a:spcPts val="7680"/>
              </a:lnSpc>
            </a:pPr>
            <a:r>
              <a:rPr lang="en-US" sz="8000">
                <a:solidFill>
                  <a:srgbClr val="2E2E2E"/>
                </a:solidFill>
                <a:latin typeface="Bernoru"/>
                <a:ea typeface="Bernoru"/>
                <a:cs typeface="Bernoru"/>
                <a:sym typeface="Bernoru"/>
              </a:rPr>
              <a:t>AGGREGATED TABLE</a:t>
            </a:r>
          </a:p>
        </p:txBody>
      </p:sp>
      <p:sp>
        <p:nvSpPr>
          <p:cNvPr name="TextBox 20" id="20"/>
          <p:cNvSpPr txBox="true"/>
          <p:nvPr/>
        </p:nvSpPr>
        <p:spPr>
          <a:xfrm rot="0">
            <a:off x="3686131" y="1870406"/>
            <a:ext cx="2958286"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TOP CUSTOMER TABLE</a:t>
            </a:r>
          </a:p>
        </p:txBody>
      </p:sp>
      <p:sp>
        <p:nvSpPr>
          <p:cNvPr name="TextBox 21" id="21"/>
          <p:cNvSpPr txBox="true"/>
          <p:nvPr/>
        </p:nvSpPr>
        <p:spPr>
          <a:xfrm rot="0">
            <a:off x="12229899" y="1870406"/>
            <a:ext cx="2864694" cy="384810"/>
          </a:xfrm>
          <a:prstGeom prst="rect">
            <a:avLst/>
          </a:prstGeom>
        </p:spPr>
        <p:txBody>
          <a:bodyPr anchor="t" rtlCol="false" tIns="0" lIns="0" bIns="0" rIns="0">
            <a:spAutoFit/>
          </a:bodyPr>
          <a:lstStyle/>
          <a:p>
            <a:pPr algn="ctr">
              <a:lnSpc>
                <a:spcPts val="2940"/>
              </a:lnSpc>
              <a:spcBef>
                <a:spcPct val="0"/>
              </a:spcBef>
            </a:pPr>
            <a:r>
              <a:rPr lang="en-US" sz="2100" spc="-42">
                <a:solidFill>
                  <a:srgbClr val="FDFDFD"/>
                </a:solidFill>
                <a:latin typeface="Blogger Light"/>
                <a:ea typeface="Blogger Light"/>
                <a:cs typeface="Blogger Light"/>
                <a:sym typeface="Blogger Light"/>
              </a:rPr>
              <a:t>MONTHLY SALES TABLE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464784" y="-631571"/>
            <a:ext cx="1493484" cy="11550142"/>
            <a:chOff x="0" y="0"/>
            <a:chExt cx="393346" cy="3042013"/>
          </a:xfrm>
        </p:grpSpPr>
        <p:sp>
          <p:nvSpPr>
            <p:cNvPr name="Freeform 3" id="3"/>
            <p:cNvSpPr/>
            <p:nvPr/>
          </p:nvSpPr>
          <p:spPr>
            <a:xfrm flipH="false" flipV="false" rot="0">
              <a:off x="0" y="0"/>
              <a:ext cx="393346" cy="3042013"/>
            </a:xfrm>
            <a:custGeom>
              <a:avLst/>
              <a:gdLst/>
              <a:ahLst/>
              <a:cxnLst/>
              <a:rect r="r" b="b" t="t" l="l"/>
              <a:pathLst>
                <a:path h="3042013" w="393346">
                  <a:moveTo>
                    <a:pt x="0" y="0"/>
                  </a:moveTo>
                  <a:lnTo>
                    <a:pt x="393346" y="0"/>
                  </a:lnTo>
                  <a:lnTo>
                    <a:pt x="393346" y="3042013"/>
                  </a:lnTo>
                  <a:lnTo>
                    <a:pt x="0" y="3042013"/>
                  </a:lnTo>
                  <a:close/>
                </a:path>
              </a:pathLst>
            </a:custGeom>
            <a:solidFill>
              <a:srgbClr val="547FFF"/>
            </a:solidFill>
          </p:spPr>
        </p:sp>
        <p:sp>
          <p:nvSpPr>
            <p:cNvPr name="TextBox 4" id="4"/>
            <p:cNvSpPr txBox="true"/>
            <p:nvPr/>
          </p:nvSpPr>
          <p:spPr>
            <a:xfrm>
              <a:off x="0" y="-47625"/>
              <a:ext cx="393346" cy="308963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308746" y="1366653"/>
            <a:ext cx="7670508" cy="6030937"/>
          </a:xfrm>
          <a:custGeom>
            <a:avLst/>
            <a:gdLst/>
            <a:ahLst/>
            <a:cxnLst/>
            <a:rect r="r" b="b" t="t" l="l"/>
            <a:pathLst>
              <a:path h="6030937" w="7670508">
                <a:moveTo>
                  <a:pt x="0" y="0"/>
                </a:moveTo>
                <a:lnTo>
                  <a:pt x="7670508" y="0"/>
                </a:lnTo>
                <a:lnTo>
                  <a:pt x="7670508" y="6030937"/>
                </a:lnTo>
                <a:lnTo>
                  <a:pt x="0" y="6030937"/>
                </a:lnTo>
                <a:lnTo>
                  <a:pt x="0" y="0"/>
                </a:lnTo>
                <a:close/>
              </a:path>
            </a:pathLst>
          </a:custGeom>
          <a:blipFill>
            <a:blip r:embed="rId2"/>
            <a:stretch>
              <a:fillRect l="0" t="0" r="0" b="0"/>
            </a:stretch>
          </a:blipFill>
        </p:spPr>
      </p:sp>
      <p:grpSp>
        <p:nvGrpSpPr>
          <p:cNvPr name="Group 6" id="6"/>
          <p:cNvGrpSpPr/>
          <p:nvPr/>
        </p:nvGrpSpPr>
        <p:grpSpPr>
          <a:xfrm rot="0">
            <a:off x="1977717" y="7494886"/>
            <a:ext cx="6429135" cy="2615723"/>
            <a:chOff x="0" y="0"/>
            <a:chExt cx="1693270" cy="688915"/>
          </a:xfrm>
        </p:grpSpPr>
        <p:sp>
          <p:nvSpPr>
            <p:cNvPr name="Freeform 7" id="7"/>
            <p:cNvSpPr/>
            <p:nvPr/>
          </p:nvSpPr>
          <p:spPr>
            <a:xfrm flipH="false" flipV="false" rot="0">
              <a:off x="0" y="0"/>
              <a:ext cx="1693270" cy="688915"/>
            </a:xfrm>
            <a:custGeom>
              <a:avLst/>
              <a:gdLst/>
              <a:ahLst/>
              <a:cxnLst/>
              <a:rect r="r" b="b" t="t" l="l"/>
              <a:pathLst>
                <a:path h="688915" w="1693270">
                  <a:moveTo>
                    <a:pt x="120419" y="0"/>
                  </a:moveTo>
                  <a:lnTo>
                    <a:pt x="1572851" y="0"/>
                  </a:lnTo>
                  <a:cubicBezTo>
                    <a:pt x="1639357" y="0"/>
                    <a:pt x="1693270" y="53914"/>
                    <a:pt x="1693270" y="120419"/>
                  </a:cubicBezTo>
                  <a:lnTo>
                    <a:pt x="1693270" y="568495"/>
                  </a:lnTo>
                  <a:cubicBezTo>
                    <a:pt x="1693270" y="600433"/>
                    <a:pt x="1680583" y="631062"/>
                    <a:pt x="1658000" y="653645"/>
                  </a:cubicBezTo>
                  <a:cubicBezTo>
                    <a:pt x="1635417" y="676228"/>
                    <a:pt x="1604788" y="688915"/>
                    <a:pt x="1572851" y="688915"/>
                  </a:cubicBezTo>
                  <a:lnTo>
                    <a:pt x="120419" y="688915"/>
                  </a:lnTo>
                  <a:cubicBezTo>
                    <a:pt x="53914" y="688915"/>
                    <a:pt x="0" y="635001"/>
                    <a:pt x="0" y="568495"/>
                  </a:cubicBezTo>
                  <a:lnTo>
                    <a:pt x="0" y="120419"/>
                  </a:lnTo>
                  <a:cubicBezTo>
                    <a:pt x="0" y="53914"/>
                    <a:pt x="53914" y="0"/>
                    <a:pt x="120419" y="0"/>
                  </a:cubicBezTo>
                  <a:close/>
                </a:path>
              </a:pathLst>
            </a:custGeom>
            <a:solidFill>
              <a:srgbClr val="004AAD"/>
            </a:solidFill>
          </p:spPr>
        </p:sp>
        <p:sp>
          <p:nvSpPr>
            <p:cNvPr name="TextBox 8" id="8"/>
            <p:cNvSpPr txBox="true"/>
            <p:nvPr/>
          </p:nvSpPr>
          <p:spPr>
            <a:xfrm>
              <a:off x="0" y="-47625"/>
              <a:ext cx="1693270" cy="73654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806460" y="175641"/>
            <a:ext cx="15452840" cy="1191013"/>
          </a:xfrm>
          <a:prstGeom prst="rect">
            <a:avLst/>
          </a:prstGeom>
        </p:spPr>
        <p:txBody>
          <a:bodyPr anchor="t" rtlCol="false" tIns="0" lIns="0" bIns="0" rIns="0">
            <a:spAutoFit/>
          </a:bodyPr>
          <a:lstStyle/>
          <a:p>
            <a:pPr algn="ctr">
              <a:lnSpc>
                <a:spcPts val="4512"/>
              </a:lnSpc>
            </a:pPr>
            <a:r>
              <a:rPr lang="en-US" sz="4700">
                <a:solidFill>
                  <a:srgbClr val="2E2E2E"/>
                </a:solidFill>
                <a:latin typeface="Bernoru"/>
                <a:ea typeface="Bernoru"/>
                <a:cs typeface="Bernoru"/>
                <a:sym typeface="Bernoru"/>
              </a:rPr>
              <a:t>DATA VISUALIZATION (LOOKER STUDIO DASHBOARD)</a:t>
            </a:r>
          </a:p>
        </p:txBody>
      </p:sp>
      <p:grpSp>
        <p:nvGrpSpPr>
          <p:cNvPr name="Group 10" id="10"/>
          <p:cNvGrpSpPr/>
          <p:nvPr/>
        </p:nvGrpSpPr>
        <p:grpSpPr>
          <a:xfrm rot="0">
            <a:off x="10462507" y="7463755"/>
            <a:ext cx="6429135" cy="2615723"/>
            <a:chOff x="0" y="0"/>
            <a:chExt cx="1693270" cy="688915"/>
          </a:xfrm>
        </p:grpSpPr>
        <p:sp>
          <p:nvSpPr>
            <p:cNvPr name="Freeform 11" id="11"/>
            <p:cNvSpPr/>
            <p:nvPr/>
          </p:nvSpPr>
          <p:spPr>
            <a:xfrm flipH="false" flipV="false" rot="0">
              <a:off x="0" y="0"/>
              <a:ext cx="1693270" cy="688915"/>
            </a:xfrm>
            <a:custGeom>
              <a:avLst/>
              <a:gdLst/>
              <a:ahLst/>
              <a:cxnLst/>
              <a:rect r="r" b="b" t="t" l="l"/>
              <a:pathLst>
                <a:path h="688915" w="1693270">
                  <a:moveTo>
                    <a:pt x="120419" y="0"/>
                  </a:moveTo>
                  <a:lnTo>
                    <a:pt x="1572851" y="0"/>
                  </a:lnTo>
                  <a:cubicBezTo>
                    <a:pt x="1639357" y="0"/>
                    <a:pt x="1693270" y="53914"/>
                    <a:pt x="1693270" y="120419"/>
                  </a:cubicBezTo>
                  <a:lnTo>
                    <a:pt x="1693270" y="568495"/>
                  </a:lnTo>
                  <a:cubicBezTo>
                    <a:pt x="1693270" y="600433"/>
                    <a:pt x="1680583" y="631062"/>
                    <a:pt x="1658000" y="653645"/>
                  </a:cubicBezTo>
                  <a:cubicBezTo>
                    <a:pt x="1635417" y="676228"/>
                    <a:pt x="1604788" y="688915"/>
                    <a:pt x="1572851" y="688915"/>
                  </a:cubicBezTo>
                  <a:lnTo>
                    <a:pt x="120419" y="688915"/>
                  </a:lnTo>
                  <a:cubicBezTo>
                    <a:pt x="53914" y="688915"/>
                    <a:pt x="0" y="635001"/>
                    <a:pt x="0" y="568495"/>
                  </a:cubicBezTo>
                  <a:lnTo>
                    <a:pt x="0" y="120419"/>
                  </a:lnTo>
                  <a:cubicBezTo>
                    <a:pt x="0" y="53914"/>
                    <a:pt x="53914" y="0"/>
                    <a:pt x="120419" y="0"/>
                  </a:cubicBezTo>
                  <a:close/>
                </a:path>
              </a:pathLst>
            </a:custGeom>
            <a:solidFill>
              <a:srgbClr val="FF914D"/>
            </a:solidFill>
          </p:spPr>
        </p:sp>
        <p:sp>
          <p:nvSpPr>
            <p:cNvPr name="TextBox 12" id="12"/>
            <p:cNvSpPr txBox="true"/>
            <p:nvPr/>
          </p:nvSpPr>
          <p:spPr>
            <a:xfrm>
              <a:off x="0" y="-47625"/>
              <a:ext cx="1693270" cy="73654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1836445" y="7149574"/>
            <a:ext cx="3378875" cy="2305789"/>
          </a:xfrm>
          <a:prstGeom prst="rect">
            <a:avLst/>
          </a:prstGeom>
        </p:spPr>
        <p:txBody>
          <a:bodyPr anchor="t" rtlCol="false" tIns="0" lIns="0" bIns="0" rIns="0">
            <a:spAutoFit/>
          </a:bodyPr>
          <a:lstStyle/>
          <a:p>
            <a:pPr algn="ctr">
              <a:lnSpc>
                <a:spcPts val="3634"/>
              </a:lnSpc>
              <a:spcBef>
                <a:spcPct val="0"/>
              </a:spcBef>
            </a:pPr>
          </a:p>
          <a:p>
            <a:pPr algn="ctr">
              <a:lnSpc>
                <a:spcPts val="3634"/>
              </a:lnSpc>
              <a:spcBef>
                <a:spcPct val="0"/>
              </a:spcBef>
            </a:pPr>
            <a:r>
              <a:rPr lang="en-US" sz="2595">
                <a:solidFill>
                  <a:srgbClr val="FFFFFF"/>
                </a:solidFill>
                <a:latin typeface="Blogger"/>
                <a:ea typeface="Blogger"/>
                <a:cs typeface="Blogger"/>
                <a:sym typeface="Blogger"/>
              </a:rPr>
              <a:t>Key Metrics:</a:t>
            </a:r>
          </a:p>
          <a:p>
            <a:pPr algn="ctr">
              <a:lnSpc>
                <a:spcPts val="3634"/>
              </a:lnSpc>
              <a:spcBef>
                <a:spcPct val="0"/>
              </a:spcBef>
            </a:pPr>
            <a:r>
              <a:rPr lang="en-US" sz="2595">
                <a:solidFill>
                  <a:srgbClr val="FFFFFF"/>
                </a:solidFill>
                <a:latin typeface="Blogger"/>
                <a:ea typeface="Blogger"/>
                <a:cs typeface="Blogger"/>
                <a:sym typeface="Blogger"/>
              </a:rPr>
              <a:t>Total Sales: Rp. 49.2 M</a:t>
            </a:r>
          </a:p>
          <a:p>
            <a:pPr algn="ctr">
              <a:lnSpc>
                <a:spcPts val="3634"/>
              </a:lnSpc>
              <a:spcBef>
                <a:spcPct val="0"/>
              </a:spcBef>
            </a:pPr>
            <a:r>
              <a:rPr lang="en-US" sz="2595">
                <a:solidFill>
                  <a:srgbClr val="FFFFFF"/>
                </a:solidFill>
                <a:latin typeface="Blogger"/>
                <a:ea typeface="Blogger"/>
                <a:cs typeface="Blogger"/>
                <a:sym typeface="Blogger"/>
              </a:rPr>
              <a:t>Total Products Sold: 9.2 K</a:t>
            </a:r>
          </a:p>
          <a:p>
            <a:pPr algn="ctr">
              <a:lnSpc>
                <a:spcPts val="3634"/>
              </a:lnSpc>
              <a:spcBef>
                <a:spcPct val="0"/>
              </a:spcBef>
            </a:pPr>
            <a:r>
              <a:rPr lang="en-US" sz="2595">
                <a:solidFill>
                  <a:srgbClr val="FFFFFF"/>
                </a:solidFill>
                <a:latin typeface="Blogger"/>
                <a:ea typeface="Blogger"/>
                <a:cs typeface="Blogger"/>
                <a:sym typeface="Blogger"/>
              </a:rPr>
              <a:t>Total Transactions: 350</a:t>
            </a:r>
          </a:p>
        </p:txBody>
      </p:sp>
      <p:sp>
        <p:nvSpPr>
          <p:cNvPr name="TextBox 14" id="14"/>
          <p:cNvSpPr txBox="true"/>
          <p:nvPr/>
        </p:nvSpPr>
        <p:spPr>
          <a:xfrm rot="0">
            <a:off x="2525031" y="7568364"/>
            <a:ext cx="5334508" cy="2120900"/>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Blogger"/>
                <a:ea typeface="Blogger"/>
                <a:cs typeface="Blogger"/>
                <a:sym typeface="Blogger"/>
              </a:rPr>
              <a:t>Sales Report Dashboard (2022)</a:t>
            </a:r>
          </a:p>
          <a:p>
            <a:pPr algn="ctr">
              <a:lnSpc>
                <a:spcPts val="2799"/>
              </a:lnSpc>
              <a:spcBef>
                <a:spcPct val="0"/>
              </a:spcBef>
            </a:pPr>
            <a:r>
              <a:rPr lang="en-US" sz="1999">
                <a:solidFill>
                  <a:srgbClr val="FFFFFF"/>
                </a:solidFill>
                <a:latin typeface="Blogger"/>
                <a:ea typeface="Blogger"/>
                <a:cs typeface="Blogger"/>
                <a:sym typeface="Blogger"/>
              </a:rPr>
              <a:t>Interactive dashboard to analyze sales trends and performance.</a:t>
            </a:r>
          </a:p>
          <a:p>
            <a:pPr algn="l">
              <a:lnSpc>
                <a:spcPts val="2799"/>
              </a:lnSpc>
              <a:spcBef>
                <a:spcPct val="0"/>
              </a:spcBef>
            </a:pPr>
            <a:r>
              <a:rPr lang="en-US" sz="1999">
                <a:solidFill>
                  <a:srgbClr val="FFFFFF"/>
                </a:solidFill>
                <a:latin typeface="Blogger"/>
                <a:ea typeface="Blogger"/>
                <a:cs typeface="Blogger"/>
                <a:sym typeface="Blogger"/>
              </a:rPr>
              <a:t>Link to Dashboard: https://lookerstudio.google.com/reporting/1cf91be9-8afb-46d7-99ff-595fb2618fce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508357" y="-471802"/>
            <a:ext cx="1537057" cy="11230603"/>
            <a:chOff x="0" y="0"/>
            <a:chExt cx="404822" cy="2957854"/>
          </a:xfrm>
        </p:grpSpPr>
        <p:sp>
          <p:nvSpPr>
            <p:cNvPr name="Freeform 3" id="3"/>
            <p:cNvSpPr/>
            <p:nvPr/>
          </p:nvSpPr>
          <p:spPr>
            <a:xfrm flipH="false" flipV="false" rot="0">
              <a:off x="0" y="0"/>
              <a:ext cx="404822" cy="2957854"/>
            </a:xfrm>
            <a:custGeom>
              <a:avLst/>
              <a:gdLst/>
              <a:ahLst/>
              <a:cxnLst/>
              <a:rect r="r" b="b" t="t" l="l"/>
              <a:pathLst>
                <a:path h="2957854" w="404822">
                  <a:moveTo>
                    <a:pt x="0" y="0"/>
                  </a:moveTo>
                  <a:lnTo>
                    <a:pt x="404822" y="0"/>
                  </a:lnTo>
                  <a:lnTo>
                    <a:pt x="404822" y="2957854"/>
                  </a:lnTo>
                  <a:lnTo>
                    <a:pt x="0" y="2957854"/>
                  </a:lnTo>
                  <a:close/>
                </a:path>
              </a:pathLst>
            </a:custGeom>
            <a:solidFill>
              <a:srgbClr val="547FFF"/>
            </a:solidFill>
          </p:spPr>
        </p:sp>
        <p:sp>
          <p:nvSpPr>
            <p:cNvPr name="TextBox 4" id="4"/>
            <p:cNvSpPr txBox="true"/>
            <p:nvPr/>
          </p:nvSpPr>
          <p:spPr>
            <a:xfrm>
              <a:off x="0" y="-47625"/>
              <a:ext cx="404822" cy="300547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416051" y="2360996"/>
            <a:ext cx="8754273" cy="1270255"/>
          </a:xfrm>
          <a:prstGeom prst="rect">
            <a:avLst/>
          </a:prstGeom>
        </p:spPr>
        <p:txBody>
          <a:bodyPr anchor="t" rtlCol="false" tIns="0" lIns="0" bIns="0" rIns="0">
            <a:spAutoFit/>
          </a:bodyPr>
          <a:lstStyle/>
          <a:p>
            <a:pPr algn="l">
              <a:lnSpc>
                <a:spcPts val="9408"/>
              </a:lnSpc>
            </a:pPr>
            <a:r>
              <a:rPr lang="en-US" sz="9800">
                <a:solidFill>
                  <a:srgbClr val="2E2E2E"/>
                </a:solidFill>
                <a:latin typeface="Bernoru"/>
                <a:ea typeface="Bernoru"/>
                <a:cs typeface="Bernoru"/>
                <a:sym typeface="Bernoru"/>
              </a:rPr>
              <a:t>KEY INSIGHT</a:t>
            </a:r>
          </a:p>
        </p:txBody>
      </p:sp>
      <p:grpSp>
        <p:nvGrpSpPr>
          <p:cNvPr name="Group 6" id="6"/>
          <p:cNvGrpSpPr/>
          <p:nvPr/>
        </p:nvGrpSpPr>
        <p:grpSpPr>
          <a:xfrm rot="0">
            <a:off x="1430126" y="8348180"/>
            <a:ext cx="2242105" cy="910120"/>
            <a:chOff x="0" y="0"/>
            <a:chExt cx="1001177" cy="406400"/>
          </a:xfrm>
        </p:grpSpPr>
        <p:sp>
          <p:nvSpPr>
            <p:cNvPr name="Freeform 7" id="7"/>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8" id="8"/>
            <p:cNvSpPr txBox="true"/>
            <p:nvPr/>
          </p:nvSpPr>
          <p:spPr>
            <a:xfrm>
              <a:off x="0" y="-47625"/>
              <a:ext cx="1001177"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9" id="9"/>
          <p:cNvGrpSpPr/>
          <p:nvPr/>
        </p:nvGrpSpPr>
        <p:grpSpPr>
          <a:xfrm rot="0">
            <a:off x="1416051" y="7194583"/>
            <a:ext cx="2242105" cy="910120"/>
            <a:chOff x="0" y="0"/>
            <a:chExt cx="1001177" cy="406400"/>
          </a:xfrm>
        </p:grpSpPr>
        <p:sp>
          <p:nvSpPr>
            <p:cNvPr name="Freeform 10" id="10"/>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11" id="11"/>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12" id="12"/>
          <p:cNvGrpSpPr/>
          <p:nvPr/>
        </p:nvGrpSpPr>
        <p:grpSpPr>
          <a:xfrm rot="0">
            <a:off x="3916391" y="7194583"/>
            <a:ext cx="2242105" cy="910120"/>
            <a:chOff x="0" y="0"/>
            <a:chExt cx="1001177" cy="406400"/>
          </a:xfrm>
        </p:grpSpPr>
        <p:sp>
          <p:nvSpPr>
            <p:cNvPr name="Freeform 13" id="13"/>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547FFF"/>
              </a:solidFill>
              <a:prstDash val="solid"/>
              <a:miter/>
            </a:ln>
          </p:spPr>
        </p:sp>
        <p:sp>
          <p:nvSpPr>
            <p:cNvPr name="TextBox 14" id="14"/>
            <p:cNvSpPr txBox="true"/>
            <p:nvPr/>
          </p:nvSpPr>
          <p:spPr>
            <a:xfrm>
              <a:off x="0" y="-47625"/>
              <a:ext cx="1001177" cy="454025"/>
            </a:xfrm>
            <a:prstGeom prst="rect">
              <a:avLst/>
            </a:prstGeom>
          </p:spPr>
          <p:txBody>
            <a:bodyPr anchor="ctr" rtlCol="false" tIns="45374" lIns="45374" bIns="45374" rIns="45374"/>
            <a:lstStyle/>
            <a:p>
              <a:pPr algn="ctr" marL="0" indent="0" lvl="0">
                <a:lnSpc>
                  <a:spcPts val="2375"/>
                </a:lnSpc>
                <a:spcBef>
                  <a:spcPct val="0"/>
                </a:spcBef>
              </a:pPr>
            </a:p>
          </p:txBody>
        </p:sp>
      </p:grpSp>
      <p:grpSp>
        <p:nvGrpSpPr>
          <p:cNvPr name="Group 15" id="15"/>
          <p:cNvGrpSpPr/>
          <p:nvPr/>
        </p:nvGrpSpPr>
        <p:grpSpPr>
          <a:xfrm rot="0">
            <a:off x="1416051" y="5649530"/>
            <a:ext cx="2242105" cy="910120"/>
            <a:chOff x="0" y="0"/>
            <a:chExt cx="1001177" cy="406400"/>
          </a:xfrm>
        </p:grpSpPr>
        <p:sp>
          <p:nvSpPr>
            <p:cNvPr name="Freeform 16" id="16"/>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547FFF"/>
            </a:solidFill>
          </p:spPr>
        </p:sp>
        <p:sp>
          <p:nvSpPr>
            <p:cNvPr name="TextBox 17" id="17"/>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sp>
        <p:nvSpPr>
          <p:cNvPr name="TextBox 18" id="18"/>
          <p:cNvSpPr txBox="true"/>
          <p:nvPr/>
        </p:nvSpPr>
        <p:spPr>
          <a:xfrm rot="0">
            <a:off x="1869725" y="5693110"/>
            <a:ext cx="1334758" cy="756285"/>
          </a:xfrm>
          <a:prstGeom prst="rect">
            <a:avLst/>
          </a:prstGeom>
        </p:spPr>
        <p:txBody>
          <a:bodyPr anchor="t" rtlCol="false" tIns="0" lIns="0" bIns="0" rIns="0">
            <a:spAutoFit/>
          </a:bodyPr>
          <a:lstStyle/>
          <a:p>
            <a:pPr algn="ctr">
              <a:lnSpc>
                <a:spcPts val="2940"/>
              </a:lnSpc>
              <a:spcBef>
                <a:spcPct val="0"/>
              </a:spcBef>
            </a:pPr>
            <a:r>
              <a:rPr lang="en-US" b="true" sz="2100" spc="-42">
                <a:solidFill>
                  <a:srgbClr val="FDFDFD"/>
                </a:solidFill>
                <a:latin typeface="Blogger Medium"/>
                <a:ea typeface="Blogger Medium"/>
                <a:cs typeface="Blogger Medium"/>
                <a:sym typeface="Blogger Medium"/>
              </a:rPr>
              <a:t>TOP SALES CITIES</a:t>
            </a:r>
          </a:p>
        </p:txBody>
      </p:sp>
      <p:sp>
        <p:nvSpPr>
          <p:cNvPr name="TextBox 19" id="19"/>
          <p:cNvSpPr txBox="true"/>
          <p:nvPr/>
        </p:nvSpPr>
        <p:spPr>
          <a:xfrm rot="0">
            <a:off x="1783480" y="7504863"/>
            <a:ext cx="1507248" cy="280035"/>
          </a:xfrm>
          <a:prstGeom prst="rect">
            <a:avLst/>
          </a:prstGeom>
        </p:spPr>
        <p:txBody>
          <a:bodyPr anchor="t" rtlCol="false" tIns="0" lIns="0" bIns="0" rIns="0">
            <a:spAutoFit/>
          </a:bodyPr>
          <a:lstStyle/>
          <a:p>
            <a:pPr algn="ctr" marL="388620" indent="-194310" lvl="1">
              <a:lnSpc>
                <a:spcPts val="1980"/>
              </a:lnSpc>
              <a:spcBef>
                <a:spcPct val="0"/>
              </a:spcBef>
              <a:buAutoNum type="arabicPeriod" startAt="1"/>
            </a:pPr>
            <a:r>
              <a:rPr lang="en-US" sz="1800" spc="-36">
                <a:solidFill>
                  <a:srgbClr val="2E2E2E"/>
                </a:solidFill>
                <a:latin typeface="Blogger Light"/>
                <a:ea typeface="Blogger Light"/>
                <a:cs typeface="Blogger Light"/>
                <a:sym typeface="Blogger Light"/>
              </a:rPr>
              <a:t>JAKARTA</a:t>
            </a:r>
          </a:p>
        </p:txBody>
      </p:sp>
      <p:sp>
        <p:nvSpPr>
          <p:cNvPr name="TextBox 20" id="20"/>
          <p:cNvSpPr txBox="true"/>
          <p:nvPr/>
        </p:nvSpPr>
        <p:spPr>
          <a:xfrm rot="0">
            <a:off x="4283819" y="7504863"/>
            <a:ext cx="1507248" cy="280035"/>
          </a:xfrm>
          <a:prstGeom prst="rect">
            <a:avLst/>
          </a:prstGeom>
        </p:spPr>
        <p:txBody>
          <a:bodyPr anchor="t" rtlCol="false" tIns="0" lIns="0" bIns="0" rIns="0">
            <a:spAutoFit/>
          </a:bodyPr>
          <a:lstStyle/>
          <a:p>
            <a:pPr algn="ctr" marL="0" indent="0" lvl="0">
              <a:lnSpc>
                <a:spcPts val="1980"/>
              </a:lnSpc>
              <a:spcBef>
                <a:spcPct val="0"/>
              </a:spcBef>
            </a:pPr>
            <a:r>
              <a:rPr lang="en-US" sz="1800" spc="-36">
                <a:solidFill>
                  <a:srgbClr val="2E2E2E"/>
                </a:solidFill>
                <a:latin typeface="Blogger"/>
                <a:ea typeface="Blogger"/>
                <a:cs typeface="Blogger"/>
                <a:sym typeface="Blogger"/>
              </a:rPr>
              <a:t>3. BEKASI</a:t>
            </a:r>
          </a:p>
        </p:txBody>
      </p:sp>
      <p:sp>
        <p:nvSpPr>
          <p:cNvPr name="TextBox 21" id="21"/>
          <p:cNvSpPr txBox="true"/>
          <p:nvPr/>
        </p:nvSpPr>
        <p:spPr>
          <a:xfrm rot="0">
            <a:off x="1797554" y="8658460"/>
            <a:ext cx="1507248" cy="280035"/>
          </a:xfrm>
          <a:prstGeom prst="rect">
            <a:avLst/>
          </a:prstGeom>
        </p:spPr>
        <p:txBody>
          <a:bodyPr anchor="t" rtlCol="false" tIns="0" lIns="0" bIns="0" rIns="0">
            <a:spAutoFit/>
          </a:bodyPr>
          <a:lstStyle/>
          <a:p>
            <a:pPr algn="ctr" marL="0" indent="0" lvl="0">
              <a:lnSpc>
                <a:spcPts val="1980"/>
              </a:lnSpc>
              <a:spcBef>
                <a:spcPct val="0"/>
              </a:spcBef>
            </a:pPr>
            <a:r>
              <a:rPr lang="en-US" sz="1800" spc="-36">
                <a:solidFill>
                  <a:srgbClr val="2E2E2E"/>
                </a:solidFill>
                <a:latin typeface="Blogger"/>
                <a:ea typeface="Blogger"/>
                <a:cs typeface="Blogger"/>
                <a:sym typeface="Blogger"/>
              </a:rPr>
              <a:t>2. KUNINGAN</a:t>
            </a:r>
          </a:p>
        </p:txBody>
      </p:sp>
      <p:grpSp>
        <p:nvGrpSpPr>
          <p:cNvPr name="Group 22" id="22"/>
          <p:cNvGrpSpPr/>
          <p:nvPr/>
        </p:nvGrpSpPr>
        <p:grpSpPr>
          <a:xfrm rot="0">
            <a:off x="7054400" y="8348180"/>
            <a:ext cx="2242105" cy="910120"/>
            <a:chOff x="0" y="0"/>
            <a:chExt cx="1001177" cy="406400"/>
          </a:xfrm>
        </p:grpSpPr>
        <p:sp>
          <p:nvSpPr>
            <p:cNvPr name="Freeform 23" id="23"/>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24" id="24"/>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25" id="25"/>
          <p:cNvGrpSpPr/>
          <p:nvPr/>
        </p:nvGrpSpPr>
        <p:grpSpPr>
          <a:xfrm rot="0">
            <a:off x="7040326" y="7194583"/>
            <a:ext cx="2242105" cy="910120"/>
            <a:chOff x="0" y="0"/>
            <a:chExt cx="1001177" cy="406400"/>
          </a:xfrm>
        </p:grpSpPr>
        <p:sp>
          <p:nvSpPr>
            <p:cNvPr name="Freeform 26" id="26"/>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27" id="27"/>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28" id="28"/>
          <p:cNvGrpSpPr/>
          <p:nvPr/>
        </p:nvGrpSpPr>
        <p:grpSpPr>
          <a:xfrm rot="0">
            <a:off x="9540665" y="7194583"/>
            <a:ext cx="2242105" cy="910120"/>
            <a:chOff x="0" y="0"/>
            <a:chExt cx="1001177" cy="406400"/>
          </a:xfrm>
        </p:grpSpPr>
        <p:sp>
          <p:nvSpPr>
            <p:cNvPr name="Freeform 29" id="29"/>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FFB272"/>
              </a:solidFill>
              <a:prstDash val="solid"/>
              <a:miter/>
            </a:ln>
          </p:spPr>
        </p:sp>
        <p:sp>
          <p:nvSpPr>
            <p:cNvPr name="TextBox 30" id="30"/>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31" id="31"/>
          <p:cNvGrpSpPr/>
          <p:nvPr/>
        </p:nvGrpSpPr>
        <p:grpSpPr>
          <a:xfrm rot="0">
            <a:off x="7057277" y="5649530"/>
            <a:ext cx="2242105" cy="910120"/>
            <a:chOff x="0" y="0"/>
            <a:chExt cx="1001177" cy="406400"/>
          </a:xfrm>
        </p:grpSpPr>
        <p:sp>
          <p:nvSpPr>
            <p:cNvPr name="Freeform 32" id="32"/>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FFB272"/>
            </a:solidFill>
          </p:spPr>
        </p:sp>
        <p:sp>
          <p:nvSpPr>
            <p:cNvPr name="TextBox 33" id="33"/>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sp>
        <p:nvSpPr>
          <p:cNvPr name="TextBox 34" id="34"/>
          <p:cNvSpPr txBox="true"/>
          <p:nvPr/>
        </p:nvSpPr>
        <p:spPr>
          <a:xfrm rot="0">
            <a:off x="7407754" y="7504863"/>
            <a:ext cx="1507248" cy="280035"/>
          </a:xfrm>
          <a:prstGeom prst="rect">
            <a:avLst/>
          </a:prstGeom>
        </p:spPr>
        <p:txBody>
          <a:bodyPr anchor="t" rtlCol="false" tIns="0" lIns="0" bIns="0" rIns="0">
            <a:spAutoFit/>
          </a:bodyPr>
          <a:lstStyle/>
          <a:p>
            <a:pPr algn="ctr" marL="388620" indent="-194310" lvl="1">
              <a:lnSpc>
                <a:spcPts val="1980"/>
              </a:lnSpc>
              <a:buAutoNum type="arabicPeriod" startAt="1"/>
            </a:pPr>
            <a:r>
              <a:rPr lang="en-US" sz="1800" spc="-36">
                <a:solidFill>
                  <a:srgbClr val="2E2E2E"/>
                </a:solidFill>
                <a:latin typeface="Blogger Light"/>
                <a:ea typeface="Blogger Light"/>
                <a:cs typeface="Blogger Light"/>
                <a:sym typeface="Blogger Light"/>
              </a:rPr>
              <a:t>AMPICILLIN</a:t>
            </a:r>
          </a:p>
        </p:txBody>
      </p:sp>
      <p:sp>
        <p:nvSpPr>
          <p:cNvPr name="TextBox 35" id="35"/>
          <p:cNvSpPr txBox="true"/>
          <p:nvPr/>
        </p:nvSpPr>
        <p:spPr>
          <a:xfrm rot="0">
            <a:off x="9908094" y="7504863"/>
            <a:ext cx="1507248" cy="280035"/>
          </a:xfrm>
          <a:prstGeom prst="rect">
            <a:avLst/>
          </a:prstGeom>
        </p:spPr>
        <p:txBody>
          <a:bodyPr anchor="t" rtlCol="false" tIns="0" lIns="0" bIns="0" rIns="0">
            <a:spAutoFit/>
          </a:bodyPr>
          <a:lstStyle/>
          <a:p>
            <a:pPr algn="ctr">
              <a:lnSpc>
                <a:spcPts val="1980"/>
              </a:lnSpc>
            </a:pPr>
            <a:r>
              <a:rPr lang="en-US" sz="1800" spc="-36">
                <a:solidFill>
                  <a:srgbClr val="2E2E2E"/>
                </a:solidFill>
                <a:latin typeface="Blogger Light"/>
                <a:ea typeface="Blogger Light"/>
                <a:cs typeface="Blogger Light"/>
                <a:sym typeface="Blogger Light"/>
              </a:rPr>
              <a:t>PARACETAMOL</a:t>
            </a:r>
          </a:p>
        </p:txBody>
      </p:sp>
      <p:sp>
        <p:nvSpPr>
          <p:cNvPr name="TextBox 36" id="36"/>
          <p:cNvSpPr txBox="true"/>
          <p:nvPr/>
        </p:nvSpPr>
        <p:spPr>
          <a:xfrm rot="0">
            <a:off x="7421829" y="8534635"/>
            <a:ext cx="1507248" cy="527685"/>
          </a:xfrm>
          <a:prstGeom prst="rect">
            <a:avLst/>
          </a:prstGeom>
        </p:spPr>
        <p:txBody>
          <a:bodyPr anchor="t" rtlCol="false" tIns="0" lIns="0" bIns="0" rIns="0">
            <a:spAutoFit/>
          </a:bodyPr>
          <a:lstStyle/>
          <a:p>
            <a:pPr algn="ctr">
              <a:lnSpc>
                <a:spcPts val="1980"/>
              </a:lnSpc>
            </a:pPr>
            <a:r>
              <a:rPr lang="en-US" sz="1800" spc="-36">
                <a:solidFill>
                  <a:srgbClr val="2E2E2E"/>
                </a:solidFill>
                <a:latin typeface="Blogger Light"/>
                <a:ea typeface="Blogger Light"/>
                <a:cs typeface="Blogger Light"/>
                <a:sym typeface="Blogger Light"/>
              </a:rPr>
              <a:t>2. TRAMADOL KAPSUL</a:t>
            </a:r>
          </a:p>
        </p:txBody>
      </p:sp>
      <p:sp>
        <p:nvSpPr>
          <p:cNvPr name="TextBox 37" id="37"/>
          <p:cNvSpPr txBox="true"/>
          <p:nvPr/>
        </p:nvSpPr>
        <p:spPr>
          <a:xfrm rot="0">
            <a:off x="7439264" y="5693110"/>
            <a:ext cx="1472379" cy="756285"/>
          </a:xfrm>
          <a:prstGeom prst="rect">
            <a:avLst/>
          </a:prstGeom>
        </p:spPr>
        <p:txBody>
          <a:bodyPr anchor="t" rtlCol="false" tIns="0" lIns="0" bIns="0" rIns="0">
            <a:spAutoFit/>
          </a:bodyPr>
          <a:lstStyle/>
          <a:p>
            <a:pPr algn="ctr">
              <a:lnSpc>
                <a:spcPts val="2940"/>
              </a:lnSpc>
              <a:spcBef>
                <a:spcPct val="0"/>
              </a:spcBef>
            </a:pPr>
            <a:r>
              <a:rPr lang="en-US" b="true" sz="2100" spc="-42">
                <a:solidFill>
                  <a:srgbClr val="FDFDFD"/>
                </a:solidFill>
                <a:latin typeface="Blogger Medium"/>
                <a:ea typeface="Blogger Medium"/>
                <a:cs typeface="Blogger Medium"/>
                <a:sym typeface="Blogger Medium"/>
              </a:rPr>
              <a:t>TOP PRODUCTS</a:t>
            </a:r>
          </a:p>
        </p:txBody>
      </p:sp>
      <p:grpSp>
        <p:nvGrpSpPr>
          <p:cNvPr name="Group 38" id="38"/>
          <p:cNvGrpSpPr/>
          <p:nvPr/>
        </p:nvGrpSpPr>
        <p:grpSpPr>
          <a:xfrm rot="0">
            <a:off x="12335472" y="7011193"/>
            <a:ext cx="4414753" cy="1792047"/>
            <a:chOff x="0" y="0"/>
            <a:chExt cx="1001177" cy="406400"/>
          </a:xfrm>
        </p:grpSpPr>
        <p:sp>
          <p:nvSpPr>
            <p:cNvPr name="Freeform 39" id="39"/>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DF4CD9"/>
              </a:solidFill>
              <a:prstDash val="solid"/>
              <a:miter/>
            </a:ln>
          </p:spPr>
        </p:sp>
        <p:sp>
          <p:nvSpPr>
            <p:cNvPr name="TextBox 40" id="40"/>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grpSp>
        <p:nvGrpSpPr>
          <p:cNvPr name="Group 41" id="41"/>
          <p:cNvGrpSpPr/>
          <p:nvPr/>
        </p:nvGrpSpPr>
        <p:grpSpPr>
          <a:xfrm rot="0">
            <a:off x="12300744" y="5649530"/>
            <a:ext cx="2242105" cy="910120"/>
            <a:chOff x="0" y="0"/>
            <a:chExt cx="1001177" cy="406400"/>
          </a:xfrm>
        </p:grpSpPr>
        <p:sp>
          <p:nvSpPr>
            <p:cNvPr name="Freeform 42" id="42"/>
            <p:cNvSpPr/>
            <p:nvPr/>
          </p:nvSpPr>
          <p:spPr>
            <a:xfrm flipH="false" flipV="false" rot="0">
              <a:off x="0" y="0"/>
              <a:ext cx="1001177" cy="406400"/>
            </a:xfrm>
            <a:custGeom>
              <a:avLst/>
              <a:gdLst/>
              <a:ahLst/>
              <a:cxnLst/>
              <a:rect r="r" b="b" t="t" l="l"/>
              <a:pathLst>
                <a:path h="406400" w="1001177">
                  <a:moveTo>
                    <a:pt x="797977" y="0"/>
                  </a:moveTo>
                  <a:cubicBezTo>
                    <a:pt x="910201" y="0"/>
                    <a:pt x="1001177" y="90976"/>
                    <a:pt x="1001177" y="203200"/>
                  </a:cubicBezTo>
                  <a:cubicBezTo>
                    <a:pt x="1001177" y="315424"/>
                    <a:pt x="910201" y="406400"/>
                    <a:pt x="797977" y="406400"/>
                  </a:cubicBezTo>
                  <a:lnTo>
                    <a:pt x="203200" y="406400"/>
                  </a:lnTo>
                  <a:cubicBezTo>
                    <a:pt x="90976" y="406400"/>
                    <a:pt x="0" y="315424"/>
                    <a:pt x="0" y="203200"/>
                  </a:cubicBezTo>
                  <a:cubicBezTo>
                    <a:pt x="0" y="90976"/>
                    <a:pt x="90976" y="0"/>
                    <a:pt x="203200" y="0"/>
                  </a:cubicBezTo>
                  <a:close/>
                </a:path>
              </a:pathLst>
            </a:custGeom>
            <a:solidFill>
              <a:srgbClr val="DF4CD9"/>
            </a:solidFill>
          </p:spPr>
        </p:sp>
        <p:sp>
          <p:nvSpPr>
            <p:cNvPr name="TextBox 43" id="43"/>
            <p:cNvSpPr txBox="true"/>
            <p:nvPr/>
          </p:nvSpPr>
          <p:spPr>
            <a:xfrm>
              <a:off x="0" y="-47625"/>
              <a:ext cx="1001177" cy="454025"/>
            </a:xfrm>
            <a:prstGeom prst="rect">
              <a:avLst/>
            </a:prstGeom>
          </p:spPr>
          <p:txBody>
            <a:bodyPr anchor="ctr" rtlCol="false" tIns="45374" lIns="45374" bIns="45374" rIns="45374"/>
            <a:lstStyle/>
            <a:p>
              <a:pPr algn="ctr">
                <a:lnSpc>
                  <a:spcPts val="2375"/>
                </a:lnSpc>
              </a:pPr>
            </a:p>
          </p:txBody>
        </p:sp>
      </p:grpSp>
      <p:sp>
        <p:nvSpPr>
          <p:cNvPr name="TextBox 44" id="44"/>
          <p:cNvSpPr txBox="true"/>
          <p:nvPr/>
        </p:nvSpPr>
        <p:spPr>
          <a:xfrm rot="0">
            <a:off x="13058946" y="7130965"/>
            <a:ext cx="2967805" cy="1552502"/>
          </a:xfrm>
          <a:prstGeom prst="rect">
            <a:avLst/>
          </a:prstGeom>
        </p:spPr>
        <p:txBody>
          <a:bodyPr anchor="t" rtlCol="false" tIns="0" lIns="0" bIns="0" rIns="0">
            <a:spAutoFit/>
          </a:bodyPr>
          <a:lstStyle/>
          <a:p>
            <a:pPr algn="l">
              <a:lnSpc>
                <a:spcPts val="2468"/>
              </a:lnSpc>
            </a:pPr>
            <a:r>
              <a:rPr lang="en-US" sz="2244" spc="-44">
                <a:solidFill>
                  <a:srgbClr val="2E2E2E"/>
                </a:solidFill>
                <a:latin typeface="Blogger Light"/>
                <a:ea typeface="Blogger Light"/>
                <a:cs typeface="Blogger Light"/>
                <a:sym typeface="Blogger Light"/>
              </a:rPr>
              <a:t>DECLINING SALES TREND, POSSIBLY DUE TO INVENTORY ISSUES OR SEASONAL DEMAND FLUCTUATIONS.</a:t>
            </a:r>
          </a:p>
        </p:txBody>
      </p:sp>
      <p:sp>
        <p:nvSpPr>
          <p:cNvPr name="TextBox 45" id="45"/>
          <p:cNvSpPr txBox="true"/>
          <p:nvPr/>
        </p:nvSpPr>
        <p:spPr>
          <a:xfrm rot="0">
            <a:off x="12900564" y="5693110"/>
            <a:ext cx="1042465" cy="756285"/>
          </a:xfrm>
          <a:prstGeom prst="rect">
            <a:avLst/>
          </a:prstGeom>
        </p:spPr>
        <p:txBody>
          <a:bodyPr anchor="t" rtlCol="false" tIns="0" lIns="0" bIns="0" rIns="0">
            <a:spAutoFit/>
          </a:bodyPr>
          <a:lstStyle/>
          <a:p>
            <a:pPr algn="ctr">
              <a:lnSpc>
                <a:spcPts val="2940"/>
              </a:lnSpc>
              <a:spcBef>
                <a:spcPct val="0"/>
              </a:spcBef>
            </a:pPr>
            <a:r>
              <a:rPr lang="en-US" b="true" sz="2100" spc="-42">
                <a:solidFill>
                  <a:srgbClr val="FDFDFD"/>
                </a:solidFill>
                <a:latin typeface="Blogger Medium"/>
                <a:ea typeface="Blogger Medium"/>
                <a:cs typeface="Blogger Medium"/>
                <a:sym typeface="Blogger Medium"/>
              </a:rPr>
              <a:t>MONTHLY TREND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DAGe4KpZU1Y</dc:identifier>
  <dcterms:modified xsi:type="dcterms:W3CDTF">2011-08-01T06:04:30Z</dcterms:modified>
  <cp:revision>1</cp:revision>
  <dc:title>Sales Report</dc:title>
</cp:coreProperties>
</file>