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0" r:id="rId7"/>
    <p:sldId id="261"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on7ArKsaRZIM0NJvBwiWMnxHv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408cc10d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408cc10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408cc10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408cc10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408cc10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408cc10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535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408cc10d1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408cc10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pic>
        <p:nvPicPr>
          <p:cNvPr id="12" name="Google Shape;12;p7" descr="Chart&#10;&#10;Description automatically generated with low confidence"/>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3" name="Google Shape;13;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a:spLocks noGrp="1"/>
          </p:cNvSpPr>
          <p:nvPr>
            <p:ph type="pic" idx="2"/>
          </p:nvPr>
        </p:nvSpPr>
        <p:spPr>
          <a:xfrm>
            <a:off x="5183188" y="987425"/>
            <a:ext cx="6172200" cy="4873625"/>
          </a:xfrm>
          <a:prstGeom prst="rect">
            <a:avLst/>
          </a:prstGeom>
          <a:noFill/>
          <a:ln>
            <a:noFill/>
          </a:ln>
        </p:spPr>
      </p:sp>
      <p:sp>
        <p:nvSpPr>
          <p:cNvPr id="73" name="Google Shape;73;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pic>
        <p:nvPicPr>
          <p:cNvPr id="19" name="Google Shape;19;p8" descr="Waterfall 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0" name="Google Shape;2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25"/>
        <p:cNvGrpSpPr/>
        <p:nvPr/>
      </p:nvGrpSpPr>
      <p:grpSpPr>
        <a:xfrm>
          <a:off x="0" y="0"/>
          <a:ext cx="0" cy="0"/>
          <a:chOff x="0" y="0"/>
          <a:chExt cx="0" cy="0"/>
        </a:xfrm>
      </p:grpSpPr>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9" descr="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10" descr="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2" name="Google Shape;32;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8"/>
        <p:cNvGrpSpPr/>
        <p:nvPr/>
      </p:nvGrpSpPr>
      <p:grpSpPr>
        <a:xfrm>
          <a:off x="0" y="0"/>
          <a:ext cx="0" cy="0"/>
          <a:chOff x="0" y="0"/>
          <a:chExt cx="0" cy="0"/>
        </a:xfrm>
      </p:grpSpPr>
      <p:pic>
        <p:nvPicPr>
          <p:cNvPr id="59" name="Google Shape;59;p14" descr="A picture containing char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490425" y="3005500"/>
            <a:ext cx="9836700" cy="1953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374"/>
              <a:buFont typeface="Calibri"/>
              <a:buNone/>
            </a:pPr>
            <a:r>
              <a:rPr lang="en-US" sz="3865" dirty="0"/>
              <a:t>D</a:t>
            </a:r>
            <a:r>
              <a:rPr lang="id-ID" sz="3865" dirty="0"/>
              <a:t>ashboard Helix Klinik &amp; Lab</a:t>
            </a:r>
            <a:endParaRPr sz="3865" dirty="0"/>
          </a:p>
          <a:p>
            <a:pPr marL="0" lvl="0" indent="0" algn="l" rtl="0">
              <a:lnSpc>
                <a:spcPct val="90000"/>
              </a:lnSpc>
              <a:spcBef>
                <a:spcPts val="0"/>
              </a:spcBef>
              <a:spcAft>
                <a:spcPts val="0"/>
              </a:spcAft>
              <a:buClr>
                <a:schemeClr val="dk1"/>
              </a:buClr>
              <a:buSzPts val="4374"/>
              <a:buFont typeface="Calibri"/>
              <a:buNone/>
            </a:pPr>
            <a:endParaRPr sz="3265" dirty="0"/>
          </a:p>
          <a:p>
            <a:pPr marL="0" lvl="0" indent="0" algn="l" rtl="0">
              <a:lnSpc>
                <a:spcPct val="90000"/>
              </a:lnSpc>
              <a:spcBef>
                <a:spcPts val="0"/>
              </a:spcBef>
              <a:spcAft>
                <a:spcPts val="0"/>
              </a:spcAft>
              <a:buClr>
                <a:schemeClr val="dk1"/>
              </a:buClr>
              <a:buSzPts val="4374"/>
              <a:buFont typeface="Calibri"/>
              <a:buNone/>
            </a:pPr>
            <a:r>
              <a:rPr lang="en-US" sz="2500" dirty="0"/>
              <a:t>R</a:t>
            </a:r>
            <a:r>
              <a:rPr lang="id-ID" sz="2500" dirty="0"/>
              <a:t>idho Alfian Ogulin Mayo</a:t>
            </a:r>
            <a:endParaRPr sz="2500" dirty="0"/>
          </a:p>
          <a:p>
            <a:pPr marL="0" lvl="0" indent="0" algn="l" rtl="0">
              <a:lnSpc>
                <a:spcPct val="90000"/>
              </a:lnSpc>
              <a:spcBef>
                <a:spcPts val="0"/>
              </a:spcBef>
              <a:spcAft>
                <a:spcPts val="0"/>
              </a:spcAft>
              <a:buClr>
                <a:schemeClr val="dk1"/>
              </a:buClr>
              <a:buSzPts val="4374"/>
              <a:buFont typeface="Calibri"/>
              <a:buNone/>
            </a:pPr>
            <a:r>
              <a:rPr lang="id-ID" sz="2500" dirty="0"/>
              <a:t>ridhomayo@gmail.com</a:t>
            </a:r>
            <a:endParaRPr sz="2500" dirty="0"/>
          </a:p>
        </p:txBody>
      </p:sp>
      <p:sp>
        <p:nvSpPr>
          <p:cNvPr id="3" name="TextBox 2">
            <a:extLst>
              <a:ext uri="{FF2B5EF4-FFF2-40B4-BE49-F238E27FC236}">
                <a16:creationId xmlns:a16="http://schemas.microsoft.com/office/drawing/2014/main" id="{28AB0E84-6247-2AFB-E493-A12FDEB4373D}"/>
              </a:ext>
            </a:extLst>
          </p:cNvPr>
          <p:cNvSpPr txBox="1"/>
          <p:nvPr/>
        </p:nvSpPr>
        <p:spPr>
          <a:xfrm>
            <a:off x="490425" y="3674523"/>
            <a:ext cx="6097978" cy="307777"/>
          </a:xfrm>
          <a:prstGeom prst="rect">
            <a:avLst/>
          </a:prstGeom>
          <a:noFill/>
        </p:spPr>
        <p:txBody>
          <a:bodyPr wrap="square">
            <a:spAutoFit/>
          </a:bodyPr>
          <a:lstStyle/>
          <a:p>
            <a:r>
              <a:rPr lang="id-ID" sz="1400" dirty="0"/>
              <a:t>Cabang Kartini, Kota Depok</a:t>
            </a:r>
            <a:endParaRPr lang="en-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f408cc10d1_0_7"/>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latin typeface="Arial"/>
                <a:ea typeface="Arial"/>
                <a:cs typeface="Arial"/>
                <a:sym typeface="Arial"/>
              </a:rPr>
              <a:t>Step 1 - Data Collection &amp; Data Integration</a:t>
            </a:r>
            <a:endParaRPr sz="3500"/>
          </a:p>
        </p:txBody>
      </p:sp>
      <p:sp>
        <p:nvSpPr>
          <p:cNvPr id="99" name="Google Shape;99;gf408cc10d1_0_7"/>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fontScale="92500" lnSpcReduction="10000"/>
          </a:bodyPr>
          <a:lstStyle/>
          <a:p>
            <a:pPr marL="101600" lvl="0" indent="0" algn="just" rtl="0">
              <a:lnSpc>
                <a:spcPct val="150000"/>
              </a:lnSpc>
              <a:spcBef>
                <a:spcPts val="0"/>
              </a:spcBef>
              <a:spcAft>
                <a:spcPts val="0"/>
              </a:spcAft>
              <a:buClr>
                <a:srgbClr val="000000"/>
              </a:buClr>
              <a:buSzPts val="2000"/>
              <a:buNone/>
            </a:pPr>
            <a:r>
              <a:rPr lang="id-ID" sz="2000" dirty="0">
                <a:solidFill>
                  <a:srgbClr val="000000"/>
                </a:solidFill>
                <a:latin typeface="Arial"/>
                <a:ea typeface="Arial"/>
                <a:cs typeface="Arial"/>
                <a:sym typeface="Arial"/>
              </a:rPr>
              <a:t>	Data yang digunakan adalah data catatan registrasi pasien/pengunjung yang dimiliki oleh Helix Klinik &amp; Lab cabang Kartini, Kota Depok dalam sistem LIS (</a:t>
            </a:r>
            <a:r>
              <a:rPr lang="id-ID" sz="2000" i="1" dirty="0">
                <a:solidFill>
                  <a:srgbClr val="000000"/>
                </a:solidFill>
                <a:latin typeface="Arial"/>
                <a:ea typeface="Arial"/>
                <a:cs typeface="Arial"/>
                <a:sym typeface="Arial"/>
              </a:rPr>
              <a:t>Laboratorium Information System</a:t>
            </a:r>
            <a:r>
              <a:rPr lang="id-ID" sz="2000" dirty="0">
                <a:solidFill>
                  <a:srgbClr val="000000"/>
                </a:solidFill>
                <a:latin typeface="Arial"/>
                <a:ea typeface="Arial"/>
                <a:cs typeface="Arial"/>
                <a:sym typeface="Arial"/>
              </a:rPr>
              <a:t>). Data ini berisi informasi seperti tanggal dan nomor registrasi, nama pasien, jenis pemeriksaan, jumlah biaya yang dikeluarkan, dan hasil uji lab.</a:t>
            </a:r>
          </a:p>
          <a:p>
            <a:pPr marL="101600" lvl="0" indent="0" algn="just" rtl="0">
              <a:lnSpc>
                <a:spcPct val="150000"/>
              </a:lnSpc>
              <a:spcBef>
                <a:spcPts val="0"/>
              </a:spcBef>
              <a:spcAft>
                <a:spcPts val="0"/>
              </a:spcAft>
              <a:buClr>
                <a:srgbClr val="000000"/>
              </a:buClr>
              <a:buSzPts val="2000"/>
              <a:buNone/>
            </a:pPr>
            <a:r>
              <a:rPr lang="id-ID" sz="2000" dirty="0">
                <a:solidFill>
                  <a:srgbClr val="000000"/>
                </a:solidFill>
                <a:latin typeface="Arial"/>
                <a:ea typeface="Arial"/>
                <a:cs typeface="Arial"/>
                <a:sym typeface="Arial"/>
              </a:rPr>
              <a:t>	Data ini saya peroleh dengan bantuan rekan-rekan saya yang bekerja di Helix Klinik &amp; Lab. Data ini diakses langsung dari komputer cabang, dan hanya berisikan informasi dari cabang tersebut semenjak Mei 2021 hingga Juni 2023. Data yang disediakan dalam sistem kemudian diunduh dalam bentuk excel dan termasuk *.csv.</a:t>
            </a:r>
          </a:p>
          <a:p>
            <a:pPr marL="101600" lvl="0" indent="0" algn="just" rtl="0">
              <a:lnSpc>
                <a:spcPct val="150000"/>
              </a:lnSpc>
              <a:spcBef>
                <a:spcPts val="0"/>
              </a:spcBef>
              <a:spcAft>
                <a:spcPts val="0"/>
              </a:spcAft>
              <a:buClr>
                <a:srgbClr val="000000"/>
              </a:buClr>
              <a:buSzPts val="2000"/>
              <a:buNone/>
            </a:pPr>
            <a:r>
              <a:rPr lang="id-ID" sz="2000" dirty="0">
                <a:solidFill>
                  <a:srgbClr val="000000"/>
                </a:solidFill>
                <a:latin typeface="Arial"/>
                <a:ea typeface="Arial"/>
                <a:cs typeface="Arial"/>
                <a:sym typeface="Arial"/>
              </a:rPr>
              <a:t>	Data tersebut tidak bisa langsung diinput ke dalam MySQL meskipun dalam bentuk *.csv, melainkan harus diolah dengan tools Pentaho.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f408cc10d1_0_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2 - Data Cleansing</a:t>
            </a:r>
            <a:endParaRPr sz="3500"/>
          </a:p>
        </p:txBody>
      </p:sp>
      <p:sp>
        <p:nvSpPr>
          <p:cNvPr id="105" name="Google Shape;105;gf408cc10d1_0_2"/>
          <p:cNvSpPr txBox="1">
            <a:spLocks noGrp="1"/>
          </p:cNvSpPr>
          <p:nvPr>
            <p:ph type="body" idx="1"/>
          </p:nvPr>
        </p:nvSpPr>
        <p:spPr>
          <a:xfrm>
            <a:off x="838199" y="2206625"/>
            <a:ext cx="8115795" cy="4351200"/>
          </a:xfrm>
          <a:prstGeom prst="rect">
            <a:avLst/>
          </a:prstGeom>
        </p:spPr>
        <p:txBody>
          <a:bodyPr spcFirstLastPara="1" wrap="square" lIns="91425" tIns="45700" rIns="91425" bIns="45700" anchor="t" anchorCtr="0">
            <a:normAutofit/>
          </a:bodyPr>
          <a:lstStyle/>
          <a:p>
            <a:pPr indent="-355600">
              <a:spcBef>
                <a:spcPts val="0"/>
              </a:spcBef>
              <a:buClr>
                <a:srgbClr val="000000"/>
              </a:buClr>
              <a:buSzPts val="2000"/>
              <a:buFont typeface="Arial"/>
              <a:buAutoNum type="arabicPeriod"/>
            </a:pPr>
            <a:r>
              <a:rPr lang="id-ID" sz="2000" dirty="0">
                <a:solidFill>
                  <a:srgbClr val="000000"/>
                </a:solidFill>
                <a:latin typeface="Arial"/>
                <a:ea typeface="Arial"/>
                <a:cs typeface="Arial"/>
                <a:sym typeface="Arial"/>
              </a:rPr>
              <a:t>Data dibuka di Excel, kemudian diubah nama_kolom serta row berisi data-data yang membingungkan antara ‘ – umum – “ dengan ‘ umum ‘ atau ‘ 1.umum’</a:t>
            </a:r>
          </a:p>
          <a:p>
            <a:pPr indent="-355600">
              <a:spcBef>
                <a:spcPts val="0"/>
              </a:spcBef>
              <a:buClr>
                <a:srgbClr val="000000"/>
              </a:buClr>
              <a:buSzPts val="2000"/>
              <a:buFont typeface="Arial"/>
              <a:buAutoNum type="arabicPeriod"/>
            </a:pPr>
            <a:endParaRPr lang="id-ID" sz="2000" dirty="0">
              <a:solidFill>
                <a:srgbClr val="000000"/>
              </a:solidFill>
              <a:latin typeface="Arial"/>
              <a:ea typeface="Arial"/>
              <a:cs typeface="Arial"/>
              <a:sym typeface="Arial"/>
            </a:endParaRPr>
          </a:p>
          <a:p>
            <a:pPr indent="-355600">
              <a:spcBef>
                <a:spcPts val="0"/>
              </a:spcBef>
              <a:buClr>
                <a:srgbClr val="000000"/>
              </a:buClr>
              <a:buSzPts val="2000"/>
              <a:buFont typeface="Arial"/>
              <a:buAutoNum type="arabicPeriod"/>
            </a:pPr>
            <a:r>
              <a:rPr lang="id-ID" sz="2000" dirty="0">
                <a:solidFill>
                  <a:srgbClr val="000000"/>
                </a:solidFill>
                <a:latin typeface="Arial"/>
                <a:ea typeface="Arial"/>
                <a:cs typeface="Arial"/>
                <a:sym typeface="Arial"/>
              </a:rPr>
              <a:t>File csv menyebabkan kolom kosong sebagai blank bukan NULL, sehingga oleh Pentaho dibantu untuk membuat blank menjadil NULL.</a:t>
            </a:r>
          </a:p>
          <a:p>
            <a:pPr marL="457200" lvl="0" indent="-355600" algn="l" rtl="0">
              <a:spcBef>
                <a:spcPts val="0"/>
              </a:spcBef>
              <a:spcAft>
                <a:spcPts val="0"/>
              </a:spcAft>
              <a:buClr>
                <a:srgbClr val="000000"/>
              </a:buClr>
              <a:buSzPts val="2000"/>
              <a:buAutoNum type="arabicPeriod"/>
            </a:pPr>
            <a:endParaRPr lang="id-ID" sz="200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610AD43F-264E-A05D-42A8-EA3477E7DD1E}"/>
              </a:ext>
            </a:extLst>
          </p:cNvPr>
          <p:cNvPicPr>
            <a:picLocks noChangeAspect="1"/>
          </p:cNvPicPr>
          <p:nvPr/>
        </p:nvPicPr>
        <p:blipFill>
          <a:blip r:embed="rId3"/>
          <a:stretch>
            <a:fillRect/>
          </a:stretch>
        </p:blipFill>
        <p:spPr>
          <a:xfrm>
            <a:off x="8823366" y="1142681"/>
            <a:ext cx="2219635" cy="2286319"/>
          </a:xfrm>
          <a:prstGeom prst="rect">
            <a:avLst/>
          </a:prstGeom>
        </p:spPr>
      </p:pic>
      <p:pic>
        <p:nvPicPr>
          <p:cNvPr id="5" name="Picture 4">
            <a:extLst>
              <a:ext uri="{FF2B5EF4-FFF2-40B4-BE49-F238E27FC236}">
                <a16:creationId xmlns:a16="http://schemas.microsoft.com/office/drawing/2014/main" id="{CDBBCEC1-C71A-B209-3CF3-E63CE5445377}"/>
              </a:ext>
            </a:extLst>
          </p:cNvPr>
          <p:cNvPicPr>
            <a:picLocks noChangeAspect="1"/>
          </p:cNvPicPr>
          <p:nvPr/>
        </p:nvPicPr>
        <p:blipFill>
          <a:blip r:embed="rId4"/>
          <a:stretch>
            <a:fillRect/>
          </a:stretch>
        </p:blipFill>
        <p:spPr>
          <a:xfrm>
            <a:off x="8185102" y="4150527"/>
            <a:ext cx="2857899" cy="2095792"/>
          </a:xfrm>
          <a:prstGeom prst="rect">
            <a:avLst/>
          </a:prstGeom>
        </p:spPr>
      </p:pic>
      <p:pic>
        <p:nvPicPr>
          <p:cNvPr id="9" name="Picture 8">
            <a:extLst>
              <a:ext uri="{FF2B5EF4-FFF2-40B4-BE49-F238E27FC236}">
                <a16:creationId xmlns:a16="http://schemas.microsoft.com/office/drawing/2014/main" id="{AC8827EA-B04B-88FB-DB9D-935E186421B2}"/>
              </a:ext>
            </a:extLst>
          </p:cNvPr>
          <p:cNvPicPr>
            <a:picLocks noChangeAspect="1"/>
          </p:cNvPicPr>
          <p:nvPr/>
        </p:nvPicPr>
        <p:blipFill>
          <a:blip r:embed="rId5"/>
          <a:stretch>
            <a:fillRect/>
          </a:stretch>
        </p:blipFill>
        <p:spPr>
          <a:xfrm>
            <a:off x="4724208" y="4174342"/>
            <a:ext cx="2743583" cy="2048161"/>
          </a:xfrm>
          <a:prstGeom prst="rect">
            <a:avLst/>
          </a:prstGeom>
        </p:spPr>
      </p:pic>
      <p:cxnSp>
        <p:nvCxnSpPr>
          <p:cNvPr id="11" name="Straight Arrow Connector 10">
            <a:extLst>
              <a:ext uri="{FF2B5EF4-FFF2-40B4-BE49-F238E27FC236}">
                <a16:creationId xmlns:a16="http://schemas.microsoft.com/office/drawing/2014/main" id="{8C987EE1-EB85-5EFE-B6F0-3C6243130DD3}"/>
              </a:ext>
            </a:extLst>
          </p:cNvPr>
          <p:cNvCxnSpPr/>
          <p:nvPr/>
        </p:nvCxnSpPr>
        <p:spPr>
          <a:xfrm>
            <a:off x="7695210" y="5198422"/>
            <a:ext cx="2612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408cc10d1_0_1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Data Exploration &amp; Data Visualisation</a:t>
            </a:r>
            <a:endParaRPr sz="3500"/>
          </a:p>
        </p:txBody>
      </p:sp>
      <p:sp>
        <p:nvSpPr>
          <p:cNvPr id="111" name="Google Shape;111;gf408cc10d1_0_12"/>
          <p:cNvSpPr txBox="1">
            <a:spLocks noGrp="1"/>
          </p:cNvSpPr>
          <p:nvPr>
            <p:ph type="body" idx="1"/>
          </p:nvPr>
        </p:nvSpPr>
        <p:spPr>
          <a:xfrm>
            <a:off x="838200" y="2206625"/>
            <a:ext cx="6738257" cy="4351200"/>
          </a:xfrm>
          <a:prstGeom prst="rect">
            <a:avLst/>
          </a:prstGeom>
        </p:spPr>
        <p:txBody>
          <a:bodyPr spcFirstLastPara="1" wrap="square" lIns="91425" tIns="45700" rIns="91425" bIns="45700" anchor="t" anchorCtr="0">
            <a:normAutofit fontScale="85000" lnSpcReduction="10000"/>
          </a:bodyPr>
          <a:lstStyle/>
          <a:p>
            <a:pPr marL="101600" indent="0">
              <a:spcBef>
                <a:spcPts val="0"/>
              </a:spcBef>
              <a:buClr>
                <a:srgbClr val="000000"/>
              </a:buClr>
              <a:buSzPts val="2000"/>
              <a:buNone/>
            </a:pPr>
            <a:r>
              <a:rPr lang="id-ID" sz="1800" dirty="0">
                <a:solidFill>
                  <a:srgbClr val="000000"/>
                </a:solidFill>
                <a:latin typeface="Arial"/>
                <a:ea typeface="Arial"/>
                <a:cs typeface="Arial"/>
                <a:sym typeface="Arial"/>
              </a:rPr>
              <a:t>TASKS :</a:t>
            </a:r>
          </a:p>
          <a:p>
            <a:pPr indent="-355600">
              <a:spcBef>
                <a:spcPts val="0"/>
              </a:spcBef>
              <a:buClr>
                <a:srgbClr val="000000"/>
              </a:buClr>
              <a:buSzPts val="2000"/>
            </a:pPr>
            <a:r>
              <a:rPr lang="id-ID" sz="1800" dirty="0">
                <a:solidFill>
                  <a:srgbClr val="000000"/>
                </a:solidFill>
                <a:latin typeface="Arial"/>
                <a:ea typeface="Arial"/>
                <a:cs typeface="Arial"/>
                <a:sym typeface="Arial"/>
              </a:rPr>
              <a:t>Menggambarkan TOTAL SELURUH kunjungan dari 2021 ke 2023</a:t>
            </a:r>
          </a:p>
          <a:p>
            <a:pPr lvl="1" indent="-355600">
              <a:spcBef>
                <a:spcPts val="0"/>
              </a:spcBef>
              <a:buClr>
                <a:srgbClr val="000000"/>
              </a:buClr>
              <a:buSzPts val="2000"/>
            </a:pPr>
            <a:r>
              <a:rPr lang="id-ID" sz="1400" dirty="0">
                <a:solidFill>
                  <a:srgbClr val="000000"/>
                </a:solidFill>
                <a:latin typeface="Arial"/>
                <a:ea typeface="Arial"/>
                <a:cs typeface="Arial"/>
                <a:sym typeface="Arial"/>
              </a:rPr>
              <a:t>digambarkan setiap bulan / hari</a:t>
            </a:r>
          </a:p>
          <a:p>
            <a:pPr lvl="1" indent="-355600">
              <a:spcBef>
                <a:spcPts val="0"/>
              </a:spcBef>
              <a:buClr>
                <a:srgbClr val="000000"/>
              </a:buClr>
              <a:buSzPts val="2000"/>
            </a:pPr>
            <a:r>
              <a:rPr lang="id-ID" sz="1400" dirty="0">
                <a:solidFill>
                  <a:srgbClr val="000000"/>
                </a:solidFill>
                <a:latin typeface="Arial"/>
                <a:ea typeface="Arial"/>
                <a:cs typeface="Arial"/>
                <a:sym typeface="Arial"/>
              </a:rPr>
              <a:t>perbandingan antara 2021-&gt;2022 dengan 2022-&gt;2023</a:t>
            </a:r>
          </a:p>
          <a:p>
            <a:pPr lvl="1" indent="-355600">
              <a:spcBef>
                <a:spcPts val="0"/>
              </a:spcBef>
              <a:buClr>
                <a:srgbClr val="000000"/>
              </a:buClr>
              <a:buSzPts val="2000"/>
            </a:pPr>
            <a:r>
              <a:rPr lang="id-ID" sz="1400" dirty="0">
                <a:solidFill>
                  <a:srgbClr val="000000"/>
                </a:solidFill>
                <a:latin typeface="Arial"/>
                <a:ea typeface="Arial"/>
                <a:cs typeface="Arial"/>
                <a:sym typeface="Arial"/>
              </a:rPr>
              <a:t>seberapa sering seorang pasien datang (sudah berapa kali datang) trivia : dapat souvenir dari helix</a:t>
            </a:r>
          </a:p>
          <a:p>
            <a:pPr indent="-355600">
              <a:spcBef>
                <a:spcPts val="0"/>
              </a:spcBef>
              <a:buClr>
                <a:srgbClr val="000000"/>
              </a:buClr>
              <a:buSzPts val="2000"/>
            </a:pPr>
            <a:endParaRPr lang="id-ID" sz="1800" dirty="0">
              <a:solidFill>
                <a:srgbClr val="000000"/>
              </a:solidFill>
              <a:latin typeface="Arial"/>
              <a:ea typeface="Arial"/>
              <a:cs typeface="Arial"/>
              <a:sym typeface="Arial"/>
            </a:endParaRPr>
          </a:p>
          <a:p>
            <a:pPr indent="-355600">
              <a:spcBef>
                <a:spcPts val="0"/>
              </a:spcBef>
              <a:buClr>
                <a:srgbClr val="000000"/>
              </a:buClr>
              <a:buSzPts val="2000"/>
            </a:pPr>
            <a:r>
              <a:rPr lang="id-ID" sz="1800" dirty="0">
                <a:solidFill>
                  <a:srgbClr val="000000"/>
                </a:solidFill>
                <a:latin typeface="Arial"/>
                <a:ea typeface="Arial"/>
                <a:cs typeface="Arial"/>
                <a:sym typeface="Arial"/>
              </a:rPr>
              <a:t>Menggambarkan bulan-tahun kunjungan terbanyak dari 2 tahun</a:t>
            </a:r>
          </a:p>
          <a:p>
            <a:pPr lvl="1" indent="-355600">
              <a:spcBef>
                <a:spcPts val="0"/>
              </a:spcBef>
              <a:buClr>
                <a:srgbClr val="000000"/>
              </a:buClr>
              <a:buSzPts val="2000"/>
            </a:pPr>
            <a:r>
              <a:rPr lang="id-ID" sz="1400" dirty="0">
                <a:solidFill>
                  <a:srgbClr val="000000"/>
                </a:solidFill>
                <a:latin typeface="Arial"/>
                <a:ea typeface="Arial"/>
                <a:cs typeface="Arial"/>
                <a:sym typeface="Arial"/>
              </a:rPr>
              <a:t>kapan layanan tertinggi terjadi ---&gt; kaitkan dengan berita covid / PSBB</a:t>
            </a:r>
          </a:p>
          <a:p>
            <a:pPr lvl="1" indent="-355600">
              <a:spcBef>
                <a:spcPts val="0"/>
              </a:spcBef>
              <a:buClr>
                <a:srgbClr val="000000"/>
              </a:buClr>
              <a:buSzPts val="2000"/>
            </a:pPr>
            <a:r>
              <a:rPr lang="id-ID" sz="1400" dirty="0">
                <a:solidFill>
                  <a:srgbClr val="000000"/>
                </a:solidFill>
                <a:latin typeface="Arial"/>
                <a:ea typeface="Arial"/>
                <a:cs typeface="Arial"/>
                <a:sym typeface="Arial"/>
              </a:rPr>
              <a:t>jumlah hasil positif covid</a:t>
            </a:r>
          </a:p>
          <a:p>
            <a:pPr lvl="1" indent="-355600">
              <a:spcBef>
                <a:spcPts val="0"/>
              </a:spcBef>
              <a:buClr>
                <a:srgbClr val="000000"/>
              </a:buClr>
              <a:buSzPts val="2000"/>
            </a:pPr>
            <a:r>
              <a:rPr lang="id-ID" sz="1400" dirty="0">
                <a:solidFill>
                  <a:srgbClr val="000000"/>
                </a:solidFill>
                <a:latin typeface="Arial"/>
                <a:ea typeface="Arial"/>
                <a:cs typeface="Arial"/>
                <a:sym typeface="Arial"/>
              </a:rPr>
              <a:t>rasio pasien positif negatif covid </a:t>
            </a:r>
          </a:p>
          <a:p>
            <a:pPr indent="-355600">
              <a:spcBef>
                <a:spcPts val="0"/>
              </a:spcBef>
              <a:buClr>
                <a:srgbClr val="000000"/>
              </a:buClr>
              <a:buSzPts val="2000"/>
            </a:pPr>
            <a:endParaRPr lang="id-ID" sz="1800" dirty="0">
              <a:solidFill>
                <a:srgbClr val="000000"/>
              </a:solidFill>
              <a:latin typeface="Arial"/>
              <a:ea typeface="Arial"/>
              <a:cs typeface="Arial"/>
              <a:sym typeface="Arial"/>
            </a:endParaRPr>
          </a:p>
          <a:p>
            <a:pPr indent="-355600">
              <a:spcBef>
                <a:spcPts val="0"/>
              </a:spcBef>
              <a:buClr>
                <a:srgbClr val="000000"/>
              </a:buClr>
              <a:buSzPts val="2000"/>
            </a:pPr>
            <a:r>
              <a:rPr lang="id-ID" sz="1800" dirty="0">
                <a:solidFill>
                  <a:srgbClr val="000000"/>
                </a:solidFill>
                <a:latin typeface="Arial"/>
                <a:ea typeface="Arial"/>
                <a:cs typeface="Arial"/>
                <a:sym typeface="Arial"/>
              </a:rPr>
              <a:t>Menggambarkan layanan apa saja yang paling diminati</a:t>
            </a:r>
          </a:p>
          <a:p>
            <a:pPr lvl="1" indent="-355600">
              <a:spcBef>
                <a:spcPts val="0"/>
              </a:spcBef>
              <a:buClr>
                <a:srgbClr val="000000"/>
              </a:buClr>
              <a:buSzPts val="2000"/>
            </a:pPr>
            <a:r>
              <a:rPr lang="id-ID" sz="1400" dirty="0">
                <a:solidFill>
                  <a:srgbClr val="000000"/>
                </a:solidFill>
                <a:latin typeface="Arial"/>
                <a:ea typeface="Arial"/>
                <a:cs typeface="Arial"/>
                <a:sym typeface="Arial"/>
              </a:rPr>
              <a:t>ranking layanan apa saja</a:t>
            </a:r>
          </a:p>
          <a:p>
            <a:pPr lvl="1" indent="-355600">
              <a:spcBef>
                <a:spcPts val="0"/>
              </a:spcBef>
              <a:buClr>
                <a:srgbClr val="000000"/>
              </a:buClr>
              <a:buSzPts val="2000"/>
            </a:pPr>
            <a:r>
              <a:rPr lang="id-ID" sz="1400" dirty="0">
                <a:solidFill>
                  <a:srgbClr val="000000"/>
                </a:solidFill>
                <a:latin typeface="Arial"/>
                <a:ea typeface="Arial"/>
                <a:cs typeface="Arial"/>
                <a:sym typeface="Arial"/>
              </a:rPr>
              <a:t>rasio layanan terhadap keseluruhan</a:t>
            </a:r>
          </a:p>
          <a:p>
            <a:pPr indent="-355600">
              <a:spcBef>
                <a:spcPts val="0"/>
              </a:spcBef>
              <a:buClr>
                <a:srgbClr val="000000"/>
              </a:buClr>
              <a:buSzPts val="2000"/>
            </a:pPr>
            <a:endParaRPr lang="id-ID" sz="1800" dirty="0">
              <a:solidFill>
                <a:srgbClr val="000000"/>
              </a:solidFill>
              <a:latin typeface="Arial"/>
              <a:ea typeface="Arial"/>
              <a:cs typeface="Arial"/>
              <a:sym typeface="Arial"/>
            </a:endParaRPr>
          </a:p>
          <a:p>
            <a:pPr indent="-355600">
              <a:spcBef>
                <a:spcPts val="0"/>
              </a:spcBef>
              <a:buClr>
                <a:srgbClr val="000000"/>
              </a:buClr>
              <a:buSzPts val="2000"/>
            </a:pPr>
            <a:r>
              <a:rPr lang="id-ID" sz="1800" dirty="0">
                <a:solidFill>
                  <a:srgbClr val="000000"/>
                </a:solidFill>
                <a:highlight>
                  <a:srgbClr val="FFFF00"/>
                </a:highlight>
                <a:latin typeface="Arial"/>
                <a:ea typeface="Arial"/>
                <a:cs typeface="Arial"/>
                <a:sym typeface="Arial"/>
              </a:rPr>
              <a:t>Harga layanan yang paling diminati termahal dan termurah --&gt; harga antigen covid </a:t>
            </a:r>
          </a:p>
          <a:p>
            <a:pPr lvl="1" indent="-355600">
              <a:spcBef>
                <a:spcPts val="0"/>
              </a:spcBef>
              <a:buClr>
                <a:srgbClr val="000000"/>
              </a:buClr>
              <a:buSzPts val="2000"/>
            </a:pPr>
            <a:r>
              <a:rPr lang="id-ID" sz="1400" dirty="0">
                <a:solidFill>
                  <a:srgbClr val="000000"/>
                </a:solidFill>
                <a:highlight>
                  <a:srgbClr val="FFFF00"/>
                </a:highlight>
                <a:latin typeface="Arial"/>
                <a:ea typeface="Arial"/>
                <a:cs typeface="Arial"/>
                <a:sym typeface="Arial"/>
              </a:rPr>
              <a:t>jenis pembayaran yang sering digunakan</a:t>
            </a:r>
          </a:p>
          <a:p>
            <a:pPr lvl="1" indent="-355600">
              <a:spcBef>
                <a:spcPts val="0"/>
              </a:spcBef>
              <a:buClr>
                <a:srgbClr val="000000"/>
              </a:buClr>
              <a:buSzPts val="2000"/>
            </a:pPr>
            <a:r>
              <a:rPr lang="id-ID" sz="1400" dirty="0">
                <a:solidFill>
                  <a:srgbClr val="000000"/>
                </a:solidFill>
                <a:highlight>
                  <a:srgbClr val="FFFF00"/>
                </a:highlight>
                <a:latin typeface="Arial"/>
                <a:ea typeface="Arial"/>
                <a:cs typeface="Arial"/>
                <a:sym typeface="Arial"/>
              </a:rPr>
              <a:t>jenis PAKET/PROMO pembayaran </a:t>
            </a:r>
          </a:p>
          <a:p>
            <a:pPr indent="-355600">
              <a:spcBef>
                <a:spcPts val="0"/>
              </a:spcBef>
              <a:buClr>
                <a:srgbClr val="000000"/>
              </a:buClr>
              <a:buSzPts val="2000"/>
            </a:pPr>
            <a:endParaRPr lang="id-ID" sz="1800" dirty="0">
              <a:solidFill>
                <a:srgbClr val="000000"/>
              </a:solidFill>
              <a:highlight>
                <a:srgbClr val="FFFF00"/>
              </a:highlight>
              <a:latin typeface="Arial"/>
              <a:ea typeface="Arial"/>
              <a:cs typeface="Arial"/>
              <a:sym typeface="Arial"/>
            </a:endParaRPr>
          </a:p>
          <a:p>
            <a:pPr indent="-355600">
              <a:spcBef>
                <a:spcPts val="0"/>
              </a:spcBef>
              <a:buClr>
                <a:srgbClr val="000000"/>
              </a:buClr>
              <a:buSzPts val="2000"/>
            </a:pPr>
            <a:r>
              <a:rPr lang="id-ID" sz="1800" dirty="0">
                <a:solidFill>
                  <a:srgbClr val="000000"/>
                </a:solidFill>
                <a:highlight>
                  <a:srgbClr val="FFFF00"/>
                </a:highlight>
                <a:latin typeface="Arial"/>
                <a:ea typeface="Arial"/>
                <a:cs typeface="Arial"/>
                <a:sym typeface="Arial"/>
              </a:rPr>
              <a:t>Perbandingan pemasukan antara layanan terbanyak dibanding dengan layanan di kelas harga 500 rb, 1 jt, 1.5 jt, 2 jt</a:t>
            </a:r>
          </a:p>
          <a:p>
            <a:pPr lvl="1" indent="-355600">
              <a:spcBef>
                <a:spcPts val="0"/>
              </a:spcBef>
              <a:buClr>
                <a:srgbClr val="000000"/>
              </a:buClr>
              <a:buSzPts val="2000"/>
            </a:pPr>
            <a:r>
              <a:rPr lang="id-ID" sz="1400" dirty="0">
                <a:solidFill>
                  <a:srgbClr val="000000"/>
                </a:solidFill>
                <a:highlight>
                  <a:srgbClr val="FFFF00"/>
                </a:highlight>
                <a:latin typeface="Arial"/>
                <a:ea typeface="Arial"/>
                <a:cs typeface="Arial"/>
                <a:sym typeface="Arial"/>
              </a:rPr>
              <a:t>Perubahan harga per bulan, per tahun? --&gt; ambil antigen saja, pcr saja, tidak dengan tes lain</a:t>
            </a:r>
          </a:p>
        </p:txBody>
      </p:sp>
      <p:pic>
        <p:nvPicPr>
          <p:cNvPr id="3" name="Picture 2">
            <a:extLst>
              <a:ext uri="{FF2B5EF4-FFF2-40B4-BE49-F238E27FC236}">
                <a16:creationId xmlns:a16="http://schemas.microsoft.com/office/drawing/2014/main" id="{49D5C4CB-69A9-79A5-A2D1-F3598A9E4D25}"/>
              </a:ext>
            </a:extLst>
          </p:cNvPr>
          <p:cNvPicPr>
            <a:picLocks noChangeAspect="1"/>
          </p:cNvPicPr>
          <p:nvPr/>
        </p:nvPicPr>
        <p:blipFill>
          <a:blip r:embed="rId3"/>
          <a:stretch>
            <a:fillRect/>
          </a:stretch>
        </p:blipFill>
        <p:spPr>
          <a:xfrm>
            <a:off x="7790842" y="1778155"/>
            <a:ext cx="3503671" cy="45513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408cc10d1_0_12"/>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Data Exploration &amp; Data Visualisation</a:t>
            </a:r>
            <a:endParaRPr sz="3500"/>
          </a:p>
        </p:txBody>
      </p:sp>
      <p:sp>
        <p:nvSpPr>
          <p:cNvPr id="111" name="Google Shape;111;gf408cc10d1_0_12"/>
          <p:cNvSpPr txBox="1">
            <a:spLocks noGrp="1"/>
          </p:cNvSpPr>
          <p:nvPr>
            <p:ph type="body" idx="1"/>
          </p:nvPr>
        </p:nvSpPr>
        <p:spPr>
          <a:xfrm>
            <a:off x="838200" y="2206625"/>
            <a:ext cx="6738257" cy="4351200"/>
          </a:xfrm>
          <a:prstGeom prst="rect">
            <a:avLst/>
          </a:prstGeom>
        </p:spPr>
        <p:txBody>
          <a:bodyPr spcFirstLastPara="1" wrap="square" lIns="91425" tIns="45700" rIns="91425" bIns="45700" anchor="t" anchorCtr="0">
            <a:normAutofit/>
          </a:bodyPr>
          <a:lstStyle/>
          <a:p>
            <a:pPr marL="101600" indent="0">
              <a:spcBef>
                <a:spcPts val="0"/>
              </a:spcBef>
              <a:buClr>
                <a:srgbClr val="000000"/>
              </a:buClr>
              <a:buSzPts val="2000"/>
              <a:buNone/>
            </a:pPr>
            <a:r>
              <a:rPr lang="id-ID" sz="1800" dirty="0">
                <a:solidFill>
                  <a:srgbClr val="000000"/>
                </a:solidFill>
                <a:latin typeface="Arial"/>
                <a:ea typeface="Arial"/>
                <a:cs typeface="Arial"/>
                <a:sym typeface="Arial"/>
              </a:rPr>
              <a:t>Oleh karena keterbatasan saya dalam mengelola data dalam python, cara saya memvisualisasikan data adalah dengan</a:t>
            </a:r>
          </a:p>
          <a:p>
            <a:pPr marL="101600" indent="0">
              <a:spcBef>
                <a:spcPts val="0"/>
              </a:spcBef>
              <a:buClr>
                <a:srgbClr val="000000"/>
              </a:buClr>
              <a:buSzPts val="2000"/>
              <a:buNone/>
            </a:pPr>
            <a:endParaRPr lang="id-ID" sz="1800" dirty="0">
              <a:solidFill>
                <a:srgbClr val="000000"/>
              </a:solidFill>
              <a:latin typeface="Arial"/>
              <a:ea typeface="Arial"/>
              <a:cs typeface="Arial"/>
              <a:sym typeface="Arial"/>
            </a:endParaRPr>
          </a:p>
          <a:p>
            <a:pPr marL="387350" indent="-285750">
              <a:spcBef>
                <a:spcPts val="0"/>
              </a:spcBef>
              <a:buClr>
                <a:srgbClr val="000000"/>
              </a:buClr>
              <a:buSzPts val="2000"/>
            </a:pPr>
            <a:r>
              <a:rPr lang="id-ID" sz="1800" dirty="0">
                <a:solidFill>
                  <a:srgbClr val="000000"/>
                </a:solidFill>
                <a:latin typeface="Arial"/>
                <a:ea typeface="Arial"/>
                <a:cs typeface="Arial"/>
                <a:sym typeface="Arial"/>
              </a:rPr>
              <a:t>meng-export hasil query ke dalam 1 file excel, </a:t>
            </a:r>
          </a:p>
          <a:p>
            <a:pPr marL="387350" indent="-285750">
              <a:spcBef>
                <a:spcPts val="0"/>
              </a:spcBef>
              <a:buClr>
                <a:srgbClr val="000000"/>
              </a:buClr>
              <a:buSzPts val="2000"/>
            </a:pPr>
            <a:r>
              <a:rPr lang="id-ID" sz="1800" dirty="0">
                <a:solidFill>
                  <a:srgbClr val="000000"/>
                </a:solidFill>
                <a:latin typeface="Arial"/>
                <a:ea typeface="Arial"/>
                <a:cs typeface="Arial"/>
                <a:sym typeface="Arial"/>
              </a:rPr>
              <a:t>membuat variabel pd.read_csv bagi setiap file, </a:t>
            </a:r>
          </a:p>
          <a:p>
            <a:pPr marL="387350" indent="-285750">
              <a:spcBef>
                <a:spcPts val="0"/>
              </a:spcBef>
              <a:buClr>
                <a:srgbClr val="000000"/>
              </a:buClr>
              <a:buSzPts val="2000"/>
            </a:pPr>
            <a:r>
              <a:rPr lang="id-ID" sz="1800" dirty="0">
                <a:solidFill>
                  <a:srgbClr val="000000"/>
                </a:solidFill>
                <a:latin typeface="Arial"/>
                <a:ea typeface="Arial"/>
                <a:cs typeface="Arial"/>
                <a:sym typeface="Arial"/>
              </a:rPr>
              <a:t>membuat alt.Chart baik line ataupun bar.</a:t>
            </a:r>
          </a:p>
          <a:p>
            <a:pPr marL="387350" indent="-285750">
              <a:spcBef>
                <a:spcPts val="0"/>
              </a:spcBef>
              <a:buClr>
                <a:srgbClr val="000000"/>
              </a:buClr>
              <a:buSzPts val="2000"/>
            </a:pPr>
            <a:endParaRPr lang="id-ID" sz="1800" dirty="0">
              <a:solidFill>
                <a:srgbClr val="000000"/>
              </a:solidFill>
              <a:latin typeface="Arial"/>
              <a:ea typeface="Arial"/>
              <a:cs typeface="Arial"/>
              <a:sym typeface="Arial"/>
            </a:endParaRPr>
          </a:p>
          <a:p>
            <a:pPr marL="387350" indent="-285750">
              <a:spcBef>
                <a:spcPts val="0"/>
              </a:spcBef>
              <a:buClr>
                <a:srgbClr val="000000"/>
              </a:buClr>
              <a:buSzPts val="2000"/>
            </a:pPr>
            <a:r>
              <a:rPr lang="id-ID" sz="1800" dirty="0">
                <a:solidFill>
                  <a:srgbClr val="000000"/>
                </a:solidFill>
                <a:latin typeface="Arial"/>
                <a:ea typeface="Arial"/>
                <a:cs typeface="Arial"/>
                <a:sym typeface="Arial"/>
              </a:rPr>
              <a:t>Saya sisipkan line *.interactive() namun belum terlalu memahami bagaimana agar bisa mengubah visual semau viewer.</a:t>
            </a:r>
          </a:p>
        </p:txBody>
      </p:sp>
      <p:pic>
        <p:nvPicPr>
          <p:cNvPr id="4" name="Picture 3">
            <a:extLst>
              <a:ext uri="{FF2B5EF4-FFF2-40B4-BE49-F238E27FC236}">
                <a16:creationId xmlns:a16="http://schemas.microsoft.com/office/drawing/2014/main" id="{53A9381B-A8F2-AA91-5271-8C18CE3C6D88}"/>
              </a:ext>
            </a:extLst>
          </p:cNvPr>
          <p:cNvPicPr>
            <a:picLocks noChangeAspect="1"/>
          </p:cNvPicPr>
          <p:nvPr/>
        </p:nvPicPr>
        <p:blipFill>
          <a:blip r:embed="rId3"/>
          <a:stretch>
            <a:fillRect/>
          </a:stretch>
        </p:blipFill>
        <p:spPr>
          <a:xfrm>
            <a:off x="7576457" y="1707861"/>
            <a:ext cx="4337913" cy="4651375"/>
          </a:xfrm>
          <a:prstGeom prst="rect">
            <a:avLst/>
          </a:prstGeom>
        </p:spPr>
      </p:pic>
    </p:spTree>
    <p:extLst>
      <p:ext uri="{BB962C8B-B14F-4D97-AF65-F5344CB8AC3E}">
        <p14:creationId xmlns:p14="http://schemas.microsoft.com/office/powerpoint/2010/main" val="270615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f408cc10d1_0_19"/>
          <p:cNvSpPr txBox="1">
            <a:spLocks noGrp="1"/>
          </p:cNvSpPr>
          <p:nvPr>
            <p:ph type="title"/>
          </p:nvPr>
        </p:nvSpPr>
        <p:spPr>
          <a:xfrm>
            <a:off x="838200" y="746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500"/>
              <a:t>Step 3 - Insight Analysis</a:t>
            </a:r>
            <a:endParaRPr sz="3500"/>
          </a:p>
        </p:txBody>
      </p:sp>
      <p:sp>
        <p:nvSpPr>
          <p:cNvPr id="117" name="Google Shape;117;gf408cc10d1_0_19"/>
          <p:cNvSpPr txBox="1">
            <a:spLocks noGrp="1"/>
          </p:cNvSpPr>
          <p:nvPr>
            <p:ph type="body" idx="1"/>
          </p:nvPr>
        </p:nvSpPr>
        <p:spPr>
          <a:xfrm>
            <a:off x="838200" y="2206625"/>
            <a:ext cx="10515600" cy="4351200"/>
          </a:xfrm>
          <a:prstGeom prst="rect">
            <a:avLst/>
          </a:prstGeom>
        </p:spPr>
        <p:txBody>
          <a:bodyPr spcFirstLastPara="1" wrap="square" lIns="91425" tIns="45700" rIns="91425" bIns="45700" anchor="t" anchorCtr="0">
            <a:normAutofit/>
          </a:bodyPr>
          <a:lstStyle/>
          <a:p>
            <a:pPr marL="457200" lvl="0" indent="-355600" algn="l" rtl="0">
              <a:spcBef>
                <a:spcPts val="0"/>
              </a:spcBef>
              <a:spcAft>
                <a:spcPts val="0"/>
              </a:spcAft>
              <a:buClr>
                <a:srgbClr val="000000"/>
              </a:buClr>
              <a:buSzPts val="2000"/>
              <a:buAutoNum type="arabicPeriod"/>
            </a:pPr>
            <a:r>
              <a:rPr lang="en-US" sz="2000">
                <a:solidFill>
                  <a:srgbClr val="000000"/>
                </a:solidFill>
                <a:latin typeface="Arial"/>
                <a:ea typeface="Arial"/>
                <a:cs typeface="Arial"/>
                <a:sym typeface="Arial"/>
              </a:rPr>
              <a:t>Jelaskan insight yang dapat diambil dari proses pengolahan data yang disesuaikan dengan topik yang dipilih.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467</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Dashboard Helix Klinik &amp; Lab  Ridho Alfian Ogulin Mayo ridhomayo@gmail.com</vt:lpstr>
      <vt:lpstr>Step 1 - Data Collection &amp; Data Integration</vt:lpstr>
      <vt:lpstr>Step 2 - Data Cleansing</vt:lpstr>
      <vt:lpstr>Step 3 - Data Exploration &amp; Data Visualisation</vt:lpstr>
      <vt:lpstr>Step 3 - Data Exploration &amp; Data Visualisation</vt:lpstr>
      <vt:lpstr>Step 3 - Insight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Helix Klinik &amp; Lab  Ridho Alfian Ogulin Mayo ridhomayo@gmail.com</dc:title>
  <dc:creator>Stevanus</dc:creator>
  <cp:lastModifiedBy>raomraom</cp:lastModifiedBy>
  <cp:revision>10</cp:revision>
  <dcterms:created xsi:type="dcterms:W3CDTF">2022-02-03T06:23:28Z</dcterms:created>
  <dcterms:modified xsi:type="dcterms:W3CDTF">2023-06-11T17:14:38Z</dcterms:modified>
</cp:coreProperties>
</file>