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77" r:id="rId9"/>
    <p:sldId id="263" r:id="rId10"/>
    <p:sldId id="264" r:id="rId11"/>
    <p:sldId id="265" r:id="rId12"/>
    <p:sldId id="266" r:id="rId13"/>
    <p:sldId id="267" r:id="rId14"/>
    <p:sldId id="268" r:id="rId15"/>
    <p:sldId id="269" r:id="rId16"/>
    <p:sldId id="278" r:id="rId17"/>
    <p:sldId id="270" r:id="rId18"/>
    <p:sldId id="271" r:id="rId19"/>
    <p:sldId id="272" r:id="rId20"/>
    <p:sldId id="273" r:id="rId21"/>
    <p:sldId id="274" r:id="rId22"/>
    <p:sldId id="275" r:id="rId23"/>
    <p:sldId id="276" r:id="rId2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4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953F0F-8F31-4634-B1F5-7DC5AFC1BD9B}" type="datetimeFigureOut">
              <a:rPr lang="id-ID" smtClean="0"/>
              <a:t>21/02/2022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FCDA668-2829-4793-B2A5-E3450C23EC63}" type="slidenum">
              <a:rPr lang="id-ID" smtClean="0"/>
              <a:t>‹#›</a:t>
            </a:fld>
            <a:endParaRPr lang="id-ID"/>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953F0F-8F31-4634-B1F5-7DC5AFC1BD9B}" type="datetimeFigureOut">
              <a:rPr lang="id-ID" smtClean="0"/>
              <a:t>21/02/2022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FCDA668-2829-4793-B2A5-E3450C23EC63}"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953F0F-8F31-4634-B1F5-7DC5AFC1BD9B}" type="datetimeFigureOut">
              <a:rPr lang="id-ID" smtClean="0"/>
              <a:t>21/02/2022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FCDA668-2829-4793-B2A5-E3450C23EC63}"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953F0F-8F31-4634-B1F5-7DC5AFC1BD9B}" type="datetimeFigureOut">
              <a:rPr lang="id-ID" smtClean="0"/>
              <a:t>21/02/2022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FCDA668-2829-4793-B2A5-E3450C23EC63}"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953F0F-8F31-4634-B1F5-7DC5AFC1BD9B}" type="datetimeFigureOut">
              <a:rPr lang="id-ID" smtClean="0"/>
              <a:t>21/02/2022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FCDA668-2829-4793-B2A5-E3450C23EC63}" type="slidenum">
              <a:rPr lang="id-ID" smtClean="0"/>
              <a:t>‹#›</a:t>
            </a:fld>
            <a:endParaRPr lang="id-ID"/>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953F0F-8F31-4634-B1F5-7DC5AFC1BD9B}" type="datetimeFigureOut">
              <a:rPr lang="id-ID" smtClean="0"/>
              <a:t>21/02/2022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FCDA668-2829-4793-B2A5-E3450C23EC63}"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953F0F-8F31-4634-B1F5-7DC5AFC1BD9B}" type="datetimeFigureOut">
              <a:rPr lang="id-ID" smtClean="0"/>
              <a:t>21/02/2022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0FCDA668-2829-4793-B2A5-E3450C23EC63}" type="slidenum">
              <a:rPr lang="id-ID" smtClean="0"/>
              <a:t>‹#›</a:t>
            </a:fld>
            <a:endParaRPr lang="id-ID"/>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953F0F-8F31-4634-B1F5-7DC5AFC1BD9B}" type="datetimeFigureOut">
              <a:rPr lang="id-ID" smtClean="0"/>
              <a:t>21/02/2022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FCDA668-2829-4793-B2A5-E3450C23EC63}"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53F0F-8F31-4634-B1F5-7DC5AFC1BD9B}" type="datetimeFigureOut">
              <a:rPr lang="id-ID" smtClean="0"/>
              <a:t>21/02/2022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0FCDA668-2829-4793-B2A5-E3450C23EC63}"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953F0F-8F31-4634-B1F5-7DC5AFC1BD9B}" type="datetimeFigureOut">
              <a:rPr lang="id-ID" smtClean="0"/>
              <a:t>21/02/2022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FCDA668-2829-4793-B2A5-E3450C23EC63}" type="slidenum">
              <a:rPr lang="id-ID" smtClean="0"/>
              <a:t>‹#›</a:t>
            </a:fld>
            <a:endParaRPr lang="id-ID"/>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953F0F-8F31-4634-B1F5-7DC5AFC1BD9B}" type="datetimeFigureOut">
              <a:rPr lang="id-ID" smtClean="0"/>
              <a:t>21/02/2022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FCDA668-2829-4793-B2A5-E3450C23EC63}"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28953F0F-8F31-4634-B1F5-7DC5AFC1BD9B}" type="datetimeFigureOut">
              <a:rPr lang="id-ID" smtClean="0"/>
              <a:t>21/02/2022</a:t>
            </a:fld>
            <a:endParaRPr lang="id-ID"/>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id-ID"/>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0FCDA668-2829-4793-B2A5-E3450C23EC63}"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sz="4400" b="1" dirty="0" smtClean="0">
                <a:effectLst>
                  <a:outerShdw blurRad="38100" dist="38100" dir="2700000" algn="tl">
                    <a:srgbClr val="000000">
                      <a:alpha val="43137"/>
                    </a:srgbClr>
                  </a:outerShdw>
                </a:effectLst>
              </a:rPr>
              <a:t>Interaksi Manusia &amp; Komputer (IMK)</a:t>
            </a:r>
            <a:endParaRPr lang="id-ID" sz="4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id-ID" dirty="0" smtClean="0"/>
              <a:t>Mukhamad </a:t>
            </a:r>
            <a:r>
              <a:rPr lang="id-ID" dirty="0" smtClean="0"/>
              <a:t>Nurkamid</a:t>
            </a:r>
            <a:r>
              <a:rPr lang="en-US" dirty="0" smtClean="0"/>
              <a:t>, </a:t>
            </a:r>
            <a:r>
              <a:rPr lang="en-US" dirty="0" err="1" smtClean="0"/>
              <a:t>S.Kom</a:t>
            </a:r>
            <a:r>
              <a:rPr lang="en-US" dirty="0" smtClean="0"/>
              <a:t>, M.Cs</a:t>
            </a:r>
          </a:p>
          <a:p>
            <a:r>
              <a:rPr lang="en-US" sz="1800" dirty="0" smtClean="0"/>
              <a:t>E-mail: muhammad.nurkamid@umk.ac.id</a:t>
            </a:r>
            <a:endParaRPr lang="id-ID" sz="1800" dirty="0" smtClean="0"/>
          </a:p>
        </p:txBody>
      </p:sp>
    </p:spTree>
    <p:extLst>
      <p:ext uri="{BB962C8B-B14F-4D97-AF65-F5344CB8AC3E}">
        <p14:creationId xmlns:p14="http://schemas.microsoft.com/office/powerpoint/2010/main" val="3680965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effectLst>
                  <a:outerShdw blurRad="38100" dist="38100" dir="2700000" algn="tl">
                    <a:srgbClr val="000000">
                      <a:alpha val="43137"/>
                    </a:srgbClr>
                  </a:outerShdw>
                </a:effectLst>
              </a:rPr>
              <a:t>Komputer</a:t>
            </a:r>
            <a:endParaRPr lang="id-ID"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sz="2800" dirty="0" err="1" smtClean="0">
                <a:solidFill>
                  <a:srgbClr val="002060"/>
                </a:solidFill>
              </a:rPr>
              <a:t>Komputer</a:t>
            </a:r>
            <a:r>
              <a:rPr lang="en-US" sz="2800" dirty="0" smtClean="0">
                <a:solidFill>
                  <a:srgbClr val="002060"/>
                </a:solidFill>
              </a:rPr>
              <a:t> </a:t>
            </a:r>
            <a:r>
              <a:rPr lang="en-US" sz="2800" dirty="0" err="1" smtClean="0">
                <a:solidFill>
                  <a:srgbClr val="002060"/>
                </a:solidFill>
              </a:rPr>
              <a:t>merupakan</a:t>
            </a:r>
            <a:r>
              <a:rPr lang="en-US" sz="2800" dirty="0" smtClean="0">
                <a:solidFill>
                  <a:srgbClr val="002060"/>
                </a:solidFill>
              </a:rPr>
              <a:t> </a:t>
            </a:r>
            <a:r>
              <a:rPr lang="en-US" sz="2800" dirty="0" err="1" smtClean="0">
                <a:solidFill>
                  <a:srgbClr val="002060"/>
                </a:solidFill>
              </a:rPr>
              <a:t>peralatan</a:t>
            </a:r>
            <a:r>
              <a:rPr lang="en-US" sz="2800" dirty="0" smtClean="0">
                <a:solidFill>
                  <a:srgbClr val="002060"/>
                </a:solidFill>
              </a:rPr>
              <a:t> </a:t>
            </a:r>
            <a:r>
              <a:rPr lang="en-US" sz="2800" dirty="0" err="1" smtClean="0">
                <a:solidFill>
                  <a:srgbClr val="002060"/>
                </a:solidFill>
              </a:rPr>
              <a:t>elektronik</a:t>
            </a:r>
            <a:r>
              <a:rPr lang="en-US" sz="2800" dirty="0" smtClean="0">
                <a:solidFill>
                  <a:srgbClr val="002060"/>
                </a:solidFill>
              </a:rPr>
              <a:t> yang </a:t>
            </a:r>
            <a:r>
              <a:rPr lang="en-US" sz="2800" dirty="0" err="1" smtClean="0">
                <a:solidFill>
                  <a:srgbClr val="002060"/>
                </a:solidFill>
              </a:rPr>
              <a:t>meliputi</a:t>
            </a:r>
            <a:r>
              <a:rPr lang="en-US" sz="2800" dirty="0" smtClean="0">
                <a:solidFill>
                  <a:srgbClr val="002060"/>
                </a:solidFill>
              </a:rPr>
              <a:t> hardware (</a:t>
            </a:r>
            <a:r>
              <a:rPr lang="en-US" sz="2800" dirty="0" err="1" smtClean="0">
                <a:solidFill>
                  <a:srgbClr val="002060"/>
                </a:solidFill>
              </a:rPr>
              <a:t>perangkat</a:t>
            </a:r>
            <a:r>
              <a:rPr lang="en-US" sz="2800" dirty="0" smtClean="0">
                <a:solidFill>
                  <a:srgbClr val="002060"/>
                </a:solidFill>
              </a:rPr>
              <a:t> </a:t>
            </a:r>
            <a:r>
              <a:rPr lang="en-US" sz="2800" dirty="0" err="1" smtClean="0">
                <a:solidFill>
                  <a:srgbClr val="002060"/>
                </a:solidFill>
              </a:rPr>
              <a:t>keras</a:t>
            </a:r>
            <a:r>
              <a:rPr lang="en-US" sz="2800" dirty="0" smtClean="0">
                <a:solidFill>
                  <a:srgbClr val="002060"/>
                </a:solidFill>
              </a:rPr>
              <a:t>) </a:t>
            </a:r>
            <a:r>
              <a:rPr lang="en-US" sz="2800" dirty="0" err="1" smtClean="0">
                <a:solidFill>
                  <a:srgbClr val="002060"/>
                </a:solidFill>
              </a:rPr>
              <a:t>dan</a:t>
            </a:r>
            <a:r>
              <a:rPr lang="en-US" sz="2800" dirty="0" smtClean="0">
                <a:solidFill>
                  <a:srgbClr val="002060"/>
                </a:solidFill>
              </a:rPr>
              <a:t> software (</a:t>
            </a:r>
            <a:r>
              <a:rPr lang="en-US" sz="2800" dirty="0" err="1" smtClean="0">
                <a:solidFill>
                  <a:srgbClr val="002060"/>
                </a:solidFill>
              </a:rPr>
              <a:t>perangkat</a:t>
            </a:r>
            <a:r>
              <a:rPr lang="en-US" sz="2800" dirty="0" smtClean="0">
                <a:solidFill>
                  <a:srgbClr val="002060"/>
                </a:solidFill>
              </a:rPr>
              <a:t> </a:t>
            </a:r>
            <a:r>
              <a:rPr lang="en-US" sz="2800" dirty="0" err="1" smtClean="0">
                <a:solidFill>
                  <a:srgbClr val="002060"/>
                </a:solidFill>
              </a:rPr>
              <a:t>lunak</a:t>
            </a:r>
            <a:r>
              <a:rPr lang="en-US" sz="2800" dirty="0" smtClean="0">
                <a:solidFill>
                  <a:srgbClr val="002060"/>
                </a:solidFill>
              </a:rPr>
              <a:t>)</a:t>
            </a:r>
            <a:endParaRPr lang="id-ID" sz="2800" dirty="0" smtClean="0">
              <a:solidFill>
                <a:srgbClr val="002060"/>
              </a:solidFill>
            </a:endParaRPr>
          </a:p>
          <a:p>
            <a:pPr algn="just">
              <a:buFont typeface="Wingdings" panose="05000000000000000000" pitchFamily="2" charset="2"/>
              <a:buChar char="q"/>
            </a:pPr>
            <a:r>
              <a:rPr lang="id-ID" sz="2800" dirty="0" smtClean="0">
                <a:solidFill>
                  <a:srgbClr val="002060"/>
                </a:solidFill>
              </a:rPr>
              <a:t>Komputer membantu menyelesaikan tugas manusia dan membuat </a:t>
            </a:r>
            <a:r>
              <a:rPr lang="id-ID" sz="2800" dirty="0" smtClean="0">
                <a:solidFill>
                  <a:srgbClr val="002060"/>
                </a:solidFill>
                <a:effectLst>
                  <a:outerShdw blurRad="38100" dist="38100" dir="2700000" algn="tl">
                    <a:srgbClr val="000000">
                      <a:alpha val="43137"/>
                    </a:srgbClr>
                  </a:outerShdw>
                </a:effectLst>
              </a:rPr>
              <a:t>kerja manusia lebih efektif </a:t>
            </a:r>
            <a:r>
              <a:rPr lang="id-ID" sz="2800" dirty="0" smtClean="0">
                <a:solidFill>
                  <a:srgbClr val="002060"/>
                </a:solidFill>
              </a:rPr>
              <a:t>melalui program</a:t>
            </a:r>
            <a:endParaRPr lang="en-US" sz="2800" dirty="0" smtClean="0">
              <a:solidFill>
                <a:srgbClr val="002060"/>
              </a:solidFill>
            </a:endParaRPr>
          </a:p>
          <a:p>
            <a:endParaRPr lang="id-ID" dirty="0"/>
          </a:p>
        </p:txBody>
      </p:sp>
    </p:spTree>
    <p:extLst>
      <p:ext uri="{BB962C8B-B14F-4D97-AF65-F5344CB8AC3E}">
        <p14:creationId xmlns:p14="http://schemas.microsoft.com/office/powerpoint/2010/main" val="4168925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50"/>
                </a:solidFill>
              </a:rPr>
              <a:t/>
            </a:r>
            <a:br>
              <a:rPr lang="en-US" b="1" dirty="0" smtClean="0">
                <a:solidFill>
                  <a:srgbClr val="00B050"/>
                </a:solidFill>
              </a:rPr>
            </a:br>
            <a:endParaRPr lang="id-ID" dirty="0"/>
          </a:p>
        </p:txBody>
      </p:sp>
      <p:sp>
        <p:nvSpPr>
          <p:cNvPr id="3" name="Content Placeholder 2"/>
          <p:cNvSpPr>
            <a:spLocks noGrp="1"/>
          </p:cNvSpPr>
          <p:nvPr>
            <p:ph idx="1"/>
          </p:nvPr>
        </p:nvSpPr>
        <p:spPr/>
        <p:txBody>
          <a:bodyPr>
            <a:normAutofit/>
          </a:bodyPr>
          <a:lstStyle/>
          <a:p>
            <a:pPr marL="0" indent="0">
              <a:buNone/>
            </a:pPr>
            <a:r>
              <a:rPr lang="en-US" sz="4800" b="1" dirty="0" err="1" smtClean="0">
                <a:solidFill>
                  <a:schemeClr val="accent4">
                    <a:lumMod val="75000"/>
                  </a:schemeClr>
                </a:solidFill>
                <a:effectLst>
                  <a:outerShdw blurRad="38100" dist="38100" dir="2700000" algn="tl">
                    <a:srgbClr val="000000">
                      <a:alpha val="43137"/>
                    </a:srgbClr>
                  </a:outerShdw>
                </a:effectLst>
              </a:rPr>
              <a:t>Sebenarnya</a:t>
            </a:r>
            <a:r>
              <a:rPr lang="en-US" sz="4800" b="1" dirty="0" smtClean="0">
                <a:solidFill>
                  <a:schemeClr val="accent4">
                    <a:lumMod val="75000"/>
                  </a:schemeClr>
                </a:solidFill>
                <a:effectLst>
                  <a:outerShdw blurRad="38100" dist="38100" dir="2700000" algn="tl">
                    <a:srgbClr val="000000">
                      <a:alpha val="43137"/>
                    </a:srgbClr>
                  </a:outerShdw>
                </a:effectLst>
              </a:rPr>
              <a:t> </a:t>
            </a:r>
            <a:r>
              <a:rPr lang="en-US" sz="4800" b="1" dirty="0" err="1" smtClean="0">
                <a:solidFill>
                  <a:schemeClr val="accent4">
                    <a:lumMod val="75000"/>
                  </a:schemeClr>
                </a:solidFill>
                <a:effectLst>
                  <a:outerShdw blurRad="38100" dist="38100" dir="2700000" algn="tl">
                    <a:srgbClr val="000000">
                      <a:alpha val="43137"/>
                    </a:srgbClr>
                  </a:outerShdw>
                </a:effectLst>
              </a:rPr>
              <a:t>antarmuka</a:t>
            </a:r>
            <a:r>
              <a:rPr lang="en-US" sz="4800" b="1" dirty="0" smtClean="0">
                <a:solidFill>
                  <a:schemeClr val="accent4">
                    <a:lumMod val="75000"/>
                  </a:schemeClr>
                </a:solidFill>
                <a:effectLst>
                  <a:outerShdw blurRad="38100" dist="38100" dir="2700000" algn="tl">
                    <a:srgbClr val="000000">
                      <a:alpha val="43137"/>
                    </a:srgbClr>
                  </a:outerShdw>
                </a:effectLst>
              </a:rPr>
              <a:t> </a:t>
            </a:r>
            <a:r>
              <a:rPr lang="en-US" sz="4800" b="1" dirty="0" err="1" smtClean="0">
                <a:solidFill>
                  <a:schemeClr val="accent4">
                    <a:lumMod val="75000"/>
                  </a:schemeClr>
                </a:solidFill>
                <a:effectLst>
                  <a:outerShdw blurRad="38100" dist="38100" dir="2700000" algn="tl">
                    <a:srgbClr val="000000">
                      <a:alpha val="43137"/>
                    </a:srgbClr>
                  </a:outerShdw>
                </a:effectLst>
              </a:rPr>
              <a:t>seperti</a:t>
            </a:r>
            <a:r>
              <a:rPr lang="en-US" sz="4800" b="1" dirty="0" smtClean="0">
                <a:solidFill>
                  <a:schemeClr val="accent4">
                    <a:lumMod val="75000"/>
                  </a:schemeClr>
                </a:solidFill>
                <a:effectLst>
                  <a:outerShdw blurRad="38100" dist="38100" dir="2700000" algn="tl">
                    <a:srgbClr val="000000">
                      <a:alpha val="43137"/>
                    </a:srgbClr>
                  </a:outerShdw>
                </a:effectLst>
              </a:rPr>
              <a:t> </a:t>
            </a:r>
            <a:r>
              <a:rPr lang="en-US" sz="4800" b="1" dirty="0" err="1" smtClean="0">
                <a:solidFill>
                  <a:schemeClr val="accent4">
                    <a:lumMod val="75000"/>
                  </a:schemeClr>
                </a:solidFill>
                <a:effectLst>
                  <a:outerShdw blurRad="38100" dist="38100" dir="2700000" algn="tl">
                    <a:srgbClr val="000000">
                      <a:alpha val="43137"/>
                    </a:srgbClr>
                  </a:outerShdw>
                </a:effectLst>
              </a:rPr>
              <a:t>apa</a:t>
            </a:r>
            <a:r>
              <a:rPr lang="en-US" sz="4800" b="1" dirty="0" smtClean="0">
                <a:solidFill>
                  <a:schemeClr val="accent4">
                    <a:lumMod val="75000"/>
                  </a:schemeClr>
                </a:solidFill>
                <a:effectLst>
                  <a:outerShdw blurRad="38100" dist="38100" dir="2700000" algn="tl">
                    <a:srgbClr val="000000">
                      <a:alpha val="43137"/>
                    </a:srgbClr>
                  </a:outerShdw>
                </a:effectLst>
              </a:rPr>
              <a:t> </a:t>
            </a:r>
            <a:endParaRPr lang="id-ID" sz="4800" b="1" dirty="0" smtClean="0">
              <a:solidFill>
                <a:schemeClr val="accent4">
                  <a:lumMod val="75000"/>
                </a:schemeClr>
              </a:solidFill>
              <a:effectLst>
                <a:outerShdw blurRad="38100" dist="38100" dir="2700000" algn="tl">
                  <a:srgbClr val="000000">
                    <a:alpha val="43137"/>
                  </a:srgbClr>
                </a:outerShdw>
              </a:effectLst>
            </a:endParaRPr>
          </a:p>
          <a:p>
            <a:pPr marL="0" indent="0">
              <a:buNone/>
            </a:pPr>
            <a:r>
              <a:rPr lang="en-US" sz="4800" b="1" dirty="0" err="1" smtClean="0">
                <a:solidFill>
                  <a:schemeClr val="accent4">
                    <a:lumMod val="75000"/>
                  </a:schemeClr>
                </a:solidFill>
                <a:effectLst>
                  <a:outerShdw blurRad="38100" dist="38100" dir="2700000" algn="tl">
                    <a:srgbClr val="000000">
                      <a:alpha val="43137"/>
                    </a:srgbClr>
                  </a:outerShdw>
                </a:effectLst>
              </a:rPr>
              <a:t>yg</a:t>
            </a:r>
            <a:r>
              <a:rPr lang="en-US" sz="4800" b="1" dirty="0" smtClean="0">
                <a:solidFill>
                  <a:schemeClr val="accent4">
                    <a:lumMod val="75000"/>
                  </a:schemeClr>
                </a:solidFill>
                <a:effectLst>
                  <a:outerShdw blurRad="38100" dist="38100" dir="2700000" algn="tl">
                    <a:srgbClr val="000000">
                      <a:alpha val="43137"/>
                    </a:srgbClr>
                  </a:outerShdw>
                </a:effectLst>
              </a:rPr>
              <a:t> </a:t>
            </a:r>
            <a:r>
              <a:rPr lang="en-US" sz="4800" b="1" dirty="0" err="1" smtClean="0">
                <a:solidFill>
                  <a:schemeClr val="accent4">
                    <a:lumMod val="75000"/>
                  </a:schemeClr>
                </a:solidFill>
                <a:effectLst>
                  <a:outerShdw blurRad="38100" dist="38100" dir="2700000" algn="tl">
                    <a:srgbClr val="000000">
                      <a:alpha val="43137"/>
                    </a:srgbClr>
                  </a:outerShdw>
                </a:effectLst>
              </a:rPr>
              <a:t>diinginkan</a:t>
            </a:r>
            <a:r>
              <a:rPr lang="en-US" sz="4800" b="1" dirty="0" smtClean="0">
                <a:solidFill>
                  <a:schemeClr val="accent4">
                    <a:lumMod val="75000"/>
                  </a:schemeClr>
                </a:solidFill>
                <a:effectLst>
                  <a:outerShdw blurRad="38100" dist="38100" dir="2700000" algn="tl">
                    <a:srgbClr val="000000">
                      <a:alpha val="43137"/>
                    </a:srgbClr>
                  </a:outerShdw>
                </a:effectLst>
              </a:rPr>
              <a:t> </a:t>
            </a:r>
            <a:r>
              <a:rPr lang="en-US" sz="4800" b="1" dirty="0" err="1" smtClean="0">
                <a:solidFill>
                  <a:schemeClr val="accent4">
                    <a:lumMod val="75000"/>
                  </a:schemeClr>
                </a:solidFill>
                <a:effectLst>
                  <a:outerShdw blurRad="38100" dist="38100" dir="2700000" algn="tl">
                    <a:srgbClr val="000000">
                      <a:alpha val="43137"/>
                    </a:srgbClr>
                  </a:outerShdw>
                </a:effectLst>
              </a:rPr>
              <a:t>oleh</a:t>
            </a:r>
            <a:r>
              <a:rPr lang="en-US" sz="4800" b="1" dirty="0" smtClean="0">
                <a:solidFill>
                  <a:schemeClr val="accent4">
                    <a:lumMod val="75000"/>
                  </a:schemeClr>
                </a:solidFill>
                <a:effectLst>
                  <a:outerShdw blurRad="38100" dist="38100" dir="2700000" algn="tl">
                    <a:srgbClr val="000000">
                      <a:alpha val="43137"/>
                    </a:srgbClr>
                  </a:outerShdw>
                </a:effectLst>
              </a:rPr>
              <a:t> User ?</a:t>
            </a:r>
            <a:endParaRPr lang="id-ID" sz="4800" dirty="0">
              <a:solidFill>
                <a:schemeClr val="accent4">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8968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effectLst>
                  <a:outerShdw blurRad="38100" dist="38100" dir="2700000" algn="tl">
                    <a:srgbClr val="000000">
                      <a:alpha val="43137"/>
                    </a:srgbClr>
                  </a:outerShdw>
                </a:effectLst>
              </a:rPr>
              <a:t>Antar Muka Manusia dan Komputer</a:t>
            </a:r>
            <a:endParaRPr lang="id-ID"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err="1" smtClean="0"/>
              <a:t>Antarmuka</a:t>
            </a:r>
            <a:r>
              <a:rPr lang="en-US" sz="2400" dirty="0" smtClean="0"/>
              <a:t> </a:t>
            </a:r>
            <a:r>
              <a:rPr lang="en-US" sz="2400" dirty="0" err="1" smtClean="0"/>
              <a:t>komputer</a:t>
            </a:r>
            <a:r>
              <a:rPr lang="en-US" sz="2400" dirty="0" smtClean="0"/>
              <a:t> </a:t>
            </a:r>
            <a:r>
              <a:rPr lang="en-US" sz="2400" dirty="0" err="1" smtClean="0"/>
              <a:t>harus</a:t>
            </a:r>
            <a:r>
              <a:rPr lang="en-US" sz="2400" dirty="0" smtClean="0"/>
              <a:t> </a:t>
            </a:r>
            <a:r>
              <a:rPr lang="en-US" sz="2400" i="1" dirty="0" smtClean="0"/>
              <a:t>user friendly </a:t>
            </a:r>
            <a:r>
              <a:rPr lang="en-US" sz="2400" dirty="0" smtClean="0"/>
              <a:t>(</a:t>
            </a:r>
            <a:r>
              <a:rPr lang="en-US" sz="2400" dirty="0" err="1" smtClean="0"/>
              <a:t>ramah</a:t>
            </a:r>
            <a:r>
              <a:rPr lang="en-US" sz="2400" dirty="0" smtClean="0"/>
              <a:t> </a:t>
            </a:r>
            <a:r>
              <a:rPr lang="en-US" sz="2400" dirty="0" err="1" smtClean="0"/>
              <a:t>dengan</a:t>
            </a:r>
            <a:r>
              <a:rPr lang="en-US" sz="2400" dirty="0" smtClean="0"/>
              <a:t> </a:t>
            </a:r>
            <a:r>
              <a:rPr lang="en-US" sz="2400" dirty="0" err="1" smtClean="0"/>
              <a:t>pengguna</a:t>
            </a:r>
            <a:r>
              <a:rPr lang="en-US" sz="2400" dirty="0" smtClean="0"/>
              <a:t>) </a:t>
            </a:r>
            <a:r>
              <a:rPr lang="en-US" sz="2400" dirty="0" err="1" smtClean="0"/>
              <a:t>yaitu</a:t>
            </a:r>
            <a:r>
              <a:rPr lang="en-US" sz="2400" dirty="0" smtClean="0"/>
              <a:t> :</a:t>
            </a:r>
          </a:p>
          <a:p>
            <a:pPr lvl="1">
              <a:buFont typeface="Wingdings" panose="05000000000000000000" pitchFamily="2" charset="2"/>
              <a:buChar char="q"/>
            </a:pPr>
            <a:r>
              <a:rPr lang="en-US" sz="2800" dirty="0" smtClean="0">
                <a:effectLst>
                  <a:outerShdw blurRad="38100" dist="38100" dir="2700000" algn="tl">
                    <a:srgbClr val="000000">
                      <a:alpha val="43137"/>
                    </a:srgbClr>
                  </a:outerShdw>
                </a:effectLst>
              </a:rPr>
              <a:t>	</a:t>
            </a:r>
            <a:r>
              <a:rPr lang="id-ID" sz="2800" dirty="0" smtClean="0">
                <a:effectLst>
                  <a:outerShdw blurRad="38100" dist="38100" dir="2700000" algn="tl">
                    <a:srgbClr val="000000">
                      <a:alpha val="43137"/>
                    </a:srgbClr>
                  </a:outerShdw>
                </a:effectLst>
              </a:rPr>
              <a:t>A</a:t>
            </a:r>
            <a:r>
              <a:rPr lang="en-US" sz="2800" dirty="0" err="1" smtClean="0">
                <a:effectLst>
                  <a:outerShdw blurRad="38100" dist="38100" dir="2700000" algn="tl">
                    <a:srgbClr val="000000">
                      <a:alpha val="43137"/>
                    </a:srgbClr>
                  </a:outerShdw>
                </a:effectLst>
              </a:rPr>
              <a:t>ntarmuka</a:t>
            </a:r>
            <a:r>
              <a:rPr lang="en-US" sz="2800" dirty="0" smtClean="0">
                <a:effectLst>
                  <a:outerShdw blurRad="38100" dist="38100" dir="2700000" algn="tl">
                    <a:srgbClr val="000000">
                      <a:alpha val="43137"/>
                    </a:srgbClr>
                  </a:outerShdw>
                </a:effectLst>
              </a:rPr>
              <a:t> </a:t>
            </a:r>
            <a:r>
              <a:rPr lang="en-US" sz="2800" dirty="0" err="1" smtClean="0">
                <a:effectLst>
                  <a:outerShdw blurRad="38100" dist="38100" dir="2700000" algn="tl">
                    <a:srgbClr val="000000">
                      <a:alpha val="43137"/>
                    </a:srgbClr>
                  </a:outerShdw>
                </a:effectLst>
              </a:rPr>
              <a:t>yg</a:t>
            </a:r>
            <a:r>
              <a:rPr lang="en-US" sz="2800" dirty="0" smtClean="0">
                <a:effectLst>
                  <a:outerShdw blurRad="38100" dist="38100" dir="2700000" algn="tl">
                    <a:srgbClr val="000000">
                      <a:alpha val="43137"/>
                    </a:srgbClr>
                  </a:outerShdw>
                </a:effectLst>
              </a:rPr>
              <a:t> </a:t>
            </a:r>
            <a:r>
              <a:rPr lang="en-US" sz="2800" dirty="0" err="1" smtClean="0">
                <a:effectLst>
                  <a:outerShdw blurRad="38100" dist="38100" dir="2700000" algn="tl">
                    <a:srgbClr val="000000">
                      <a:alpha val="43137"/>
                    </a:srgbClr>
                  </a:outerShdw>
                </a:effectLst>
              </a:rPr>
              <a:t>bagus</a:t>
            </a:r>
            <a:endParaRPr lang="en-US" sz="2800" dirty="0" smtClean="0">
              <a:effectLst>
                <a:outerShdw blurRad="38100" dist="38100" dir="2700000" algn="tl">
                  <a:srgbClr val="000000">
                    <a:alpha val="43137"/>
                  </a:srgbClr>
                </a:outerShdw>
              </a:effectLst>
            </a:endParaRPr>
          </a:p>
          <a:p>
            <a:pPr lvl="1">
              <a:buFont typeface="Wingdings" panose="05000000000000000000" pitchFamily="2" charset="2"/>
              <a:buChar char="q"/>
            </a:pPr>
            <a:r>
              <a:rPr lang="en-US" sz="2800" dirty="0" smtClean="0">
                <a:effectLst>
                  <a:outerShdw blurRad="38100" dist="38100" dir="2700000" algn="tl">
                    <a:srgbClr val="000000">
                      <a:alpha val="43137"/>
                    </a:srgbClr>
                  </a:outerShdw>
                </a:effectLst>
              </a:rPr>
              <a:t>	</a:t>
            </a:r>
            <a:r>
              <a:rPr lang="id-ID" sz="2800" dirty="0" smtClean="0">
                <a:effectLst>
                  <a:outerShdw blurRad="38100" dist="38100" dir="2700000" algn="tl">
                    <a:srgbClr val="000000">
                      <a:alpha val="43137"/>
                    </a:srgbClr>
                  </a:outerShdw>
                </a:effectLst>
              </a:rPr>
              <a:t>M</a:t>
            </a:r>
            <a:r>
              <a:rPr lang="en-US" sz="2800" dirty="0" err="1" smtClean="0">
                <a:effectLst>
                  <a:outerShdw blurRad="38100" dist="38100" dir="2700000" algn="tl">
                    <a:srgbClr val="000000">
                      <a:alpha val="43137"/>
                    </a:srgbClr>
                  </a:outerShdw>
                </a:effectLst>
              </a:rPr>
              <a:t>udah</a:t>
            </a:r>
            <a:r>
              <a:rPr lang="en-US" sz="2800" dirty="0" smtClean="0">
                <a:effectLst>
                  <a:outerShdw blurRad="38100" dist="38100" dir="2700000" algn="tl">
                    <a:srgbClr val="000000">
                      <a:alpha val="43137"/>
                    </a:srgbClr>
                  </a:outerShdw>
                </a:effectLst>
              </a:rPr>
              <a:t> </a:t>
            </a:r>
            <a:r>
              <a:rPr lang="en-US" sz="2800" dirty="0" err="1" smtClean="0">
                <a:effectLst>
                  <a:outerShdw blurRad="38100" dist="38100" dir="2700000" algn="tl">
                    <a:srgbClr val="000000">
                      <a:alpha val="43137"/>
                    </a:srgbClr>
                  </a:outerShdw>
                </a:effectLst>
              </a:rPr>
              <a:t>dioperasikan</a:t>
            </a:r>
            <a:endParaRPr lang="en-US" sz="2800" dirty="0" smtClean="0">
              <a:effectLst>
                <a:outerShdw blurRad="38100" dist="38100" dir="2700000" algn="tl">
                  <a:srgbClr val="000000">
                    <a:alpha val="43137"/>
                  </a:srgbClr>
                </a:outerShdw>
              </a:effectLst>
            </a:endParaRPr>
          </a:p>
          <a:p>
            <a:pPr lvl="1">
              <a:buFont typeface="Wingdings" panose="05000000000000000000" pitchFamily="2" charset="2"/>
              <a:buChar char="q"/>
            </a:pPr>
            <a:r>
              <a:rPr lang="en-US" sz="2800" dirty="0" smtClean="0">
                <a:effectLst>
                  <a:outerShdw blurRad="38100" dist="38100" dir="2700000" algn="tl">
                    <a:srgbClr val="000000">
                      <a:alpha val="43137"/>
                    </a:srgbClr>
                  </a:outerShdw>
                </a:effectLst>
              </a:rPr>
              <a:t>	</a:t>
            </a:r>
            <a:r>
              <a:rPr lang="id-ID" sz="2800" dirty="0" smtClean="0">
                <a:effectLst>
                  <a:outerShdw blurRad="38100" dist="38100" dir="2700000" algn="tl">
                    <a:srgbClr val="000000">
                      <a:alpha val="43137"/>
                    </a:srgbClr>
                  </a:outerShdw>
                </a:effectLst>
              </a:rPr>
              <a:t>M</a:t>
            </a:r>
            <a:r>
              <a:rPr lang="en-US" sz="2800" dirty="0" err="1" smtClean="0">
                <a:effectLst>
                  <a:outerShdw blurRad="38100" dist="38100" dir="2700000" algn="tl">
                    <a:srgbClr val="000000">
                      <a:alpha val="43137"/>
                    </a:srgbClr>
                  </a:outerShdw>
                </a:effectLst>
              </a:rPr>
              <a:t>udah</a:t>
            </a:r>
            <a:r>
              <a:rPr lang="en-US" sz="2800" dirty="0" smtClean="0">
                <a:effectLst>
                  <a:outerShdw blurRad="38100" dist="38100" dir="2700000" algn="tl">
                    <a:srgbClr val="000000">
                      <a:alpha val="43137"/>
                    </a:srgbClr>
                  </a:outerShdw>
                </a:effectLst>
              </a:rPr>
              <a:t> </a:t>
            </a:r>
            <a:r>
              <a:rPr lang="en-US" sz="2800" dirty="0" err="1" smtClean="0">
                <a:effectLst>
                  <a:outerShdw blurRad="38100" dist="38100" dir="2700000" algn="tl">
                    <a:srgbClr val="000000">
                      <a:alpha val="43137"/>
                    </a:srgbClr>
                  </a:outerShdw>
                </a:effectLst>
              </a:rPr>
              <a:t>dipelajari</a:t>
            </a:r>
            <a:endParaRPr lang="en-US" sz="2800" dirty="0" smtClean="0">
              <a:effectLst>
                <a:outerShdw blurRad="38100" dist="38100" dir="2700000" algn="tl">
                  <a:srgbClr val="000000">
                    <a:alpha val="43137"/>
                  </a:srgbClr>
                </a:outerShdw>
              </a:effectLst>
            </a:endParaRPr>
          </a:p>
          <a:p>
            <a:pPr lvl="1">
              <a:buFont typeface="Wingdings" panose="05000000000000000000" pitchFamily="2" charset="2"/>
              <a:buChar char="q"/>
            </a:pPr>
            <a:r>
              <a:rPr lang="en-US" sz="2800" dirty="0" smtClean="0">
                <a:effectLst>
                  <a:outerShdw blurRad="38100" dist="38100" dir="2700000" algn="tl">
                    <a:srgbClr val="000000">
                      <a:alpha val="43137"/>
                    </a:srgbClr>
                  </a:outerShdw>
                </a:effectLst>
              </a:rPr>
              <a:t>	</a:t>
            </a:r>
            <a:r>
              <a:rPr lang="id-ID" sz="2800" dirty="0" smtClean="0">
                <a:effectLst>
                  <a:outerShdw blurRad="38100" dist="38100" dir="2700000" algn="tl">
                    <a:srgbClr val="000000">
                      <a:alpha val="43137"/>
                    </a:srgbClr>
                  </a:outerShdw>
                </a:effectLst>
              </a:rPr>
              <a:t>P</a:t>
            </a:r>
            <a:r>
              <a:rPr lang="en-US" sz="2800" dirty="0" err="1" smtClean="0">
                <a:effectLst>
                  <a:outerShdw blurRad="38100" dist="38100" dir="2700000" algn="tl">
                    <a:srgbClr val="000000">
                      <a:alpha val="43137"/>
                    </a:srgbClr>
                  </a:outerShdw>
                </a:effectLst>
              </a:rPr>
              <a:t>engguna</a:t>
            </a:r>
            <a:r>
              <a:rPr lang="en-US" sz="2800" dirty="0" smtClean="0">
                <a:effectLst>
                  <a:outerShdw blurRad="38100" dist="38100" dir="2700000" algn="tl">
                    <a:srgbClr val="000000">
                      <a:alpha val="43137"/>
                    </a:srgbClr>
                  </a:outerShdw>
                </a:effectLst>
              </a:rPr>
              <a:t> </a:t>
            </a:r>
            <a:r>
              <a:rPr lang="en-US" sz="2800" dirty="0" err="1" smtClean="0">
                <a:effectLst>
                  <a:outerShdw blurRad="38100" dist="38100" dir="2700000" algn="tl">
                    <a:srgbClr val="000000">
                      <a:alpha val="43137"/>
                    </a:srgbClr>
                  </a:outerShdw>
                </a:effectLst>
              </a:rPr>
              <a:t>merasa</a:t>
            </a:r>
            <a:r>
              <a:rPr lang="en-US" sz="2800" dirty="0" smtClean="0">
                <a:effectLst>
                  <a:outerShdw blurRad="38100" dist="38100" dir="2700000" algn="tl">
                    <a:srgbClr val="000000">
                      <a:alpha val="43137"/>
                    </a:srgbClr>
                  </a:outerShdw>
                </a:effectLst>
              </a:rPr>
              <a:t> </a:t>
            </a:r>
            <a:r>
              <a:rPr lang="en-US" sz="2800" dirty="0" err="1" smtClean="0">
                <a:effectLst>
                  <a:outerShdw blurRad="38100" dist="38100" dir="2700000" algn="tl">
                    <a:srgbClr val="000000">
                      <a:alpha val="43137"/>
                    </a:srgbClr>
                  </a:outerShdw>
                </a:effectLst>
              </a:rPr>
              <a:t>senang</a:t>
            </a:r>
            <a:endParaRPr lang="en-US" sz="2800" dirty="0" smtClean="0">
              <a:effectLst>
                <a:outerShdw blurRad="38100" dist="38100" dir="2700000" algn="tl">
                  <a:srgbClr val="000000">
                    <a:alpha val="43137"/>
                  </a:srgbClr>
                </a:outerShdw>
              </a:effectLst>
            </a:endParaRPr>
          </a:p>
          <a:p>
            <a:pPr>
              <a:buFont typeface="Wingdings" panose="05000000000000000000" pitchFamily="2" charset="2"/>
              <a:buChar char="q"/>
            </a:pPr>
            <a:r>
              <a:rPr lang="en-US" sz="2400" dirty="0" err="1" smtClean="0"/>
              <a:t>Antarmuka</a:t>
            </a:r>
            <a:r>
              <a:rPr lang="en-US" sz="2400" dirty="0" smtClean="0"/>
              <a:t> yang </a:t>
            </a:r>
            <a:r>
              <a:rPr lang="en-US" sz="2400" dirty="0" err="1" smtClean="0"/>
              <a:t>berkualitas</a:t>
            </a:r>
            <a:r>
              <a:rPr lang="en-US" sz="2400" dirty="0" smtClean="0"/>
              <a:t> </a:t>
            </a:r>
            <a:r>
              <a:rPr lang="en-US" sz="2400" dirty="0" err="1" smtClean="0"/>
              <a:t>tinggi</a:t>
            </a:r>
            <a:r>
              <a:rPr lang="en-US" sz="2400" dirty="0" smtClean="0"/>
              <a:t> </a:t>
            </a:r>
            <a:r>
              <a:rPr lang="en-US" sz="2400" dirty="0" err="1" smtClean="0"/>
              <a:t>yg</a:t>
            </a:r>
            <a:r>
              <a:rPr lang="en-US" sz="2400" dirty="0" smtClean="0"/>
              <a:t> </a:t>
            </a:r>
            <a:r>
              <a:rPr lang="en-US" sz="2400" dirty="0" err="1" smtClean="0"/>
              <a:t>dikagumi</a:t>
            </a:r>
            <a:r>
              <a:rPr lang="en-US" sz="2400" dirty="0" smtClean="0"/>
              <a:t> </a:t>
            </a:r>
            <a:r>
              <a:rPr lang="en-US" sz="2400" dirty="0" err="1" smtClean="0"/>
              <a:t>oleh</a:t>
            </a:r>
            <a:r>
              <a:rPr lang="en-US" sz="2400" dirty="0" smtClean="0"/>
              <a:t> orang-orang, </a:t>
            </a:r>
            <a:r>
              <a:rPr lang="en-US" sz="2400" dirty="0" err="1" smtClean="0"/>
              <a:t>beredar</a:t>
            </a:r>
            <a:r>
              <a:rPr lang="en-US" sz="2400" dirty="0" smtClean="0"/>
              <a:t> </a:t>
            </a:r>
            <a:r>
              <a:rPr lang="en-US" sz="2400" dirty="0" err="1" smtClean="0"/>
              <a:t>luas</a:t>
            </a:r>
            <a:r>
              <a:rPr lang="en-US" sz="2400" dirty="0" smtClean="0"/>
              <a:t> </a:t>
            </a:r>
            <a:r>
              <a:rPr lang="en-US" sz="2400" dirty="0" err="1" smtClean="0"/>
              <a:t>dan</a:t>
            </a:r>
            <a:r>
              <a:rPr lang="en-US" sz="2400" dirty="0" smtClean="0"/>
              <a:t> </a:t>
            </a:r>
            <a:r>
              <a:rPr lang="en-US" sz="2400" dirty="0" err="1" smtClean="0"/>
              <a:t>sering</a:t>
            </a:r>
            <a:r>
              <a:rPr lang="en-US" sz="2400" dirty="0" smtClean="0"/>
              <a:t> </a:t>
            </a:r>
            <a:r>
              <a:rPr lang="en-US" sz="2400" dirty="0" err="1" smtClean="0"/>
              <a:t>ditiru</a:t>
            </a:r>
            <a:r>
              <a:rPr lang="en-US" sz="2400" dirty="0" smtClean="0"/>
              <a:t>. </a:t>
            </a:r>
          </a:p>
          <a:p>
            <a:endParaRPr lang="id-ID" dirty="0"/>
          </a:p>
        </p:txBody>
      </p:sp>
    </p:spTree>
    <p:extLst>
      <p:ext uri="{BB962C8B-B14F-4D97-AF65-F5344CB8AC3E}">
        <p14:creationId xmlns:p14="http://schemas.microsoft.com/office/powerpoint/2010/main" val="2988468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effectLst>
                  <a:outerShdw blurRad="38100" dist="38100" dir="2700000" algn="tl">
                    <a:srgbClr val="000000">
                      <a:alpha val="43137"/>
                    </a:srgbClr>
                  </a:outerShdw>
                </a:effectLst>
              </a:rPr>
              <a:t>Antar Muka Manusia dan Komputer (2)</a:t>
            </a:r>
            <a:endParaRPr lang="id-ID" dirty="0"/>
          </a:p>
        </p:txBody>
      </p:sp>
      <p:sp>
        <p:nvSpPr>
          <p:cNvPr id="3" name="Content Placeholder 2"/>
          <p:cNvSpPr>
            <a:spLocks noGrp="1"/>
          </p:cNvSpPr>
          <p:nvPr>
            <p:ph idx="1"/>
          </p:nvPr>
        </p:nvSpPr>
        <p:spPr>
          <a:xfrm>
            <a:off x="609600" y="1600200"/>
            <a:ext cx="9799320" cy="4800600"/>
          </a:xfrm>
        </p:spPr>
        <p:txBody>
          <a:bodyPr/>
          <a:lstStyle/>
          <a:p>
            <a:pPr algn="just">
              <a:buFont typeface="Wingdings" panose="05000000000000000000" pitchFamily="2" charset="2"/>
              <a:buChar char="q"/>
            </a:pPr>
            <a:r>
              <a:rPr lang="en-US" sz="2400" dirty="0" err="1" smtClean="0">
                <a:solidFill>
                  <a:srgbClr val="002060"/>
                </a:solidFill>
              </a:rPr>
              <a:t>Suatu</a:t>
            </a:r>
            <a:r>
              <a:rPr lang="en-US" sz="2400" dirty="0" smtClean="0">
                <a:solidFill>
                  <a:srgbClr val="002060"/>
                </a:solidFill>
              </a:rPr>
              <a:t> </a:t>
            </a:r>
            <a:r>
              <a:rPr lang="en-US" sz="2400" dirty="0" err="1" smtClean="0">
                <a:solidFill>
                  <a:srgbClr val="002060"/>
                </a:solidFill>
              </a:rPr>
              <a:t>antarmuka</a:t>
            </a:r>
            <a:r>
              <a:rPr lang="en-US" sz="2400" dirty="0" smtClean="0">
                <a:solidFill>
                  <a:srgbClr val="002060"/>
                </a:solidFill>
              </a:rPr>
              <a:t>/</a:t>
            </a:r>
            <a:r>
              <a:rPr lang="en-US" sz="2400" i="1" dirty="0" smtClean="0">
                <a:solidFill>
                  <a:srgbClr val="002060"/>
                </a:solidFill>
              </a:rPr>
              <a:t>interface</a:t>
            </a:r>
            <a:r>
              <a:rPr lang="en-US" sz="2400" dirty="0" smtClean="0">
                <a:solidFill>
                  <a:srgbClr val="002060"/>
                </a:solidFill>
              </a:rPr>
              <a:t> yang </a:t>
            </a:r>
            <a:r>
              <a:rPr lang="en-US" sz="2400" dirty="0" err="1" smtClean="0">
                <a:solidFill>
                  <a:srgbClr val="002060"/>
                </a:solidFill>
              </a:rPr>
              <a:t>dibuat</a:t>
            </a:r>
            <a:r>
              <a:rPr lang="en-US" sz="2400" dirty="0" smtClean="0">
                <a:solidFill>
                  <a:srgbClr val="002060"/>
                </a:solidFill>
              </a:rPr>
              <a:t> </a:t>
            </a:r>
            <a:r>
              <a:rPr lang="en-US" sz="2400" dirty="0" err="1" smtClean="0">
                <a:solidFill>
                  <a:srgbClr val="002060"/>
                </a:solidFill>
              </a:rPr>
              <a:t>seharusnya</a:t>
            </a:r>
            <a:r>
              <a:rPr lang="en-US" sz="2400" dirty="0" smtClean="0">
                <a:solidFill>
                  <a:srgbClr val="002060"/>
                </a:solidFill>
              </a:rPr>
              <a:t> </a:t>
            </a:r>
            <a:r>
              <a:rPr lang="en-US" sz="2400" dirty="0" err="1" smtClean="0">
                <a:solidFill>
                  <a:srgbClr val="002060"/>
                </a:solidFill>
              </a:rPr>
              <a:t>tidak</a:t>
            </a:r>
            <a:r>
              <a:rPr lang="en-US" sz="2400" dirty="0" smtClean="0">
                <a:solidFill>
                  <a:srgbClr val="002060"/>
                </a:solidFill>
              </a:rPr>
              <a:t> </a:t>
            </a:r>
            <a:r>
              <a:rPr lang="en-US" sz="2400" dirty="0" err="1" smtClean="0">
                <a:solidFill>
                  <a:srgbClr val="002060"/>
                </a:solidFill>
              </a:rPr>
              <a:t>hanya</a:t>
            </a:r>
            <a:r>
              <a:rPr lang="en-US" sz="2400" dirty="0" smtClean="0">
                <a:solidFill>
                  <a:srgbClr val="002060"/>
                </a:solidFill>
              </a:rPr>
              <a:t> </a:t>
            </a:r>
            <a:r>
              <a:rPr lang="en-US" sz="2400" dirty="0" err="1" smtClean="0">
                <a:solidFill>
                  <a:srgbClr val="002060"/>
                </a:solidFill>
              </a:rPr>
              <a:t>dapat</a:t>
            </a:r>
            <a:r>
              <a:rPr lang="en-US" sz="2400" dirty="0" smtClean="0">
                <a:solidFill>
                  <a:srgbClr val="002060"/>
                </a:solidFill>
              </a:rPr>
              <a:t> </a:t>
            </a:r>
            <a:r>
              <a:rPr lang="en-US" sz="2400" dirty="0" err="1" smtClean="0">
                <a:solidFill>
                  <a:srgbClr val="002060"/>
                </a:solidFill>
              </a:rPr>
              <a:t>dilihat</a:t>
            </a:r>
            <a:r>
              <a:rPr lang="en-US" sz="2400" dirty="0" smtClean="0">
                <a:solidFill>
                  <a:srgbClr val="002060"/>
                </a:solidFill>
              </a:rPr>
              <a:t>, </a:t>
            </a:r>
            <a:r>
              <a:rPr lang="en-US" sz="2400" dirty="0" err="1" smtClean="0">
                <a:solidFill>
                  <a:srgbClr val="002060"/>
                </a:solidFill>
              </a:rPr>
              <a:t>disentuh</a:t>
            </a:r>
            <a:r>
              <a:rPr lang="en-US" sz="2400" dirty="0" smtClean="0">
                <a:solidFill>
                  <a:srgbClr val="002060"/>
                </a:solidFill>
              </a:rPr>
              <a:t> </a:t>
            </a:r>
            <a:r>
              <a:rPr lang="en-US" sz="2400" dirty="0" err="1" smtClean="0">
                <a:solidFill>
                  <a:srgbClr val="002060"/>
                </a:solidFill>
              </a:rPr>
              <a:t>atau</a:t>
            </a:r>
            <a:r>
              <a:rPr lang="en-US" sz="2400" dirty="0" smtClean="0">
                <a:solidFill>
                  <a:srgbClr val="002060"/>
                </a:solidFill>
              </a:rPr>
              <a:t> </a:t>
            </a:r>
            <a:r>
              <a:rPr lang="en-US" sz="2400" dirty="0" err="1" smtClean="0">
                <a:solidFill>
                  <a:srgbClr val="002060"/>
                </a:solidFill>
              </a:rPr>
              <a:t>didengar</a:t>
            </a:r>
            <a:r>
              <a:rPr lang="en-US" sz="2400" dirty="0" smtClean="0">
                <a:solidFill>
                  <a:srgbClr val="002060"/>
                </a:solidFill>
              </a:rPr>
              <a:t>, </a:t>
            </a:r>
            <a:r>
              <a:rPr lang="en-US" sz="2400" dirty="0" err="1" smtClean="0">
                <a:solidFill>
                  <a:srgbClr val="002060"/>
                </a:solidFill>
              </a:rPr>
              <a:t>tetapi</a:t>
            </a:r>
            <a:r>
              <a:rPr lang="en-US" sz="2400" dirty="0" smtClean="0">
                <a:solidFill>
                  <a:srgbClr val="002060"/>
                </a:solidFill>
              </a:rPr>
              <a:t> </a:t>
            </a:r>
            <a:r>
              <a:rPr lang="en-US" sz="2400" dirty="0" err="1" smtClean="0">
                <a:solidFill>
                  <a:srgbClr val="002060"/>
                </a:solidFill>
              </a:rPr>
              <a:t>juga</a:t>
            </a:r>
            <a:r>
              <a:rPr lang="en-US" sz="2400" dirty="0" smtClean="0">
                <a:solidFill>
                  <a:srgbClr val="002060"/>
                </a:solidFill>
              </a:rPr>
              <a:t> </a:t>
            </a:r>
            <a:r>
              <a:rPr lang="en-US" sz="2400" dirty="0" err="1" smtClean="0">
                <a:solidFill>
                  <a:srgbClr val="002060"/>
                </a:solidFill>
              </a:rPr>
              <a:t>mencakup</a:t>
            </a:r>
            <a:r>
              <a:rPr lang="en-US" sz="2400" dirty="0" smtClean="0">
                <a:solidFill>
                  <a:srgbClr val="002060"/>
                </a:solidFill>
              </a:rPr>
              <a:t> </a:t>
            </a:r>
            <a:r>
              <a:rPr lang="en-US" sz="2400" dirty="0" err="1" smtClean="0">
                <a:solidFill>
                  <a:srgbClr val="002060"/>
                </a:solidFill>
              </a:rPr>
              <a:t>konsep,kebutuhan</a:t>
            </a:r>
            <a:r>
              <a:rPr lang="en-US" sz="2400" dirty="0" smtClean="0">
                <a:solidFill>
                  <a:srgbClr val="002060"/>
                </a:solidFill>
              </a:rPr>
              <a:t> user </a:t>
            </a:r>
            <a:r>
              <a:rPr lang="en-US" sz="2400" dirty="0" err="1" smtClean="0">
                <a:solidFill>
                  <a:srgbClr val="002060"/>
                </a:solidFill>
              </a:rPr>
              <a:t>untuk</a:t>
            </a:r>
            <a:r>
              <a:rPr lang="en-US" sz="2400" dirty="0" smtClean="0">
                <a:solidFill>
                  <a:srgbClr val="002060"/>
                </a:solidFill>
              </a:rPr>
              <a:t> </a:t>
            </a:r>
            <a:r>
              <a:rPr lang="en-US" sz="2400" dirty="0" err="1" smtClean="0">
                <a:solidFill>
                  <a:srgbClr val="002060"/>
                </a:solidFill>
              </a:rPr>
              <a:t>mengetahui</a:t>
            </a:r>
            <a:r>
              <a:rPr lang="id-ID" sz="2400" dirty="0" smtClean="0">
                <a:solidFill>
                  <a:srgbClr val="002060"/>
                </a:solidFill>
              </a:rPr>
              <a:t> kinerja</a:t>
            </a:r>
            <a:r>
              <a:rPr lang="en-US" sz="2400" dirty="0" smtClean="0">
                <a:solidFill>
                  <a:srgbClr val="002060"/>
                </a:solidFill>
              </a:rPr>
              <a:t> </a:t>
            </a:r>
            <a:r>
              <a:rPr lang="en-US" sz="2400" dirty="0" err="1" smtClean="0">
                <a:solidFill>
                  <a:srgbClr val="002060"/>
                </a:solidFill>
              </a:rPr>
              <a:t>sistem</a:t>
            </a:r>
            <a:r>
              <a:rPr lang="en-US" sz="2400" dirty="0" smtClean="0">
                <a:solidFill>
                  <a:srgbClr val="002060"/>
                </a:solidFill>
              </a:rPr>
              <a:t> </a:t>
            </a:r>
            <a:r>
              <a:rPr lang="en-US" sz="2400" dirty="0" err="1" smtClean="0">
                <a:solidFill>
                  <a:srgbClr val="002060"/>
                </a:solidFill>
              </a:rPr>
              <a:t>komputer</a:t>
            </a:r>
            <a:r>
              <a:rPr lang="en-US" sz="2400" dirty="0" smtClean="0">
                <a:solidFill>
                  <a:srgbClr val="002060"/>
                </a:solidFill>
              </a:rPr>
              <a:t>, </a:t>
            </a:r>
            <a:r>
              <a:rPr lang="en-US" sz="2400" dirty="0" err="1" smtClean="0">
                <a:solidFill>
                  <a:srgbClr val="002060"/>
                </a:solidFill>
              </a:rPr>
              <a:t>dan</a:t>
            </a:r>
            <a:r>
              <a:rPr lang="en-US" sz="2400" dirty="0" smtClean="0">
                <a:solidFill>
                  <a:srgbClr val="002060"/>
                </a:solidFill>
              </a:rPr>
              <a:t> </a:t>
            </a:r>
            <a:r>
              <a:rPr lang="en-US" sz="2400" dirty="0" err="1" smtClean="0">
                <a:solidFill>
                  <a:srgbClr val="002060"/>
                </a:solidFill>
              </a:rPr>
              <a:t>harus</a:t>
            </a:r>
            <a:r>
              <a:rPr lang="en-US" sz="2400" dirty="0" smtClean="0">
                <a:solidFill>
                  <a:srgbClr val="002060"/>
                </a:solidFill>
              </a:rPr>
              <a:t> </a:t>
            </a:r>
            <a:r>
              <a:rPr lang="en-US" sz="2400" dirty="0" err="1" smtClean="0">
                <a:solidFill>
                  <a:srgbClr val="002060"/>
                </a:solidFill>
              </a:rPr>
              <a:t>dibuat</a:t>
            </a:r>
            <a:r>
              <a:rPr lang="en-US" sz="2400" dirty="0" smtClean="0">
                <a:solidFill>
                  <a:srgbClr val="002060"/>
                </a:solidFill>
              </a:rPr>
              <a:t> </a:t>
            </a:r>
            <a:r>
              <a:rPr lang="en-US" sz="2400" dirty="0" err="1" smtClean="0">
                <a:solidFill>
                  <a:srgbClr val="002060"/>
                </a:solidFill>
              </a:rPr>
              <a:t>terintegrasi</a:t>
            </a:r>
            <a:r>
              <a:rPr lang="en-US" sz="2400" dirty="0" smtClean="0">
                <a:solidFill>
                  <a:srgbClr val="002060"/>
                </a:solidFill>
              </a:rPr>
              <a:t> </a:t>
            </a:r>
            <a:r>
              <a:rPr lang="en-US" sz="2400" dirty="0" err="1" smtClean="0">
                <a:solidFill>
                  <a:srgbClr val="002060"/>
                </a:solidFill>
              </a:rPr>
              <a:t>ke</a:t>
            </a:r>
            <a:r>
              <a:rPr lang="en-US" sz="2400" dirty="0" smtClean="0">
                <a:solidFill>
                  <a:srgbClr val="002060"/>
                </a:solidFill>
              </a:rPr>
              <a:t> </a:t>
            </a:r>
            <a:r>
              <a:rPr lang="en-US" sz="2400" dirty="0" err="1" smtClean="0">
                <a:solidFill>
                  <a:srgbClr val="002060"/>
                </a:solidFill>
              </a:rPr>
              <a:t>seluruh</a:t>
            </a:r>
            <a:r>
              <a:rPr lang="en-US" sz="2400" dirty="0" smtClean="0">
                <a:solidFill>
                  <a:srgbClr val="002060"/>
                </a:solidFill>
              </a:rPr>
              <a:t> </a:t>
            </a:r>
            <a:r>
              <a:rPr lang="en-US" sz="2400" dirty="0" err="1" smtClean="0">
                <a:solidFill>
                  <a:srgbClr val="002060"/>
                </a:solidFill>
              </a:rPr>
              <a:t>sistem</a:t>
            </a:r>
            <a:r>
              <a:rPr lang="en-US" sz="2400" dirty="0" smtClean="0">
                <a:solidFill>
                  <a:srgbClr val="002060"/>
                </a:solidFill>
              </a:rPr>
              <a:t>.</a:t>
            </a:r>
          </a:p>
          <a:p>
            <a:pPr marL="114300" indent="0" algn="just">
              <a:buNone/>
            </a:pPr>
            <a:endParaRPr lang="id-ID" sz="2400" dirty="0" smtClean="0">
              <a:solidFill>
                <a:srgbClr val="002060"/>
              </a:solidFill>
            </a:endParaRPr>
          </a:p>
          <a:p>
            <a:pPr algn="just">
              <a:buFont typeface="Wingdings" panose="05000000000000000000" pitchFamily="2" charset="2"/>
              <a:buChar char="q"/>
            </a:pPr>
            <a:r>
              <a:rPr lang="id-ID" sz="2400" i="1" dirty="0" smtClean="0">
                <a:solidFill>
                  <a:srgbClr val="002060"/>
                </a:solidFill>
              </a:rPr>
              <a:t>Interface</a:t>
            </a:r>
            <a:r>
              <a:rPr lang="id-ID" sz="2400" dirty="0" smtClean="0">
                <a:solidFill>
                  <a:srgbClr val="002060"/>
                </a:solidFill>
              </a:rPr>
              <a:t> dibuat harus dapat </a:t>
            </a:r>
            <a:r>
              <a:rPr lang="id-ID" sz="2400" b="1" dirty="0" smtClean="0">
                <a:solidFill>
                  <a:srgbClr val="002060"/>
                </a:solidFill>
                <a:effectLst>
                  <a:outerShdw blurRad="38100" dist="38100" dir="2700000" algn="tl">
                    <a:srgbClr val="000000">
                      <a:alpha val="43137"/>
                    </a:srgbClr>
                  </a:outerShdw>
                </a:effectLst>
              </a:rPr>
              <a:t>memudahkan pengguna</a:t>
            </a:r>
            <a:r>
              <a:rPr lang="id-ID" b="1" dirty="0" smtClean="0">
                <a:solidFill>
                  <a:srgbClr val="002060"/>
                </a:solidFill>
                <a:effectLst>
                  <a:outerShdw blurRad="38100" dist="38100" dir="2700000" algn="tl">
                    <a:srgbClr val="000000">
                      <a:alpha val="43137"/>
                    </a:srgbClr>
                  </a:outerShdw>
                </a:effectLst>
              </a:rPr>
              <a:t>.</a:t>
            </a:r>
            <a:endParaRPr lang="en-US" b="1" dirty="0" smtClean="0">
              <a:solidFill>
                <a:srgbClr val="002060"/>
              </a:solidFill>
              <a:effectLst>
                <a:outerShdw blurRad="38100" dist="38100" dir="2700000" algn="tl">
                  <a:srgbClr val="000000">
                    <a:alpha val="43137"/>
                  </a:srgbClr>
                </a:outerShdw>
              </a:effectLst>
            </a:endParaRPr>
          </a:p>
          <a:p>
            <a:endParaRPr lang="id-ID" dirty="0"/>
          </a:p>
        </p:txBody>
      </p:sp>
    </p:spTree>
    <p:extLst>
      <p:ext uri="{BB962C8B-B14F-4D97-AF65-F5344CB8AC3E}">
        <p14:creationId xmlns:p14="http://schemas.microsoft.com/office/powerpoint/2010/main" val="3246482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effectLst>
                  <a:outerShdw blurRad="38100" dist="38100" dir="2700000" algn="tl">
                    <a:srgbClr val="000000">
                      <a:alpha val="43137"/>
                    </a:srgbClr>
                  </a:outerShdw>
                </a:effectLst>
              </a:rPr>
              <a:t>Bidang Ilmu yang Berperan</a:t>
            </a:r>
            <a:endParaRPr lang="id-ID"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fontAlgn="auto">
              <a:spcAft>
                <a:spcPts val="0"/>
              </a:spcAft>
              <a:buFont typeface="Wingdings" panose="05000000000000000000" pitchFamily="2" charset="2"/>
              <a:buChar char="q"/>
              <a:defRPr/>
            </a:pPr>
            <a:r>
              <a:rPr lang="en-US" sz="2400" dirty="0" err="1">
                <a:solidFill>
                  <a:srgbClr val="002060"/>
                </a:solidFill>
                <a:effectLst>
                  <a:outerShdw blurRad="38100" dist="38100" dir="2700000" algn="tl">
                    <a:srgbClr val="000000">
                      <a:alpha val="43137"/>
                    </a:srgbClr>
                  </a:outerShdw>
                </a:effectLst>
              </a:rPr>
              <a:t>Teknik</a:t>
            </a:r>
            <a:r>
              <a:rPr lang="en-US" sz="2400" dirty="0">
                <a:solidFill>
                  <a:srgbClr val="002060"/>
                </a:solidFill>
                <a:effectLst>
                  <a:outerShdw blurRad="38100" dist="38100" dir="2700000" algn="tl">
                    <a:srgbClr val="000000">
                      <a:alpha val="43137"/>
                    </a:srgbClr>
                  </a:outerShdw>
                </a:effectLst>
              </a:rPr>
              <a:t> </a:t>
            </a:r>
            <a:r>
              <a:rPr lang="en-US" sz="2400" dirty="0" err="1">
                <a:solidFill>
                  <a:srgbClr val="002060"/>
                </a:solidFill>
                <a:effectLst>
                  <a:outerShdw blurRad="38100" dist="38100" dir="2700000" algn="tl">
                    <a:srgbClr val="000000">
                      <a:alpha val="43137"/>
                    </a:srgbClr>
                  </a:outerShdw>
                </a:effectLst>
              </a:rPr>
              <a:t>Elektronika</a:t>
            </a:r>
            <a:r>
              <a:rPr lang="en-US" sz="2400" dirty="0">
                <a:solidFill>
                  <a:srgbClr val="002060"/>
                </a:solidFill>
                <a:effectLst>
                  <a:outerShdw blurRad="38100" dist="38100" dir="2700000" algn="tl">
                    <a:srgbClr val="000000">
                      <a:alpha val="43137"/>
                    </a:srgbClr>
                  </a:outerShdw>
                </a:effectLst>
              </a:rPr>
              <a:t>/ </a:t>
            </a:r>
            <a:r>
              <a:rPr lang="en-US" sz="2400" dirty="0" err="1">
                <a:solidFill>
                  <a:srgbClr val="002060"/>
                </a:solidFill>
                <a:effectLst>
                  <a:outerShdw blurRad="38100" dist="38100" dir="2700000" algn="tl">
                    <a:srgbClr val="000000">
                      <a:alpha val="43137"/>
                    </a:srgbClr>
                  </a:outerShdw>
                </a:effectLst>
              </a:rPr>
              <a:t>Ilmu</a:t>
            </a:r>
            <a:r>
              <a:rPr lang="en-US" sz="2400" dirty="0">
                <a:solidFill>
                  <a:srgbClr val="002060"/>
                </a:solidFill>
                <a:effectLst>
                  <a:outerShdw blurRad="38100" dist="38100" dir="2700000" algn="tl">
                    <a:srgbClr val="000000">
                      <a:alpha val="43137"/>
                    </a:srgbClr>
                  </a:outerShdw>
                </a:effectLst>
              </a:rPr>
              <a:t> </a:t>
            </a:r>
            <a:r>
              <a:rPr lang="en-US" sz="2400" dirty="0" err="1">
                <a:solidFill>
                  <a:srgbClr val="002060"/>
                </a:solidFill>
                <a:effectLst>
                  <a:outerShdw blurRad="38100" dist="38100" dir="2700000" algn="tl">
                    <a:srgbClr val="000000">
                      <a:alpha val="43137"/>
                    </a:srgbClr>
                  </a:outerShdw>
                </a:effectLst>
              </a:rPr>
              <a:t>Komputer</a:t>
            </a:r>
            <a:r>
              <a:rPr lang="en-US" sz="2400" dirty="0">
                <a:solidFill>
                  <a:srgbClr val="002060"/>
                </a:solidFill>
              </a:rPr>
              <a:t>, </a:t>
            </a:r>
            <a:r>
              <a:rPr lang="sv-SE" sz="2400" dirty="0">
                <a:solidFill>
                  <a:srgbClr val="002060"/>
                </a:solidFill>
              </a:rPr>
              <a:t>memberikan kerangka kerja untuk dapat merancang sistem </a:t>
            </a:r>
            <a:r>
              <a:rPr lang="id-ID" sz="2400" dirty="0" smtClean="0">
                <a:solidFill>
                  <a:srgbClr val="002060"/>
                </a:solidFill>
              </a:rPr>
              <a:t>komputer</a:t>
            </a:r>
            <a:endParaRPr lang="sv-SE" sz="2400" dirty="0">
              <a:solidFill>
                <a:srgbClr val="002060"/>
              </a:solidFill>
            </a:endParaRPr>
          </a:p>
          <a:p>
            <a:pPr algn="just" fontAlgn="auto">
              <a:spcAft>
                <a:spcPts val="0"/>
              </a:spcAft>
              <a:buFont typeface="Wingdings" panose="05000000000000000000" pitchFamily="2" charset="2"/>
              <a:buChar char="q"/>
              <a:defRPr/>
            </a:pPr>
            <a:r>
              <a:rPr lang="sv-SE" sz="2400" dirty="0">
                <a:solidFill>
                  <a:srgbClr val="002060"/>
                </a:solidFill>
                <a:effectLst>
                  <a:outerShdw blurRad="38100" dist="38100" dir="2700000" algn="tl">
                    <a:srgbClr val="000000">
                      <a:alpha val="43137"/>
                    </a:srgbClr>
                  </a:outerShdw>
                </a:effectLst>
              </a:rPr>
              <a:t>Psikologi</a:t>
            </a:r>
            <a:r>
              <a:rPr lang="sv-SE" sz="2400" dirty="0">
                <a:solidFill>
                  <a:srgbClr val="002060"/>
                </a:solidFill>
              </a:rPr>
              <a:t>,</a:t>
            </a:r>
            <a:r>
              <a:rPr lang="en-US" sz="2400" dirty="0" err="1">
                <a:solidFill>
                  <a:srgbClr val="002060"/>
                </a:solidFill>
              </a:rPr>
              <a:t>memahami</a:t>
            </a:r>
            <a:r>
              <a:rPr lang="en-US" sz="2400" dirty="0">
                <a:solidFill>
                  <a:srgbClr val="002060"/>
                </a:solidFill>
              </a:rPr>
              <a:t> </a:t>
            </a:r>
            <a:r>
              <a:rPr lang="en-US" sz="2400" dirty="0" err="1">
                <a:solidFill>
                  <a:srgbClr val="002060"/>
                </a:solidFill>
              </a:rPr>
              <a:t>sifat</a:t>
            </a:r>
            <a:r>
              <a:rPr lang="en-US" sz="2400" dirty="0">
                <a:solidFill>
                  <a:srgbClr val="002060"/>
                </a:solidFill>
              </a:rPr>
              <a:t> &amp; </a:t>
            </a:r>
            <a:r>
              <a:rPr lang="en-US" sz="2400" dirty="0" err="1">
                <a:solidFill>
                  <a:srgbClr val="002060"/>
                </a:solidFill>
              </a:rPr>
              <a:t>kebiasaan</a:t>
            </a:r>
            <a:r>
              <a:rPr lang="en-US" sz="2400" dirty="0">
                <a:solidFill>
                  <a:srgbClr val="002060"/>
                </a:solidFill>
              </a:rPr>
              <a:t>, </a:t>
            </a:r>
            <a:r>
              <a:rPr lang="en-US" sz="2400" dirty="0" err="1">
                <a:solidFill>
                  <a:srgbClr val="002060"/>
                </a:solidFill>
              </a:rPr>
              <a:t>persepsi</a:t>
            </a:r>
            <a:r>
              <a:rPr lang="en-US" sz="2400" dirty="0">
                <a:solidFill>
                  <a:srgbClr val="002060"/>
                </a:solidFill>
              </a:rPr>
              <a:t> &amp; </a:t>
            </a:r>
            <a:r>
              <a:rPr lang="en-US" sz="2400" dirty="0" err="1">
                <a:solidFill>
                  <a:srgbClr val="002060"/>
                </a:solidFill>
              </a:rPr>
              <a:t>pengolahan</a:t>
            </a:r>
            <a:r>
              <a:rPr lang="en-US" sz="2400" dirty="0">
                <a:solidFill>
                  <a:srgbClr val="002060"/>
                </a:solidFill>
              </a:rPr>
              <a:t> </a:t>
            </a:r>
            <a:r>
              <a:rPr lang="en-US" sz="2400" dirty="0" err="1">
                <a:solidFill>
                  <a:srgbClr val="002060"/>
                </a:solidFill>
              </a:rPr>
              <a:t>kognitif</a:t>
            </a:r>
            <a:r>
              <a:rPr lang="en-US" sz="2400" dirty="0">
                <a:solidFill>
                  <a:srgbClr val="002060"/>
                </a:solidFill>
              </a:rPr>
              <a:t>, </a:t>
            </a:r>
            <a:r>
              <a:rPr lang="en-US" sz="2400" dirty="0" err="1">
                <a:solidFill>
                  <a:srgbClr val="002060"/>
                </a:solidFill>
              </a:rPr>
              <a:t>ketrampilan</a:t>
            </a:r>
            <a:r>
              <a:rPr lang="en-US" sz="2400" dirty="0">
                <a:solidFill>
                  <a:srgbClr val="002060"/>
                </a:solidFill>
              </a:rPr>
              <a:t> </a:t>
            </a:r>
            <a:r>
              <a:rPr lang="en-US" sz="2400" dirty="0" err="1">
                <a:solidFill>
                  <a:srgbClr val="002060"/>
                </a:solidFill>
              </a:rPr>
              <a:t>motorik</a:t>
            </a:r>
            <a:r>
              <a:rPr lang="en-US" sz="2400" dirty="0">
                <a:solidFill>
                  <a:srgbClr val="002060"/>
                </a:solidFill>
              </a:rPr>
              <a:t> </a:t>
            </a:r>
            <a:r>
              <a:rPr lang="en-US" sz="2400" dirty="0" err="1">
                <a:solidFill>
                  <a:srgbClr val="002060"/>
                </a:solidFill>
              </a:rPr>
              <a:t>pengguna</a:t>
            </a:r>
            <a:endParaRPr lang="en-US" sz="2400" dirty="0">
              <a:solidFill>
                <a:srgbClr val="002060"/>
              </a:solidFill>
            </a:endParaRPr>
          </a:p>
          <a:p>
            <a:pPr algn="just" fontAlgn="auto">
              <a:spcAft>
                <a:spcPts val="0"/>
              </a:spcAft>
              <a:buFont typeface="Wingdings" panose="05000000000000000000" pitchFamily="2" charset="2"/>
              <a:buChar char="q"/>
              <a:defRPr/>
            </a:pPr>
            <a:r>
              <a:rPr lang="en-US" sz="2400" dirty="0" err="1">
                <a:solidFill>
                  <a:srgbClr val="002060"/>
                </a:solidFill>
                <a:effectLst>
                  <a:outerShdw blurRad="38100" dist="38100" dir="2700000" algn="tl">
                    <a:srgbClr val="000000">
                      <a:alpha val="43137"/>
                    </a:srgbClr>
                  </a:outerShdw>
                </a:effectLst>
              </a:rPr>
              <a:t>Perancangan</a:t>
            </a:r>
            <a:r>
              <a:rPr lang="en-US" sz="2400" dirty="0">
                <a:solidFill>
                  <a:srgbClr val="002060"/>
                </a:solidFill>
                <a:effectLst>
                  <a:outerShdw blurRad="38100" dist="38100" dir="2700000" algn="tl">
                    <a:srgbClr val="000000">
                      <a:alpha val="43137"/>
                    </a:srgbClr>
                  </a:outerShdw>
                </a:effectLst>
              </a:rPr>
              <a:t> </a:t>
            </a:r>
            <a:r>
              <a:rPr lang="en-US" sz="2400" dirty="0" err="1">
                <a:solidFill>
                  <a:srgbClr val="002060"/>
                </a:solidFill>
                <a:effectLst>
                  <a:outerShdw blurRad="38100" dist="38100" dir="2700000" algn="tl">
                    <a:srgbClr val="000000">
                      <a:alpha val="43137"/>
                    </a:srgbClr>
                  </a:outerShdw>
                </a:effectLst>
              </a:rPr>
              <a:t>Grafis</a:t>
            </a:r>
            <a:r>
              <a:rPr lang="en-US" sz="2400" dirty="0">
                <a:solidFill>
                  <a:srgbClr val="002060"/>
                </a:solidFill>
                <a:effectLst>
                  <a:outerShdw blurRad="38100" dist="38100" dir="2700000" algn="tl">
                    <a:srgbClr val="000000">
                      <a:alpha val="43137"/>
                    </a:srgbClr>
                  </a:outerShdw>
                </a:effectLst>
              </a:rPr>
              <a:t> </a:t>
            </a:r>
            <a:r>
              <a:rPr lang="en-US" sz="2400" dirty="0" err="1">
                <a:solidFill>
                  <a:srgbClr val="002060"/>
                </a:solidFill>
                <a:effectLst>
                  <a:outerShdw blurRad="38100" dist="38100" dir="2700000" algn="tl">
                    <a:srgbClr val="000000">
                      <a:alpha val="43137"/>
                    </a:srgbClr>
                  </a:outerShdw>
                </a:effectLst>
              </a:rPr>
              <a:t>dan</a:t>
            </a:r>
            <a:r>
              <a:rPr lang="en-US" sz="2400" dirty="0">
                <a:solidFill>
                  <a:srgbClr val="002060"/>
                </a:solidFill>
                <a:effectLst>
                  <a:outerShdw blurRad="38100" dist="38100" dir="2700000" algn="tl">
                    <a:srgbClr val="000000">
                      <a:alpha val="43137"/>
                    </a:srgbClr>
                  </a:outerShdw>
                </a:effectLst>
              </a:rPr>
              <a:t> </a:t>
            </a:r>
            <a:r>
              <a:rPr lang="en-US" sz="2400" dirty="0" err="1">
                <a:solidFill>
                  <a:srgbClr val="002060"/>
                </a:solidFill>
                <a:effectLst>
                  <a:outerShdw blurRad="38100" dist="38100" dir="2700000" algn="tl">
                    <a:srgbClr val="000000">
                      <a:alpha val="43137"/>
                    </a:srgbClr>
                  </a:outerShdw>
                </a:effectLst>
              </a:rPr>
              <a:t>tipografi</a:t>
            </a:r>
            <a:r>
              <a:rPr lang="en-US" sz="2400" dirty="0">
                <a:solidFill>
                  <a:srgbClr val="002060"/>
                </a:solidFill>
              </a:rPr>
              <a:t>, </a:t>
            </a:r>
            <a:r>
              <a:rPr lang="en-US" sz="2400" dirty="0" err="1">
                <a:solidFill>
                  <a:srgbClr val="002060"/>
                </a:solidFill>
              </a:rPr>
              <a:t>sebuah</a:t>
            </a:r>
            <a:r>
              <a:rPr lang="en-US" sz="2400" dirty="0">
                <a:solidFill>
                  <a:srgbClr val="002060"/>
                </a:solidFill>
              </a:rPr>
              <a:t> </a:t>
            </a:r>
            <a:r>
              <a:rPr lang="en-US" sz="2400" dirty="0" err="1">
                <a:solidFill>
                  <a:srgbClr val="002060"/>
                </a:solidFill>
              </a:rPr>
              <a:t>gambar</a:t>
            </a:r>
            <a:r>
              <a:rPr lang="en-US" sz="2400" dirty="0">
                <a:solidFill>
                  <a:srgbClr val="002060"/>
                </a:solidFill>
              </a:rPr>
              <a:t> </a:t>
            </a:r>
            <a:r>
              <a:rPr lang="en-US" sz="2400" dirty="0" smtClean="0">
                <a:solidFill>
                  <a:srgbClr val="002060"/>
                </a:solidFill>
              </a:rPr>
              <a:t>d</a:t>
            </a:r>
            <a:r>
              <a:rPr lang="id-ID" sz="2400" dirty="0" smtClean="0">
                <a:solidFill>
                  <a:srgbClr val="002060"/>
                </a:solidFill>
              </a:rPr>
              <a:t>a</a:t>
            </a:r>
            <a:r>
              <a:rPr lang="en-US" sz="2400" dirty="0" smtClean="0">
                <a:solidFill>
                  <a:srgbClr val="002060"/>
                </a:solidFill>
              </a:rPr>
              <a:t>p</a:t>
            </a:r>
            <a:r>
              <a:rPr lang="id-ID" sz="2400" dirty="0" smtClean="0">
                <a:solidFill>
                  <a:srgbClr val="002060"/>
                </a:solidFill>
              </a:rPr>
              <a:t>a</a:t>
            </a:r>
            <a:r>
              <a:rPr lang="en-US" sz="2400" dirty="0" smtClean="0">
                <a:solidFill>
                  <a:srgbClr val="002060"/>
                </a:solidFill>
              </a:rPr>
              <a:t>t </a:t>
            </a:r>
            <a:r>
              <a:rPr lang="en-US" sz="2400" dirty="0" err="1">
                <a:solidFill>
                  <a:srgbClr val="002060"/>
                </a:solidFill>
              </a:rPr>
              <a:t>bermakna</a:t>
            </a:r>
            <a:r>
              <a:rPr lang="en-US" sz="2400" dirty="0">
                <a:solidFill>
                  <a:srgbClr val="002060"/>
                </a:solidFill>
              </a:rPr>
              <a:t> </a:t>
            </a:r>
            <a:r>
              <a:rPr lang="en-US" sz="2400" dirty="0" err="1">
                <a:solidFill>
                  <a:srgbClr val="002060"/>
                </a:solidFill>
              </a:rPr>
              <a:t>sama</a:t>
            </a:r>
            <a:r>
              <a:rPr lang="en-US" sz="2400" dirty="0">
                <a:solidFill>
                  <a:srgbClr val="002060"/>
                </a:solidFill>
              </a:rPr>
              <a:t> </a:t>
            </a:r>
            <a:r>
              <a:rPr lang="en-US" sz="2400" dirty="0" err="1">
                <a:solidFill>
                  <a:srgbClr val="002060"/>
                </a:solidFill>
              </a:rPr>
              <a:t>dengan</a:t>
            </a:r>
            <a:r>
              <a:rPr lang="en-US" sz="2400" dirty="0">
                <a:solidFill>
                  <a:srgbClr val="002060"/>
                </a:solidFill>
              </a:rPr>
              <a:t> </a:t>
            </a:r>
            <a:r>
              <a:rPr lang="en-US" sz="2400" dirty="0" err="1">
                <a:solidFill>
                  <a:srgbClr val="002060"/>
                </a:solidFill>
              </a:rPr>
              <a:t>seribu</a:t>
            </a:r>
            <a:r>
              <a:rPr lang="en-US" sz="2400" dirty="0">
                <a:solidFill>
                  <a:srgbClr val="002060"/>
                </a:solidFill>
              </a:rPr>
              <a:t> kata. </a:t>
            </a:r>
            <a:r>
              <a:rPr lang="en-US" sz="2400" dirty="0" err="1">
                <a:solidFill>
                  <a:srgbClr val="002060"/>
                </a:solidFill>
              </a:rPr>
              <a:t>Gambar</a:t>
            </a:r>
            <a:r>
              <a:rPr lang="en-US" sz="2400" dirty="0">
                <a:solidFill>
                  <a:srgbClr val="002060"/>
                </a:solidFill>
              </a:rPr>
              <a:t> </a:t>
            </a:r>
            <a:r>
              <a:rPr lang="en-US" sz="2400" dirty="0" err="1">
                <a:solidFill>
                  <a:srgbClr val="002060"/>
                </a:solidFill>
              </a:rPr>
              <a:t>dpt</a:t>
            </a:r>
            <a:r>
              <a:rPr lang="en-US" sz="2400" dirty="0">
                <a:solidFill>
                  <a:srgbClr val="002060"/>
                </a:solidFill>
              </a:rPr>
              <a:t> </a:t>
            </a:r>
            <a:r>
              <a:rPr lang="en-US" sz="2400" dirty="0" err="1">
                <a:solidFill>
                  <a:srgbClr val="002060"/>
                </a:solidFill>
              </a:rPr>
              <a:t>digunakan</a:t>
            </a:r>
            <a:r>
              <a:rPr lang="en-US" sz="2400" dirty="0">
                <a:solidFill>
                  <a:srgbClr val="002060"/>
                </a:solidFill>
              </a:rPr>
              <a:t> </a:t>
            </a:r>
            <a:r>
              <a:rPr lang="en-US" sz="2400" dirty="0" smtClean="0">
                <a:solidFill>
                  <a:srgbClr val="002060"/>
                </a:solidFill>
              </a:rPr>
              <a:t>s</a:t>
            </a:r>
            <a:r>
              <a:rPr lang="id-ID" sz="2400" dirty="0" smtClean="0">
                <a:solidFill>
                  <a:srgbClr val="002060"/>
                </a:solidFill>
              </a:rPr>
              <a:t>e</a:t>
            </a:r>
            <a:r>
              <a:rPr lang="en-US" sz="2400" dirty="0" smtClean="0">
                <a:solidFill>
                  <a:srgbClr val="002060"/>
                </a:solidFill>
              </a:rPr>
              <a:t>b</a:t>
            </a:r>
            <a:r>
              <a:rPr lang="id-ID" sz="2400" dirty="0" smtClean="0">
                <a:solidFill>
                  <a:srgbClr val="002060"/>
                </a:solidFill>
              </a:rPr>
              <a:t>a</a:t>
            </a:r>
            <a:r>
              <a:rPr lang="en-US" sz="2400" dirty="0" smtClean="0">
                <a:solidFill>
                  <a:srgbClr val="002060"/>
                </a:solidFill>
              </a:rPr>
              <a:t>g</a:t>
            </a:r>
            <a:r>
              <a:rPr lang="id-ID" sz="2400" dirty="0" smtClean="0">
                <a:solidFill>
                  <a:srgbClr val="002060"/>
                </a:solidFill>
              </a:rPr>
              <a:t>ai</a:t>
            </a:r>
            <a:r>
              <a:rPr lang="en-US" sz="2400" dirty="0" smtClean="0">
                <a:solidFill>
                  <a:srgbClr val="002060"/>
                </a:solidFill>
              </a:rPr>
              <a:t>  </a:t>
            </a:r>
            <a:r>
              <a:rPr lang="en-US" sz="2400" dirty="0" err="1">
                <a:solidFill>
                  <a:srgbClr val="002060"/>
                </a:solidFill>
              </a:rPr>
              <a:t>sarana</a:t>
            </a:r>
            <a:r>
              <a:rPr lang="en-US" sz="2400" dirty="0">
                <a:solidFill>
                  <a:srgbClr val="002060"/>
                </a:solidFill>
              </a:rPr>
              <a:t> </a:t>
            </a:r>
            <a:r>
              <a:rPr lang="en-US" sz="2400" dirty="0" err="1">
                <a:solidFill>
                  <a:srgbClr val="002060"/>
                </a:solidFill>
              </a:rPr>
              <a:t>yg</a:t>
            </a:r>
            <a:r>
              <a:rPr lang="en-US" sz="2400" dirty="0">
                <a:solidFill>
                  <a:srgbClr val="002060"/>
                </a:solidFill>
              </a:rPr>
              <a:t> </a:t>
            </a:r>
            <a:r>
              <a:rPr lang="en-US" sz="2400" dirty="0" err="1">
                <a:solidFill>
                  <a:srgbClr val="002060"/>
                </a:solidFill>
              </a:rPr>
              <a:t>cukup</a:t>
            </a:r>
            <a:r>
              <a:rPr lang="en-US" sz="2400" dirty="0">
                <a:solidFill>
                  <a:srgbClr val="002060"/>
                </a:solidFill>
              </a:rPr>
              <a:t> </a:t>
            </a:r>
            <a:r>
              <a:rPr lang="en-US" sz="2400" dirty="0" err="1">
                <a:solidFill>
                  <a:srgbClr val="002060"/>
                </a:solidFill>
              </a:rPr>
              <a:t>efektif</a:t>
            </a:r>
            <a:r>
              <a:rPr lang="en-US" sz="2400" dirty="0">
                <a:solidFill>
                  <a:srgbClr val="002060"/>
                </a:solidFill>
              </a:rPr>
              <a:t> </a:t>
            </a:r>
            <a:r>
              <a:rPr lang="en-US" sz="2400" dirty="0" err="1">
                <a:solidFill>
                  <a:srgbClr val="002060"/>
                </a:solidFill>
              </a:rPr>
              <a:t>utk</a:t>
            </a:r>
            <a:r>
              <a:rPr lang="en-US" sz="2400" dirty="0">
                <a:solidFill>
                  <a:srgbClr val="002060"/>
                </a:solidFill>
              </a:rPr>
              <a:t> dialog </a:t>
            </a:r>
            <a:r>
              <a:rPr lang="en-US" sz="2400" dirty="0" err="1">
                <a:solidFill>
                  <a:srgbClr val="002060"/>
                </a:solidFill>
              </a:rPr>
              <a:t>antara</a:t>
            </a:r>
            <a:r>
              <a:rPr lang="en-US" sz="2400" dirty="0">
                <a:solidFill>
                  <a:srgbClr val="002060"/>
                </a:solidFill>
              </a:rPr>
              <a:t> </a:t>
            </a:r>
            <a:r>
              <a:rPr lang="en-US" sz="2400" dirty="0" err="1">
                <a:solidFill>
                  <a:srgbClr val="002060"/>
                </a:solidFill>
              </a:rPr>
              <a:t>manusia</a:t>
            </a:r>
            <a:r>
              <a:rPr lang="en-US" sz="2400" dirty="0">
                <a:solidFill>
                  <a:srgbClr val="002060"/>
                </a:solidFill>
              </a:rPr>
              <a:t> </a:t>
            </a:r>
            <a:r>
              <a:rPr lang="en-US" sz="2400" dirty="0" err="1">
                <a:solidFill>
                  <a:srgbClr val="002060"/>
                </a:solidFill>
              </a:rPr>
              <a:t>dan</a:t>
            </a:r>
            <a:r>
              <a:rPr lang="en-US" sz="2400" dirty="0">
                <a:solidFill>
                  <a:srgbClr val="002060"/>
                </a:solidFill>
              </a:rPr>
              <a:t> </a:t>
            </a:r>
            <a:r>
              <a:rPr lang="en-US" sz="2400" dirty="0" err="1">
                <a:solidFill>
                  <a:srgbClr val="002060"/>
                </a:solidFill>
              </a:rPr>
              <a:t>komputer</a:t>
            </a:r>
            <a:endParaRPr lang="en-US" sz="2400" dirty="0">
              <a:solidFill>
                <a:srgbClr val="002060"/>
              </a:solidFill>
            </a:endParaRPr>
          </a:p>
          <a:p>
            <a:pPr>
              <a:buFont typeface="Wingdings" panose="05000000000000000000" pitchFamily="2" charset="2"/>
              <a:buChar char="q"/>
            </a:pPr>
            <a:endParaRPr lang="id-ID" dirty="0">
              <a:solidFill>
                <a:srgbClr val="002060"/>
              </a:solidFill>
            </a:endParaRPr>
          </a:p>
        </p:txBody>
      </p:sp>
    </p:spTree>
    <p:extLst>
      <p:ext uri="{BB962C8B-B14F-4D97-AF65-F5344CB8AC3E}">
        <p14:creationId xmlns:p14="http://schemas.microsoft.com/office/powerpoint/2010/main" val="1450316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effectLst>
                  <a:outerShdw blurRad="38100" dist="38100" dir="2700000" algn="tl">
                    <a:srgbClr val="000000">
                      <a:alpha val="43137"/>
                    </a:srgbClr>
                  </a:outerShdw>
                </a:effectLst>
              </a:rPr>
              <a:t>Bidang Ilmu yang Berperan (2)</a:t>
            </a:r>
            <a:endParaRPr lang="id-ID" dirty="0"/>
          </a:p>
        </p:txBody>
      </p:sp>
      <p:sp>
        <p:nvSpPr>
          <p:cNvPr id="3" name="Content Placeholder 2"/>
          <p:cNvSpPr>
            <a:spLocks noGrp="1"/>
          </p:cNvSpPr>
          <p:nvPr>
            <p:ph idx="1"/>
          </p:nvPr>
        </p:nvSpPr>
        <p:spPr/>
        <p:txBody>
          <a:bodyPr/>
          <a:lstStyle/>
          <a:p>
            <a:pPr fontAlgn="auto">
              <a:spcAft>
                <a:spcPts val="0"/>
              </a:spcAft>
              <a:buFont typeface="Wingdings" panose="05000000000000000000" pitchFamily="2" charset="2"/>
              <a:buChar char="q"/>
              <a:defRPr/>
            </a:pPr>
            <a:r>
              <a:rPr lang="en-US" dirty="0" err="1">
                <a:solidFill>
                  <a:srgbClr val="002060"/>
                </a:solidFill>
                <a:effectLst>
                  <a:outerShdw blurRad="38100" dist="38100" dir="2700000" algn="tl">
                    <a:srgbClr val="000000">
                      <a:alpha val="43137"/>
                    </a:srgbClr>
                  </a:outerShdw>
                </a:effectLst>
              </a:rPr>
              <a:t>Ergonomik</a:t>
            </a:r>
            <a:r>
              <a:rPr lang="en-US" dirty="0">
                <a:solidFill>
                  <a:srgbClr val="002060"/>
                </a:solidFill>
              </a:rPr>
              <a:t>, </a:t>
            </a:r>
            <a:r>
              <a:rPr lang="en-US" dirty="0" err="1">
                <a:solidFill>
                  <a:srgbClr val="002060"/>
                </a:solidFill>
              </a:rPr>
              <a:t>aspek</a:t>
            </a:r>
            <a:r>
              <a:rPr lang="en-US" dirty="0">
                <a:solidFill>
                  <a:srgbClr val="002060"/>
                </a:solidFill>
              </a:rPr>
              <a:t> </a:t>
            </a:r>
            <a:r>
              <a:rPr lang="en-US" dirty="0" err="1">
                <a:solidFill>
                  <a:srgbClr val="002060"/>
                </a:solidFill>
              </a:rPr>
              <a:t>fisik</a:t>
            </a:r>
            <a:r>
              <a:rPr lang="en-US" dirty="0">
                <a:solidFill>
                  <a:srgbClr val="002060"/>
                </a:solidFill>
              </a:rPr>
              <a:t> </a:t>
            </a:r>
            <a:r>
              <a:rPr lang="en-US" dirty="0" err="1">
                <a:solidFill>
                  <a:srgbClr val="002060"/>
                </a:solidFill>
              </a:rPr>
              <a:t>utk</a:t>
            </a:r>
            <a:r>
              <a:rPr lang="en-US" dirty="0">
                <a:solidFill>
                  <a:srgbClr val="002060"/>
                </a:solidFill>
              </a:rPr>
              <a:t> </a:t>
            </a:r>
            <a:r>
              <a:rPr lang="en-US" dirty="0" err="1">
                <a:solidFill>
                  <a:srgbClr val="002060"/>
                </a:solidFill>
              </a:rPr>
              <a:t>mendapatkan</a:t>
            </a:r>
            <a:r>
              <a:rPr lang="en-US" dirty="0">
                <a:solidFill>
                  <a:srgbClr val="002060"/>
                </a:solidFill>
              </a:rPr>
              <a:t> </a:t>
            </a:r>
            <a:r>
              <a:rPr lang="en-US" dirty="0" err="1">
                <a:solidFill>
                  <a:srgbClr val="002060"/>
                </a:solidFill>
              </a:rPr>
              <a:t>lingkungan</a:t>
            </a:r>
            <a:r>
              <a:rPr lang="en-US" dirty="0">
                <a:solidFill>
                  <a:srgbClr val="002060"/>
                </a:solidFill>
              </a:rPr>
              <a:t> </a:t>
            </a:r>
            <a:r>
              <a:rPr lang="en-US" dirty="0" err="1">
                <a:solidFill>
                  <a:srgbClr val="002060"/>
                </a:solidFill>
              </a:rPr>
              <a:t>kerja</a:t>
            </a:r>
            <a:r>
              <a:rPr lang="en-US" dirty="0">
                <a:solidFill>
                  <a:srgbClr val="002060"/>
                </a:solidFill>
              </a:rPr>
              <a:t> </a:t>
            </a:r>
            <a:r>
              <a:rPr lang="en-US" dirty="0" err="1">
                <a:solidFill>
                  <a:srgbClr val="002060"/>
                </a:solidFill>
              </a:rPr>
              <a:t>yg</a:t>
            </a:r>
            <a:r>
              <a:rPr lang="en-US" dirty="0">
                <a:solidFill>
                  <a:srgbClr val="002060"/>
                </a:solidFill>
              </a:rPr>
              <a:t> </a:t>
            </a:r>
            <a:r>
              <a:rPr lang="en-US" dirty="0" err="1">
                <a:solidFill>
                  <a:srgbClr val="002060"/>
                </a:solidFill>
              </a:rPr>
              <a:t>nyaman</a:t>
            </a:r>
            <a:r>
              <a:rPr lang="en-US" dirty="0">
                <a:solidFill>
                  <a:srgbClr val="002060"/>
                </a:solidFill>
              </a:rPr>
              <a:t>. </a:t>
            </a:r>
            <a:r>
              <a:rPr lang="en-US" dirty="0" err="1">
                <a:solidFill>
                  <a:srgbClr val="002060"/>
                </a:solidFill>
              </a:rPr>
              <a:t>Misal</a:t>
            </a:r>
            <a:r>
              <a:rPr lang="en-US" dirty="0">
                <a:solidFill>
                  <a:srgbClr val="002060"/>
                </a:solidFill>
              </a:rPr>
              <a:t>: </a:t>
            </a:r>
            <a:r>
              <a:rPr lang="en-US" dirty="0" err="1">
                <a:solidFill>
                  <a:srgbClr val="002060"/>
                </a:solidFill>
              </a:rPr>
              <a:t>bentuk</a:t>
            </a:r>
            <a:r>
              <a:rPr lang="en-US" dirty="0">
                <a:solidFill>
                  <a:srgbClr val="002060"/>
                </a:solidFill>
              </a:rPr>
              <a:t> keyboard, mouse, </a:t>
            </a:r>
            <a:r>
              <a:rPr lang="en-US" dirty="0" err="1">
                <a:solidFill>
                  <a:srgbClr val="002060"/>
                </a:solidFill>
              </a:rPr>
              <a:t>posisi</a:t>
            </a:r>
            <a:r>
              <a:rPr lang="en-US" dirty="0">
                <a:solidFill>
                  <a:srgbClr val="002060"/>
                </a:solidFill>
              </a:rPr>
              <a:t> </a:t>
            </a:r>
            <a:r>
              <a:rPr lang="en-US" dirty="0" err="1">
                <a:solidFill>
                  <a:srgbClr val="002060"/>
                </a:solidFill>
              </a:rPr>
              <a:t>duduk,dll</a:t>
            </a:r>
            <a:endParaRPr lang="en-US" dirty="0">
              <a:solidFill>
                <a:srgbClr val="002060"/>
              </a:solidFill>
            </a:endParaRPr>
          </a:p>
          <a:p>
            <a:pPr fontAlgn="auto">
              <a:spcAft>
                <a:spcPts val="0"/>
              </a:spcAft>
              <a:buFont typeface="Wingdings" panose="05000000000000000000" pitchFamily="2" charset="2"/>
              <a:buChar char="q"/>
              <a:defRPr/>
            </a:pPr>
            <a:r>
              <a:rPr lang="en-US" dirty="0" err="1">
                <a:solidFill>
                  <a:srgbClr val="002060"/>
                </a:solidFill>
                <a:effectLst>
                  <a:outerShdw blurRad="38100" dist="38100" dir="2700000" algn="tl">
                    <a:srgbClr val="000000">
                      <a:alpha val="43137"/>
                    </a:srgbClr>
                  </a:outerShdw>
                </a:effectLst>
              </a:rPr>
              <a:t>Antropologi</a:t>
            </a:r>
            <a:r>
              <a:rPr lang="en-US" dirty="0">
                <a:solidFill>
                  <a:srgbClr val="002060"/>
                </a:solidFill>
                <a:effectLst>
                  <a:outerShdw blurRad="38100" dist="38100" dir="2700000" algn="tl">
                    <a:srgbClr val="000000">
                      <a:alpha val="43137"/>
                    </a:srgbClr>
                  </a:outerShdw>
                </a:effectLst>
              </a:rPr>
              <a:t>, </a:t>
            </a:r>
            <a:r>
              <a:rPr lang="en-US" dirty="0" smtClean="0">
                <a:solidFill>
                  <a:srgbClr val="002060"/>
                </a:solidFill>
              </a:rPr>
              <a:t>u</a:t>
            </a:r>
            <a:r>
              <a:rPr lang="id-ID" dirty="0" smtClean="0">
                <a:solidFill>
                  <a:srgbClr val="002060"/>
                </a:solidFill>
              </a:rPr>
              <a:t>n</a:t>
            </a:r>
            <a:r>
              <a:rPr lang="en-US" dirty="0" smtClean="0">
                <a:solidFill>
                  <a:srgbClr val="002060"/>
                </a:solidFill>
              </a:rPr>
              <a:t>t</a:t>
            </a:r>
            <a:r>
              <a:rPr lang="id-ID" dirty="0" smtClean="0">
                <a:solidFill>
                  <a:srgbClr val="002060"/>
                </a:solidFill>
              </a:rPr>
              <a:t>u</a:t>
            </a:r>
            <a:r>
              <a:rPr lang="en-US" dirty="0" smtClean="0">
                <a:solidFill>
                  <a:srgbClr val="002060"/>
                </a:solidFill>
              </a:rPr>
              <a:t>k </a:t>
            </a:r>
            <a:r>
              <a:rPr lang="en-US" dirty="0" err="1">
                <a:solidFill>
                  <a:srgbClr val="002060"/>
                </a:solidFill>
              </a:rPr>
              <a:t>memahami</a:t>
            </a:r>
            <a:r>
              <a:rPr lang="en-US" dirty="0">
                <a:solidFill>
                  <a:srgbClr val="002060"/>
                </a:solidFill>
              </a:rPr>
              <a:t> </a:t>
            </a:r>
            <a:r>
              <a:rPr lang="en-US" dirty="0" err="1">
                <a:solidFill>
                  <a:srgbClr val="002060"/>
                </a:solidFill>
              </a:rPr>
              <a:t>cara</a:t>
            </a:r>
            <a:r>
              <a:rPr lang="en-US" dirty="0">
                <a:solidFill>
                  <a:srgbClr val="002060"/>
                </a:solidFill>
              </a:rPr>
              <a:t> </a:t>
            </a:r>
            <a:r>
              <a:rPr lang="en-US" dirty="0" err="1">
                <a:solidFill>
                  <a:srgbClr val="002060"/>
                </a:solidFill>
              </a:rPr>
              <a:t>kerja</a:t>
            </a:r>
            <a:r>
              <a:rPr lang="en-US" dirty="0">
                <a:solidFill>
                  <a:srgbClr val="002060"/>
                </a:solidFill>
              </a:rPr>
              <a:t> </a:t>
            </a:r>
            <a:r>
              <a:rPr lang="en-US" dirty="0" err="1">
                <a:solidFill>
                  <a:srgbClr val="002060"/>
                </a:solidFill>
              </a:rPr>
              <a:t>berkelompok</a:t>
            </a:r>
            <a:r>
              <a:rPr lang="en-US" dirty="0">
                <a:solidFill>
                  <a:srgbClr val="002060"/>
                </a:solidFill>
              </a:rPr>
              <a:t> </a:t>
            </a:r>
            <a:r>
              <a:rPr lang="en-US" dirty="0" smtClean="0">
                <a:solidFill>
                  <a:srgbClr val="002060"/>
                </a:solidFill>
              </a:rPr>
              <a:t>y</a:t>
            </a:r>
            <a:r>
              <a:rPr lang="id-ID" dirty="0" smtClean="0">
                <a:solidFill>
                  <a:srgbClr val="002060"/>
                </a:solidFill>
              </a:rPr>
              <a:t>an</a:t>
            </a:r>
            <a:r>
              <a:rPr lang="en-US" dirty="0" smtClean="0">
                <a:solidFill>
                  <a:srgbClr val="002060"/>
                </a:solidFill>
              </a:rPr>
              <a:t>g </a:t>
            </a:r>
            <a:r>
              <a:rPr lang="en-US" dirty="0" err="1">
                <a:solidFill>
                  <a:srgbClr val="002060"/>
                </a:solidFill>
              </a:rPr>
              <a:t>masing-masing</a:t>
            </a:r>
            <a:r>
              <a:rPr lang="en-US" dirty="0">
                <a:solidFill>
                  <a:srgbClr val="002060"/>
                </a:solidFill>
              </a:rPr>
              <a:t> </a:t>
            </a:r>
            <a:r>
              <a:rPr lang="en-US" dirty="0" err="1">
                <a:solidFill>
                  <a:srgbClr val="002060"/>
                </a:solidFill>
              </a:rPr>
              <a:t>anggota</a:t>
            </a:r>
            <a:r>
              <a:rPr lang="en-US" dirty="0">
                <a:solidFill>
                  <a:srgbClr val="002060"/>
                </a:solidFill>
              </a:rPr>
              <a:t> </a:t>
            </a:r>
            <a:r>
              <a:rPr lang="en-US" dirty="0" err="1">
                <a:solidFill>
                  <a:srgbClr val="002060"/>
                </a:solidFill>
              </a:rPr>
              <a:t>bekerja</a:t>
            </a:r>
            <a:r>
              <a:rPr lang="en-US" dirty="0">
                <a:solidFill>
                  <a:srgbClr val="002060"/>
                </a:solidFill>
              </a:rPr>
              <a:t> </a:t>
            </a:r>
            <a:r>
              <a:rPr lang="en-US" dirty="0" err="1">
                <a:solidFill>
                  <a:srgbClr val="002060"/>
                </a:solidFill>
              </a:rPr>
              <a:t>sesuai</a:t>
            </a:r>
            <a:r>
              <a:rPr lang="en-US" dirty="0">
                <a:solidFill>
                  <a:srgbClr val="002060"/>
                </a:solidFill>
              </a:rPr>
              <a:t> </a:t>
            </a:r>
            <a:r>
              <a:rPr lang="en-US" dirty="0" err="1">
                <a:solidFill>
                  <a:srgbClr val="002060"/>
                </a:solidFill>
              </a:rPr>
              <a:t>dgn</a:t>
            </a:r>
            <a:r>
              <a:rPr lang="en-US" dirty="0">
                <a:solidFill>
                  <a:srgbClr val="002060"/>
                </a:solidFill>
              </a:rPr>
              <a:t> </a:t>
            </a:r>
            <a:r>
              <a:rPr lang="en-US" dirty="0" err="1" smtClean="0">
                <a:solidFill>
                  <a:srgbClr val="002060"/>
                </a:solidFill>
              </a:rPr>
              <a:t>bidangnya</a:t>
            </a:r>
            <a:endParaRPr lang="id-ID" dirty="0">
              <a:solidFill>
                <a:srgbClr val="002060"/>
              </a:solidFill>
            </a:endParaRPr>
          </a:p>
          <a:p>
            <a:pPr fontAlgn="auto">
              <a:spcAft>
                <a:spcPts val="0"/>
              </a:spcAft>
              <a:buFont typeface="Wingdings" panose="05000000000000000000" pitchFamily="2" charset="2"/>
              <a:buChar char="q"/>
              <a:defRPr/>
            </a:pPr>
            <a:r>
              <a:rPr lang="en-US" dirty="0" err="1" smtClean="0">
                <a:solidFill>
                  <a:srgbClr val="002060"/>
                </a:solidFill>
                <a:effectLst>
                  <a:outerShdw blurRad="38100" dist="38100" dir="2700000" algn="tl">
                    <a:srgbClr val="000000">
                      <a:alpha val="43137"/>
                    </a:srgbClr>
                  </a:outerShdw>
                </a:effectLst>
              </a:rPr>
              <a:t>Linguistik</a:t>
            </a:r>
            <a:r>
              <a:rPr lang="en-US" dirty="0">
                <a:solidFill>
                  <a:srgbClr val="002060"/>
                </a:solidFill>
              </a:rPr>
              <a:t>, </a:t>
            </a:r>
            <a:r>
              <a:rPr lang="en-US" dirty="0" smtClean="0">
                <a:solidFill>
                  <a:srgbClr val="002060"/>
                </a:solidFill>
              </a:rPr>
              <a:t>u</a:t>
            </a:r>
            <a:r>
              <a:rPr lang="id-ID" dirty="0" smtClean="0">
                <a:solidFill>
                  <a:srgbClr val="002060"/>
                </a:solidFill>
              </a:rPr>
              <a:t>n</a:t>
            </a:r>
            <a:r>
              <a:rPr lang="en-US" dirty="0" smtClean="0">
                <a:solidFill>
                  <a:srgbClr val="002060"/>
                </a:solidFill>
              </a:rPr>
              <a:t>t</a:t>
            </a:r>
            <a:r>
              <a:rPr lang="id-ID" dirty="0" smtClean="0">
                <a:solidFill>
                  <a:srgbClr val="002060"/>
                </a:solidFill>
              </a:rPr>
              <a:t>u</a:t>
            </a:r>
            <a:r>
              <a:rPr lang="en-US" dirty="0" smtClean="0">
                <a:solidFill>
                  <a:srgbClr val="002060"/>
                </a:solidFill>
              </a:rPr>
              <a:t>k </a:t>
            </a:r>
            <a:r>
              <a:rPr lang="en-US" dirty="0" err="1">
                <a:solidFill>
                  <a:srgbClr val="002060"/>
                </a:solidFill>
              </a:rPr>
              <a:t>melakukan</a:t>
            </a:r>
            <a:r>
              <a:rPr lang="en-US" dirty="0">
                <a:solidFill>
                  <a:srgbClr val="002060"/>
                </a:solidFill>
              </a:rPr>
              <a:t> dialog </a:t>
            </a:r>
            <a:r>
              <a:rPr lang="en-US" dirty="0" err="1">
                <a:solidFill>
                  <a:srgbClr val="002060"/>
                </a:solidFill>
              </a:rPr>
              <a:t>diperlukan</a:t>
            </a:r>
            <a:r>
              <a:rPr lang="en-US" dirty="0">
                <a:solidFill>
                  <a:srgbClr val="002060"/>
                </a:solidFill>
              </a:rPr>
              <a:t> </a:t>
            </a:r>
            <a:r>
              <a:rPr lang="en-US" dirty="0" err="1">
                <a:solidFill>
                  <a:srgbClr val="002060"/>
                </a:solidFill>
              </a:rPr>
              <a:t>komunikasi</a:t>
            </a:r>
            <a:r>
              <a:rPr lang="en-US" dirty="0">
                <a:solidFill>
                  <a:srgbClr val="002060"/>
                </a:solidFill>
              </a:rPr>
              <a:t> </a:t>
            </a:r>
            <a:r>
              <a:rPr lang="en-US" dirty="0" err="1">
                <a:solidFill>
                  <a:srgbClr val="002060"/>
                </a:solidFill>
              </a:rPr>
              <a:t>yg</a:t>
            </a:r>
            <a:r>
              <a:rPr lang="en-US" dirty="0">
                <a:solidFill>
                  <a:srgbClr val="002060"/>
                </a:solidFill>
              </a:rPr>
              <a:t> </a:t>
            </a:r>
            <a:r>
              <a:rPr lang="en-US" dirty="0" err="1">
                <a:solidFill>
                  <a:srgbClr val="002060"/>
                </a:solidFill>
              </a:rPr>
              <a:t>memadai</a:t>
            </a:r>
            <a:r>
              <a:rPr lang="en-US" dirty="0">
                <a:solidFill>
                  <a:srgbClr val="002060"/>
                </a:solidFill>
              </a:rPr>
              <a:t> </a:t>
            </a:r>
            <a:r>
              <a:rPr lang="en-US" dirty="0" err="1">
                <a:solidFill>
                  <a:srgbClr val="002060"/>
                </a:solidFill>
              </a:rPr>
              <a:t>menggunakan</a:t>
            </a:r>
            <a:r>
              <a:rPr lang="en-US" dirty="0">
                <a:solidFill>
                  <a:srgbClr val="002060"/>
                </a:solidFill>
              </a:rPr>
              <a:t> </a:t>
            </a:r>
            <a:r>
              <a:rPr lang="en-US" dirty="0" err="1">
                <a:solidFill>
                  <a:srgbClr val="002060"/>
                </a:solidFill>
              </a:rPr>
              <a:t>bahasa</a:t>
            </a:r>
            <a:r>
              <a:rPr lang="en-US" dirty="0">
                <a:solidFill>
                  <a:srgbClr val="002060"/>
                </a:solidFill>
              </a:rPr>
              <a:t> </a:t>
            </a:r>
            <a:r>
              <a:rPr lang="en-US" dirty="0" err="1">
                <a:solidFill>
                  <a:srgbClr val="002060"/>
                </a:solidFill>
              </a:rPr>
              <a:t>khusus</a:t>
            </a:r>
            <a:r>
              <a:rPr lang="en-US" dirty="0">
                <a:solidFill>
                  <a:srgbClr val="002060"/>
                </a:solidFill>
              </a:rPr>
              <a:t>; </a:t>
            </a:r>
            <a:r>
              <a:rPr lang="en-US" dirty="0" err="1">
                <a:solidFill>
                  <a:srgbClr val="002060"/>
                </a:solidFill>
              </a:rPr>
              <a:t>spt</a:t>
            </a:r>
            <a:r>
              <a:rPr lang="en-US" dirty="0">
                <a:solidFill>
                  <a:srgbClr val="002060"/>
                </a:solidFill>
              </a:rPr>
              <a:t>: </a:t>
            </a:r>
            <a:r>
              <a:rPr lang="en-US" dirty="0" err="1">
                <a:solidFill>
                  <a:srgbClr val="002060"/>
                </a:solidFill>
              </a:rPr>
              <a:t>bahasa</a:t>
            </a:r>
            <a:r>
              <a:rPr lang="en-US" dirty="0">
                <a:solidFill>
                  <a:srgbClr val="002060"/>
                </a:solidFill>
              </a:rPr>
              <a:t> </a:t>
            </a:r>
            <a:r>
              <a:rPr lang="en-US" dirty="0" err="1">
                <a:solidFill>
                  <a:srgbClr val="002060"/>
                </a:solidFill>
              </a:rPr>
              <a:t>grafis</a:t>
            </a:r>
            <a:r>
              <a:rPr lang="en-US" dirty="0">
                <a:solidFill>
                  <a:srgbClr val="002060"/>
                </a:solidFill>
              </a:rPr>
              <a:t>, </a:t>
            </a:r>
            <a:r>
              <a:rPr lang="en-US" dirty="0" err="1">
                <a:solidFill>
                  <a:srgbClr val="002060"/>
                </a:solidFill>
              </a:rPr>
              <a:t>bahasa</a:t>
            </a:r>
            <a:r>
              <a:rPr lang="en-US" dirty="0">
                <a:solidFill>
                  <a:srgbClr val="002060"/>
                </a:solidFill>
              </a:rPr>
              <a:t> menu, </a:t>
            </a:r>
            <a:r>
              <a:rPr lang="en-US" dirty="0" err="1">
                <a:solidFill>
                  <a:srgbClr val="002060"/>
                </a:solidFill>
              </a:rPr>
              <a:t>bahasa</a:t>
            </a:r>
            <a:r>
              <a:rPr lang="en-US" dirty="0">
                <a:solidFill>
                  <a:srgbClr val="002060"/>
                </a:solidFill>
              </a:rPr>
              <a:t> </a:t>
            </a:r>
            <a:r>
              <a:rPr lang="en-US" dirty="0" err="1" smtClean="0">
                <a:solidFill>
                  <a:srgbClr val="002060"/>
                </a:solidFill>
              </a:rPr>
              <a:t>perintah</a:t>
            </a:r>
            <a:r>
              <a:rPr lang="en-US" dirty="0" smtClean="0">
                <a:solidFill>
                  <a:srgbClr val="002060"/>
                </a:solidFill>
              </a:rPr>
              <a:t>.</a:t>
            </a:r>
            <a:endParaRPr lang="id-ID" dirty="0" smtClean="0">
              <a:solidFill>
                <a:srgbClr val="002060"/>
              </a:solidFill>
            </a:endParaRPr>
          </a:p>
          <a:p>
            <a:pPr fontAlgn="auto">
              <a:spcAft>
                <a:spcPts val="0"/>
              </a:spcAft>
              <a:buFont typeface="Wingdings" panose="05000000000000000000" pitchFamily="2" charset="2"/>
              <a:buChar char="q"/>
              <a:defRPr/>
            </a:pPr>
            <a:r>
              <a:rPr lang="en-US" dirty="0" err="1" smtClean="0">
                <a:solidFill>
                  <a:srgbClr val="002060"/>
                </a:solidFill>
                <a:effectLst>
                  <a:outerShdw blurRad="38100" dist="38100" dir="2700000" algn="tl">
                    <a:srgbClr val="000000">
                      <a:alpha val="43137"/>
                    </a:srgbClr>
                  </a:outerShdw>
                </a:effectLst>
              </a:rPr>
              <a:t>Sosiologi</a:t>
            </a:r>
            <a:r>
              <a:rPr lang="en-US" dirty="0">
                <a:solidFill>
                  <a:srgbClr val="002060"/>
                </a:solidFill>
                <a:effectLst>
                  <a:outerShdw blurRad="38100" dist="38100" dir="2700000" algn="tl">
                    <a:srgbClr val="000000">
                      <a:alpha val="43137"/>
                    </a:srgbClr>
                  </a:outerShdw>
                </a:effectLst>
              </a:rPr>
              <a:t>, </a:t>
            </a:r>
            <a:r>
              <a:rPr lang="en-US" dirty="0" err="1">
                <a:solidFill>
                  <a:srgbClr val="002060"/>
                </a:solidFill>
              </a:rPr>
              <a:t>studi</a:t>
            </a:r>
            <a:r>
              <a:rPr lang="en-US" dirty="0">
                <a:solidFill>
                  <a:srgbClr val="002060"/>
                </a:solidFill>
              </a:rPr>
              <a:t> </a:t>
            </a:r>
            <a:r>
              <a:rPr lang="en-US" dirty="0" err="1">
                <a:solidFill>
                  <a:srgbClr val="002060"/>
                </a:solidFill>
              </a:rPr>
              <a:t>tentang</a:t>
            </a:r>
            <a:r>
              <a:rPr lang="en-US" dirty="0">
                <a:solidFill>
                  <a:srgbClr val="002060"/>
                </a:solidFill>
              </a:rPr>
              <a:t> </a:t>
            </a:r>
            <a:r>
              <a:rPr lang="en-US" dirty="0" err="1">
                <a:solidFill>
                  <a:srgbClr val="002060"/>
                </a:solidFill>
              </a:rPr>
              <a:t>pengaruh</a:t>
            </a:r>
            <a:r>
              <a:rPr lang="en-US" dirty="0">
                <a:solidFill>
                  <a:srgbClr val="002060"/>
                </a:solidFill>
              </a:rPr>
              <a:t> </a:t>
            </a:r>
            <a:r>
              <a:rPr lang="en-US" dirty="0" err="1">
                <a:solidFill>
                  <a:srgbClr val="002060"/>
                </a:solidFill>
              </a:rPr>
              <a:t>sistem</a:t>
            </a:r>
            <a:r>
              <a:rPr lang="en-US" dirty="0">
                <a:solidFill>
                  <a:srgbClr val="002060"/>
                </a:solidFill>
              </a:rPr>
              <a:t> </a:t>
            </a:r>
            <a:r>
              <a:rPr lang="en-US" dirty="0" err="1">
                <a:solidFill>
                  <a:srgbClr val="002060"/>
                </a:solidFill>
              </a:rPr>
              <a:t>manusia-komputer</a:t>
            </a:r>
            <a:r>
              <a:rPr lang="en-US" dirty="0">
                <a:solidFill>
                  <a:srgbClr val="002060"/>
                </a:solidFill>
              </a:rPr>
              <a:t> </a:t>
            </a:r>
            <a:r>
              <a:rPr lang="en-US" dirty="0" err="1">
                <a:solidFill>
                  <a:srgbClr val="002060"/>
                </a:solidFill>
              </a:rPr>
              <a:t>dalam</a:t>
            </a:r>
            <a:r>
              <a:rPr lang="en-US" dirty="0">
                <a:solidFill>
                  <a:srgbClr val="002060"/>
                </a:solidFill>
              </a:rPr>
              <a:t> </a:t>
            </a:r>
            <a:r>
              <a:rPr lang="en-US" dirty="0" err="1">
                <a:solidFill>
                  <a:srgbClr val="002060"/>
                </a:solidFill>
              </a:rPr>
              <a:t>struktur</a:t>
            </a:r>
            <a:r>
              <a:rPr lang="en-US" dirty="0">
                <a:solidFill>
                  <a:srgbClr val="002060"/>
                </a:solidFill>
              </a:rPr>
              <a:t> </a:t>
            </a:r>
            <a:r>
              <a:rPr lang="en-US" dirty="0" err="1">
                <a:solidFill>
                  <a:srgbClr val="002060"/>
                </a:solidFill>
              </a:rPr>
              <a:t>sosial</a:t>
            </a:r>
            <a:r>
              <a:rPr lang="en-US" dirty="0">
                <a:solidFill>
                  <a:srgbClr val="002060"/>
                </a:solidFill>
              </a:rPr>
              <a:t>, </a:t>
            </a:r>
            <a:r>
              <a:rPr lang="en-US" dirty="0" err="1">
                <a:solidFill>
                  <a:srgbClr val="002060"/>
                </a:solidFill>
              </a:rPr>
              <a:t>misal</a:t>
            </a:r>
            <a:r>
              <a:rPr lang="en-US" dirty="0">
                <a:solidFill>
                  <a:srgbClr val="002060"/>
                </a:solidFill>
              </a:rPr>
              <a:t> </a:t>
            </a:r>
            <a:r>
              <a:rPr lang="en-US" dirty="0" err="1">
                <a:solidFill>
                  <a:srgbClr val="002060"/>
                </a:solidFill>
              </a:rPr>
              <a:t>adanya</a:t>
            </a:r>
            <a:r>
              <a:rPr lang="en-US" dirty="0">
                <a:solidFill>
                  <a:srgbClr val="002060"/>
                </a:solidFill>
              </a:rPr>
              <a:t> </a:t>
            </a:r>
            <a:r>
              <a:rPr lang="en-US" dirty="0" smtClean="0">
                <a:solidFill>
                  <a:srgbClr val="002060"/>
                </a:solidFill>
              </a:rPr>
              <a:t>PHK</a:t>
            </a:r>
            <a:r>
              <a:rPr lang="id-ID" dirty="0" smtClean="0">
                <a:solidFill>
                  <a:srgbClr val="002060"/>
                </a:solidFill>
              </a:rPr>
              <a:t>, Kenaikan Pangkat/Jabatan</a:t>
            </a:r>
            <a:r>
              <a:rPr lang="en-US" dirty="0" smtClean="0">
                <a:solidFill>
                  <a:srgbClr val="002060"/>
                </a:solidFill>
              </a:rPr>
              <a:t> </a:t>
            </a:r>
            <a:r>
              <a:rPr lang="id-ID" dirty="0" smtClean="0">
                <a:solidFill>
                  <a:srgbClr val="002060"/>
                </a:solidFill>
              </a:rPr>
              <a:t>(</a:t>
            </a:r>
            <a:r>
              <a:rPr lang="en-US" dirty="0" err="1" smtClean="0">
                <a:solidFill>
                  <a:srgbClr val="002060"/>
                </a:solidFill>
              </a:rPr>
              <a:t>karena</a:t>
            </a:r>
            <a:r>
              <a:rPr lang="en-US" dirty="0" smtClean="0">
                <a:solidFill>
                  <a:srgbClr val="002060"/>
                </a:solidFill>
              </a:rPr>
              <a:t> </a:t>
            </a:r>
            <a:r>
              <a:rPr lang="en-US" dirty="0" err="1">
                <a:solidFill>
                  <a:srgbClr val="002060"/>
                </a:solidFill>
              </a:rPr>
              <a:t>otomasi</a:t>
            </a:r>
            <a:r>
              <a:rPr lang="en-US" dirty="0">
                <a:solidFill>
                  <a:srgbClr val="002060"/>
                </a:solidFill>
              </a:rPr>
              <a:t> </a:t>
            </a:r>
            <a:r>
              <a:rPr lang="en-US" dirty="0" err="1" smtClean="0">
                <a:solidFill>
                  <a:srgbClr val="002060"/>
                </a:solidFill>
              </a:rPr>
              <a:t>kantor</a:t>
            </a:r>
            <a:r>
              <a:rPr lang="id-ID" dirty="0" smtClean="0">
                <a:solidFill>
                  <a:srgbClr val="002060"/>
                </a:solidFill>
              </a:rPr>
              <a:t>).</a:t>
            </a:r>
            <a:endParaRPr lang="en-US" dirty="0">
              <a:solidFill>
                <a:srgbClr val="002060"/>
              </a:solidFill>
            </a:endParaRPr>
          </a:p>
          <a:p>
            <a:pPr fontAlgn="auto">
              <a:spcAft>
                <a:spcPts val="0"/>
              </a:spcAft>
              <a:buFont typeface="Wingdings" panose="05000000000000000000" pitchFamily="2" charset="2"/>
              <a:buChar char="§"/>
              <a:defRPr/>
            </a:pPr>
            <a:endParaRPr lang="id-ID" dirty="0"/>
          </a:p>
        </p:txBody>
      </p:sp>
    </p:spTree>
    <p:extLst>
      <p:ext uri="{BB962C8B-B14F-4D97-AF65-F5344CB8AC3E}">
        <p14:creationId xmlns:p14="http://schemas.microsoft.com/office/powerpoint/2010/main" val="604950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How to Design and Build Good UIs</a:t>
            </a:r>
            <a:endParaRPr lang="id-ID" dirty="0">
              <a:solidFill>
                <a:schemeClr val="accent2"/>
              </a:solidFill>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solidFill>
                  <a:schemeClr val="bg1"/>
                </a:solidFill>
              </a:rPr>
              <a:t>Iterative development process</a:t>
            </a:r>
          </a:p>
          <a:p>
            <a:pPr>
              <a:buFont typeface="Wingdings" panose="05000000000000000000" pitchFamily="2" charset="2"/>
              <a:buChar char="q"/>
            </a:pPr>
            <a:r>
              <a:rPr lang="en-US" dirty="0" smtClean="0">
                <a:solidFill>
                  <a:schemeClr val="bg1"/>
                </a:solidFill>
              </a:rPr>
              <a:t>Usability goals</a:t>
            </a:r>
          </a:p>
          <a:p>
            <a:pPr>
              <a:buFont typeface="Wingdings" panose="05000000000000000000" pitchFamily="2" charset="2"/>
              <a:buChar char="q"/>
            </a:pPr>
            <a:r>
              <a:rPr lang="en-US" dirty="0" smtClean="0">
                <a:solidFill>
                  <a:schemeClr val="bg1"/>
                </a:solidFill>
              </a:rPr>
              <a:t>User-centered design</a:t>
            </a:r>
          </a:p>
          <a:p>
            <a:pPr>
              <a:buFont typeface="Wingdings" panose="05000000000000000000" pitchFamily="2" charset="2"/>
              <a:buChar char="q"/>
            </a:pPr>
            <a:r>
              <a:rPr lang="en-US" dirty="0" smtClean="0">
                <a:solidFill>
                  <a:schemeClr val="bg1"/>
                </a:solidFill>
              </a:rPr>
              <a:t>Design discovery</a:t>
            </a:r>
          </a:p>
          <a:p>
            <a:pPr>
              <a:buFont typeface="Wingdings" panose="05000000000000000000" pitchFamily="2" charset="2"/>
              <a:buChar char="q"/>
            </a:pPr>
            <a:r>
              <a:rPr lang="en-US" dirty="0" smtClean="0">
                <a:solidFill>
                  <a:schemeClr val="bg1"/>
                </a:solidFill>
              </a:rPr>
              <a:t>Rapid prototyping</a:t>
            </a:r>
          </a:p>
          <a:p>
            <a:pPr>
              <a:buFont typeface="Wingdings" panose="05000000000000000000" pitchFamily="2" charset="2"/>
              <a:buChar char="q"/>
            </a:pPr>
            <a:r>
              <a:rPr lang="en-US" dirty="0" smtClean="0">
                <a:solidFill>
                  <a:schemeClr val="bg1"/>
                </a:solidFill>
              </a:rPr>
              <a:t>Evaluation</a:t>
            </a:r>
          </a:p>
          <a:p>
            <a:pPr>
              <a:buFont typeface="Wingdings" panose="05000000000000000000" pitchFamily="2" charset="2"/>
              <a:buChar char="q"/>
            </a:pPr>
            <a:r>
              <a:rPr lang="en-US" i="1" dirty="0" smtClean="0">
                <a:solidFill>
                  <a:schemeClr val="bg1"/>
                </a:solidFill>
              </a:rPr>
              <a:t>Programming</a:t>
            </a:r>
          </a:p>
          <a:p>
            <a:endParaRPr lang="id-ID" dirty="0"/>
          </a:p>
        </p:txBody>
      </p:sp>
    </p:spTree>
    <p:extLst>
      <p:ext uri="{BB962C8B-B14F-4D97-AF65-F5344CB8AC3E}">
        <p14:creationId xmlns:p14="http://schemas.microsoft.com/office/powerpoint/2010/main" val="1341744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7862" y="365125"/>
            <a:ext cx="10515600" cy="1325563"/>
          </a:xfrm>
        </p:spPr>
        <p:txBody>
          <a:bodyPr/>
          <a:lstStyle/>
          <a:p>
            <a:r>
              <a:rPr lang="en-US" dirty="0" smtClean="0">
                <a:solidFill>
                  <a:schemeClr val="accent2">
                    <a:lumMod val="75000"/>
                  </a:schemeClr>
                </a:solidFill>
              </a:rPr>
              <a:t>Hall of Fame or Shame?</a:t>
            </a:r>
            <a:endParaRPr lang="id-ID" dirty="0">
              <a:solidFill>
                <a:schemeClr val="accent2">
                  <a:lumMod val="75000"/>
                </a:schemeClr>
              </a:solidFill>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209866" y="1690688"/>
            <a:ext cx="4946434" cy="4696881"/>
          </a:xfrm>
          <a:prstGeom prst="rect">
            <a:avLst/>
          </a:prstGeom>
        </p:spPr>
      </p:pic>
      <p:sp>
        <p:nvSpPr>
          <p:cNvPr id="5" name="Rectangle 4"/>
          <p:cNvSpPr/>
          <p:nvPr/>
        </p:nvSpPr>
        <p:spPr>
          <a:xfrm>
            <a:off x="6598304" y="2555017"/>
            <a:ext cx="2800960" cy="646331"/>
          </a:xfrm>
          <a:prstGeom prst="rect">
            <a:avLst/>
          </a:prstGeom>
        </p:spPr>
        <p:txBody>
          <a:bodyPr wrap="none">
            <a:spAutoFit/>
          </a:bodyPr>
          <a:lstStyle/>
          <a:p>
            <a:r>
              <a:rPr lang="en-US" sz="3600" dirty="0" smtClean="0">
                <a:solidFill>
                  <a:schemeClr val="bg1"/>
                </a:solidFill>
                <a:latin typeface="Arial" charset="0"/>
              </a:rPr>
              <a:t>weather.com</a:t>
            </a:r>
            <a:endParaRPr lang="en-US" sz="3600" dirty="0">
              <a:solidFill>
                <a:schemeClr val="bg1"/>
              </a:solidFill>
              <a:latin typeface="Arial" charset="0"/>
            </a:endParaRPr>
          </a:p>
        </p:txBody>
      </p:sp>
    </p:spTree>
    <p:extLst>
      <p:ext uri="{BB962C8B-B14F-4D97-AF65-F5344CB8AC3E}">
        <p14:creationId xmlns:p14="http://schemas.microsoft.com/office/powerpoint/2010/main" val="4180995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accent2"/>
                </a:solidFill>
              </a:rPr>
              <a:t>Hall of Shame!</a:t>
            </a:r>
            <a:endParaRPr lang="id-ID" dirty="0">
              <a:solidFill>
                <a:schemeClr val="accent2"/>
              </a:solidFill>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45215" y="1326578"/>
            <a:ext cx="4405521" cy="5075413"/>
          </a:xfrm>
          <a:prstGeom prst="rect">
            <a:avLst/>
          </a:prstGeom>
        </p:spPr>
      </p:pic>
      <p:sp>
        <p:nvSpPr>
          <p:cNvPr id="5" name="Content Placeholder 6"/>
          <p:cNvSpPr txBox="1">
            <a:spLocks/>
          </p:cNvSpPr>
          <p:nvPr/>
        </p:nvSpPr>
        <p:spPr bwMode="auto">
          <a:xfrm>
            <a:off x="6096000" y="2288290"/>
            <a:ext cx="3016799" cy="3953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b="0" i="0">
                <a:solidFill>
                  <a:schemeClr val="tx1"/>
                </a:solidFill>
                <a:latin typeface="Helvetica Light"/>
                <a:ea typeface="ＭＳ Ｐゴシック" charset="0"/>
                <a:cs typeface="Helvetica Light"/>
              </a:defRPr>
            </a:lvl1pPr>
            <a:lvl2pPr marL="742950" indent="-285750" algn="l" rtl="0" eaLnBrk="0" fontAlgn="base" hangingPunct="0">
              <a:spcBef>
                <a:spcPct val="20000"/>
              </a:spcBef>
              <a:spcAft>
                <a:spcPct val="0"/>
              </a:spcAft>
              <a:buChar char="–"/>
              <a:defRPr sz="2800" b="0" i="0">
                <a:solidFill>
                  <a:schemeClr val="tx1"/>
                </a:solidFill>
                <a:latin typeface="Helvetica Light"/>
                <a:ea typeface="ＭＳ Ｐゴシック" charset="0"/>
                <a:cs typeface="Helvetica Light"/>
              </a:defRPr>
            </a:lvl2pPr>
            <a:lvl3pPr marL="1143000" indent="-228600" algn="l" rtl="0" eaLnBrk="0" fontAlgn="base" hangingPunct="0">
              <a:spcBef>
                <a:spcPct val="20000"/>
              </a:spcBef>
              <a:spcAft>
                <a:spcPct val="0"/>
              </a:spcAft>
              <a:buChar char="•"/>
              <a:defRPr sz="2400" b="0" i="0">
                <a:solidFill>
                  <a:schemeClr val="tx1"/>
                </a:solidFill>
                <a:latin typeface="Helvetica Light"/>
                <a:ea typeface="ＭＳ Ｐゴシック" charset="0"/>
                <a:cs typeface="Helvetica Light"/>
              </a:defRPr>
            </a:lvl3pPr>
            <a:lvl4pPr marL="1600200" indent="-228600" algn="l" rtl="0" eaLnBrk="0" fontAlgn="base" hangingPunct="0">
              <a:spcBef>
                <a:spcPct val="20000"/>
              </a:spcBef>
              <a:spcAft>
                <a:spcPct val="0"/>
              </a:spcAft>
              <a:buChar char="–"/>
              <a:defRPr sz="2000" b="0" i="0">
                <a:solidFill>
                  <a:schemeClr val="tx1"/>
                </a:solidFill>
                <a:latin typeface="Helvetica Light"/>
                <a:ea typeface="ＭＳ Ｐゴシック" charset="0"/>
                <a:cs typeface="Helvetica Light"/>
              </a:defRPr>
            </a:lvl4pPr>
            <a:lvl5pPr marL="2057400" indent="-228600" algn="l" rtl="0" eaLnBrk="0" fontAlgn="base" hangingPunct="0">
              <a:spcBef>
                <a:spcPct val="20000"/>
              </a:spcBef>
              <a:spcAft>
                <a:spcPct val="0"/>
              </a:spcAft>
              <a:buChar char="»"/>
              <a:defRPr sz="2000" b="0" i="0">
                <a:solidFill>
                  <a:schemeClr val="tx1"/>
                </a:solidFill>
                <a:latin typeface="Helvetica Light"/>
                <a:ea typeface="ＭＳ Ｐゴシック" charset="0"/>
                <a:cs typeface="Helvetica Ligh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a:lstStyle>
          <a:p>
            <a:pPr marL="0" indent="0">
              <a:buNone/>
            </a:pPr>
            <a:r>
              <a:rPr lang="en-US" dirty="0">
                <a:solidFill>
                  <a:schemeClr val="bg1"/>
                </a:solidFill>
                <a:latin typeface="Arial" charset="0"/>
              </a:rPr>
              <a:t>weather.com</a:t>
            </a:r>
          </a:p>
          <a:p>
            <a:pPr marL="0" indent="0">
              <a:buNone/>
            </a:pPr>
            <a:endParaRPr lang="en-US" dirty="0">
              <a:solidFill>
                <a:schemeClr val="bg1"/>
              </a:solidFill>
              <a:latin typeface="Arial" charset="0"/>
            </a:endParaRPr>
          </a:p>
          <a:p>
            <a:pPr marL="0" indent="0">
              <a:buNone/>
            </a:pPr>
            <a:r>
              <a:rPr lang="en-US" dirty="0">
                <a:solidFill>
                  <a:schemeClr val="bg1"/>
                </a:solidFill>
                <a:latin typeface="Arial" charset="0"/>
              </a:rPr>
              <a:t>what is the “first read”?</a:t>
            </a:r>
          </a:p>
          <a:p>
            <a:pPr marL="400050" lvl="1" indent="0">
              <a:buNone/>
            </a:pPr>
            <a:r>
              <a:rPr lang="en-US" dirty="0">
                <a:solidFill>
                  <a:schemeClr val="bg1"/>
                </a:solidFill>
                <a:latin typeface="Arial" charset="0"/>
              </a:rPr>
              <a:t>videos</a:t>
            </a:r>
          </a:p>
          <a:p>
            <a:pPr marL="400050" lvl="1" indent="0">
              <a:buNone/>
            </a:pPr>
            <a:r>
              <a:rPr lang="en-US" dirty="0">
                <a:solidFill>
                  <a:schemeClr val="bg1"/>
                </a:solidFill>
                <a:latin typeface="Arial" charset="0"/>
              </a:rPr>
              <a:t>advertisements</a:t>
            </a:r>
          </a:p>
          <a:p>
            <a:pPr marL="400050" lvl="1" indent="0">
              <a:buNone/>
            </a:pPr>
            <a:endParaRPr lang="en-US" sz="1200" dirty="0">
              <a:solidFill>
                <a:schemeClr val="bg1"/>
              </a:solidFill>
              <a:latin typeface="Arial" charset="0"/>
            </a:endParaRPr>
          </a:p>
          <a:p>
            <a:pPr marL="400050" lvl="1" indent="0">
              <a:buNone/>
            </a:pPr>
            <a:r>
              <a:rPr lang="en-US" dirty="0">
                <a:solidFill>
                  <a:srgbClr val="00B0F0"/>
                </a:solidFill>
                <a:latin typeface="Arial" charset="0"/>
              </a:rPr>
              <a:t>not </a:t>
            </a:r>
            <a:r>
              <a:rPr lang="en-US" dirty="0">
                <a:solidFill>
                  <a:schemeClr val="bg1"/>
                </a:solidFill>
                <a:latin typeface="Arial" charset="0"/>
              </a:rPr>
              <a:t>weather</a:t>
            </a:r>
            <a:r>
              <a:rPr lang="en-US" dirty="0">
                <a:latin typeface="Arial" charset="0"/>
              </a:rPr>
              <a:t>!</a:t>
            </a:r>
          </a:p>
        </p:txBody>
      </p:sp>
    </p:spTree>
    <p:extLst>
      <p:ext uri="{BB962C8B-B14F-4D97-AF65-F5344CB8AC3E}">
        <p14:creationId xmlns:p14="http://schemas.microsoft.com/office/powerpoint/2010/main" val="181511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Hall of Fame or Shame?</a:t>
            </a:r>
            <a:endParaRPr lang="id-ID" dirty="0">
              <a:solidFill>
                <a:schemeClr val="accent2">
                  <a:lumMod val="75000"/>
                </a:schemeClr>
              </a:solidFill>
            </a:endParaRPr>
          </a:p>
        </p:txBody>
      </p:sp>
      <p:sp>
        <p:nvSpPr>
          <p:cNvPr id="4" name="Content Placeholder 6"/>
          <p:cNvSpPr txBox="1">
            <a:spLocks/>
          </p:cNvSpPr>
          <p:nvPr/>
        </p:nvSpPr>
        <p:spPr bwMode="auto">
          <a:xfrm>
            <a:off x="6127201" y="2584504"/>
            <a:ext cx="4465771" cy="885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b="0" i="0">
                <a:solidFill>
                  <a:schemeClr val="tx1"/>
                </a:solidFill>
                <a:latin typeface="Helvetica Light"/>
                <a:ea typeface="ＭＳ Ｐゴシック" charset="0"/>
                <a:cs typeface="Helvetica Light"/>
              </a:defRPr>
            </a:lvl1pPr>
            <a:lvl2pPr marL="742950" indent="-285750" algn="l" rtl="0" eaLnBrk="0" fontAlgn="base" hangingPunct="0">
              <a:spcBef>
                <a:spcPct val="20000"/>
              </a:spcBef>
              <a:spcAft>
                <a:spcPct val="0"/>
              </a:spcAft>
              <a:buChar char="–"/>
              <a:defRPr sz="2800" b="0" i="0">
                <a:solidFill>
                  <a:schemeClr val="tx1"/>
                </a:solidFill>
                <a:latin typeface="Helvetica Light"/>
                <a:ea typeface="ＭＳ Ｐゴシック" charset="0"/>
                <a:cs typeface="Helvetica Light"/>
              </a:defRPr>
            </a:lvl2pPr>
            <a:lvl3pPr marL="1143000" indent="-228600" algn="l" rtl="0" eaLnBrk="0" fontAlgn="base" hangingPunct="0">
              <a:spcBef>
                <a:spcPct val="20000"/>
              </a:spcBef>
              <a:spcAft>
                <a:spcPct val="0"/>
              </a:spcAft>
              <a:buChar char="•"/>
              <a:defRPr sz="2400" b="0" i="0">
                <a:solidFill>
                  <a:schemeClr val="tx1"/>
                </a:solidFill>
                <a:latin typeface="Helvetica Light"/>
                <a:ea typeface="ＭＳ Ｐゴシック" charset="0"/>
                <a:cs typeface="Helvetica Light"/>
              </a:defRPr>
            </a:lvl3pPr>
            <a:lvl4pPr marL="1600200" indent="-228600" algn="l" rtl="0" eaLnBrk="0" fontAlgn="base" hangingPunct="0">
              <a:spcBef>
                <a:spcPct val="20000"/>
              </a:spcBef>
              <a:spcAft>
                <a:spcPct val="0"/>
              </a:spcAft>
              <a:buChar char="–"/>
              <a:defRPr sz="2000" b="0" i="0">
                <a:solidFill>
                  <a:schemeClr val="tx1"/>
                </a:solidFill>
                <a:latin typeface="Helvetica Light"/>
                <a:ea typeface="ＭＳ Ｐゴシック" charset="0"/>
                <a:cs typeface="Helvetica Light"/>
              </a:defRPr>
            </a:lvl4pPr>
            <a:lvl5pPr marL="2057400" indent="-228600" algn="l" rtl="0" eaLnBrk="0" fontAlgn="base" hangingPunct="0">
              <a:spcBef>
                <a:spcPct val="20000"/>
              </a:spcBef>
              <a:spcAft>
                <a:spcPct val="0"/>
              </a:spcAft>
              <a:buChar char="»"/>
              <a:defRPr sz="2000" b="0" i="0">
                <a:solidFill>
                  <a:schemeClr val="tx1"/>
                </a:solidFill>
                <a:latin typeface="Helvetica Light"/>
                <a:ea typeface="ＭＳ Ｐゴシック" charset="0"/>
                <a:cs typeface="Helvetica Ligh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a:lstStyle>
          <a:p>
            <a:pPr marL="0" indent="0">
              <a:buNone/>
            </a:pPr>
            <a:r>
              <a:rPr lang="en-US" sz="4000" dirty="0">
                <a:solidFill>
                  <a:schemeClr val="bg1"/>
                </a:solidFill>
                <a:latin typeface="Arial" charset="0"/>
              </a:rPr>
              <a:t>bing.com/weather</a:t>
            </a:r>
          </a:p>
        </p:txBody>
      </p:sp>
      <p:pic>
        <p:nvPicPr>
          <p:cNvPr id="5" name="Picture 4"/>
          <p:cNvPicPr>
            <a:picLocks noChangeAspect="1"/>
          </p:cNvPicPr>
          <p:nvPr/>
        </p:nvPicPr>
        <p:blipFill rotWithShape="1">
          <a:blip r:embed="rId2" cstate="email">
            <a:extLst>
              <a:ext uri="{28A0092B-C50C-407E-A947-70E740481C1C}">
                <a14:useLocalDpi xmlns:a14="http://schemas.microsoft.com/office/drawing/2010/main" val="0"/>
              </a:ext>
            </a:extLst>
          </a:blip>
          <a:srcRect r="10179"/>
          <a:stretch/>
        </p:blipFill>
        <p:spPr>
          <a:xfrm>
            <a:off x="838200" y="1468489"/>
            <a:ext cx="5049464" cy="5125494"/>
          </a:xfrm>
          <a:prstGeom prst="rect">
            <a:avLst/>
          </a:prstGeom>
        </p:spPr>
      </p:pic>
    </p:spTree>
    <p:extLst>
      <p:ext uri="{BB962C8B-B14F-4D97-AF65-F5344CB8AC3E}">
        <p14:creationId xmlns:p14="http://schemas.microsoft.com/office/powerpoint/2010/main" val="1992492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800" dirty="0" smtClean="0">
                <a:effectLst>
                  <a:outerShdw blurRad="38100" dist="38100" dir="2700000" algn="tl">
                    <a:srgbClr val="000000">
                      <a:alpha val="43137"/>
                    </a:srgbClr>
                  </a:outerShdw>
                </a:effectLst>
              </a:rPr>
              <a:t>Sub Topik</a:t>
            </a:r>
            <a:endParaRPr lang="id-ID" sz="4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800" dirty="0" err="1" smtClean="0">
                <a:solidFill>
                  <a:srgbClr val="002060"/>
                </a:solidFill>
              </a:rPr>
              <a:t>Pengertian</a:t>
            </a:r>
            <a:r>
              <a:rPr lang="en-US" sz="2800" dirty="0" smtClean="0">
                <a:solidFill>
                  <a:srgbClr val="002060"/>
                </a:solidFill>
              </a:rPr>
              <a:t> </a:t>
            </a:r>
            <a:r>
              <a:rPr lang="id-ID" sz="2800" dirty="0" smtClean="0">
                <a:solidFill>
                  <a:srgbClr val="002060"/>
                </a:solidFill>
              </a:rPr>
              <a:t>IMK</a:t>
            </a:r>
            <a:endParaRPr lang="en-US" sz="2800" dirty="0" smtClean="0">
              <a:solidFill>
                <a:srgbClr val="002060"/>
              </a:solidFill>
            </a:endParaRPr>
          </a:p>
          <a:p>
            <a:pPr>
              <a:buFont typeface="Wingdings" panose="05000000000000000000" pitchFamily="2" charset="2"/>
              <a:buChar char="q"/>
            </a:pPr>
            <a:r>
              <a:rPr lang="en-US" sz="2800" dirty="0" err="1" smtClean="0">
                <a:solidFill>
                  <a:srgbClr val="002060"/>
                </a:solidFill>
              </a:rPr>
              <a:t>Ruang</a:t>
            </a:r>
            <a:r>
              <a:rPr lang="en-US" sz="2800" dirty="0" smtClean="0">
                <a:solidFill>
                  <a:srgbClr val="002060"/>
                </a:solidFill>
              </a:rPr>
              <a:t> </a:t>
            </a:r>
            <a:r>
              <a:rPr lang="en-US" sz="2800" dirty="0" err="1" smtClean="0">
                <a:solidFill>
                  <a:srgbClr val="002060"/>
                </a:solidFill>
              </a:rPr>
              <a:t>Lingkup</a:t>
            </a:r>
            <a:r>
              <a:rPr lang="en-US" sz="2800" dirty="0" smtClean="0">
                <a:solidFill>
                  <a:srgbClr val="002060"/>
                </a:solidFill>
              </a:rPr>
              <a:t> </a:t>
            </a:r>
            <a:r>
              <a:rPr lang="id-ID" sz="2800" dirty="0" smtClean="0">
                <a:solidFill>
                  <a:srgbClr val="002060"/>
                </a:solidFill>
              </a:rPr>
              <a:t>IMK</a:t>
            </a:r>
            <a:endParaRPr lang="en-US" sz="2800" dirty="0" smtClean="0">
              <a:solidFill>
                <a:srgbClr val="002060"/>
              </a:solidFill>
            </a:endParaRPr>
          </a:p>
          <a:p>
            <a:pPr>
              <a:buFont typeface="Wingdings" panose="05000000000000000000" pitchFamily="2" charset="2"/>
              <a:buChar char="q"/>
            </a:pPr>
            <a:r>
              <a:rPr lang="en-US" sz="2800" dirty="0" err="1" smtClean="0">
                <a:solidFill>
                  <a:srgbClr val="002060"/>
                </a:solidFill>
              </a:rPr>
              <a:t>Antarmuka</a:t>
            </a:r>
            <a:r>
              <a:rPr lang="en-US" sz="2800" dirty="0" smtClean="0">
                <a:solidFill>
                  <a:srgbClr val="002060"/>
                </a:solidFill>
              </a:rPr>
              <a:t> </a:t>
            </a:r>
            <a:r>
              <a:rPr lang="en-US" sz="2800" dirty="0" err="1" smtClean="0">
                <a:solidFill>
                  <a:srgbClr val="002060"/>
                </a:solidFill>
              </a:rPr>
              <a:t>Manusia</a:t>
            </a:r>
            <a:r>
              <a:rPr lang="en-US" sz="2800" dirty="0" smtClean="0">
                <a:solidFill>
                  <a:srgbClr val="002060"/>
                </a:solidFill>
              </a:rPr>
              <a:t> </a:t>
            </a:r>
            <a:r>
              <a:rPr lang="en-US" sz="2800" dirty="0" err="1" smtClean="0">
                <a:solidFill>
                  <a:srgbClr val="002060"/>
                </a:solidFill>
              </a:rPr>
              <a:t>dan</a:t>
            </a:r>
            <a:r>
              <a:rPr lang="en-US" sz="2800" dirty="0" smtClean="0">
                <a:solidFill>
                  <a:srgbClr val="002060"/>
                </a:solidFill>
              </a:rPr>
              <a:t> </a:t>
            </a:r>
            <a:r>
              <a:rPr lang="en-US" sz="2800" dirty="0" err="1" smtClean="0">
                <a:solidFill>
                  <a:srgbClr val="002060"/>
                </a:solidFill>
              </a:rPr>
              <a:t>Komputer</a:t>
            </a:r>
            <a:endParaRPr lang="en-US" sz="2800" dirty="0" smtClean="0">
              <a:solidFill>
                <a:srgbClr val="002060"/>
              </a:solidFill>
            </a:endParaRPr>
          </a:p>
          <a:p>
            <a:pPr>
              <a:buFont typeface="Wingdings" panose="05000000000000000000" pitchFamily="2" charset="2"/>
              <a:buChar char="q"/>
            </a:pPr>
            <a:r>
              <a:rPr lang="en-US" sz="2800" dirty="0" err="1" smtClean="0">
                <a:solidFill>
                  <a:srgbClr val="002060"/>
                </a:solidFill>
              </a:rPr>
              <a:t>Bidang</a:t>
            </a:r>
            <a:r>
              <a:rPr lang="en-US" sz="2800" dirty="0" smtClean="0">
                <a:solidFill>
                  <a:srgbClr val="002060"/>
                </a:solidFill>
              </a:rPr>
              <a:t> </a:t>
            </a:r>
            <a:r>
              <a:rPr lang="en-US" sz="2800" dirty="0" err="1" smtClean="0">
                <a:solidFill>
                  <a:srgbClr val="002060"/>
                </a:solidFill>
              </a:rPr>
              <a:t>Studi</a:t>
            </a:r>
            <a:r>
              <a:rPr lang="en-US" sz="2800" dirty="0" smtClean="0">
                <a:solidFill>
                  <a:srgbClr val="002060"/>
                </a:solidFill>
              </a:rPr>
              <a:t>/</a:t>
            </a:r>
            <a:r>
              <a:rPr lang="en-US" sz="2800" dirty="0" err="1" smtClean="0">
                <a:solidFill>
                  <a:srgbClr val="002060"/>
                </a:solidFill>
              </a:rPr>
              <a:t>Ilmu</a:t>
            </a:r>
            <a:r>
              <a:rPr lang="en-US" sz="2800" dirty="0" smtClean="0">
                <a:solidFill>
                  <a:srgbClr val="002060"/>
                </a:solidFill>
              </a:rPr>
              <a:t> Yang </a:t>
            </a:r>
            <a:r>
              <a:rPr lang="en-US" sz="2800" dirty="0" err="1" smtClean="0">
                <a:solidFill>
                  <a:srgbClr val="002060"/>
                </a:solidFill>
              </a:rPr>
              <a:t>Berperan</a:t>
            </a:r>
            <a:endParaRPr lang="en-US" sz="2800" dirty="0" smtClean="0">
              <a:solidFill>
                <a:srgbClr val="002060"/>
              </a:solidFill>
            </a:endParaRPr>
          </a:p>
          <a:p>
            <a:pPr>
              <a:buFont typeface="Wingdings" panose="05000000000000000000" pitchFamily="2" charset="2"/>
              <a:buChar char="q"/>
            </a:pPr>
            <a:endParaRPr lang="id-ID" dirty="0">
              <a:solidFill>
                <a:srgbClr val="002060"/>
              </a:solidFill>
            </a:endParaRPr>
          </a:p>
        </p:txBody>
      </p:sp>
    </p:spTree>
    <p:extLst>
      <p:ext uri="{BB962C8B-B14F-4D97-AF65-F5344CB8AC3E}">
        <p14:creationId xmlns:p14="http://schemas.microsoft.com/office/powerpoint/2010/main" val="1531543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solidFill>
                  <a:schemeClr val="accent2">
                    <a:lumMod val="75000"/>
                  </a:schemeClr>
                </a:solidFill>
              </a:rPr>
              <a:t>Hall of Fame!</a:t>
            </a:r>
            <a:endParaRPr lang="id-ID" b="1" dirty="0">
              <a:solidFill>
                <a:schemeClr val="accent2">
                  <a:lumMod val="75000"/>
                </a:schemeClr>
              </a:solidFill>
            </a:endParaRPr>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val="0"/>
              </a:ext>
            </a:extLst>
          </a:blip>
          <a:srcRect r="10179"/>
          <a:stretch/>
        </p:blipFill>
        <p:spPr>
          <a:xfrm>
            <a:off x="838200" y="1690688"/>
            <a:ext cx="4620904" cy="5010363"/>
          </a:xfrm>
          <a:prstGeom prst="rect">
            <a:avLst/>
          </a:prstGeom>
        </p:spPr>
      </p:pic>
      <p:sp>
        <p:nvSpPr>
          <p:cNvPr id="5" name="Rectangle 4"/>
          <p:cNvSpPr/>
          <p:nvPr/>
        </p:nvSpPr>
        <p:spPr>
          <a:xfrm>
            <a:off x="6293476" y="2405272"/>
            <a:ext cx="6096000" cy="3200876"/>
          </a:xfrm>
          <a:prstGeom prst="rect">
            <a:avLst/>
          </a:prstGeom>
        </p:spPr>
        <p:txBody>
          <a:bodyPr>
            <a:spAutoFit/>
          </a:bodyPr>
          <a:lstStyle/>
          <a:p>
            <a:r>
              <a:rPr lang="en-US" sz="3600" dirty="0" smtClean="0">
                <a:solidFill>
                  <a:schemeClr val="bg1"/>
                </a:solidFill>
                <a:latin typeface="Arial" charset="0"/>
              </a:rPr>
              <a:t>bing.com/weather</a:t>
            </a:r>
          </a:p>
          <a:p>
            <a:endParaRPr lang="en-US" sz="1600" dirty="0" smtClean="0">
              <a:solidFill>
                <a:schemeClr val="bg1"/>
              </a:solidFill>
              <a:latin typeface="Arial" charset="0"/>
            </a:endParaRPr>
          </a:p>
          <a:p>
            <a:r>
              <a:rPr lang="en-US" sz="2800" dirty="0" smtClean="0">
                <a:solidFill>
                  <a:schemeClr val="accent6"/>
                </a:solidFill>
                <a:latin typeface="Arial" charset="0"/>
              </a:rPr>
              <a:t>good!</a:t>
            </a:r>
          </a:p>
          <a:p>
            <a:pPr marL="400050" lvl="1" indent="0">
              <a:buNone/>
            </a:pPr>
            <a:r>
              <a:rPr lang="en-US" sz="2400" dirty="0" smtClean="0">
                <a:solidFill>
                  <a:schemeClr val="bg1"/>
                </a:solidFill>
                <a:latin typeface="Arial" charset="0"/>
              </a:rPr>
              <a:t>less clutter</a:t>
            </a:r>
          </a:p>
          <a:p>
            <a:pPr marL="400050" lvl="1" indent="0">
              <a:buNone/>
            </a:pPr>
            <a:endParaRPr lang="en-US" sz="200" dirty="0" smtClean="0">
              <a:solidFill>
                <a:schemeClr val="bg1"/>
              </a:solidFill>
              <a:latin typeface="Arial" charset="0"/>
            </a:endParaRPr>
          </a:p>
          <a:p>
            <a:pPr marL="400050" lvl="1" indent="0">
              <a:buNone/>
            </a:pPr>
            <a:r>
              <a:rPr lang="en-US" sz="2400" dirty="0" smtClean="0">
                <a:solidFill>
                  <a:schemeClr val="bg1"/>
                </a:solidFill>
                <a:latin typeface="Arial" charset="0"/>
              </a:rPr>
              <a:t>eye drawn to   current weather</a:t>
            </a:r>
          </a:p>
          <a:p>
            <a:pPr marL="400050" lvl="1" indent="0">
              <a:buNone/>
            </a:pPr>
            <a:endParaRPr lang="en-US" sz="2000" dirty="0" smtClean="0">
              <a:solidFill>
                <a:schemeClr val="bg1"/>
              </a:solidFill>
              <a:latin typeface="Arial" charset="0"/>
            </a:endParaRPr>
          </a:p>
          <a:p>
            <a:r>
              <a:rPr lang="en-US" sz="2800" dirty="0" smtClean="0">
                <a:solidFill>
                  <a:srgbClr val="FF0000"/>
                </a:solidFill>
                <a:latin typeface="Arial" charset="0"/>
              </a:rPr>
              <a:t>bad!</a:t>
            </a:r>
          </a:p>
          <a:p>
            <a:pPr marL="400050" lvl="1" indent="0">
              <a:buNone/>
            </a:pPr>
            <a:r>
              <a:rPr lang="en-US" sz="2400" dirty="0" smtClean="0">
                <a:solidFill>
                  <a:schemeClr val="bg1"/>
                </a:solidFill>
                <a:latin typeface="Arial" charset="0"/>
              </a:rPr>
              <a:t>feels boring</a:t>
            </a:r>
            <a:endParaRPr lang="en-US" sz="2400" dirty="0">
              <a:solidFill>
                <a:schemeClr val="bg1"/>
              </a:solidFill>
              <a:latin typeface="Arial" charset="0"/>
            </a:endParaRPr>
          </a:p>
        </p:txBody>
      </p:sp>
    </p:spTree>
    <p:extLst>
      <p:ext uri="{BB962C8B-B14F-4D97-AF65-F5344CB8AC3E}">
        <p14:creationId xmlns:p14="http://schemas.microsoft.com/office/powerpoint/2010/main" val="298374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Hall of Fame or Shame?</a:t>
            </a:r>
            <a:endParaRPr lang="id-ID" dirty="0">
              <a:solidFill>
                <a:schemeClr val="accent2"/>
              </a:solidFill>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17481" y="1690688"/>
            <a:ext cx="5641539" cy="4763114"/>
          </a:xfrm>
          <a:prstGeom prst="rect">
            <a:avLst/>
          </a:prstGeom>
        </p:spPr>
      </p:pic>
      <p:sp>
        <p:nvSpPr>
          <p:cNvPr id="5" name="Rectangle 4"/>
          <p:cNvSpPr/>
          <p:nvPr/>
        </p:nvSpPr>
        <p:spPr>
          <a:xfrm>
            <a:off x="6960950" y="2896604"/>
            <a:ext cx="2185278" cy="369332"/>
          </a:xfrm>
          <a:prstGeom prst="rect">
            <a:avLst/>
          </a:prstGeom>
        </p:spPr>
        <p:txBody>
          <a:bodyPr wrap="none">
            <a:spAutoFit/>
          </a:bodyPr>
          <a:lstStyle/>
          <a:p>
            <a:r>
              <a:rPr lang="en-US" dirty="0" smtClean="0">
                <a:solidFill>
                  <a:schemeClr val="bg1"/>
                </a:solidFill>
                <a:latin typeface="Arial" charset="0"/>
              </a:rPr>
              <a:t>weather.yahoo.com</a:t>
            </a:r>
            <a:endParaRPr lang="en-US" dirty="0">
              <a:solidFill>
                <a:schemeClr val="bg1"/>
              </a:solidFill>
              <a:latin typeface="Arial" charset="0"/>
            </a:endParaRPr>
          </a:p>
        </p:txBody>
      </p:sp>
    </p:spTree>
    <p:extLst>
      <p:ext uri="{BB962C8B-B14F-4D97-AF65-F5344CB8AC3E}">
        <p14:creationId xmlns:p14="http://schemas.microsoft.com/office/powerpoint/2010/main" val="4202040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Hall of Fame or Shame?</a:t>
            </a:r>
            <a:endParaRPr lang="id-ID" dirty="0">
              <a:solidFill>
                <a:schemeClr val="accent2"/>
              </a:solidFill>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17481" y="1690688"/>
            <a:ext cx="5641539" cy="4763114"/>
          </a:xfrm>
          <a:prstGeom prst="rect">
            <a:avLst/>
          </a:prstGeom>
        </p:spPr>
      </p:pic>
      <p:sp>
        <p:nvSpPr>
          <p:cNvPr id="6" name="Content Placeholder 6"/>
          <p:cNvSpPr txBox="1">
            <a:spLocks/>
          </p:cNvSpPr>
          <p:nvPr/>
        </p:nvSpPr>
        <p:spPr bwMode="auto">
          <a:xfrm>
            <a:off x="6914991" y="2180305"/>
            <a:ext cx="4282892" cy="427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b="0" i="0">
                <a:solidFill>
                  <a:schemeClr val="tx1"/>
                </a:solidFill>
                <a:latin typeface="Helvetica Light"/>
                <a:ea typeface="ＭＳ Ｐゴシック" charset="0"/>
                <a:cs typeface="Helvetica Light"/>
              </a:defRPr>
            </a:lvl1pPr>
            <a:lvl2pPr marL="742950" indent="-285750" algn="l" rtl="0" eaLnBrk="0" fontAlgn="base" hangingPunct="0">
              <a:spcBef>
                <a:spcPct val="20000"/>
              </a:spcBef>
              <a:spcAft>
                <a:spcPct val="0"/>
              </a:spcAft>
              <a:buChar char="–"/>
              <a:defRPr sz="2800" b="0" i="0">
                <a:solidFill>
                  <a:schemeClr val="tx1"/>
                </a:solidFill>
                <a:latin typeface="Helvetica Light"/>
                <a:ea typeface="ＭＳ Ｐゴシック" charset="0"/>
                <a:cs typeface="Helvetica Light"/>
              </a:defRPr>
            </a:lvl2pPr>
            <a:lvl3pPr marL="1143000" indent="-228600" algn="l" rtl="0" eaLnBrk="0" fontAlgn="base" hangingPunct="0">
              <a:spcBef>
                <a:spcPct val="20000"/>
              </a:spcBef>
              <a:spcAft>
                <a:spcPct val="0"/>
              </a:spcAft>
              <a:buChar char="•"/>
              <a:defRPr sz="2400" b="0" i="0">
                <a:solidFill>
                  <a:schemeClr val="tx1"/>
                </a:solidFill>
                <a:latin typeface="Helvetica Light"/>
                <a:ea typeface="ＭＳ Ｐゴシック" charset="0"/>
                <a:cs typeface="Helvetica Light"/>
              </a:defRPr>
            </a:lvl3pPr>
            <a:lvl4pPr marL="1600200" indent="-228600" algn="l" rtl="0" eaLnBrk="0" fontAlgn="base" hangingPunct="0">
              <a:spcBef>
                <a:spcPct val="20000"/>
              </a:spcBef>
              <a:spcAft>
                <a:spcPct val="0"/>
              </a:spcAft>
              <a:buChar char="–"/>
              <a:defRPr sz="2000" b="0" i="0">
                <a:solidFill>
                  <a:schemeClr val="tx1"/>
                </a:solidFill>
                <a:latin typeface="Helvetica Light"/>
                <a:ea typeface="ＭＳ Ｐゴシック" charset="0"/>
                <a:cs typeface="Helvetica Light"/>
              </a:defRPr>
            </a:lvl4pPr>
            <a:lvl5pPr marL="2057400" indent="-228600" algn="l" rtl="0" eaLnBrk="0" fontAlgn="base" hangingPunct="0">
              <a:spcBef>
                <a:spcPct val="20000"/>
              </a:spcBef>
              <a:spcAft>
                <a:spcPct val="0"/>
              </a:spcAft>
              <a:buChar char="»"/>
              <a:defRPr sz="2000" b="0" i="0">
                <a:solidFill>
                  <a:schemeClr val="tx1"/>
                </a:solidFill>
                <a:latin typeface="Helvetica Light"/>
                <a:ea typeface="ＭＳ Ｐゴシック" charset="0"/>
                <a:cs typeface="Helvetica Ligh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a:lstStyle>
          <a:p>
            <a:pPr marL="0" indent="0">
              <a:buNone/>
            </a:pPr>
            <a:r>
              <a:rPr lang="en-US" dirty="0">
                <a:solidFill>
                  <a:schemeClr val="bg1"/>
                </a:solidFill>
                <a:latin typeface="Arial" charset="0"/>
              </a:rPr>
              <a:t>weather.yahoo.com</a:t>
            </a:r>
          </a:p>
          <a:p>
            <a:pPr marL="0" indent="0">
              <a:buNone/>
            </a:pPr>
            <a:endParaRPr lang="en-US" sz="1800" dirty="0">
              <a:solidFill>
                <a:schemeClr val="bg1"/>
              </a:solidFill>
              <a:latin typeface="Arial" charset="0"/>
            </a:endParaRPr>
          </a:p>
          <a:p>
            <a:pPr marL="0" indent="0">
              <a:buNone/>
            </a:pPr>
            <a:r>
              <a:rPr lang="en-US" sz="2600" dirty="0">
                <a:solidFill>
                  <a:schemeClr val="accent6"/>
                </a:solidFill>
                <a:latin typeface="Arial" charset="0"/>
              </a:rPr>
              <a:t>good!</a:t>
            </a:r>
          </a:p>
          <a:p>
            <a:pPr marL="400050" lvl="1" indent="0">
              <a:buNone/>
            </a:pPr>
            <a:r>
              <a:rPr lang="en-US" sz="2400" dirty="0">
                <a:solidFill>
                  <a:schemeClr val="bg1"/>
                </a:solidFill>
                <a:latin typeface="Arial" charset="0"/>
              </a:rPr>
              <a:t>aesthetic</a:t>
            </a:r>
          </a:p>
          <a:p>
            <a:pPr marL="400050" lvl="1" indent="0">
              <a:buNone/>
            </a:pPr>
            <a:r>
              <a:rPr lang="en-US" sz="2400" dirty="0">
                <a:solidFill>
                  <a:schemeClr val="bg1"/>
                </a:solidFill>
                <a:latin typeface="Arial" charset="0"/>
              </a:rPr>
              <a:t>clean typography &amp; icons</a:t>
            </a:r>
          </a:p>
          <a:p>
            <a:pPr marL="400050" lvl="1" indent="0">
              <a:buNone/>
            </a:pPr>
            <a:endParaRPr lang="en-US" sz="2000" dirty="0">
              <a:solidFill>
                <a:schemeClr val="bg1"/>
              </a:solidFill>
              <a:latin typeface="Arial" charset="0"/>
            </a:endParaRPr>
          </a:p>
          <a:p>
            <a:pPr marL="0" indent="0">
              <a:buNone/>
            </a:pPr>
            <a:r>
              <a:rPr lang="en-US" sz="2600" dirty="0">
                <a:solidFill>
                  <a:srgbClr val="FF0000"/>
                </a:solidFill>
                <a:latin typeface="Arial" charset="0"/>
              </a:rPr>
              <a:t>bad!</a:t>
            </a:r>
          </a:p>
          <a:p>
            <a:pPr marL="400050" lvl="1" indent="0">
              <a:buNone/>
            </a:pPr>
            <a:r>
              <a:rPr lang="en-US" sz="2400" dirty="0">
                <a:solidFill>
                  <a:schemeClr val="bg1"/>
                </a:solidFill>
                <a:latin typeface="Arial" charset="0"/>
              </a:rPr>
              <a:t>image is 1</a:t>
            </a:r>
            <a:r>
              <a:rPr lang="en-US" sz="2400" baseline="30000" dirty="0">
                <a:solidFill>
                  <a:schemeClr val="bg1"/>
                </a:solidFill>
                <a:latin typeface="Arial" charset="0"/>
              </a:rPr>
              <a:t>st</a:t>
            </a:r>
            <a:r>
              <a:rPr lang="en-US" sz="2400" dirty="0">
                <a:solidFill>
                  <a:schemeClr val="bg1"/>
                </a:solidFill>
                <a:latin typeface="Arial" charset="0"/>
              </a:rPr>
              <a:t> read</a:t>
            </a:r>
          </a:p>
          <a:p>
            <a:pPr marL="400050" lvl="1" indent="0">
              <a:buNone/>
            </a:pPr>
            <a:endParaRPr lang="en-US" sz="2400" dirty="0">
              <a:solidFill>
                <a:schemeClr val="bg1"/>
              </a:solidFill>
              <a:latin typeface="Arial" charset="0"/>
            </a:endParaRPr>
          </a:p>
        </p:txBody>
      </p:sp>
    </p:spTree>
    <p:extLst>
      <p:ext uri="{BB962C8B-B14F-4D97-AF65-F5344CB8AC3E}">
        <p14:creationId xmlns:p14="http://schemas.microsoft.com/office/powerpoint/2010/main" val="12498764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Hall of Fame</a:t>
            </a:r>
            <a:r>
              <a:rPr lang="id-ID" dirty="0" smtClean="0">
                <a:solidFill>
                  <a:schemeClr val="accent2"/>
                </a:solidFill>
              </a:rPr>
              <a:t>!</a:t>
            </a:r>
            <a:endParaRPr lang="id-ID"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85661" y="1322363"/>
            <a:ext cx="4255152" cy="5428010"/>
          </a:xfrm>
          <a:prstGeom prst="rect">
            <a:avLst/>
          </a:prstGeom>
        </p:spPr>
      </p:pic>
      <p:sp>
        <p:nvSpPr>
          <p:cNvPr id="5" name="Content Placeholder 6"/>
          <p:cNvSpPr txBox="1">
            <a:spLocks/>
          </p:cNvSpPr>
          <p:nvPr/>
        </p:nvSpPr>
        <p:spPr bwMode="auto">
          <a:xfrm>
            <a:off x="5782583" y="2584503"/>
            <a:ext cx="3438789" cy="427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b="0" i="0">
                <a:solidFill>
                  <a:schemeClr val="tx1"/>
                </a:solidFill>
                <a:latin typeface="Helvetica Light"/>
                <a:ea typeface="ＭＳ Ｐゴシック" charset="0"/>
                <a:cs typeface="Helvetica Light"/>
              </a:defRPr>
            </a:lvl1pPr>
            <a:lvl2pPr marL="742950" indent="-285750" algn="l" rtl="0" eaLnBrk="0" fontAlgn="base" hangingPunct="0">
              <a:spcBef>
                <a:spcPct val="20000"/>
              </a:spcBef>
              <a:spcAft>
                <a:spcPct val="0"/>
              </a:spcAft>
              <a:buChar char="–"/>
              <a:defRPr sz="2800" b="0" i="0">
                <a:solidFill>
                  <a:schemeClr val="tx1"/>
                </a:solidFill>
                <a:latin typeface="Helvetica Light"/>
                <a:ea typeface="ＭＳ Ｐゴシック" charset="0"/>
                <a:cs typeface="Helvetica Light"/>
              </a:defRPr>
            </a:lvl2pPr>
            <a:lvl3pPr marL="1143000" indent="-228600" algn="l" rtl="0" eaLnBrk="0" fontAlgn="base" hangingPunct="0">
              <a:spcBef>
                <a:spcPct val="20000"/>
              </a:spcBef>
              <a:spcAft>
                <a:spcPct val="0"/>
              </a:spcAft>
              <a:buChar char="•"/>
              <a:defRPr sz="2400" b="0" i="0">
                <a:solidFill>
                  <a:schemeClr val="tx1"/>
                </a:solidFill>
                <a:latin typeface="Helvetica Light"/>
                <a:ea typeface="ＭＳ Ｐゴシック" charset="0"/>
                <a:cs typeface="Helvetica Light"/>
              </a:defRPr>
            </a:lvl3pPr>
            <a:lvl4pPr marL="1600200" indent="-228600" algn="l" rtl="0" eaLnBrk="0" fontAlgn="base" hangingPunct="0">
              <a:spcBef>
                <a:spcPct val="20000"/>
              </a:spcBef>
              <a:spcAft>
                <a:spcPct val="0"/>
              </a:spcAft>
              <a:buChar char="–"/>
              <a:defRPr sz="2000" b="0" i="0">
                <a:solidFill>
                  <a:schemeClr val="tx1"/>
                </a:solidFill>
                <a:latin typeface="Helvetica Light"/>
                <a:ea typeface="ＭＳ Ｐゴシック" charset="0"/>
                <a:cs typeface="Helvetica Light"/>
              </a:defRPr>
            </a:lvl4pPr>
            <a:lvl5pPr marL="2057400" indent="-228600" algn="l" rtl="0" eaLnBrk="0" fontAlgn="base" hangingPunct="0">
              <a:spcBef>
                <a:spcPct val="20000"/>
              </a:spcBef>
              <a:spcAft>
                <a:spcPct val="0"/>
              </a:spcAft>
              <a:buChar char="»"/>
              <a:defRPr sz="2000" b="0" i="0">
                <a:solidFill>
                  <a:schemeClr val="tx1"/>
                </a:solidFill>
                <a:latin typeface="Helvetica Light"/>
                <a:ea typeface="ＭＳ Ｐゴシック" charset="0"/>
                <a:cs typeface="Helvetica Ligh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a:lstStyle>
          <a:p>
            <a:pPr marL="0" indent="0">
              <a:buNone/>
            </a:pPr>
            <a:r>
              <a:rPr lang="en-US" sz="2600" dirty="0" err="1">
                <a:solidFill>
                  <a:schemeClr val="bg1"/>
                </a:solidFill>
                <a:latin typeface="Arial" charset="0"/>
              </a:rPr>
              <a:t>iOS</a:t>
            </a:r>
            <a:r>
              <a:rPr lang="en-US" sz="2600" dirty="0">
                <a:solidFill>
                  <a:schemeClr val="bg1"/>
                </a:solidFill>
                <a:latin typeface="Arial" charset="0"/>
              </a:rPr>
              <a:t> yahoo weather</a:t>
            </a:r>
          </a:p>
          <a:p>
            <a:pPr marL="0" indent="0">
              <a:buNone/>
            </a:pPr>
            <a:endParaRPr lang="en-US" sz="1800" dirty="0">
              <a:solidFill>
                <a:schemeClr val="bg1"/>
              </a:solidFill>
              <a:latin typeface="Arial" charset="0"/>
            </a:endParaRPr>
          </a:p>
          <a:p>
            <a:pPr marL="0" indent="0">
              <a:buNone/>
            </a:pPr>
            <a:r>
              <a:rPr lang="en-US" sz="2600" dirty="0">
                <a:solidFill>
                  <a:schemeClr val="bg1"/>
                </a:solidFill>
                <a:latin typeface="Arial" charset="0"/>
              </a:rPr>
              <a:t>good!</a:t>
            </a:r>
          </a:p>
          <a:p>
            <a:pPr marL="400050" lvl="1" indent="0">
              <a:buNone/>
            </a:pPr>
            <a:r>
              <a:rPr lang="en-US" sz="2400" dirty="0">
                <a:solidFill>
                  <a:schemeClr val="bg1"/>
                </a:solidFill>
                <a:latin typeface="Arial" charset="0"/>
              </a:rPr>
              <a:t>aesthetic</a:t>
            </a:r>
          </a:p>
          <a:p>
            <a:pPr marL="400050" lvl="1" indent="0">
              <a:buNone/>
            </a:pPr>
            <a:endParaRPr lang="en-US" sz="1000" dirty="0">
              <a:solidFill>
                <a:schemeClr val="bg1"/>
              </a:solidFill>
              <a:latin typeface="Arial" charset="0"/>
            </a:endParaRPr>
          </a:p>
          <a:p>
            <a:pPr marL="400050" lvl="1" indent="0">
              <a:buNone/>
            </a:pPr>
            <a:r>
              <a:rPr lang="en-US" sz="2400" dirty="0">
                <a:solidFill>
                  <a:schemeClr val="bg1"/>
                </a:solidFill>
                <a:latin typeface="Arial" charset="0"/>
              </a:rPr>
              <a:t>clean typography &amp; icons</a:t>
            </a:r>
          </a:p>
          <a:p>
            <a:pPr marL="400050" lvl="1" indent="0">
              <a:buNone/>
            </a:pPr>
            <a:endParaRPr lang="en-US" sz="1000" dirty="0">
              <a:solidFill>
                <a:schemeClr val="bg1"/>
              </a:solidFill>
              <a:latin typeface="Arial" charset="0"/>
            </a:endParaRPr>
          </a:p>
          <a:p>
            <a:pPr marL="400050" lvl="1" indent="0">
              <a:buNone/>
            </a:pPr>
            <a:r>
              <a:rPr lang="en-US" sz="2400" dirty="0">
                <a:solidFill>
                  <a:schemeClr val="bg1"/>
                </a:solidFill>
                <a:latin typeface="Arial" charset="0"/>
              </a:rPr>
              <a:t>image recedes to background w/ flick</a:t>
            </a:r>
            <a:endParaRPr lang="en-US" sz="2000" dirty="0">
              <a:solidFill>
                <a:schemeClr val="bg1"/>
              </a:solidFill>
              <a:latin typeface="Arial" charset="0"/>
            </a:endParaRPr>
          </a:p>
        </p:txBody>
      </p:sp>
    </p:spTree>
    <p:extLst>
      <p:ext uri="{BB962C8B-B14F-4D97-AF65-F5344CB8AC3E}">
        <p14:creationId xmlns:p14="http://schemas.microsoft.com/office/powerpoint/2010/main" val="807138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4400" dirty="0" smtClean="0">
                <a:effectLst>
                  <a:outerShdw blurRad="38100" dist="38100" dir="2700000" algn="tl">
                    <a:srgbClr val="000000">
                      <a:alpha val="43137"/>
                    </a:srgbClr>
                  </a:outerShdw>
                </a:effectLst>
              </a:rPr>
              <a:t>Pengertian Interaksi Manusia &amp; Komputer</a:t>
            </a:r>
            <a:endParaRPr lang="id-ID" sz="4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sz="2800" dirty="0" err="1" smtClean="0">
                <a:solidFill>
                  <a:srgbClr val="002060"/>
                </a:solidFill>
              </a:rPr>
              <a:t>Interaksi</a:t>
            </a:r>
            <a:r>
              <a:rPr lang="en-US" sz="2800" dirty="0" smtClean="0">
                <a:solidFill>
                  <a:srgbClr val="002060"/>
                </a:solidFill>
              </a:rPr>
              <a:t> </a:t>
            </a:r>
            <a:r>
              <a:rPr lang="en-US" sz="2800" dirty="0" err="1" smtClean="0">
                <a:solidFill>
                  <a:srgbClr val="002060"/>
                </a:solidFill>
              </a:rPr>
              <a:t>adalah</a:t>
            </a:r>
            <a:r>
              <a:rPr lang="en-US" sz="2800" dirty="0" smtClean="0">
                <a:solidFill>
                  <a:srgbClr val="002060"/>
                </a:solidFill>
              </a:rPr>
              <a:t> </a:t>
            </a:r>
            <a:r>
              <a:rPr lang="en-US" sz="2800" dirty="0" err="1" smtClean="0">
                <a:solidFill>
                  <a:srgbClr val="002060"/>
                </a:solidFill>
              </a:rPr>
              <a:t>komunikasi</a:t>
            </a:r>
            <a:r>
              <a:rPr lang="en-US" sz="2800" dirty="0" smtClean="0">
                <a:solidFill>
                  <a:srgbClr val="002060"/>
                </a:solidFill>
              </a:rPr>
              <a:t> </a:t>
            </a:r>
            <a:r>
              <a:rPr lang="en-US" sz="2800" dirty="0" err="1" smtClean="0">
                <a:solidFill>
                  <a:srgbClr val="002060"/>
                </a:solidFill>
              </a:rPr>
              <a:t>antara</a:t>
            </a:r>
            <a:r>
              <a:rPr lang="en-US" sz="2800" dirty="0" smtClean="0">
                <a:solidFill>
                  <a:srgbClr val="002060"/>
                </a:solidFill>
              </a:rPr>
              <a:t> </a:t>
            </a:r>
            <a:r>
              <a:rPr lang="en-US" sz="2800" dirty="0" err="1" smtClean="0">
                <a:solidFill>
                  <a:srgbClr val="002060"/>
                </a:solidFill>
              </a:rPr>
              <a:t>dua</a:t>
            </a:r>
            <a:r>
              <a:rPr lang="en-US" sz="2800" dirty="0" smtClean="0">
                <a:solidFill>
                  <a:srgbClr val="002060"/>
                </a:solidFill>
              </a:rPr>
              <a:t> </a:t>
            </a:r>
            <a:r>
              <a:rPr lang="en-US" sz="2800" dirty="0" err="1" smtClean="0">
                <a:solidFill>
                  <a:srgbClr val="002060"/>
                </a:solidFill>
              </a:rPr>
              <a:t>atau</a:t>
            </a:r>
            <a:r>
              <a:rPr lang="en-US" sz="2800" dirty="0" smtClean="0">
                <a:solidFill>
                  <a:srgbClr val="002060"/>
                </a:solidFill>
              </a:rPr>
              <a:t> </a:t>
            </a:r>
            <a:r>
              <a:rPr lang="en-US" sz="2800" dirty="0" err="1" smtClean="0">
                <a:solidFill>
                  <a:srgbClr val="002060"/>
                </a:solidFill>
              </a:rPr>
              <a:t>lebih</a:t>
            </a:r>
            <a:r>
              <a:rPr lang="en-US" sz="2800" dirty="0" smtClean="0">
                <a:solidFill>
                  <a:srgbClr val="002060"/>
                </a:solidFill>
              </a:rPr>
              <a:t> </a:t>
            </a:r>
            <a:r>
              <a:rPr lang="en-US" sz="2800" dirty="0" err="1" smtClean="0">
                <a:solidFill>
                  <a:srgbClr val="002060"/>
                </a:solidFill>
              </a:rPr>
              <a:t>objek</a:t>
            </a:r>
            <a:r>
              <a:rPr lang="en-US" sz="2800" dirty="0" smtClean="0">
                <a:solidFill>
                  <a:srgbClr val="002060"/>
                </a:solidFill>
              </a:rPr>
              <a:t> yang </a:t>
            </a:r>
            <a:r>
              <a:rPr lang="en-US" sz="2800" dirty="0" err="1" smtClean="0">
                <a:solidFill>
                  <a:srgbClr val="002060"/>
                </a:solidFill>
                <a:effectLst>
                  <a:outerShdw blurRad="38100" dist="38100" dir="2700000" algn="tl">
                    <a:srgbClr val="000000">
                      <a:alpha val="43137"/>
                    </a:srgbClr>
                  </a:outerShdw>
                </a:effectLst>
              </a:rPr>
              <a:t>saling</a:t>
            </a:r>
            <a:r>
              <a:rPr lang="en-US" sz="2800" dirty="0" smtClean="0">
                <a:solidFill>
                  <a:srgbClr val="002060"/>
                </a:solidFill>
                <a:effectLst>
                  <a:outerShdw blurRad="38100" dist="38100" dir="2700000" algn="tl">
                    <a:srgbClr val="000000">
                      <a:alpha val="43137"/>
                    </a:srgbClr>
                  </a:outerShdw>
                </a:effectLst>
              </a:rPr>
              <a:t> </a:t>
            </a:r>
            <a:r>
              <a:rPr lang="en-US" sz="2800" dirty="0" err="1" smtClean="0">
                <a:solidFill>
                  <a:srgbClr val="002060"/>
                </a:solidFill>
                <a:effectLst>
                  <a:outerShdw blurRad="38100" dist="38100" dir="2700000" algn="tl">
                    <a:srgbClr val="000000">
                      <a:alpha val="43137"/>
                    </a:srgbClr>
                  </a:outerShdw>
                </a:effectLst>
              </a:rPr>
              <a:t>mempengaruhi</a:t>
            </a:r>
            <a:r>
              <a:rPr lang="en-US" sz="2800" dirty="0" smtClean="0">
                <a:solidFill>
                  <a:srgbClr val="002060"/>
                </a:solidFill>
                <a:effectLst>
                  <a:outerShdw blurRad="38100" dist="38100" dir="2700000" algn="tl">
                    <a:srgbClr val="000000">
                      <a:alpha val="43137"/>
                    </a:srgbClr>
                  </a:outerShdw>
                </a:effectLst>
              </a:rPr>
              <a:t> </a:t>
            </a:r>
            <a:r>
              <a:rPr lang="en-US" sz="2800" dirty="0" err="1" smtClean="0">
                <a:solidFill>
                  <a:srgbClr val="002060"/>
                </a:solidFill>
              </a:rPr>
              <a:t>satu</a:t>
            </a:r>
            <a:r>
              <a:rPr lang="en-US" sz="2800" dirty="0" smtClean="0">
                <a:solidFill>
                  <a:srgbClr val="002060"/>
                </a:solidFill>
              </a:rPr>
              <a:t> </a:t>
            </a:r>
            <a:r>
              <a:rPr lang="en-US" sz="2800" dirty="0" err="1" smtClean="0">
                <a:solidFill>
                  <a:srgbClr val="002060"/>
                </a:solidFill>
              </a:rPr>
              <a:t>sama</a:t>
            </a:r>
            <a:r>
              <a:rPr lang="en-US" sz="2800" dirty="0" smtClean="0">
                <a:solidFill>
                  <a:srgbClr val="002060"/>
                </a:solidFill>
              </a:rPr>
              <a:t> lain.</a:t>
            </a:r>
          </a:p>
          <a:p>
            <a:pPr algn="just">
              <a:buFont typeface="Wingdings" panose="05000000000000000000" pitchFamily="2" charset="2"/>
              <a:buChar char="q"/>
            </a:pPr>
            <a:endParaRPr lang="en-US" sz="2800" dirty="0" smtClean="0">
              <a:solidFill>
                <a:srgbClr val="002060"/>
              </a:solidFill>
            </a:endParaRPr>
          </a:p>
          <a:p>
            <a:pPr algn="just">
              <a:buFont typeface="Wingdings" panose="05000000000000000000" pitchFamily="2" charset="2"/>
              <a:buChar char="q"/>
            </a:pPr>
            <a:r>
              <a:rPr lang="en-US" sz="2800" dirty="0" err="1" smtClean="0">
                <a:solidFill>
                  <a:srgbClr val="002060"/>
                </a:solidFill>
              </a:rPr>
              <a:t>Interaksi</a:t>
            </a:r>
            <a:r>
              <a:rPr lang="en-US" sz="2800" dirty="0" smtClean="0">
                <a:solidFill>
                  <a:srgbClr val="002060"/>
                </a:solidFill>
              </a:rPr>
              <a:t> </a:t>
            </a:r>
            <a:r>
              <a:rPr lang="en-US" sz="2800" dirty="0" err="1">
                <a:solidFill>
                  <a:srgbClr val="002060"/>
                </a:solidFill>
              </a:rPr>
              <a:t>m</a:t>
            </a:r>
            <a:r>
              <a:rPr lang="en-US" sz="2800" dirty="0" err="1" smtClean="0">
                <a:solidFill>
                  <a:srgbClr val="002060"/>
                </a:solidFill>
              </a:rPr>
              <a:t>anusia</a:t>
            </a:r>
            <a:r>
              <a:rPr lang="en-US" sz="2800" dirty="0" smtClean="0">
                <a:solidFill>
                  <a:srgbClr val="002060"/>
                </a:solidFill>
              </a:rPr>
              <a:t> </a:t>
            </a:r>
            <a:r>
              <a:rPr lang="en-US" sz="2800" dirty="0" err="1" smtClean="0">
                <a:solidFill>
                  <a:srgbClr val="002060"/>
                </a:solidFill>
              </a:rPr>
              <a:t>dan</a:t>
            </a:r>
            <a:r>
              <a:rPr lang="en-US" sz="2800" dirty="0" smtClean="0">
                <a:solidFill>
                  <a:srgbClr val="002060"/>
                </a:solidFill>
              </a:rPr>
              <a:t> </a:t>
            </a:r>
            <a:r>
              <a:rPr lang="en-US" sz="2800" dirty="0" err="1" smtClean="0">
                <a:solidFill>
                  <a:srgbClr val="002060"/>
                </a:solidFill>
              </a:rPr>
              <a:t>komputer</a:t>
            </a:r>
            <a:r>
              <a:rPr lang="en-US" sz="2800" dirty="0" smtClean="0">
                <a:solidFill>
                  <a:srgbClr val="002060"/>
                </a:solidFill>
              </a:rPr>
              <a:t> </a:t>
            </a:r>
            <a:r>
              <a:rPr lang="id-ID" sz="2800" dirty="0" smtClean="0">
                <a:solidFill>
                  <a:srgbClr val="002060"/>
                </a:solidFill>
              </a:rPr>
              <a:t>(</a:t>
            </a:r>
            <a:r>
              <a:rPr lang="id-ID" sz="2800" i="1" dirty="0" smtClean="0">
                <a:solidFill>
                  <a:srgbClr val="002060"/>
                </a:solidFill>
              </a:rPr>
              <a:t>Human Computer Interaction</a:t>
            </a:r>
            <a:r>
              <a:rPr lang="id-ID" sz="2800" dirty="0" smtClean="0">
                <a:solidFill>
                  <a:srgbClr val="002060"/>
                </a:solidFill>
              </a:rPr>
              <a:t>) </a:t>
            </a:r>
            <a:r>
              <a:rPr lang="en-US" sz="2800" dirty="0" err="1" smtClean="0">
                <a:solidFill>
                  <a:srgbClr val="002060"/>
                </a:solidFill>
              </a:rPr>
              <a:t>merupakan</a:t>
            </a:r>
            <a:r>
              <a:rPr lang="en-US" sz="2800" dirty="0" smtClean="0">
                <a:solidFill>
                  <a:srgbClr val="002060"/>
                </a:solidFill>
              </a:rPr>
              <a:t> </a:t>
            </a:r>
            <a:r>
              <a:rPr lang="en-US" sz="2800" dirty="0" err="1" smtClean="0">
                <a:solidFill>
                  <a:srgbClr val="002060"/>
                </a:solidFill>
              </a:rPr>
              <a:t>komunikasi</a:t>
            </a:r>
            <a:r>
              <a:rPr lang="en-US" sz="2800" dirty="0" smtClean="0">
                <a:solidFill>
                  <a:srgbClr val="002060"/>
                </a:solidFill>
              </a:rPr>
              <a:t> </a:t>
            </a:r>
            <a:r>
              <a:rPr lang="en-US" sz="2800" dirty="0" err="1" smtClean="0">
                <a:solidFill>
                  <a:srgbClr val="002060"/>
                </a:solidFill>
              </a:rPr>
              <a:t>dua</a:t>
            </a:r>
            <a:r>
              <a:rPr lang="en-US" sz="2800" dirty="0" smtClean="0">
                <a:solidFill>
                  <a:srgbClr val="002060"/>
                </a:solidFill>
              </a:rPr>
              <a:t> </a:t>
            </a:r>
            <a:r>
              <a:rPr lang="en-US" sz="2800" dirty="0" err="1" smtClean="0">
                <a:solidFill>
                  <a:srgbClr val="002060"/>
                </a:solidFill>
              </a:rPr>
              <a:t>arah</a:t>
            </a:r>
            <a:r>
              <a:rPr lang="en-US" sz="2800" dirty="0" smtClean="0">
                <a:solidFill>
                  <a:srgbClr val="002060"/>
                </a:solidFill>
              </a:rPr>
              <a:t> </a:t>
            </a:r>
            <a:r>
              <a:rPr lang="en-US" sz="2800" dirty="0" err="1" smtClean="0">
                <a:solidFill>
                  <a:srgbClr val="002060"/>
                </a:solidFill>
                <a:effectLst>
                  <a:outerShdw blurRad="38100" dist="38100" dir="2700000" algn="tl">
                    <a:srgbClr val="000000">
                      <a:alpha val="43137"/>
                    </a:srgbClr>
                  </a:outerShdw>
                </a:effectLst>
              </a:rPr>
              <a:t>antara</a:t>
            </a:r>
            <a:r>
              <a:rPr lang="en-US" sz="2800" dirty="0" smtClean="0">
                <a:solidFill>
                  <a:srgbClr val="002060"/>
                </a:solidFill>
                <a:effectLst>
                  <a:outerShdw blurRad="38100" dist="38100" dir="2700000" algn="tl">
                    <a:srgbClr val="000000">
                      <a:alpha val="43137"/>
                    </a:srgbClr>
                  </a:outerShdw>
                </a:effectLst>
              </a:rPr>
              <a:t> </a:t>
            </a:r>
            <a:r>
              <a:rPr lang="en-US" sz="2800" dirty="0" err="1" smtClean="0">
                <a:solidFill>
                  <a:srgbClr val="002060"/>
                </a:solidFill>
                <a:effectLst>
                  <a:outerShdw blurRad="38100" dist="38100" dir="2700000" algn="tl">
                    <a:srgbClr val="000000">
                      <a:alpha val="43137"/>
                    </a:srgbClr>
                  </a:outerShdw>
                </a:effectLst>
              </a:rPr>
              <a:t>pengguna</a:t>
            </a:r>
            <a:r>
              <a:rPr lang="en-US" sz="2800" dirty="0" smtClean="0">
                <a:solidFill>
                  <a:srgbClr val="002060"/>
                </a:solidFill>
                <a:effectLst>
                  <a:outerShdw blurRad="38100" dist="38100" dir="2700000" algn="tl">
                    <a:srgbClr val="000000">
                      <a:alpha val="43137"/>
                    </a:srgbClr>
                  </a:outerShdw>
                </a:effectLst>
              </a:rPr>
              <a:t> (</a:t>
            </a:r>
            <a:r>
              <a:rPr lang="en-US" sz="2800" i="1" dirty="0" smtClean="0">
                <a:solidFill>
                  <a:srgbClr val="002060"/>
                </a:solidFill>
                <a:effectLst>
                  <a:outerShdw blurRad="38100" dist="38100" dir="2700000" algn="tl">
                    <a:srgbClr val="000000">
                      <a:alpha val="43137"/>
                    </a:srgbClr>
                  </a:outerShdw>
                </a:effectLst>
              </a:rPr>
              <a:t>user</a:t>
            </a:r>
            <a:r>
              <a:rPr lang="en-US" sz="2800" dirty="0" smtClean="0">
                <a:solidFill>
                  <a:srgbClr val="002060"/>
                </a:solidFill>
                <a:effectLst>
                  <a:outerShdw blurRad="38100" dist="38100" dir="2700000" algn="tl">
                    <a:srgbClr val="000000">
                      <a:alpha val="43137"/>
                    </a:srgbClr>
                  </a:outerShdw>
                </a:effectLst>
              </a:rPr>
              <a:t>) </a:t>
            </a:r>
            <a:r>
              <a:rPr lang="en-US" sz="2800" dirty="0" err="1" smtClean="0">
                <a:solidFill>
                  <a:srgbClr val="002060"/>
                </a:solidFill>
                <a:effectLst>
                  <a:outerShdw blurRad="38100" dist="38100" dir="2700000" algn="tl">
                    <a:srgbClr val="000000">
                      <a:alpha val="43137"/>
                    </a:srgbClr>
                  </a:outerShdw>
                </a:effectLst>
              </a:rPr>
              <a:t>dengan</a:t>
            </a:r>
            <a:r>
              <a:rPr lang="en-US" sz="2800" dirty="0" smtClean="0">
                <a:solidFill>
                  <a:srgbClr val="002060"/>
                </a:solidFill>
                <a:effectLst>
                  <a:outerShdw blurRad="38100" dist="38100" dir="2700000" algn="tl">
                    <a:srgbClr val="000000">
                      <a:alpha val="43137"/>
                    </a:srgbClr>
                  </a:outerShdw>
                </a:effectLst>
              </a:rPr>
              <a:t> </a:t>
            </a:r>
            <a:r>
              <a:rPr lang="en-US" sz="2800" dirty="0" err="1" smtClean="0">
                <a:solidFill>
                  <a:srgbClr val="002060"/>
                </a:solidFill>
                <a:effectLst>
                  <a:outerShdw blurRad="38100" dist="38100" dir="2700000" algn="tl">
                    <a:srgbClr val="000000">
                      <a:alpha val="43137"/>
                    </a:srgbClr>
                  </a:outerShdw>
                </a:effectLst>
              </a:rPr>
              <a:t>sistem</a:t>
            </a:r>
            <a:r>
              <a:rPr lang="en-US" sz="2800" dirty="0" smtClean="0">
                <a:solidFill>
                  <a:srgbClr val="002060"/>
                </a:solidFill>
                <a:effectLst>
                  <a:outerShdw blurRad="38100" dist="38100" dir="2700000" algn="tl">
                    <a:srgbClr val="000000">
                      <a:alpha val="43137"/>
                    </a:srgbClr>
                  </a:outerShdw>
                </a:effectLst>
              </a:rPr>
              <a:t> </a:t>
            </a:r>
            <a:r>
              <a:rPr lang="en-US" sz="2800" dirty="0" err="1" smtClean="0">
                <a:solidFill>
                  <a:srgbClr val="002060"/>
                </a:solidFill>
                <a:effectLst>
                  <a:outerShdw blurRad="38100" dist="38100" dir="2700000" algn="tl">
                    <a:srgbClr val="000000">
                      <a:alpha val="43137"/>
                    </a:srgbClr>
                  </a:outerShdw>
                </a:effectLst>
              </a:rPr>
              <a:t>komputer</a:t>
            </a:r>
            <a:r>
              <a:rPr lang="en-US" sz="2800" dirty="0" smtClean="0">
                <a:solidFill>
                  <a:srgbClr val="002060"/>
                </a:solidFill>
                <a:effectLst>
                  <a:outerShdw blurRad="38100" dist="38100" dir="2700000" algn="tl">
                    <a:srgbClr val="000000">
                      <a:alpha val="43137"/>
                    </a:srgbClr>
                  </a:outerShdw>
                </a:effectLst>
              </a:rPr>
              <a:t> yang </a:t>
            </a:r>
            <a:r>
              <a:rPr lang="en-US" sz="2800" dirty="0" err="1" smtClean="0">
                <a:solidFill>
                  <a:srgbClr val="002060"/>
                </a:solidFill>
                <a:effectLst>
                  <a:outerShdw blurRad="38100" dist="38100" dir="2700000" algn="tl">
                    <a:srgbClr val="000000">
                      <a:alpha val="43137"/>
                    </a:srgbClr>
                  </a:outerShdw>
                </a:effectLst>
              </a:rPr>
              <a:t>saling</a:t>
            </a:r>
            <a:r>
              <a:rPr lang="en-US" sz="2800" dirty="0" smtClean="0">
                <a:solidFill>
                  <a:srgbClr val="002060"/>
                </a:solidFill>
                <a:effectLst>
                  <a:outerShdw blurRad="38100" dist="38100" dir="2700000" algn="tl">
                    <a:srgbClr val="000000">
                      <a:alpha val="43137"/>
                    </a:srgbClr>
                  </a:outerShdw>
                </a:effectLst>
              </a:rPr>
              <a:t> </a:t>
            </a:r>
            <a:r>
              <a:rPr lang="en-US" sz="2800" dirty="0" err="1" smtClean="0">
                <a:solidFill>
                  <a:srgbClr val="002060"/>
                </a:solidFill>
                <a:effectLst>
                  <a:outerShdw blurRad="38100" dist="38100" dir="2700000" algn="tl">
                    <a:srgbClr val="000000">
                      <a:alpha val="43137"/>
                    </a:srgbClr>
                  </a:outerShdw>
                </a:effectLst>
              </a:rPr>
              <a:t>mendukung</a:t>
            </a:r>
            <a:r>
              <a:rPr lang="en-US" sz="2800" dirty="0" smtClean="0">
                <a:solidFill>
                  <a:srgbClr val="002060"/>
                </a:solidFill>
                <a:effectLst>
                  <a:outerShdw blurRad="38100" dist="38100" dir="2700000" algn="tl">
                    <a:srgbClr val="000000">
                      <a:alpha val="43137"/>
                    </a:srgbClr>
                  </a:outerShdw>
                </a:effectLst>
              </a:rPr>
              <a:t> </a:t>
            </a:r>
            <a:r>
              <a:rPr lang="en-US" sz="2800" dirty="0" err="1" smtClean="0">
                <a:solidFill>
                  <a:srgbClr val="002060"/>
                </a:solidFill>
              </a:rPr>
              <a:t>untuk</a:t>
            </a:r>
            <a:r>
              <a:rPr lang="en-US" sz="2800" dirty="0" smtClean="0">
                <a:solidFill>
                  <a:srgbClr val="002060"/>
                </a:solidFill>
              </a:rPr>
              <a:t> </a:t>
            </a:r>
            <a:r>
              <a:rPr lang="en-US" sz="2800" dirty="0" err="1" smtClean="0">
                <a:solidFill>
                  <a:srgbClr val="002060"/>
                </a:solidFill>
              </a:rPr>
              <a:t>mencapai</a:t>
            </a:r>
            <a:r>
              <a:rPr lang="en-US" sz="2800" dirty="0" smtClean="0">
                <a:solidFill>
                  <a:srgbClr val="002060"/>
                </a:solidFill>
              </a:rPr>
              <a:t> </a:t>
            </a:r>
            <a:r>
              <a:rPr lang="en-US" sz="2800" dirty="0" err="1" smtClean="0">
                <a:solidFill>
                  <a:srgbClr val="002060"/>
                </a:solidFill>
              </a:rPr>
              <a:t>suatu</a:t>
            </a:r>
            <a:r>
              <a:rPr lang="en-US" sz="2800" dirty="0" smtClean="0">
                <a:solidFill>
                  <a:srgbClr val="002060"/>
                </a:solidFill>
              </a:rPr>
              <a:t> </a:t>
            </a:r>
            <a:r>
              <a:rPr lang="en-US" sz="2800" dirty="0" err="1" smtClean="0">
                <a:solidFill>
                  <a:srgbClr val="002060"/>
                </a:solidFill>
              </a:rPr>
              <a:t>tujuan</a:t>
            </a:r>
            <a:r>
              <a:rPr lang="en-US" sz="2800" dirty="0" smtClean="0">
                <a:solidFill>
                  <a:srgbClr val="002060"/>
                </a:solidFill>
              </a:rPr>
              <a:t> </a:t>
            </a:r>
            <a:r>
              <a:rPr lang="en-US" sz="2800" dirty="0" err="1" smtClean="0">
                <a:solidFill>
                  <a:srgbClr val="002060"/>
                </a:solidFill>
              </a:rPr>
              <a:t>tertentu</a:t>
            </a:r>
            <a:r>
              <a:rPr lang="en-US" sz="2800" dirty="0" smtClean="0">
                <a:solidFill>
                  <a:srgbClr val="002060"/>
                </a:solidFill>
              </a:rPr>
              <a:t>.</a:t>
            </a:r>
          </a:p>
          <a:p>
            <a:pPr>
              <a:buFont typeface="Wingdings" panose="05000000000000000000" pitchFamily="2" charset="2"/>
              <a:buChar char="q"/>
            </a:pPr>
            <a:endParaRPr lang="id-ID" dirty="0">
              <a:solidFill>
                <a:srgbClr val="002060"/>
              </a:solidFill>
            </a:endParaRPr>
          </a:p>
        </p:txBody>
      </p:sp>
    </p:spTree>
    <p:extLst>
      <p:ext uri="{BB962C8B-B14F-4D97-AF65-F5344CB8AC3E}">
        <p14:creationId xmlns:p14="http://schemas.microsoft.com/office/powerpoint/2010/main" val="610328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dirty="0" smtClean="0">
                <a:effectLst>
                  <a:outerShdw blurRad="38100" dist="38100" dir="2700000" algn="tl">
                    <a:srgbClr val="000000">
                      <a:alpha val="43137"/>
                    </a:srgbClr>
                  </a:outerShdw>
                </a:effectLst>
              </a:rPr>
              <a:t>Pengertian Interaksi Manusia &amp; Komputer (2)</a:t>
            </a:r>
            <a:endParaRPr lang="id-ID"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buFontTx/>
              <a:buNone/>
            </a:pPr>
            <a:r>
              <a:rPr lang="en-US" sz="2400" dirty="0" smtClean="0"/>
              <a:t>“  </a:t>
            </a:r>
            <a:r>
              <a:rPr lang="en-US" sz="2400" i="1" dirty="0" err="1" smtClean="0"/>
              <a:t>Interaksi</a:t>
            </a:r>
            <a:r>
              <a:rPr lang="en-US" sz="2400" i="1" dirty="0" smtClean="0"/>
              <a:t> </a:t>
            </a:r>
            <a:r>
              <a:rPr lang="en-US" sz="2400" i="1" dirty="0" err="1" smtClean="0"/>
              <a:t>manusia</a:t>
            </a:r>
            <a:r>
              <a:rPr lang="en-US" sz="2400" i="1" dirty="0" smtClean="0"/>
              <a:t> </a:t>
            </a:r>
            <a:r>
              <a:rPr lang="en-US" sz="2400" i="1" dirty="0" err="1" smtClean="0"/>
              <a:t>dan</a:t>
            </a:r>
            <a:r>
              <a:rPr lang="en-US" sz="2400" i="1" dirty="0" smtClean="0"/>
              <a:t> </a:t>
            </a:r>
            <a:r>
              <a:rPr lang="en-US" sz="2400" i="1" dirty="0" err="1" smtClean="0"/>
              <a:t>komputer</a:t>
            </a:r>
            <a:r>
              <a:rPr lang="en-US" sz="2400" i="1" dirty="0" smtClean="0"/>
              <a:t> </a:t>
            </a:r>
            <a:r>
              <a:rPr lang="en-US" sz="2400" i="1" dirty="0" err="1" smtClean="0"/>
              <a:t>merupakan</a:t>
            </a:r>
            <a:r>
              <a:rPr lang="en-US" sz="2400" i="1" dirty="0" smtClean="0"/>
              <a:t> </a:t>
            </a:r>
            <a:r>
              <a:rPr lang="en-US" sz="2400" i="1" dirty="0" err="1" smtClean="0"/>
              <a:t>disiplin</a:t>
            </a:r>
            <a:r>
              <a:rPr lang="en-US" sz="2400" i="1" dirty="0" smtClean="0"/>
              <a:t> </a:t>
            </a:r>
            <a:r>
              <a:rPr lang="en-US" sz="2400" i="1" dirty="0" err="1" smtClean="0"/>
              <a:t>ilmu</a:t>
            </a:r>
            <a:r>
              <a:rPr lang="en-US" sz="2400" i="1" dirty="0" smtClean="0"/>
              <a:t> yang </a:t>
            </a:r>
            <a:r>
              <a:rPr lang="en-US" sz="2400" i="1" dirty="0" err="1" smtClean="0"/>
              <a:t>mempelajari</a:t>
            </a:r>
            <a:r>
              <a:rPr lang="en-US" sz="2400" i="1" dirty="0" smtClean="0"/>
              <a:t> </a:t>
            </a:r>
            <a:r>
              <a:rPr lang="en-US" sz="2400" b="1" i="1" dirty="0" err="1" smtClean="0"/>
              <a:t>desain,evaluasi</a:t>
            </a:r>
            <a:r>
              <a:rPr lang="en-US" sz="2400" b="1" i="1" dirty="0" smtClean="0"/>
              <a:t>, </a:t>
            </a:r>
            <a:r>
              <a:rPr lang="en-US" sz="2400" b="1" i="1" dirty="0" err="1" smtClean="0"/>
              <a:t>implementasi</a:t>
            </a:r>
            <a:r>
              <a:rPr lang="en-US" sz="2400" b="1" i="1" dirty="0" smtClean="0"/>
              <a:t> </a:t>
            </a:r>
            <a:r>
              <a:rPr lang="en-US" sz="2400" i="1" dirty="0" err="1" smtClean="0"/>
              <a:t>dari</a:t>
            </a:r>
            <a:r>
              <a:rPr lang="en-US" sz="2400" i="1" dirty="0" smtClean="0"/>
              <a:t> </a:t>
            </a:r>
            <a:r>
              <a:rPr lang="en-US" sz="2400" b="1" i="1" dirty="0" err="1" smtClean="0"/>
              <a:t>sistem</a:t>
            </a:r>
            <a:r>
              <a:rPr lang="en-US" sz="2400" b="1" i="1" dirty="0" smtClean="0"/>
              <a:t> </a:t>
            </a:r>
            <a:r>
              <a:rPr lang="en-US" sz="2400" b="1" i="1" dirty="0" err="1" smtClean="0"/>
              <a:t>komputer</a:t>
            </a:r>
            <a:r>
              <a:rPr lang="en-US" sz="2400" b="1" i="1" dirty="0" smtClean="0"/>
              <a:t> </a:t>
            </a:r>
            <a:r>
              <a:rPr lang="en-US" sz="2400" b="1" i="1" dirty="0" err="1" smtClean="0"/>
              <a:t>interaktif</a:t>
            </a:r>
            <a:r>
              <a:rPr lang="en-US" sz="2400" b="1" i="1" dirty="0" smtClean="0"/>
              <a:t> </a:t>
            </a:r>
            <a:r>
              <a:rPr lang="en-US" sz="2400" i="1" dirty="0" err="1" smtClean="0"/>
              <a:t>untuk</a:t>
            </a:r>
            <a:r>
              <a:rPr lang="en-US" sz="2400" i="1" dirty="0" smtClean="0"/>
              <a:t> </a:t>
            </a:r>
            <a:r>
              <a:rPr lang="en-US" sz="2400" i="1" dirty="0" err="1" smtClean="0"/>
              <a:t>dipakai</a:t>
            </a:r>
            <a:r>
              <a:rPr lang="en-US" sz="2400" i="1" dirty="0" smtClean="0"/>
              <a:t> </a:t>
            </a:r>
            <a:r>
              <a:rPr lang="en-US" sz="2400" i="1" dirty="0" err="1" smtClean="0"/>
              <a:t>oleh</a:t>
            </a:r>
            <a:r>
              <a:rPr lang="en-US" sz="2400" i="1" dirty="0" smtClean="0"/>
              <a:t> </a:t>
            </a:r>
            <a:r>
              <a:rPr lang="en-US" sz="2400" i="1" dirty="0" err="1" smtClean="0"/>
              <a:t>manusia,beserta</a:t>
            </a:r>
            <a:r>
              <a:rPr lang="en-US" sz="2400" i="1" dirty="0" smtClean="0"/>
              <a:t> </a:t>
            </a:r>
            <a:r>
              <a:rPr lang="en-US" sz="2400" i="1" dirty="0" err="1" smtClean="0"/>
              <a:t>studi</a:t>
            </a:r>
            <a:r>
              <a:rPr lang="en-US" sz="2400" i="1" dirty="0" smtClean="0"/>
              <a:t> </a:t>
            </a:r>
            <a:r>
              <a:rPr lang="en-US" sz="2400" i="1" dirty="0" err="1" smtClean="0"/>
              <a:t>tentang</a:t>
            </a:r>
            <a:r>
              <a:rPr lang="en-US" sz="2400" i="1" dirty="0" smtClean="0"/>
              <a:t> </a:t>
            </a:r>
            <a:r>
              <a:rPr lang="en-US" sz="2400" i="1" dirty="0" err="1" smtClean="0"/>
              <a:t>faktor-faktor</a:t>
            </a:r>
            <a:r>
              <a:rPr lang="en-US" sz="2400" i="1" dirty="0" smtClean="0"/>
              <a:t> </a:t>
            </a:r>
            <a:r>
              <a:rPr lang="en-US" sz="2400" i="1" dirty="0" err="1" smtClean="0"/>
              <a:t>utama</a:t>
            </a:r>
            <a:r>
              <a:rPr lang="en-US" sz="2400" i="1" dirty="0" smtClean="0"/>
              <a:t> </a:t>
            </a:r>
            <a:r>
              <a:rPr lang="en-US" sz="2400" i="1" dirty="0" err="1" smtClean="0"/>
              <a:t>dalam</a:t>
            </a:r>
            <a:r>
              <a:rPr lang="en-US" sz="2400" i="1" dirty="0" smtClean="0"/>
              <a:t> </a:t>
            </a:r>
            <a:r>
              <a:rPr lang="en-US" sz="2400" i="1" dirty="0" err="1" smtClean="0"/>
              <a:t>lingkungan</a:t>
            </a:r>
            <a:r>
              <a:rPr lang="en-US" sz="2400" i="1" dirty="0" smtClean="0"/>
              <a:t> </a:t>
            </a:r>
            <a:r>
              <a:rPr lang="en-US" sz="2400" i="1" dirty="0" err="1" smtClean="0"/>
              <a:t>interaksinya</a:t>
            </a:r>
            <a:r>
              <a:rPr lang="en-US" sz="2400" dirty="0" smtClean="0"/>
              <a:t>.”</a:t>
            </a:r>
          </a:p>
          <a:p>
            <a:pPr algn="just">
              <a:buFontTx/>
              <a:buNone/>
            </a:pPr>
            <a:r>
              <a:rPr lang="en-US" sz="2400" dirty="0" smtClean="0"/>
              <a:t>  (ACM SIGCHI,1992,p.6)</a:t>
            </a:r>
          </a:p>
          <a:p>
            <a:endParaRPr lang="id-ID" dirty="0"/>
          </a:p>
        </p:txBody>
      </p:sp>
    </p:spTree>
    <p:extLst>
      <p:ext uri="{BB962C8B-B14F-4D97-AF65-F5344CB8AC3E}">
        <p14:creationId xmlns:p14="http://schemas.microsoft.com/office/powerpoint/2010/main" val="532193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effectLst>
                  <a:outerShdw blurRad="38100" dist="38100" dir="2700000" algn="tl">
                    <a:srgbClr val="000000">
                      <a:alpha val="43137"/>
                    </a:srgbClr>
                  </a:outerShdw>
                </a:effectLst>
              </a:rPr>
              <a:t>Pengertian Interaksi Manusia &amp; Komputer (3)</a:t>
            </a:r>
            <a:endParaRPr lang="id-ID" dirty="0"/>
          </a:p>
        </p:txBody>
      </p:sp>
      <p:sp>
        <p:nvSpPr>
          <p:cNvPr id="3" name="Content Placeholder 2"/>
          <p:cNvSpPr>
            <a:spLocks noGrp="1"/>
          </p:cNvSpPr>
          <p:nvPr>
            <p:ph idx="1"/>
          </p:nvPr>
        </p:nvSpPr>
        <p:spPr/>
        <p:txBody>
          <a:bodyPr>
            <a:normAutofit fontScale="77500" lnSpcReduction="20000"/>
          </a:bodyPr>
          <a:lstStyle/>
          <a:p>
            <a:pPr algn="just">
              <a:buFont typeface="Wingdings" panose="05000000000000000000" pitchFamily="2" charset="2"/>
              <a:buChar char="q"/>
            </a:pPr>
            <a:r>
              <a:rPr lang="id-ID" dirty="0" smtClean="0"/>
              <a:t>“</a:t>
            </a:r>
            <a:r>
              <a:rPr lang="en-US" dirty="0" smtClean="0"/>
              <a:t>Human-Computer Interaction (HCI) is a </a:t>
            </a:r>
            <a:r>
              <a:rPr lang="en-US" sz="3600" dirty="0" smtClean="0">
                <a:solidFill>
                  <a:srgbClr val="FF0000"/>
                </a:solidFill>
                <a:effectLst>
                  <a:outerShdw blurRad="38100" dist="38100" dir="2700000" algn="tl">
                    <a:srgbClr val="000000">
                      <a:alpha val="43137"/>
                    </a:srgbClr>
                  </a:outerShdw>
                </a:effectLst>
              </a:rPr>
              <a:t>specialized subfield of computer science which deals with how people use and are affected by computers</a:t>
            </a:r>
            <a:r>
              <a:rPr lang="en-US" dirty="0" smtClean="0"/>
              <a:t>. The most interesting HCI work I've seen has to do with innovative interfaces, different ways of affecting life via computers, and interesting data exploration paradigms</a:t>
            </a:r>
            <a:r>
              <a:rPr lang="id-ID" dirty="0" smtClean="0"/>
              <a:t>”</a:t>
            </a:r>
          </a:p>
          <a:p>
            <a:pPr marL="0" indent="0" algn="just">
              <a:buNone/>
            </a:pPr>
            <a:r>
              <a:rPr lang="id-ID" dirty="0" smtClean="0"/>
              <a:t>    -Jhon L Miller (Microsoft)</a:t>
            </a:r>
          </a:p>
          <a:p>
            <a:pPr algn="just">
              <a:buFont typeface="Wingdings" panose="05000000000000000000" pitchFamily="2" charset="2"/>
              <a:buChar char="q"/>
            </a:pPr>
            <a:r>
              <a:rPr lang="id-ID" dirty="0" smtClean="0"/>
              <a:t>“</a:t>
            </a:r>
            <a:r>
              <a:rPr lang="en-US" dirty="0" smtClean="0"/>
              <a:t>HCI is more a </a:t>
            </a:r>
            <a:r>
              <a:rPr lang="en-US" sz="3600" dirty="0" smtClean="0">
                <a:solidFill>
                  <a:schemeClr val="accent1">
                    <a:lumMod val="75000"/>
                  </a:schemeClr>
                </a:solidFill>
                <a:effectLst>
                  <a:outerShdw blurRad="38100" dist="38100" dir="2700000" algn="tl">
                    <a:srgbClr val="000000">
                      <a:alpha val="43137"/>
                    </a:srgbClr>
                  </a:outerShdw>
                </a:effectLst>
              </a:rPr>
              <a:t>subdomain of cognitive science, psychology, and design where the medium is the computer interface</a:t>
            </a:r>
            <a:r>
              <a:rPr lang="en-US" dirty="0" smtClean="0"/>
              <a:t>.  Because any work with HCI will likely involve working with software engineers it is certainly in your best interest to understand their domain, their pains, and their goals (work on interesting projects, and write maintainable, extensible, fast software on schedule and with minimum bugs).</a:t>
            </a:r>
            <a:r>
              <a:rPr lang="id-ID" dirty="0" smtClean="0"/>
              <a:t> </a:t>
            </a:r>
            <a:r>
              <a:rPr lang="en-US" sz="3300" dirty="0" smtClean="0">
                <a:solidFill>
                  <a:schemeClr val="accent4">
                    <a:lumMod val="75000"/>
                  </a:schemeClr>
                </a:solidFill>
                <a:effectLst>
                  <a:outerShdw blurRad="38100" dist="38100" dir="2700000" algn="tl">
                    <a:srgbClr val="000000">
                      <a:alpha val="43137"/>
                    </a:srgbClr>
                  </a:outerShdw>
                </a:effectLst>
              </a:rPr>
              <a:t>If you don't have some foundational understanding of programming, You are likely to design things that can't be built, or that are too difficult to build</a:t>
            </a:r>
            <a:r>
              <a:rPr lang="en-US" dirty="0" smtClean="0">
                <a:solidFill>
                  <a:srgbClr val="FF0000"/>
                </a:solidFill>
              </a:rPr>
              <a:t>.</a:t>
            </a:r>
            <a:r>
              <a:rPr lang="id-ID" dirty="0" smtClean="0"/>
              <a:t>”</a:t>
            </a:r>
          </a:p>
          <a:p>
            <a:pPr marL="0" indent="0" algn="just">
              <a:buNone/>
            </a:pPr>
            <a:r>
              <a:rPr lang="id-ID" dirty="0" smtClean="0"/>
              <a:t>   - Jeff Wilbascher</a:t>
            </a:r>
            <a:endParaRPr lang="id-ID" dirty="0"/>
          </a:p>
        </p:txBody>
      </p:sp>
    </p:spTree>
    <p:extLst>
      <p:ext uri="{BB962C8B-B14F-4D97-AF65-F5344CB8AC3E}">
        <p14:creationId xmlns:p14="http://schemas.microsoft.com/office/powerpoint/2010/main" val="3119553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effectLst>
                  <a:outerShdw blurRad="38100" dist="38100" dir="2700000" algn="tl">
                    <a:srgbClr val="000000">
                      <a:alpha val="43137"/>
                    </a:srgbClr>
                  </a:outerShdw>
                </a:effectLst>
              </a:rPr>
              <a:t>Tujuan IMK </a:t>
            </a:r>
            <a:endParaRPr lang="id-ID"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sz="2400" dirty="0" err="1" smtClean="0">
                <a:solidFill>
                  <a:srgbClr val="002060"/>
                </a:solidFill>
              </a:rPr>
              <a:t>Menghasilkan</a:t>
            </a:r>
            <a:r>
              <a:rPr lang="en-US" sz="2400" dirty="0" smtClean="0">
                <a:solidFill>
                  <a:srgbClr val="002060"/>
                </a:solidFill>
              </a:rPr>
              <a:t> </a:t>
            </a:r>
            <a:r>
              <a:rPr lang="en-US" sz="2400" b="1" dirty="0" err="1" smtClean="0">
                <a:solidFill>
                  <a:srgbClr val="002060"/>
                </a:solidFill>
              </a:rPr>
              <a:t>sistem</a:t>
            </a:r>
            <a:r>
              <a:rPr lang="en-US" sz="2400" b="1" dirty="0" smtClean="0">
                <a:solidFill>
                  <a:srgbClr val="002060"/>
                </a:solidFill>
              </a:rPr>
              <a:t> yang </a:t>
            </a:r>
            <a:r>
              <a:rPr lang="en-US" sz="2400" b="1" dirty="0" err="1" smtClean="0">
                <a:solidFill>
                  <a:srgbClr val="002060"/>
                </a:solidFill>
              </a:rPr>
              <a:t>bermanfaat</a:t>
            </a:r>
            <a:r>
              <a:rPr lang="en-US" sz="2400" b="1" dirty="0" smtClean="0">
                <a:solidFill>
                  <a:srgbClr val="002060"/>
                </a:solidFill>
              </a:rPr>
              <a:t> (</a:t>
            </a:r>
            <a:r>
              <a:rPr lang="en-US" sz="2400" b="1" i="1" dirty="0" smtClean="0">
                <a:solidFill>
                  <a:srgbClr val="002060"/>
                </a:solidFill>
              </a:rPr>
              <a:t>usable</a:t>
            </a:r>
            <a:r>
              <a:rPr lang="en-US" sz="2400" b="1" dirty="0" smtClean="0">
                <a:solidFill>
                  <a:srgbClr val="002060"/>
                </a:solidFill>
              </a:rPr>
              <a:t>), </a:t>
            </a:r>
            <a:r>
              <a:rPr lang="en-US" sz="2400" dirty="0" err="1" smtClean="0">
                <a:solidFill>
                  <a:srgbClr val="002060"/>
                </a:solidFill>
              </a:rPr>
              <a:t>memiliki</a:t>
            </a:r>
            <a:r>
              <a:rPr lang="en-US" sz="2400" dirty="0" smtClean="0">
                <a:solidFill>
                  <a:srgbClr val="002060"/>
                </a:solidFill>
              </a:rPr>
              <a:t> </a:t>
            </a:r>
            <a:r>
              <a:rPr lang="en-US" sz="2400" dirty="0" err="1" smtClean="0">
                <a:solidFill>
                  <a:srgbClr val="002060"/>
                </a:solidFill>
              </a:rPr>
              <a:t>manfaat</a:t>
            </a:r>
            <a:r>
              <a:rPr lang="en-US" sz="2400" dirty="0" smtClean="0">
                <a:solidFill>
                  <a:srgbClr val="002060"/>
                </a:solidFill>
              </a:rPr>
              <a:t> </a:t>
            </a:r>
            <a:r>
              <a:rPr lang="en-US" sz="2400" dirty="0" err="1" smtClean="0">
                <a:solidFill>
                  <a:srgbClr val="002060"/>
                </a:solidFill>
              </a:rPr>
              <a:t>dan</a:t>
            </a:r>
            <a:r>
              <a:rPr lang="en-US" sz="2400" dirty="0" smtClean="0">
                <a:solidFill>
                  <a:srgbClr val="002060"/>
                </a:solidFill>
              </a:rPr>
              <a:t> </a:t>
            </a:r>
            <a:r>
              <a:rPr lang="en-US" sz="2400" dirty="0" err="1" smtClean="0">
                <a:solidFill>
                  <a:srgbClr val="002060"/>
                </a:solidFill>
              </a:rPr>
              <a:t>mudah</a:t>
            </a:r>
            <a:r>
              <a:rPr lang="en-US" sz="2400" dirty="0" smtClean="0">
                <a:solidFill>
                  <a:srgbClr val="002060"/>
                </a:solidFill>
              </a:rPr>
              <a:t> </a:t>
            </a:r>
            <a:r>
              <a:rPr lang="en-US" sz="2400" dirty="0" err="1" smtClean="0">
                <a:solidFill>
                  <a:srgbClr val="002060"/>
                </a:solidFill>
              </a:rPr>
              <a:t>dioperasikan</a:t>
            </a:r>
            <a:r>
              <a:rPr lang="en-US" sz="2400" dirty="0" smtClean="0">
                <a:solidFill>
                  <a:srgbClr val="002060"/>
                </a:solidFill>
              </a:rPr>
              <a:t> </a:t>
            </a:r>
            <a:r>
              <a:rPr lang="en-US" sz="2400" dirty="0" err="1" smtClean="0">
                <a:solidFill>
                  <a:srgbClr val="002060"/>
                </a:solidFill>
              </a:rPr>
              <a:t>oleh</a:t>
            </a:r>
            <a:r>
              <a:rPr lang="en-US" sz="2400" dirty="0" smtClean="0">
                <a:solidFill>
                  <a:srgbClr val="002060"/>
                </a:solidFill>
              </a:rPr>
              <a:t> user.</a:t>
            </a:r>
          </a:p>
          <a:p>
            <a:pPr algn="just">
              <a:buFont typeface="Wingdings" panose="05000000000000000000" pitchFamily="2" charset="2"/>
              <a:buChar char="q"/>
            </a:pPr>
            <a:r>
              <a:rPr lang="id-ID" sz="2400" dirty="0" smtClean="0">
                <a:solidFill>
                  <a:srgbClr val="002060"/>
                </a:solidFill>
              </a:rPr>
              <a:t>Meningkatkan</a:t>
            </a:r>
            <a:r>
              <a:rPr lang="id-ID" sz="2400" b="1" dirty="0" smtClean="0">
                <a:solidFill>
                  <a:srgbClr val="002060"/>
                </a:solidFill>
              </a:rPr>
              <a:t> f</a:t>
            </a:r>
            <a:r>
              <a:rPr lang="en-US" sz="2400" b="1" dirty="0" err="1" smtClean="0">
                <a:solidFill>
                  <a:srgbClr val="002060"/>
                </a:solidFill>
              </a:rPr>
              <a:t>ungsionalitas</a:t>
            </a:r>
            <a:r>
              <a:rPr lang="en-US" sz="2400" dirty="0" smtClean="0">
                <a:solidFill>
                  <a:srgbClr val="002060"/>
                </a:solidFill>
              </a:rPr>
              <a:t>, </a:t>
            </a:r>
            <a:r>
              <a:rPr lang="en-US" sz="2400" dirty="0" err="1" smtClean="0">
                <a:solidFill>
                  <a:srgbClr val="002060"/>
                </a:solidFill>
              </a:rPr>
              <a:t>fungsi-fungsi</a:t>
            </a:r>
            <a:r>
              <a:rPr lang="en-US" sz="2400" dirty="0" smtClean="0">
                <a:solidFill>
                  <a:srgbClr val="002060"/>
                </a:solidFill>
              </a:rPr>
              <a:t> yang </a:t>
            </a:r>
            <a:r>
              <a:rPr lang="en-US" sz="2400" dirty="0" err="1" smtClean="0">
                <a:solidFill>
                  <a:srgbClr val="002060"/>
                </a:solidFill>
              </a:rPr>
              <a:t>ada</a:t>
            </a:r>
            <a:r>
              <a:rPr lang="en-US" sz="2400" dirty="0" smtClean="0">
                <a:solidFill>
                  <a:srgbClr val="002060"/>
                </a:solidFill>
              </a:rPr>
              <a:t> d</a:t>
            </a:r>
            <a:r>
              <a:rPr lang="id-ID" sz="2400" dirty="0" smtClean="0">
                <a:solidFill>
                  <a:srgbClr val="002060"/>
                </a:solidFill>
              </a:rPr>
              <a:t>a</a:t>
            </a:r>
            <a:r>
              <a:rPr lang="en-US" sz="2400" dirty="0" smtClean="0">
                <a:solidFill>
                  <a:srgbClr val="002060"/>
                </a:solidFill>
              </a:rPr>
              <a:t>l</a:t>
            </a:r>
            <a:r>
              <a:rPr lang="id-ID" sz="2400" dirty="0" smtClean="0">
                <a:solidFill>
                  <a:srgbClr val="002060"/>
                </a:solidFill>
              </a:rPr>
              <a:t>a</a:t>
            </a:r>
            <a:r>
              <a:rPr lang="en-US" sz="2400" dirty="0" smtClean="0">
                <a:solidFill>
                  <a:srgbClr val="002060"/>
                </a:solidFill>
              </a:rPr>
              <a:t>m </a:t>
            </a:r>
            <a:r>
              <a:rPr lang="en-US" sz="2400" dirty="0" err="1" smtClean="0">
                <a:solidFill>
                  <a:srgbClr val="002060"/>
                </a:solidFill>
              </a:rPr>
              <a:t>sistem</a:t>
            </a:r>
            <a:r>
              <a:rPr lang="en-US" sz="2400" dirty="0" smtClean="0">
                <a:solidFill>
                  <a:srgbClr val="002060"/>
                </a:solidFill>
              </a:rPr>
              <a:t> </a:t>
            </a:r>
            <a:r>
              <a:rPr lang="en-US" sz="2400" dirty="0" err="1" smtClean="0">
                <a:solidFill>
                  <a:srgbClr val="002060"/>
                </a:solidFill>
              </a:rPr>
              <a:t>yg</a:t>
            </a:r>
            <a:r>
              <a:rPr lang="en-US" sz="2400" dirty="0" smtClean="0">
                <a:solidFill>
                  <a:srgbClr val="002060"/>
                </a:solidFill>
              </a:rPr>
              <a:t> </a:t>
            </a:r>
            <a:r>
              <a:rPr lang="en-US" sz="2400" dirty="0" err="1" smtClean="0">
                <a:solidFill>
                  <a:srgbClr val="002060"/>
                </a:solidFill>
              </a:rPr>
              <a:t>dibuat</a:t>
            </a:r>
            <a:r>
              <a:rPr lang="en-US" sz="2400" dirty="0" smtClean="0">
                <a:solidFill>
                  <a:srgbClr val="002060"/>
                </a:solidFill>
              </a:rPr>
              <a:t> </a:t>
            </a:r>
            <a:r>
              <a:rPr lang="en-US" sz="2400" dirty="0" err="1" smtClean="0">
                <a:solidFill>
                  <a:srgbClr val="002060"/>
                </a:solidFill>
              </a:rPr>
              <a:t>sesuai</a:t>
            </a:r>
            <a:r>
              <a:rPr lang="en-US" sz="2400" dirty="0" smtClean="0">
                <a:solidFill>
                  <a:srgbClr val="002060"/>
                </a:solidFill>
              </a:rPr>
              <a:t> </a:t>
            </a:r>
            <a:r>
              <a:rPr lang="en-US" sz="2400" dirty="0" err="1" smtClean="0">
                <a:solidFill>
                  <a:srgbClr val="002060"/>
                </a:solidFill>
              </a:rPr>
              <a:t>dengan</a:t>
            </a:r>
            <a:r>
              <a:rPr lang="en-US" sz="2400" dirty="0" smtClean="0">
                <a:solidFill>
                  <a:srgbClr val="002060"/>
                </a:solidFill>
              </a:rPr>
              <a:t> </a:t>
            </a:r>
            <a:r>
              <a:rPr lang="en-US" sz="2400" dirty="0" err="1" smtClean="0">
                <a:solidFill>
                  <a:srgbClr val="002060"/>
                </a:solidFill>
              </a:rPr>
              <a:t>perencanaan</a:t>
            </a:r>
            <a:endParaRPr lang="id-ID" sz="2400" dirty="0" smtClean="0">
              <a:solidFill>
                <a:srgbClr val="002060"/>
              </a:solidFill>
            </a:endParaRPr>
          </a:p>
          <a:p>
            <a:pPr algn="just">
              <a:buFont typeface="Wingdings" panose="05000000000000000000" pitchFamily="2" charset="2"/>
              <a:buChar char="q"/>
            </a:pPr>
            <a:r>
              <a:rPr lang="en-US" sz="2400" b="1" dirty="0" err="1" smtClean="0">
                <a:solidFill>
                  <a:srgbClr val="002060"/>
                </a:solidFill>
              </a:rPr>
              <a:t>Keamanan</a:t>
            </a:r>
            <a:r>
              <a:rPr lang="en-US" sz="2400" dirty="0" smtClean="0">
                <a:solidFill>
                  <a:srgbClr val="002060"/>
                </a:solidFill>
              </a:rPr>
              <a:t> (safe), </a:t>
            </a:r>
            <a:r>
              <a:rPr lang="en-US" sz="2400" dirty="0" err="1" smtClean="0">
                <a:solidFill>
                  <a:srgbClr val="002060"/>
                </a:solidFill>
              </a:rPr>
              <a:t>apakah</a:t>
            </a:r>
            <a:r>
              <a:rPr lang="en-US" sz="2400" dirty="0" smtClean="0">
                <a:solidFill>
                  <a:srgbClr val="002060"/>
                </a:solidFill>
              </a:rPr>
              <a:t> </a:t>
            </a:r>
            <a:r>
              <a:rPr lang="en-US" sz="2400" dirty="0" err="1" smtClean="0">
                <a:solidFill>
                  <a:srgbClr val="002060"/>
                </a:solidFill>
              </a:rPr>
              <a:t>sistem</a:t>
            </a:r>
            <a:r>
              <a:rPr lang="en-US" sz="2400" dirty="0" smtClean="0">
                <a:solidFill>
                  <a:srgbClr val="002060"/>
                </a:solidFill>
              </a:rPr>
              <a:t> y</a:t>
            </a:r>
            <a:r>
              <a:rPr lang="id-ID" sz="2400" dirty="0" smtClean="0">
                <a:solidFill>
                  <a:srgbClr val="002060"/>
                </a:solidFill>
              </a:rPr>
              <a:t>an</a:t>
            </a:r>
            <a:r>
              <a:rPr lang="en-US" sz="2400" dirty="0" smtClean="0">
                <a:solidFill>
                  <a:srgbClr val="002060"/>
                </a:solidFill>
              </a:rPr>
              <a:t>g </a:t>
            </a:r>
            <a:r>
              <a:rPr lang="en-US" sz="2400" dirty="0" err="1" smtClean="0">
                <a:solidFill>
                  <a:srgbClr val="002060"/>
                </a:solidFill>
              </a:rPr>
              <a:t>kita</a:t>
            </a:r>
            <a:r>
              <a:rPr lang="en-US" sz="2400" dirty="0" smtClean="0">
                <a:solidFill>
                  <a:srgbClr val="002060"/>
                </a:solidFill>
              </a:rPr>
              <a:t> </a:t>
            </a:r>
            <a:r>
              <a:rPr lang="en-US" sz="2400" dirty="0" err="1" smtClean="0">
                <a:solidFill>
                  <a:srgbClr val="002060"/>
                </a:solidFill>
              </a:rPr>
              <a:t>dibuat</a:t>
            </a:r>
            <a:r>
              <a:rPr lang="en-US" sz="2400" dirty="0" smtClean="0">
                <a:solidFill>
                  <a:srgbClr val="002060"/>
                </a:solidFill>
              </a:rPr>
              <a:t> </a:t>
            </a:r>
            <a:r>
              <a:rPr lang="en-US" sz="2400" dirty="0" err="1" smtClean="0">
                <a:solidFill>
                  <a:srgbClr val="002060"/>
                </a:solidFill>
              </a:rPr>
              <a:t>memiliki</a:t>
            </a:r>
            <a:r>
              <a:rPr lang="en-US" sz="2400" dirty="0" smtClean="0">
                <a:solidFill>
                  <a:srgbClr val="002060"/>
                </a:solidFill>
              </a:rPr>
              <a:t> </a:t>
            </a:r>
            <a:r>
              <a:rPr lang="en-US" sz="2400" dirty="0" err="1" smtClean="0">
                <a:solidFill>
                  <a:srgbClr val="002060"/>
                </a:solidFill>
              </a:rPr>
              <a:t>tingkat</a:t>
            </a:r>
            <a:r>
              <a:rPr lang="en-US" sz="2400" dirty="0" smtClean="0">
                <a:solidFill>
                  <a:srgbClr val="002060"/>
                </a:solidFill>
              </a:rPr>
              <a:t> </a:t>
            </a:r>
            <a:r>
              <a:rPr lang="en-US" sz="2400" dirty="0" err="1" smtClean="0">
                <a:solidFill>
                  <a:srgbClr val="002060"/>
                </a:solidFill>
              </a:rPr>
              <a:t>pengamanan</a:t>
            </a:r>
            <a:r>
              <a:rPr lang="en-US" sz="2400" dirty="0" smtClean="0">
                <a:solidFill>
                  <a:srgbClr val="002060"/>
                </a:solidFill>
              </a:rPr>
              <a:t> data </a:t>
            </a:r>
            <a:r>
              <a:rPr lang="en-US" sz="2400" dirty="0" err="1" smtClean="0">
                <a:solidFill>
                  <a:srgbClr val="002060"/>
                </a:solidFill>
              </a:rPr>
              <a:t>atau</a:t>
            </a:r>
            <a:r>
              <a:rPr lang="en-US" sz="2400" dirty="0" smtClean="0">
                <a:solidFill>
                  <a:srgbClr val="002060"/>
                </a:solidFill>
              </a:rPr>
              <a:t> </a:t>
            </a:r>
            <a:r>
              <a:rPr lang="en-US" sz="2400" dirty="0" err="1" smtClean="0">
                <a:solidFill>
                  <a:srgbClr val="002060"/>
                </a:solidFill>
              </a:rPr>
              <a:t>tidak</a:t>
            </a:r>
            <a:r>
              <a:rPr lang="en-US" sz="2400" dirty="0" smtClean="0">
                <a:solidFill>
                  <a:srgbClr val="002060"/>
                </a:solidFill>
              </a:rPr>
              <a:t>.</a:t>
            </a:r>
          </a:p>
          <a:p>
            <a:pPr algn="just">
              <a:buFont typeface="Wingdings" panose="05000000000000000000" pitchFamily="2" charset="2"/>
              <a:buChar char="q"/>
            </a:pPr>
            <a:r>
              <a:rPr lang="en-US" sz="2400" b="1" dirty="0" err="1" smtClean="0">
                <a:solidFill>
                  <a:srgbClr val="002060"/>
                </a:solidFill>
              </a:rPr>
              <a:t>Efeektifitas</a:t>
            </a:r>
            <a:r>
              <a:rPr lang="en-US" sz="2400" b="1" dirty="0" smtClean="0">
                <a:solidFill>
                  <a:srgbClr val="002060"/>
                </a:solidFill>
              </a:rPr>
              <a:t> </a:t>
            </a:r>
            <a:r>
              <a:rPr lang="en-US" sz="2400" b="1" dirty="0" err="1" smtClean="0">
                <a:solidFill>
                  <a:srgbClr val="002060"/>
                </a:solidFill>
              </a:rPr>
              <a:t>dan</a:t>
            </a:r>
            <a:r>
              <a:rPr lang="en-US" sz="2400" b="1" dirty="0" smtClean="0">
                <a:solidFill>
                  <a:srgbClr val="002060"/>
                </a:solidFill>
              </a:rPr>
              <a:t> </a:t>
            </a:r>
            <a:r>
              <a:rPr lang="id-ID" sz="2400" b="1" dirty="0" smtClean="0">
                <a:solidFill>
                  <a:srgbClr val="002060"/>
                </a:solidFill>
              </a:rPr>
              <a:t>e</a:t>
            </a:r>
            <a:r>
              <a:rPr lang="en-US" sz="2400" b="1" dirty="0" err="1" smtClean="0">
                <a:solidFill>
                  <a:srgbClr val="002060"/>
                </a:solidFill>
              </a:rPr>
              <a:t>fisiensi</a:t>
            </a:r>
            <a:r>
              <a:rPr lang="en-US" sz="2400" dirty="0" smtClean="0">
                <a:solidFill>
                  <a:srgbClr val="002060"/>
                </a:solidFill>
              </a:rPr>
              <a:t>, </a:t>
            </a:r>
            <a:r>
              <a:rPr lang="en-US" sz="2400" dirty="0" err="1" smtClean="0">
                <a:solidFill>
                  <a:srgbClr val="002060"/>
                </a:solidFill>
              </a:rPr>
              <a:t>berpengaruh</a:t>
            </a:r>
            <a:r>
              <a:rPr lang="en-US" sz="2400" dirty="0" smtClean="0">
                <a:solidFill>
                  <a:srgbClr val="002060"/>
                </a:solidFill>
              </a:rPr>
              <a:t> </a:t>
            </a:r>
            <a:r>
              <a:rPr lang="en-US" sz="2400" dirty="0" err="1" smtClean="0">
                <a:solidFill>
                  <a:srgbClr val="002060"/>
                </a:solidFill>
              </a:rPr>
              <a:t>pada</a:t>
            </a:r>
            <a:r>
              <a:rPr lang="en-US" sz="2400" dirty="0" smtClean="0">
                <a:solidFill>
                  <a:srgbClr val="002060"/>
                </a:solidFill>
              </a:rPr>
              <a:t> </a:t>
            </a:r>
            <a:r>
              <a:rPr lang="en-US" sz="2400" dirty="0" err="1" smtClean="0">
                <a:solidFill>
                  <a:srgbClr val="002060"/>
                </a:solidFill>
              </a:rPr>
              <a:t>produktifitas</a:t>
            </a:r>
            <a:r>
              <a:rPr lang="en-US" sz="2400" dirty="0" smtClean="0">
                <a:solidFill>
                  <a:srgbClr val="002060"/>
                </a:solidFill>
              </a:rPr>
              <a:t> </a:t>
            </a:r>
            <a:r>
              <a:rPr lang="en-US" sz="2400" dirty="0" err="1" smtClean="0">
                <a:solidFill>
                  <a:srgbClr val="002060"/>
                </a:solidFill>
              </a:rPr>
              <a:t>kerja</a:t>
            </a:r>
            <a:r>
              <a:rPr lang="en-US" sz="2400" dirty="0" smtClean="0">
                <a:solidFill>
                  <a:srgbClr val="002060"/>
                </a:solidFill>
              </a:rPr>
              <a:t> </a:t>
            </a:r>
            <a:r>
              <a:rPr lang="en-US" sz="2400" dirty="0" err="1" smtClean="0">
                <a:solidFill>
                  <a:srgbClr val="002060"/>
                </a:solidFill>
              </a:rPr>
              <a:t>dari</a:t>
            </a:r>
            <a:r>
              <a:rPr lang="en-US" sz="2400" dirty="0" smtClean="0">
                <a:solidFill>
                  <a:srgbClr val="002060"/>
                </a:solidFill>
              </a:rPr>
              <a:t> </a:t>
            </a:r>
            <a:r>
              <a:rPr lang="en-US" sz="2400" dirty="0" err="1" smtClean="0">
                <a:solidFill>
                  <a:srgbClr val="002060"/>
                </a:solidFill>
              </a:rPr>
              <a:t>penggunanya</a:t>
            </a:r>
            <a:r>
              <a:rPr lang="en-US" sz="2400" dirty="0" smtClean="0">
                <a:solidFill>
                  <a:srgbClr val="002060"/>
                </a:solidFill>
              </a:rPr>
              <a:t> </a:t>
            </a:r>
            <a:r>
              <a:rPr lang="en-US" sz="2400" dirty="0" err="1" smtClean="0">
                <a:solidFill>
                  <a:srgbClr val="002060"/>
                </a:solidFill>
              </a:rPr>
              <a:t>dan</a:t>
            </a:r>
            <a:r>
              <a:rPr lang="en-US" sz="2400" dirty="0" smtClean="0">
                <a:solidFill>
                  <a:srgbClr val="002060"/>
                </a:solidFill>
              </a:rPr>
              <a:t> </a:t>
            </a:r>
            <a:r>
              <a:rPr lang="en-US" sz="2400" dirty="0" err="1" smtClean="0">
                <a:solidFill>
                  <a:srgbClr val="002060"/>
                </a:solidFill>
              </a:rPr>
              <a:t>sistem</a:t>
            </a:r>
            <a:r>
              <a:rPr lang="en-US" sz="2400" dirty="0" smtClean="0">
                <a:solidFill>
                  <a:srgbClr val="002060"/>
                </a:solidFill>
              </a:rPr>
              <a:t> yang </a:t>
            </a:r>
            <a:r>
              <a:rPr lang="en-US" sz="2400" dirty="0" err="1" smtClean="0">
                <a:solidFill>
                  <a:srgbClr val="002060"/>
                </a:solidFill>
              </a:rPr>
              <a:t>dibuat</a:t>
            </a:r>
            <a:r>
              <a:rPr lang="en-US" sz="2400" dirty="0" smtClean="0">
                <a:solidFill>
                  <a:srgbClr val="002060"/>
                </a:solidFill>
              </a:rPr>
              <a:t> </a:t>
            </a:r>
            <a:r>
              <a:rPr lang="en-US" sz="2400" dirty="0" err="1" smtClean="0">
                <a:solidFill>
                  <a:srgbClr val="002060"/>
                </a:solidFill>
              </a:rPr>
              <a:t>harus</a:t>
            </a:r>
            <a:r>
              <a:rPr lang="en-US" sz="2400" dirty="0" smtClean="0">
                <a:solidFill>
                  <a:srgbClr val="002060"/>
                </a:solidFill>
              </a:rPr>
              <a:t> </a:t>
            </a:r>
            <a:r>
              <a:rPr lang="en-US" sz="2400" dirty="0" err="1" smtClean="0">
                <a:solidFill>
                  <a:srgbClr val="002060"/>
                </a:solidFill>
              </a:rPr>
              <a:t>berfungsi</a:t>
            </a:r>
            <a:r>
              <a:rPr lang="en-US" sz="2400" dirty="0" smtClean="0">
                <a:solidFill>
                  <a:srgbClr val="002060"/>
                </a:solidFill>
              </a:rPr>
              <a:t> </a:t>
            </a:r>
            <a:r>
              <a:rPr lang="en-US" sz="2400" dirty="0" err="1" smtClean="0">
                <a:solidFill>
                  <a:srgbClr val="002060"/>
                </a:solidFill>
              </a:rPr>
              <a:t>dengan</a:t>
            </a:r>
            <a:r>
              <a:rPr lang="en-US" sz="2400" dirty="0" smtClean="0">
                <a:solidFill>
                  <a:srgbClr val="002060"/>
                </a:solidFill>
              </a:rPr>
              <a:t> </a:t>
            </a:r>
            <a:r>
              <a:rPr lang="en-US" sz="2400" dirty="0" err="1" smtClean="0">
                <a:solidFill>
                  <a:srgbClr val="002060"/>
                </a:solidFill>
              </a:rPr>
              <a:t>baik</a:t>
            </a:r>
            <a:r>
              <a:rPr lang="en-US" sz="2400" dirty="0" smtClean="0">
                <a:solidFill>
                  <a:srgbClr val="002060"/>
                </a:solidFill>
              </a:rPr>
              <a:t>.</a:t>
            </a:r>
          </a:p>
          <a:p>
            <a:pPr>
              <a:buFont typeface="Wingdings" panose="05000000000000000000" pitchFamily="2" charset="2"/>
              <a:buChar char="q"/>
            </a:pPr>
            <a:endParaRPr lang="en-US" dirty="0" smtClean="0">
              <a:solidFill>
                <a:srgbClr val="002060"/>
              </a:solidFill>
            </a:endParaRPr>
          </a:p>
          <a:p>
            <a:endParaRPr lang="id-ID" dirty="0"/>
          </a:p>
        </p:txBody>
      </p:sp>
    </p:spTree>
    <p:extLst>
      <p:ext uri="{BB962C8B-B14F-4D97-AF65-F5344CB8AC3E}">
        <p14:creationId xmlns:p14="http://schemas.microsoft.com/office/powerpoint/2010/main" val="87410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effectLst>
                  <a:outerShdw blurRad="38100" dist="38100" dir="2700000" algn="tl">
                    <a:srgbClr val="000000">
                      <a:alpha val="43137"/>
                    </a:srgbClr>
                  </a:outerShdw>
                </a:effectLst>
              </a:rPr>
              <a:t>Ruang Lingkup IMK</a:t>
            </a:r>
            <a:endParaRPr lang="id-ID"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sz="2800" dirty="0" err="1" smtClean="0">
                <a:solidFill>
                  <a:srgbClr val="002060"/>
                </a:solidFill>
              </a:rPr>
              <a:t>Ruang</a:t>
            </a:r>
            <a:r>
              <a:rPr lang="en-US" sz="2800" dirty="0" smtClean="0">
                <a:solidFill>
                  <a:srgbClr val="002060"/>
                </a:solidFill>
              </a:rPr>
              <a:t> </a:t>
            </a:r>
            <a:r>
              <a:rPr lang="id-ID" sz="2800" dirty="0" err="1">
                <a:solidFill>
                  <a:srgbClr val="002060"/>
                </a:solidFill>
              </a:rPr>
              <a:t>l</a:t>
            </a:r>
            <a:r>
              <a:rPr lang="en-US" sz="2800" dirty="0" err="1" smtClean="0">
                <a:solidFill>
                  <a:srgbClr val="002060"/>
                </a:solidFill>
              </a:rPr>
              <a:t>ingkup</a:t>
            </a:r>
            <a:r>
              <a:rPr lang="en-US" sz="2800" dirty="0" smtClean="0">
                <a:solidFill>
                  <a:srgbClr val="002060"/>
                </a:solidFill>
              </a:rPr>
              <a:t> </a:t>
            </a:r>
            <a:r>
              <a:rPr lang="id-ID" sz="2800" dirty="0" smtClean="0">
                <a:solidFill>
                  <a:srgbClr val="002060"/>
                </a:solidFill>
              </a:rPr>
              <a:t>IMK </a:t>
            </a:r>
            <a:r>
              <a:rPr lang="en-US" sz="2800" dirty="0" err="1" smtClean="0">
                <a:solidFill>
                  <a:srgbClr val="002060"/>
                </a:solidFill>
              </a:rPr>
              <a:t>meliputi</a:t>
            </a:r>
            <a:r>
              <a:rPr lang="en-US" sz="2800" dirty="0" smtClean="0">
                <a:solidFill>
                  <a:srgbClr val="002060"/>
                </a:solidFill>
              </a:rPr>
              <a:t> 3 </a:t>
            </a:r>
            <a:r>
              <a:rPr lang="en-US" sz="2800" dirty="0" err="1" smtClean="0">
                <a:solidFill>
                  <a:srgbClr val="002060"/>
                </a:solidFill>
              </a:rPr>
              <a:t>komponen</a:t>
            </a:r>
            <a:r>
              <a:rPr lang="en-US" sz="2800" dirty="0" smtClean="0">
                <a:solidFill>
                  <a:srgbClr val="002060"/>
                </a:solidFill>
              </a:rPr>
              <a:t> :</a:t>
            </a:r>
          </a:p>
          <a:p>
            <a:pPr>
              <a:buFont typeface="Wingdings" panose="05000000000000000000" pitchFamily="2" charset="2"/>
              <a:buChar char="q"/>
            </a:pPr>
            <a:r>
              <a:rPr lang="en-US" sz="2800" dirty="0" err="1" smtClean="0">
                <a:solidFill>
                  <a:srgbClr val="002060"/>
                </a:solidFill>
              </a:rPr>
              <a:t>Manusia</a:t>
            </a:r>
            <a:r>
              <a:rPr lang="en-US" sz="2800" dirty="0" smtClean="0">
                <a:solidFill>
                  <a:srgbClr val="002060"/>
                </a:solidFill>
              </a:rPr>
              <a:t>  </a:t>
            </a:r>
          </a:p>
          <a:p>
            <a:pPr>
              <a:buFont typeface="Wingdings" panose="05000000000000000000" pitchFamily="2" charset="2"/>
              <a:buChar char="q"/>
            </a:pPr>
            <a:r>
              <a:rPr lang="en-US" sz="2800" dirty="0" err="1" smtClean="0">
                <a:solidFill>
                  <a:srgbClr val="002060"/>
                </a:solidFill>
              </a:rPr>
              <a:t>Komputer</a:t>
            </a:r>
            <a:r>
              <a:rPr lang="en-US" sz="2800" dirty="0" smtClean="0">
                <a:solidFill>
                  <a:srgbClr val="002060"/>
                </a:solidFill>
              </a:rPr>
              <a:t> </a:t>
            </a:r>
          </a:p>
          <a:p>
            <a:pPr>
              <a:buFont typeface="Wingdings" panose="05000000000000000000" pitchFamily="2" charset="2"/>
              <a:buChar char="q"/>
            </a:pPr>
            <a:r>
              <a:rPr lang="en-US" sz="2800" dirty="0" err="1" smtClean="0">
                <a:solidFill>
                  <a:srgbClr val="002060"/>
                </a:solidFill>
              </a:rPr>
              <a:t>Interaksi</a:t>
            </a:r>
            <a:endParaRPr lang="en-US" sz="2800" dirty="0" smtClean="0">
              <a:solidFill>
                <a:srgbClr val="002060"/>
              </a:solidFill>
            </a:endParaRPr>
          </a:p>
          <a:p>
            <a:endParaRPr lang="id-ID" dirty="0"/>
          </a:p>
        </p:txBody>
      </p:sp>
    </p:spTree>
    <p:extLst>
      <p:ext uri="{BB962C8B-B14F-4D97-AF65-F5344CB8AC3E}">
        <p14:creationId xmlns:p14="http://schemas.microsoft.com/office/powerpoint/2010/main" val="973171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98044" y="589573"/>
            <a:ext cx="7252891" cy="1325563"/>
          </a:xfrm>
        </p:spPr>
        <p:txBody>
          <a:bodyPr>
            <a:normAutofit fontScale="90000"/>
          </a:bodyPr>
          <a:lstStyle/>
          <a:p>
            <a:r>
              <a:rPr lang="en-US" dirty="0" smtClean="0">
                <a:solidFill>
                  <a:schemeClr val="accent2"/>
                </a:solidFill>
              </a:rPr>
              <a:t>Human-Computer </a:t>
            </a:r>
            <a:r>
              <a:rPr lang="id-ID" dirty="0" smtClean="0">
                <a:solidFill>
                  <a:schemeClr val="accent2"/>
                </a:solidFill>
              </a:rPr>
              <a:t/>
            </a:r>
            <a:br>
              <a:rPr lang="id-ID" dirty="0" smtClean="0">
                <a:solidFill>
                  <a:schemeClr val="accent2"/>
                </a:solidFill>
              </a:rPr>
            </a:br>
            <a:r>
              <a:rPr lang="en-US" dirty="0" smtClean="0">
                <a:solidFill>
                  <a:schemeClr val="accent2"/>
                </a:solidFill>
              </a:rPr>
              <a:t>Interaction (HCI) Approach </a:t>
            </a:r>
            <a:r>
              <a:rPr lang="en-US" dirty="0" smtClean="0"/>
              <a:t>to UX Design</a:t>
            </a:r>
            <a:endParaRPr lang="id-ID" dirty="0"/>
          </a:p>
        </p:txBody>
      </p:sp>
      <p:sp>
        <p:nvSpPr>
          <p:cNvPr id="5" name="Rectangle 90"/>
          <p:cNvSpPr>
            <a:spLocks noGrp="1" noChangeArrowheads="1"/>
          </p:cNvSpPr>
          <p:nvPr>
            <p:ph idx="1"/>
          </p:nvPr>
        </p:nvSpPr>
        <p:spPr>
          <a:xfrm>
            <a:off x="6096000" y="1587906"/>
            <a:ext cx="5256980" cy="5230979"/>
          </a:xfrm>
        </p:spPr>
        <p:txBody>
          <a:bodyPr/>
          <a:lstStyle/>
          <a:p>
            <a:pPr marL="0" indent="0" eaLnBrk="1" hangingPunct="1">
              <a:buNone/>
            </a:pPr>
            <a:r>
              <a:rPr lang="en-US" sz="2400" dirty="0">
                <a:latin typeface="Arial" charset="0"/>
              </a:rPr>
              <a:t>   </a:t>
            </a:r>
            <a:r>
              <a:rPr lang="en-US" sz="2800" dirty="0">
                <a:solidFill>
                  <a:schemeClr val="bg1"/>
                </a:solidFill>
                <a:latin typeface="Arial" charset="0"/>
              </a:rPr>
              <a:t>Human</a:t>
            </a:r>
            <a:endParaRPr lang="en-US" sz="2400" dirty="0">
              <a:solidFill>
                <a:schemeClr val="bg1"/>
              </a:solidFill>
              <a:latin typeface="Arial" charset="0"/>
            </a:endParaRPr>
          </a:p>
          <a:p>
            <a:pPr lvl="1" eaLnBrk="1" hangingPunct="1"/>
            <a:r>
              <a:rPr lang="en-US" sz="2000" dirty="0">
                <a:solidFill>
                  <a:schemeClr val="bg1"/>
                </a:solidFill>
                <a:latin typeface="Arial" charset="0"/>
              </a:rPr>
              <a:t>the end-user of a program</a:t>
            </a:r>
          </a:p>
          <a:p>
            <a:pPr lvl="1" eaLnBrk="1" hangingPunct="1"/>
            <a:r>
              <a:rPr lang="en-US" sz="2000" i="1" dirty="0">
                <a:solidFill>
                  <a:schemeClr val="bg1"/>
                </a:solidFill>
                <a:latin typeface="Arial" charset="0"/>
              </a:rPr>
              <a:t>the others they work or communicate with</a:t>
            </a:r>
          </a:p>
          <a:p>
            <a:pPr marL="457200" lvl="1" indent="0" eaLnBrk="1" hangingPunct="1">
              <a:buNone/>
            </a:pPr>
            <a:endParaRPr lang="en-US" sz="2000" i="1" dirty="0">
              <a:solidFill>
                <a:schemeClr val="bg1"/>
              </a:solidFill>
              <a:latin typeface="Arial" charset="0"/>
            </a:endParaRPr>
          </a:p>
          <a:p>
            <a:pPr marL="0" indent="0">
              <a:buNone/>
            </a:pPr>
            <a:r>
              <a:rPr lang="en-US" sz="2400" dirty="0">
                <a:solidFill>
                  <a:schemeClr val="bg1"/>
                </a:solidFill>
                <a:latin typeface="Arial" charset="0"/>
              </a:rPr>
              <a:t>   </a:t>
            </a:r>
            <a:r>
              <a:rPr lang="en-US" sz="2800" dirty="0">
                <a:solidFill>
                  <a:schemeClr val="bg1"/>
                </a:solidFill>
                <a:latin typeface="Arial" charset="0"/>
              </a:rPr>
              <a:t>Computer</a:t>
            </a:r>
            <a:endParaRPr lang="en-US" sz="2400" dirty="0">
              <a:solidFill>
                <a:schemeClr val="bg1"/>
              </a:solidFill>
              <a:latin typeface="Arial" charset="0"/>
            </a:endParaRPr>
          </a:p>
          <a:p>
            <a:pPr lvl="1"/>
            <a:r>
              <a:rPr lang="en-US" sz="2000" dirty="0">
                <a:solidFill>
                  <a:schemeClr val="bg1"/>
                </a:solidFill>
                <a:latin typeface="Arial" charset="0"/>
              </a:rPr>
              <a:t>the machine the program runs on</a:t>
            </a:r>
          </a:p>
          <a:p>
            <a:pPr lvl="1"/>
            <a:r>
              <a:rPr lang="en-US" sz="2000" i="1" dirty="0">
                <a:solidFill>
                  <a:schemeClr val="bg1"/>
                </a:solidFill>
                <a:latin typeface="Arial" charset="0"/>
              </a:rPr>
              <a:t>split between clients &amp; servers</a:t>
            </a:r>
          </a:p>
          <a:p>
            <a:pPr marL="457200" lvl="1" indent="0">
              <a:buNone/>
            </a:pPr>
            <a:endParaRPr lang="en-US" sz="2000" i="1" dirty="0">
              <a:solidFill>
                <a:schemeClr val="bg1"/>
              </a:solidFill>
              <a:latin typeface="Arial" charset="0"/>
            </a:endParaRPr>
          </a:p>
          <a:p>
            <a:pPr marL="0" indent="0">
              <a:buNone/>
            </a:pPr>
            <a:r>
              <a:rPr lang="en-US" sz="2400" dirty="0">
                <a:solidFill>
                  <a:schemeClr val="bg1"/>
                </a:solidFill>
                <a:latin typeface="Arial" charset="0"/>
              </a:rPr>
              <a:t>   </a:t>
            </a:r>
            <a:r>
              <a:rPr lang="en-US" sz="2800" dirty="0">
                <a:solidFill>
                  <a:schemeClr val="bg1"/>
                </a:solidFill>
                <a:latin typeface="Arial" charset="0"/>
              </a:rPr>
              <a:t>Interaction</a:t>
            </a:r>
            <a:endParaRPr lang="en-US" sz="2400" dirty="0">
              <a:solidFill>
                <a:schemeClr val="bg1"/>
              </a:solidFill>
              <a:latin typeface="Arial" charset="0"/>
            </a:endParaRPr>
          </a:p>
          <a:p>
            <a:pPr lvl="1"/>
            <a:r>
              <a:rPr lang="en-US" sz="2000" dirty="0">
                <a:solidFill>
                  <a:schemeClr val="bg1"/>
                </a:solidFill>
                <a:latin typeface="Arial" charset="0"/>
              </a:rPr>
              <a:t>user tells the computer what they want</a:t>
            </a:r>
          </a:p>
          <a:p>
            <a:pPr lvl="1"/>
            <a:r>
              <a:rPr lang="en-US" sz="2000" dirty="0">
                <a:solidFill>
                  <a:schemeClr val="bg1"/>
                </a:solidFill>
                <a:latin typeface="Arial" charset="0"/>
              </a:rPr>
              <a:t>computer communicates results</a:t>
            </a:r>
            <a:endParaRPr lang="en-US" sz="2400" dirty="0">
              <a:solidFill>
                <a:schemeClr val="bg1"/>
              </a:solidFill>
              <a:latin typeface="Arial" charset="0"/>
            </a:endParaRPr>
          </a:p>
        </p:txBody>
      </p:sp>
      <p:pic>
        <p:nvPicPr>
          <p:cNvPr id="4" name="Picture 3"/>
          <p:cNvPicPr>
            <a:picLocks noChangeAspect="1"/>
          </p:cNvPicPr>
          <p:nvPr/>
        </p:nvPicPr>
        <p:blipFill>
          <a:blip r:embed="rId2"/>
          <a:stretch>
            <a:fillRect/>
          </a:stretch>
        </p:blipFill>
        <p:spPr>
          <a:xfrm>
            <a:off x="1012874" y="365125"/>
            <a:ext cx="3842902" cy="5769797"/>
          </a:xfrm>
          <a:prstGeom prst="rect">
            <a:avLst/>
          </a:prstGeom>
        </p:spPr>
      </p:pic>
    </p:spTree>
    <p:extLst>
      <p:ext uri="{BB962C8B-B14F-4D97-AF65-F5344CB8AC3E}">
        <p14:creationId xmlns:p14="http://schemas.microsoft.com/office/powerpoint/2010/main" val="71463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effectLst>
                  <a:outerShdw blurRad="38100" dist="38100" dir="2700000" algn="tl">
                    <a:srgbClr val="000000">
                      <a:alpha val="43137"/>
                    </a:srgbClr>
                  </a:outerShdw>
                </a:effectLst>
              </a:rPr>
              <a:t>Manusia</a:t>
            </a:r>
            <a:endParaRPr lang="id-ID"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sz="2800" dirty="0" err="1" smtClean="0">
                <a:solidFill>
                  <a:srgbClr val="002060"/>
                </a:solidFill>
              </a:rPr>
              <a:t>Manusia</a:t>
            </a:r>
            <a:r>
              <a:rPr lang="en-US" sz="2800" dirty="0" smtClean="0">
                <a:solidFill>
                  <a:srgbClr val="002060"/>
                </a:solidFill>
              </a:rPr>
              <a:t> </a:t>
            </a:r>
            <a:r>
              <a:rPr lang="en-US" sz="2800" dirty="0" err="1" smtClean="0">
                <a:solidFill>
                  <a:srgbClr val="002060"/>
                </a:solidFill>
              </a:rPr>
              <a:t>merupakan</a:t>
            </a:r>
            <a:r>
              <a:rPr lang="en-US" sz="2800" dirty="0" smtClean="0">
                <a:solidFill>
                  <a:srgbClr val="002060"/>
                </a:solidFill>
              </a:rPr>
              <a:t> </a:t>
            </a:r>
            <a:r>
              <a:rPr lang="en-US" sz="2800" dirty="0" err="1" smtClean="0">
                <a:solidFill>
                  <a:srgbClr val="002060"/>
                </a:solidFill>
              </a:rPr>
              <a:t>pengguna</a:t>
            </a:r>
            <a:r>
              <a:rPr lang="en-US" sz="2800" dirty="0" smtClean="0">
                <a:solidFill>
                  <a:srgbClr val="002060"/>
                </a:solidFill>
              </a:rPr>
              <a:t> (user) yang </a:t>
            </a:r>
            <a:r>
              <a:rPr lang="en-US" sz="2800" dirty="0" err="1" smtClean="0">
                <a:solidFill>
                  <a:srgbClr val="002060"/>
                </a:solidFill>
              </a:rPr>
              <a:t>memakai</a:t>
            </a:r>
            <a:r>
              <a:rPr lang="en-US" sz="2800" dirty="0" smtClean="0">
                <a:solidFill>
                  <a:srgbClr val="002060"/>
                </a:solidFill>
              </a:rPr>
              <a:t> </a:t>
            </a:r>
            <a:r>
              <a:rPr lang="id-ID" sz="2800" dirty="0" smtClean="0">
                <a:solidFill>
                  <a:srgbClr val="002060"/>
                </a:solidFill>
              </a:rPr>
              <a:t>(berinteraksi) dengan </a:t>
            </a:r>
            <a:r>
              <a:rPr lang="en-US" sz="2800" dirty="0" err="1" smtClean="0">
                <a:solidFill>
                  <a:srgbClr val="002060"/>
                </a:solidFill>
              </a:rPr>
              <a:t>komputer</a:t>
            </a:r>
            <a:r>
              <a:rPr lang="en-US" sz="2800" dirty="0" smtClean="0">
                <a:solidFill>
                  <a:srgbClr val="002060"/>
                </a:solidFill>
              </a:rPr>
              <a:t>. </a:t>
            </a:r>
            <a:endParaRPr lang="id-ID" sz="2800" dirty="0" smtClean="0">
              <a:solidFill>
                <a:srgbClr val="002060"/>
              </a:solidFill>
            </a:endParaRPr>
          </a:p>
          <a:p>
            <a:pPr algn="just">
              <a:buFont typeface="Wingdings" panose="05000000000000000000" pitchFamily="2" charset="2"/>
              <a:buChar char="q"/>
            </a:pPr>
            <a:r>
              <a:rPr lang="en-US" sz="2800" dirty="0" smtClean="0">
                <a:solidFill>
                  <a:srgbClr val="002060"/>
                </a:solidFill>
              </a:rPr>
              <a:t>User </a:t>
            </a:r>
            <a:r>
              <a:rPr lang="id-ID" sz="2800" dirty="0" smtClean="0">
                <a:solidFill>
                  <a:srgbClr val="002060"/>
                </a:solidFill>
              </a:rPr>
              <a:t>jenisnya</a:t>
            </a:r>
            <a:r>
              <a:rPr lang="en-US" sz="2800" dirty="0" smtClean="0">
                <a:solidFill>
                  <a:srgbClr val="002060"/>
                </a:solidFill>
              </a:rPr>
              <a:t> </a:t>
            </a:r>
            <a:r>
              <a:rPr lang="en-US" sz="2800" dirty="0" err="1" smtClean="0">
                <a:solidFill>
                  <a:srgbClr val="002060"/>
                </a:solidFill>
              </a:rPr>
              <a:t>berbeda-beda</a:t>
            </a:r>
            <a:r>
              <a:rPr lang="en-US" sz="2800" dirty="0" smtClean="0">
                <a:solidFill>
                  <a:srgbClr val="002060"/>
                </a:solidFill>
              </a:rPr>
              <a:t> </a:t>
            </a:r>
            <a:r>
              <a:rPr lang="en-US" sz="2800" dirty="0" err="1" smtClean="0">
                <a:solidFill>
                  <a:srgbClr val="002060"/>
                </a:solidFill>
              </a:rPr>
              <a:t>dan</a:t>
            </a:r>
            <a:r>
              <a:rPr lang="en-US" sz="2800" dirty="0" smtClean="0">
                <a:solidFill>
                  <a:srgbClr val="002060"/>
                </a:solidFill>
              </a:rPr>
              <a:t> </a:t>
            </a:r>
            <a:r>
              <a:rPr lang="en-US" sz="2800" dirty="0" err="1" smtClean="0">
                <a:solidFill>
                  <a:srgbClr val="002060"/>
                </a:solidFill>
              </a:rPr>
              <a:t>memiliki</a:t>
            </a:r>
            <a:r>
              <a:rPr lang="en-US" sz="2800" dirty="0" smtClean="0">
                <a:solidFill>
                  <a:srgbClr val="002060"/>
                </a:solidFill>
              </a:rPr>
              <a:t> </a:t>
            </a:r>
            <a:r>
              <a:rPr lang="en-US" sz="2800" dirty="0" err="1" smtClean="0">
                <a:solidFill>
                  <a:srgbClr val="002060"/>
                </a:solidFill>
              </a:rPr>
              <a:t>karakteristik</a:t>
            </a:r>
            <a:r>
              <a:rPr lang="en-US" sz="2800" dirty="0" smtClean="0">
                <a:solidFill>
                  <a:srgbClr val="002060"/>
                </a:solidFill>
              </a:rPr>
              <a:t> </a:t>
            </a:r>
            <a:r>
              <a:rPr lang="en-US" sz="2800" dirty="0" err="1" smtClean="0">
                <a:solidFill>
                  <a:srgbClr val="002060"/>
                </a:solidFill>
              </a:rPr>
              <a:t>masing-masing</a:t>
            </a:r>
            <a:r>
              <a:rPr lang="en-US" sz="2800" dirty="0" smtClean="0">
                <a:solidFill>
                  <a:srgbClr val="002060"/>
                </a:solidFill>
              </a:rPr>
              <a:t> </a:t>
            </a:r>
            <a:r>
              <a:rPr lang="en-US" sz="2800" dirty="0" err="1" smtClean="0">
                <a:solidFill>
                  <a:srgbClr val="002060"/>
                </a:solidFill>
              </a:rPr>
              <a:t>sesuai</a:t>
            </a:r>
            <a:r>
              <a:rPr lang="en-US" sz="2800" dirty="0" smtClean="0">
                <a:solidFill>
                  <a:srgbClr val="002060"/>
                </a:solidFill>
              </a:rPr>
              <a:t> </a:t>
            </a:r>
            <a:r>
              <a:rPr lang="en-US" sz="2800" dirty="0" err="1" smtClean="0">
                <a:solidFill>
                  <a:srgbClr val="002060"/>
                </a:solidFill>
              </a:rPr>
              <a:t>dengan</a:t>
            </a:r>
            <a:r>
              <a:rPr lang="en-US" sz="2800" dirty="0" smtClean="0">
                <a:solidFill>
                  <a:srgbClr val="002060"/>
                </a:solidFill>
              </a:rPr>
              <a:t> </a:t>
            </a:r>
            <a:r>
              <a:rPr lang="en-US" sz="2800" dirty="0" err="1" smtClean="0">
                <a:solidFill>
                  <a:srgbClr val="002060"/>
                </a:solidFill>
              </a:rPr>
              <a:t>kebutuhan</a:t>
            </a:r>
            <a:r>
              <a:rPr lang="en-US" sz="2800" dirty="0" smtClean="0">
                <a:solidFill>
                  <a:srgbClr val="002060"/>
                </a:solidFill>
              </a:rPr>
              <a:t> </a:t>
            </a:r>
            <a:r>
              <a:rPr lang="en-US" sz="2800" dirty="0" err="1" smtClean="0">
                <a:solidFill>
                  <a:srgbClr val="002060"/>
                </a:solidFill>
              </a:rPr>
              <a:t>dan</a:t>
            </a:r>
            <a:r>
              <a:rPr lang="en-US" sz="2800" dirty="0" smtClean="0">
                <a:solidFill>
                  <a:srgbClr val="002060"/>
                </a:solidFill>
              </a:rPr>
              <a:t> </a:t>
            </a:r>
            <a:r>
              <a:rPr lang="en-US" sz="2800" dirty="0" err="1" smtClean="0">
                <a:solidFill>
                  <a:srgbClr val="002060"/>
                </a:solidFill>
              </a:rPr>
              <a:t>kemampuannya</a:t>
            </a:r>
            <a:r>
              <a:rPr lang="en-US" sz="2800" dirty="0" smtClean="0">
                <a:solidFill>
                  <a:srgbClr val="002060"/>
                </a:solidFill>
              </a:rPr>
              <a:t> </a:t>
            </a:r>
            <a:r>
              <a:rPr lang="en-US" sz="2800" dirty="0" err="1" smtClean="0">
                <a:solidFill>
                  <a:srgbClr val="002060"/>
                </a:solidFill>
              </a:rPr>
              <a:t>dalam</a:t>
            </a:r>
            <a:r>
              <a:rPr lang="en-US" sz="2800" dirty="0" smtClean="0">
                <a:solidFill>
                  <a:srgbClr val="002060"/>
                </a:solidFill>
              </a:rPr>
              <a:t> </a:t>
            </a:r>
            <a:r>
              <a:rPr lang="en-US" sz="2800" dirty="0" err="1" smtClean="0">
                <a:solidFill>
                  <a:srgbClr val="002060"/>
                </a:solidFill>
              </a:rPr>
              <a:t>menggunakan</a:t>
            </a:r>
            <a:r>
              <a:rPr lang="en-US" sz="2800" dirty="0" smtClean="0">
                <a:solidFill>
                  <a:srgbClr val="002060"/>
                </a:solidFill>
              </a:rPr>
              <a:t> </a:t>
            </a:r>
            <a:r>
              <a:rPr lang="en-US" sz="2800" dirty="0" err="1" smtClean="0">
                <a:solidFill>
                  <a:srgbClr val="002060"/>
                </a:solidFill>
              </a:rPr>
              <a:t>komputer</a:t>
            </a:r>
            <a:r>
              <a:rPr lang="en-US" sz="2800" dirty="0" smtClean="0">
                <a:solidFill>
                  <a:srgbClr val="002060"/>
                </a:solidFill>
              </a:rPr>
              <a:t>. </a:t>
            </a:r>
          </a:p>
          <a:p>
            <a:pPr algn="just">
              <a:buFont typeface="Wingdings" panose="05000000000000000000" pitchFamily="2" charset="2"/>
              <a:buChar char="q"/>
            </a:pPr>
            <a:r>
              <a:rPr lang="id-ID" sz="2800" dirty="0" smtClean="0">
                <a:solidFill>
                  <a:srgbClr val="002060"/>
                </a:solidFill>
              </a:rPr>
              <a:t>Tingkat pemahaman masing-masing pengguna berbeda, ada yang awam (</a:t>
            </a:r>
            <a:r>
              <a:rPr lang="id-ID" sz="2800" i="1" dirty="0" smtClean="0">
                <a:solidFill>
                  <a:srgbClr val="002060"/>
                </a:solidFill>
              </a:rPr>
              <a:t>End User</a:t>
            </a:r>
            <a:r>
              <a:rPr lang="id-ID" sz="2800" dirty="0" smtClean="0">
                <a:solidFill>
                  <a:srgbClr val="002060"/>
                </a:solidFill>
              </a:rPr>
              <a:t>), menengah (</a:t>
            </a:r>
            <a:r>
              <a:rPr lang="id-ID" sz="2800" i="1" dirty="0" smtClean="0">
                <a:solidFill>
                  <a:srgbClr val="002060"/>
                </a:solidFill>
              </a:rPr>
              <a:t>Naive User</a:t>
            </a:r>
            <a:r>
              <a:rPr lang="id-ID" sz="2800" dirty="0" smtClean="0">
                <a:solidFill>
                  <a:srgbClr val="002060"/>
                </a:solidFill>
              </a:rPr>
              <a:t>) dan mahir (</a:t>
            </a:r>
            <a:r>
              <a:rPr lang="id-ID" sz="2800" i="1" dirty="0" smtClean="0">
                <a:solidFill>
                  <a:srgbClr val="002060"/>
                </a:solidFill>
              </a:rPr>
              <a:t>Sophisticated User</a:t>
            </a:r>
            <a:r>
              <a:rPr lang="id-ID" sz="2800" dirty="0" smtClean="0">
                <a:solidFill>
                  <a:srgbClr val="002060"/>
                </a:solidFill>
              </a:rPr>
              <a:t>).</a:t>
            </a:r>
            <a:endParaRPr lang="id-ID" sz="2800" dirty="0">
              <a:solidFill>
                <a:srgbClr val="002060"/>
              </a:solidFill>
            </a:endParaRPr>
          </a:p>
        </p:txBody>
      </p:sp>
    </p:spTree>
    <p:extLst>
      <p:ext uri="{BB962C8B-B14F-4D97-AF65-F5344CB8AC3E}">
        <p14:creationId xmlns:p14="http://schemas.microsoft.com/office/powerpoint/2010/main" val="24364928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1415</TotalTime>
  <Words>869</Words>
  <Application>Microsoft Office PowerPoint</Application>
  <PresentationFormat>Custom</PresentationFormat>
  <Paragraphs>122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Clarity</vt:lpstr>
      <vt:lpstr>Interaksi Manusia &amp; Komputer (IMK)</vt:lpstr>
      <vt:lpstr>Sub Topik</vt:lpstr>
      <vt:lpstr>Pengertian Interaksi Manusia &amp; Komputer</vt:lpstr>
      <vt:lpstr>Pengertian Interaksi Manusia &amp; Komputer (2)</vt:lpstr>
      <vt:lpstr>Pengertian Interaksi Manusia &amp; Komputer (3)</vt:lpstr>
      <vt:lpstr>Tujuan IMK </vt:lpstr>
      <vt:lpstr>Ruang Lingkup IMK</vt:lpstr>
      <vt:lpstr>Human-Computer  Interaction (HCI) Approach to UX Design</vt:lpstr>
      <vt:lpstr>Manusia</vt:lpstr>
      <vt:lpstr>Komputer</vt:lpstr>
      <vt:lpstr> </vt:lpstr>
      <vt:lpstr>Antar Muka Manusia dan Komputer</vt:lpstr>
      <vt:lpstr>Antar Muka Manusia dan Komputer (2)</vt:lpstr>
      <vt:lpstr>Bidang Ilmu yang Berperan</vt:lpstr>
      <vt:lpstr>Bidang Ilmu yang Berperan (2)</vt:lpstr>
      <vt:lpstr>How to Design and Build Good UIs</vt:lpstr>
      <vt:lpstr>Hall of Fame or Shame?</vt:lpstr>
      <vt:lpstr>Hall of Shame!</vt:lpstr>
      <vt:lpstr>Hall of Fame or Shame?</vt:lpstr>
      <vt:lpstr>Hall of Fame!</vt:lpstr>
      <vt:lpstr>Hall of Fame or Shame?</vt:lpstr>
      <vt:lpstr>Hall of Fame or Shame?</vt:lpstr>
      <vt:lpstr>Hall of Fame!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Interaksi Manusia &amp; Komputer (IMK)</dc:title>
  <dc:creator>user</dc:creator>
  <cp:lastModifiedBy>ASUS</cp:lastModifiedBy>
  <cp:revision>21</cp:revision>
  <dcterms:created xsi:type="dcterms:W3CDTF">2019-02-25T05:52:24Z</dcterms:created>
  <dcterms:modified xsi:type="dcterms:W3CDTF">2022-02-20T22:17:57Z</dcterms:modified>
</cp:coreProperties>
</file>