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67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FB769-9466-4189-BDE5-8649263EF188}" type="datetimeFigureOut">
              <a:rPr lang="id-ID" smtClean="0"/>
              <a:t>22/03/2022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8E83C-CF54-441C-8670-AAD1B420D1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797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8E83C-CF54-441C-8670-AAD1B420D1F4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999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7533B8-A16A-44FE-BF71-0E0504B49CD0}" type="datetime1">
              <a:rPr lang="id-ID" smtClean="0"/>
              <a:t>22/03/2022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5ABB3E-D344-4FEA-B6EB-46675394EB29}" type="slidenum">
              <a:rPr lang="id-ID" smtClean="0"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06B1D0-EF52-43D5-9431-27E2C4BA07D7}" type="datetime1">
              <a:rPr lang="id-ID" smtClean="0"/>
              <a:t>22/03/2022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5ABB3E-D344-4FEA-B6EB-46675394EB2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8A9434-E277-465F-AD10-326B7B113B3A}" type="datetime1">
              <a:rPr lang="id-ID" smtClean="0"/>
              <a:t>22/03/2022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5ABB3E-D344-4FEA-B6EB-46675394EB2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8B654C-1F11-476D-8810-FA747B12A3A4}" type="datetime1">
              <a:rPr lang="id-ID" smtClean="0"/>
              <a:t>22/03/2022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5ABB3E-D344-4FEA-B6EB-46675394EB2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359C36-3253-431B-BD3A-65CF6AE8B2A1}" type="datetime1">
              <a:rPr lang="id-ID" smtClean="0"/>
              <a:t>22/03/2022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5ABB3E-D344-4FEA-B6EB-46675394EB29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3BDB3C-72A7-4706-83D3-23D3B4D0C910}" type="datetime1">
              <a:rPr lang="id-ID" smtClean="0"/>
              <a:t>22/03/2022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5ABB3E-D344-4FEA-B6EB-46675394EB2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549457-7952-486E-98DF-067992A194B1}" type="datetime1">
              <a:rPr lang="id-ID" smtClean="0"/>
              <a:t>22/03/2022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5ABB3E-D344-4FEA-B6EB-46675394EB2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7E2E51-4126-4BD6-A060-62709E2FBE98}" type="datetime1">
              <a:rPr lang="id-ID" smtClean="0"/>
              <a:t>22/03/2022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5ABB3E-D344-4FEA-B6EB-46675394EB2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0E531-B702-4B9D-88FF-6B5B7BF54BB1}" type="datetime1">
              <a:rPr lang="id-ID" smtClean="0"/>
              <a:t>22/03/2022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5ABB3E-D344-4FEA-B6EB-46675394EB29}" type="slidenum">
              <a:rPr lang="id-ID" smtClean="0"/>
              <a:t>‹#›</a:t>
            </a:fld>
            <a:endParaRPr lang="id-ID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AFACF1-7604-4532-B6E6-51AF2FE6D83A}" type="datetime1">
              <a:rPr lang="id-ID" smtClean="0"/>
              <a:t>22/03/2022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5ABB3E-D344-4FEA-B6EB-46675394EB2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293CCB-8565-4EDD-841E-2D9E03C49989}" type="datetime1">
              <a:rPr lang="id-ID" smtClean="0"/>
              <a:t>22/03/2022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5ABB3E-D344-4FEA-B6EB-46675394EB29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45C6C29-E026-4956-84E5-F1D41296E21A}" type="datetime1">
              <a:rPr lang="id-ID" smtClean="0"/>
              <a:t>22/03/2022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55ABB3E-D344-4FEA-B6EB-46675394EB29}" type="slidenum">
              <a:rPr lang="id-ID" smtClean="0"/>
              <a:t>‹#›</a:t>
            </a:fld>
            <a:endParaRPr lang="id-ID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Task Analysis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E-mail : muhammad.nurkamid@umk.ac.id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B3E-D344-4FEA-B6EB-46675394EB29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004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/>
              <a:t>Panduan Tekstual:HTA (Hierarchical Task Analysis</a:t>
            </a:r>
            <a:r>
              <a:rPr lang="id-ID" sz="2800" dirty="0" smtClean="0"/>
              <a:t>) Lanjutan...</a:t>
            </a:r>
            <a:endParaRPr lang="id-ID" sz="2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8760"/>
            <a:ext cx="6354630" cy="4313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B3E-D344-4FEA-B6EB-46675394EB29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481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Fokus HTA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id-ID" sz="2400" dirty="0"/>
              <a:t>Notasi grafik dan dekomposisi dari </a:t>
            </a:r>
            <a:r>
              <a:rPr lang="id-ID" sz="2400" dirty="0" smtClean="0"/>
              <a:t>tugas.</a:t>
            </a:r>
            <a:endParaRPr lang="id-ID" sz="2400" dirty="0"/>
          </a:p>
          <a:p>
            <a:pPr algn="just">
              <a:buFont typeface="Wingdings" pitchFamily="2" charset="2"/>
              <a:buChar char="q"/>
            </a:pPr>
            <a:r>
              <a:rPr lang="id-ID" sz="2400" dirty="0" smtClean="0"/>
              <a:t>Tugas </a:t>
            </a:r>
            <a:r>
              <a:rPr lang="id-ID" sz="2400" dirty="0"/>
              <a:t>merupakan kumpulan dari </a:t>
            </a:r>
            <a:r>
              <a:rPr lang="id-ID" sz="2400" dirty="0" smtClean="0"/>
              <a:t>aksi-aksi.</a:t>
            </a:r>
            <a:endParaRPr lang="id-ID" sz="2400" dirty="0"/>
          </a:p>
          <a:p>
            <a:pPr algn="just">
              <a:buFont typeface="Wingdings" pitchFamily="2" charset="2"/>
              <a:buChar char="q"/>
            </a:pPr>
            <a:r>
              <a:rPr lang="id-ID" sz="2400" dirty="0" smtClean="0"/>
              <a:t>Tugas </a:t>
            </a:r>
            <a:r>
              <a:rPr lang="id-ID" sz="2400" dirty="0"/>
              <a:t>diatur ke dalam </a:t>
            </a:r>
            <a:r>
              <a:rPr lang="id-ID" sz="2400" dirty="0" smtClean="0"/>
              <a:t>rencana : </a:t>
            </a:r>
          </a:p>
          <a:p>
            <a:pPr marL="450850" indent="-341313" algn="just">
              <a:buNone/>
            </a:pPr>
            <a:r>
              <a:rPr lang="id-ID" sz="2400" dirty="0"/>
              <a:t> </a:t>
            </a:r>
            <a:r>
              <a:rPr lang="id-ID" sz="2400" dirty="0" smtClean="0"/>
              <a:t>  mengelompokkan </a:t>
            </a:r>
            <a:r>
              <a:rPr lang="id-ID" sz="2400" dirty="0"/>
              <a:t>sub-tugas dengan </a:t>
            </a:r>
            <a:r>
              <a:rPr lang="id-ID" sz="2400" dirty="0" smtClean="0"/>
              <a:t>berurutan    lebih </a:t>
            </a:r>
            <a:r>
              <a:rPr lang="id-ID" sz="2400" dirty="0"/>
              <a:t>disukai </a:t>
            </a:r>
            <a:r>
              <a:rPr lang="id-ID" sz="2400" dirty="0" smtClean="0"/>
              <a:t>dan kondisi-kondisi prasyarat. </a:t>
            </a:r>
            <a:endParaRPr lang="id-ID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B3E-D344-4FEA-B6EB-46675394EB29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803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400" dirty="0" smtClean="0"/>
              <a:t>Diagram HTA: Membuat Secangkir Teh</a:t>
            </a:r>
            <a:endParaRPr lang="id-ID" sz="2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7137105" cy="413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B3E-D344-4FEA-B6EB-46675394EB29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91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/>
              <a:t>Diagram HTA: Membuat Secangkir </a:t>
            </a:r>
            <a:r>
              <a:rPr lang="id-ID" sz="2800" dirty="0" smtClean="0"/>
              <a:t>Teh (2)</a:t>
            </a:r>
            <a:endParaRPr lang="id-ID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8350" y="1652281"/>
            <a:ext cx="5372850" cy="439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B3E-D344-4FEA-B6EB-46675394EB29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152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 algn="just">
              <a:buFont typeface="+mj-lt"/>
              <a:buAutoNum type="arabicPeriod"/>
            </a:pPr>
            <a:r>
              <a:rPr lang="id-ID" sz="2400" b="1" dirty="0"/>
              <a:t>Dengan analisa tugas</a:t>
            </a:r>
            <a:r>
              <a:rPr lang="id-ID" sz="2400" dirty="0"/>
              <a:t>, setidaknya membantu </a:t>
            </a:r>
            <a:r>
              <a:rPr lang="id-ID" sz="2400" dirty="0" smtClean="0"/>
              <a:t>untuk </a:t>
            </a:r>
            <a:r>
              <a:rPr lang="id-ID" sz="2400" dirty="0"/>
              <a:t>memahami </a:t>
            </a:r>
            <a:r>
              <a:rPr lang="en-US" sz="2400" dirty="0" err="1" smtClean="0"/>
              <a:t>kebutuhan</a:t>
            </a:r>
            <a:r>
              <a:rPr lang="id-ID" sz="2400" dirty="0" smtClean="0"/>
              <a:t> </a:t>
            </a:r>
            <a:r>
              <a:rPr lang="id-ID" sz="2400" dirty="0"/>
              <a:t>user dari </a:t>
            </a:r>
            <a:r>
              <a:rPr lang="id-ID" sz="2400" i="1" dirty="0"/>
              <a:t>interface</a:t>
            </a:r>
            <a:r>
              <a:rPr lang="id-ID" sz="2400" dirty="0"/>
              <a:t> sistem yang sedang dikembangkan.</a:t>
            </a:r>
          </a:p>
          <a:p>
            <a:pPr marL="566928" indent="-457200" algn="just">
              <a:buFont typeface="+mj-lt"/>
              <a:buAutoNum type="arabicPeriod"/>
            </a:pPr>
            <a:r>
              <a:rPr lang="id-ID" sz="2400" dirty="0" smtClean="0"/>
              <a:t>A</a:t>
            </a:r>
            <a:r>
              <a:rPr lang="fi-FI" sz="2400" dirty="0" smtClean="0"/>
              <a:t>nalisis </a:t>
            </a:r>
            <a:r>
              <a:rPr lang="fi-FI" sz="2400" dirty="0"/>
              <a:t>tugas memberikan kontribusi pada </a:t>
            </a:r>
            <a:r>
              <a:rPr lang="fi-FI" sz="2400" b="1" dirty="0"/>
              <a:t>proses identifikasi </a:t>
            </a:r>
            <a:r>
              <a:rPr lang="id-ID" sz="2400" dirty="0" smtClean="0"/>
              <a:t>terhadap semua </a:t>
            </a:r>
            <a:r>
              <a:rPr lang="fi-FI" sz="2400" dirty="0" smtClean="0"/>
              <a:t>kebutuhan</a:t>
            </a:r>
            <a:r>
              <a:rPr lang="fi-FI" sz="2400" dirty="0"/>
              <a:t> </a:t>
            </a:r>
            <a:r>
              <a:rPr lang="fi-FI" sz="2400" dirty="0" smtClean="0"/>
              <a:t>sistem</a:t>
            </a:r>
            <a:r>
              <a:rPr lang="id-ID" sz="2400" dirty="0" smtClean="0"/>
              <a:t> (fungsionalitas) dan bagaimana sistem menjalankan tugasnya.</a:t>
            </a:r>
          </a:p>
          <a:p>
            <a:pPr marL="566928" indent="-457200" algn="just">
              <a:buFont typeface="+mj-lt"/>
              <a:buAutoNum type="arabicPeriod"/>
            </a:pPr>
            <a:r>
              <a:rPr lang="id-ID" sz="2400" b="1" dirty="0" smtClean="0"/>
              <a:t>Dengan analisis tugas</a:t>
            </a:r>
            <a:r>
              <a:rPr lang="en-US" sz="2400" dirty="0" smtClean="0"/>
              <a:t>, </a:t>
            </a:r>
            <a:r>
              <a:rPr lang="id-ID" sz="2400" dirty="0" smtClean="0"/>
              <a:t>menjaga konsistensi data dalam kaitannya implementasi program.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B3E-D344-4FEA-B6EB-46675394EB29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98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03648" y="2996952"/>
            <a:ext cx="7383022" cy="22322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itu Task Analysis?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sz="2400" b="1" dirty="0" smtClean="0"/>
              <a:t>Task Analysis atau analisa tugas </a:t>
            </a:r>
            <a:r>
              <a:rPr lang="id-ID" sz="2400" dirty="0" smtClean="0"/>
              <a:t>adalah metode untuk menganalisa bagaimana manusia melaksanakan tugas atau pekerjaan dengan sistem yang ada. </a:t>
            </a:r>
          </a:p>
          <a:p>
            <a:r>
              <a:rPr lang="id-ID" sz="2400" dirty="0" smtClean="0"/>
              <a:t>Tujuannya tidak lain untuk menentukan:</a:t>
            </a:r>
          </a:p>
          <a:p>
            <a:pPr marL="624078" indent="-514350">
              <a:buFont typeface="+mj-lt"/>
              <a:buAutoNum type="alphaLcPeriod"/>
            </a:pPr>
            <a:r>
              <a:rPr lang="id-ID" sz="2400" dirty="0" smtClean="0"/>
              <a:t>Apa yang harus dikerjakan?</a:t>
            </a:r>
          </a:p>
          <a:p>
            <a:pPr marL="624078" indent="-514350">
              <a:buFont typeface="+mj-lt"/>
              <a:buAutoNum type="alphaLcPeriod"/>
            </a:pPr>
            <a:r>
              <a:rPr lang="id-ID" sz="2400" dirty="0" smtClean="0"/>
              <a:t>Peralatan apa yang akan digunakan?</a:t>
            </a:r>
          </a:p>
          <a:p>
            <a:pPr marL="624078" indent="-514350">
              <a:buFont typeface="+mj-lt"/>
              <a:buAutoNum type="alphaLcPeriod"/>
            </a:pPr>
            <a:r>
              <a:rPr lang="id-ID" sz="2400" dirty="0" smtClean="0"/>
              <a:t>Hal-hal apa saja yang perlu mereka ketahui (</a:t>
            </a:r>
            <a:r>
              <a:rPr lang="id-ID" sz="2400" i="1" dirty="0" smtClean="0"/>
              <a:t>functionality of the product</a:t>
            </a:r>
            <a:r>
              <a:rPr lang="id-ID" sz="2400" dirty="0" smtClean="0"/>
              <a:t>) </a:t>
            </a:r>
            <a:r>
              <a:rPr lang="id-ID" sz="2400" dirty="0"/>
              <a:t>?</a:t>
            </a:r>
          </a:p>
          <a:p>
            <a:pPr marL="624078" indent="-514350">
              <a:buFont typeface="+mj-lt"/>
              <a:buAutoNum type="alphaLcPeriod"/>
            </a:pPr>
            <a:endParaRPr lang="id-ID" dirty="0" smtClean="0"/>
          </a:p>
          <a:p>
            <a:pPr marL="624078" indent="-514350">
              <a:buFont typeface="+mj-lt"/>
              <a:buAutoNum type="alphaLcPeriod"/>
            </a:pP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B3E-D344-4FEA-B6EB-46675394EB29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364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Fokus Analisa Tugas</a:t>
            </a:r>
            <a:endParaRPr lang="id-ID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539551" y="4149080"/>
            <a:ext cx="8229600" cy="2437731"/>
          </a:xfrm>
        </p:spPr>
        <p:txBody>
          <a:bodyPr>
            <a:normAutofit/>
          </a:bodyPr>
          <a:lstStyle/>
          <a:p>
            <a:pPr lvl="1" algn="just"/>
            <a:r>
              <a:rPr lang="id-ID" sz="2000" dirty="0" smtClean="0"/>
              <a:t>Fokus pada apa yang diinginkan (pengguna).</a:t>
            </a:r>
          </a:p>
          <a:p>
            <a:pPr lvl="1" algn="just"/>
            <a:r>
              <a:rPr lang="id-ID" sz="2000" dirty="0" smtClean="0"/>
              <a:t>Analisa Tugas (</a:t>
            </a:r>
            <a:r>
              <a:rPr lang="id-ID" sz="2000" i="1" dirty="0" smtClean="0"/>
              <a:t>analisis of task) </a:t>
            </a:r>
            <a:r>
              <a:rPr lang="id-ID" sz="2000" dirty="0" smtClean="0"/>
              <a:t>memberikan gambaran tentang:</a:t>
            </a:r>
            <a:r>
              <a:rPr lang="id-ID" sz="1600" dirty="0"/>
              <a:t> </a:t>
            </a:r>
            <a:r>
              <a:rPr lang="id-ID" sz="2000" dirty="0" smtClean="0"/>
              <a:t>(a) Fungsionalitas dan keberadaan objek-objek dari </a:t>
            </a:r>
            <a:r>
              <a:rPr lang="id-ID" sz="2000" i="1" dirty="0" smtClean="0"/>
              <a:t>desain interface </a:t>
            </a:r>
            <a:r>
              <a:rPr lang="id-ID" sz="2000" dirty="0" smtClean="0"/>
              <a:t>yang ditawarkan, dan (b) organisasi (</a:t>
            </a:r>
            <a:r>
              <a:rPr lang="id-ID" sz="2000" i="1" dirty="0" smtClean="0"/>
              <a:t>layout</a:t>
            </a:r>
            <a:r>
              <a:rPr lang="id-ID" sz="2000" dirty="0" smtClean="0"/>
              <a:t>, grup, navigasi)</a:t>
            </a:r>
            <a:endParaRPr lang="id-ID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B3E-D344-4FEA-B6EB-46675394EB29}" type="slidenum">
              <a:rPr lang="id-ID" smtClean="0"/>
              <a:t>3</a:t>
            </a:fld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052736"/>
            <a:ext cx="7422547" cy="30969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48064" y="3841862"/>
            <a:ext cx="3650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i="1" dirty="0" smtClean="0"/>
              <a:t>David Aspinall, 2007-HCI:Task Analisis </a:t>
            </a:r>
            <a:endParaRPr lang="id-ID" sz="1400" i="1" dirty="0"/>
          </a:p>
        </p:txBody>
      </p:sp>
    </p:spTree>
    <p:extLst>
      <p:ext uri="{BB962C8B-B14F-4D97-AF65-F5344CB8AC3E}">
        <p14:creationId xmlns:p14="http://schemas.microsoft.com/office/powerpoint/2010/main" val="43887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03648" y="2564904"/>
            <a:ext cx="7344816" cy="24482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 Tugas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Analisis tugas membutuhkan pengetahuan tentang:</a:t>
            </a:r>
          </a:p>
          <a:p>
            <a:r>
              <a:rPr lang="id-ID" sz="2800" u="sng" dirty="0" smtClean="0"/>
              <a:t>Deklaratif</a:t>
            </a:r>
            <a:r>
              <a:rPr lang="id-ID" sz="2800" dirty="0" smtClean="0"/>
              <a:t> : objek dan hubungannya</a:t>
            </a:r>
          </a:p>
          <a:p>
            <a:r>
              <a:rPr lang="id-ID" sz="2800" u="sng" dirty="0" smtClean="0"/>
              <a:t>Prosedural</a:t>
            </a:r>
            <a:r>
              <a:rPr lang="id-ID" sz="2800" dirty="0" smtClean="0"/>
              <a:t>: urutan tugas, tujuan dan sub-tujuan dan juga batasan-batasan sistem dan kendala-kendala yang dihadapi selama mengembangkan sistem.</a:t>
            </a:r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B3E-D344-4FEA-B6EB-46675394EB29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59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59632" y="2060848"/>
            <a:ext cx="6624736" cy="244827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Contoh Analisis Tugas : Cleaning House</a:t>
            </a:r>
            <a:endParaRPr lang="id-ID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id-ID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clean the house: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get the vacuum cleaner out; </a:t>
            </a:r>
            <a:endParaRPr lang="id-ID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fix </a:t>
            </a:r>
            <a:r>
              <a:rPr lang="en-US" sz="2400" dirty="0"/>
              <a:t>the appropriate attachments</a:t>
            </a:r>
            <a:r>
              <a:rPr lang="en-US" sz="2400" dirty="0" smtClean="0"/>
              <a:t>;</a:t>
            </a:r>
            <a:endParaRPr lang="id-ID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clean </a:t>
            </a:r>
            <a:r>
              <a:rPr lang="en-US" sz="2400" dirty="0"/>
              <a:t>the rooms; </a:t>
            </a:r>
            <a:endParaRPr lang="id-ID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when </a:t>
            </a:r>
            <a:r>
              <a:rPr lang="en-US" sz="2400" dirty="0"/>
              <a:t>the dust bag gets full, empty it; </a:t>
            </a:r>
            <a:endParaRPr lang="id-ID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put </a:t>
            </a:r>
            <a:r>
              <a:rPr lang="en-US" sz="2400" dirty="0"/>
              <a:t>the vacuum cleaner and tools away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marL="109728" indent="0">
              <a:buNone/>
            </a:pPr>
            <a:endParaRPr lang="id-ID" sz="2400" dirty="0"/>
          </a:p>
          <a:p>
            <a:pPr marL="109728" indent="0" algn="just">
              <a:buNone/>
            </a:pPr>
            <a:r>
              <a:rPr lang="id-ID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Sehingga kita tahu tentang</a:t>
            </a:r>
            <a:r>
              <a:rPr lang="id-ID" sz="2000" dirty="0" smtClean="0"/>
              <a:t>: (a) pembersih vakum cleaner, (b) komponen pendukungnya, (c) kantong debu (</a:t>
            </a:r>
            <a:r>
              <a:rPr lang="id-ID" sz="2000" i="1" dirty="0" smtClean="0"/>
              <a:t>dust bags</a:t>
            </a:r>
            <a:r>
              <a:rPr lang="id-ID" sz="2000" dirty="0" smtClean="0"/>
              <a:t>), (d) cupboards, (e) ruangan (</a:t>
            </a:r>
            <a:r>
              <a:rPr lang="id-ID" sz="2000" i="1" dirty="0" smtClean="0"/>
              <a:t>rooms</a:t>
            </a:r>
            <a:r>
              <a:rPr lang="id-ID" sz="2000" dirty="0" smtClean="0"/>
              <a:t>). </a:t>
            </a:r>
          </a:p>
          <a:p>
            <a:pPr marL="109728" indent="0">
              <a:buNone/>
            </a:pP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B3E-D344-4FEA-B6EB-46675394EB29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727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Layout</a:t>
            </a:r>
            <a:endParaRPr lang="id-ID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796136" y="1844824"/>
            <a:ext cx="3086817" cy="244827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id-ID" sz="2400" dirty="0" smtClean="0"/>
              <a:t>Dengan layout kita bisa mengidentifikasi item-item terkait &amp; batasan-batasannya.</a:t>
            </a:r>
          </a:p>
          <a:p>
            <a:pPr algn="just"/>
            <a:endParaRPr lang="id-ID" sz="2400" dirty="0" smtClean="0"/>
          </a:p>
          <a:p>
            <a:pPr algn="just"/>
            <a:r>
              <a:rPr lang="id-ID" sz="2400" b="1" dirty="0" smtClean="0"/>
              <a:t>Dengan layout, </a:t>
            </a:r>
            <a:r>
              <a:rPr lang="id-ID" sz="2400" dirty="0" smtClean="0"/>
              <a:t>kita bisa mengerjakan apapun tanpa harus memaksa (</a:t>
            </a:r>
            <a:r>
              <a:rPr lang="id-ID" sz="2400" i="1" dirty="0" smtClean="0"/>
              <a:t>but doesn’t impose it</a:t>
            </a:r>
            <a:r>
              <a:rPr lang="id-ID" sz="2400" dirty="0" smtClean="0"/>
              <a:t>!).</a:t>
            </a:r>
            <a:endParaRPr lang="id-ID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B3E-D344-4FEA-B6EB-46675394EB29}" type="slidenum">
              <a:rPr lang="id-ID" smtClean="0"/>
              <a:t>6</a:t>
            </a:fld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4608512" cy="5173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75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Approaches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2000" dirty="0" smtClean="0"/>
              <a:t>Ada banyak pendekatan &amp; teknik yang digunakan:</a:t>
            </a:r>
          </a:p>
          <a:p>
            <a:pPr algn="just">
              <a:buFont typeface="Wingdings" pitchFamily="2" charset="2"/>
              <a:buChar char="q"/>
            </a:pPr>
            <a:r>
              <a:rPr lang="id-ID" sz="2000" b="1" dirty="0" smtClean="0"/>
              <a:t>Dekomposisi Tugas </a:t>
            </a:r>
            <a:r>
              <a:rPr lang="id-ID" sz="2000" dirty="0" smtClean="0"/>
              <a:t>(</a:t>
            </a:r>
            <a:r>
              <a:rPr lang="id-ID" sz="2000" i="1" dirty="0" smtClean="0"/>
              <a:t>Task Decomposision</a:t>
            </a:r>
            <a:r>
              <a:rPr lang="id-ID" sz="2000" dirty="0" smtClean="0"/>
              <a:t>): membagi tugas menjadi sub-tugas. Bisa menggunakan metode HTA (Hierarki Task Analysis)</a:t>
            </a:r>
          </a:p>
          <a:p>
            <a:pPr algn="just">
              <a:buFont typeface="Wingdings" pitchFamily="2" charset="2"/>
              <a:buChar char="q"/>
            </a:pPr>
            <a:r>
              <a:rPr lang="id-ID" sz="2000" b="1" dirty="0" smtClean="0"/>
              <a:t>Teknik berbasis Pengetahuan </a:t>
            </a:r>
            <a:r>
              <a:rPr lang="id-ID" sz="2000" dirty="0" smtClean="0"/>
              <a:t>(</a:t>
            </a:r>
            <a:r>
              <a:rPr lang="id-ID" sz="2000" i="1" dirty="0" smtClean="0"/>
              <a:t>Knowledge base-techniques</a:t>
            </a:r>
            <a:r>
              <a:rPr lang="id-ID" sz="2000" dirty="0" smtClean="0"/>
              <a:t>): mengidentifikasi tugas-tugas pengguna, bagaimana sistem bisa mengerjakan tugas tersebut.</a:t>
            </a:r>
          </a:p>
          <a:p>
            <a:pPr algn="just">
              <a:buFont typeface="Wingdings" pitchFamily="2" charset="2"/>
              <a:buChar char="q"/>
            </a:pPr>
            <a:r>
              <a:rPr lang="id-ID" sz="2000" b="1" dirty="0" smtClean="0"/>
              <a:t>Analisis berbasis Relasi-Entitas</a:t>
            </a:r>
            <a:r>
              <a:rPr lang="id-ID" sz="2000" dirty="0" smtClean="0"/>
              <a:t>: hubungan antar objek, aktivitas dan masing-masing tugas pengguna di sistem</a:t>
            </a:r>
            <a:r>
              <a:rPr lang="id-ID" sz="2000" dirty="0"/>
              <a:t>. </a:t>
            </a:r>
            <a:endParaRPr lang="id-ID" sz="2000" dirty="0" smtClean="0"/>
          </a:p>
          <a:p>
            <a:pPr algn="just">
              <a:buFont typeface="Wingdings" pitchFamily="2" charset="2"/>
              <a:buChar char="q"/>
            </a:pPr>
            <a:r>
              <a:rPr lang="id-ID" sz="2000" dirty="0" smtClean="0"/>
              <a:t>Contoh</a:t>
            </a:r>
            <a:r>
              <a:rPr lang="id-ID" sz="2000" i="1" dirty="0" smtClean="0"/>
              <a:t>:gardener </a:t>
            </a:r>
            <a:r>
              <a:rPr lang="id-ID" sz="2000" i="1" dirty="0"/>
              <a:t>digs soil using </a:t>
            </a:r>
            <a:r>
              <a:rPr lang="id-ID" sz="2000" i="1" dirty="0" smtClean="0"/>
              <a:t>spade, lingkungan kantor-kertas,papan tulis, dll.</a:t>
            </a:r>
          </a:p>
          <a:p>
            <a:pPr marL="624078" indent="-514350">
              <a:buFont typeface="+mj-lt"/>
              <a:buAutoNum type="alphaUcPeriod"/>
            </a:pPr>
            <a:endParaRPr lang="id-ID" dirty="0" smtClean="0"/>
          </a:p>
          <a:p>
            <a:pPr marL="624078" indent="-514350">
              <a:buFont typeface="+mj-lt"/>
              <a:buAutoNum type="alphaUcPeriod"/>
            </a:pP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B3E-D344-4FEA-B6EB-46675394EB29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075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General Method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 umumnya metode yang digunakan di Task Analysis adalah</a:t>
            </a:r>
            <a:r>
              <a:rPr lang="id-ID" sz="2400" dirty="0" smtClean="0"/>
              <a:t>:</a:t>
            </a:r>
          </a:p>
          <a:p>
            <a:pPr algn="just">
              <a:buFont typeface="Wingdings" pitchFamily="2" charset="2"/>
              <a:buChar char="q"/>
            </a:pPr>
            <a:r>
              <a:rPr lang="id-ID" sz="2400" dirty="0" smtClean="0"/>
              <a:t>Mengamati (</a:t>
            </a:r>
            <a:r>
              <a:rPr lang="id-ID" sz="2400" i="1" dirty="0" smtClean="0"/>
              <a:t>observe</a:t>
            </a:r>
            <a:r>
              <a:rPr lang="id-ID" sz="2400" dirty="0" smtClean="0"/>
              <a:t>): gunakan catatan, bagan, fokus pada tugas-tugas.</a:t>
            </a:r>
          </a:p>
          <a:p>
            <a:pPr algn="just">
              <a:buFont typeface="Wingdings" pitchFamily="2" charset="2"/>
              <a:buChar char="q"/>
            </a:pPr>
            <a:r>
              <a:rPr lang="id-ID" sz="2400" dirty="0" smtClean="0"/>
              <a:t>Identifiksi semua kegiatan (</a:t>
            </a:r>
            <a:r>
              <a:rPr lang="id-ID" sz="2400" i="1" dirty="0" smtClean="0"/>
              <a:t>activity</a:t>
            </a:r>
            <a:r>
              <a:rPr lang="id-ID" sz="2400" dirty="0" smtClean="0"/>
              <a:t>) dan istilah-istilah kata (</a:t>
            </a:r>
            <a:r>
              <a:rPr lang="id-ID" sz="2400" i="1" dirty="0" smtClean="0"/>
              <a:t>list of words</a:t>
            </a:r>
            <a:r>
              <a:rPr lang="id-ID" sz="2400" dirty="0" smtClean="0"/>
              <a:t>) yang digunakan.</a:t>
            </a:r>
          </a:p>
          <a:p>
            <a:pPr algn="just">
              <a:buFont typeface="Wingdings" pitchFamily="2" charset="2"/>
              <a:buChar char="q"/>
            </a:pPr>
            <a:r>
              <a:rPr lang="id-ID" sz="2400" dirty="0" smtClean="0"/>
              <a:t>Tulis dan deskripsikan kegiatan berdasarkan simbol-simbol/diagram (</a:t>
            </a:r>
            <a:r>
              <a:rPr lang="id-ID" sz="2400" i="1" dirty="0" smtClean="0"/>
              <a:t>flowchart, ER-D</a:t>
            </a:r>
            <a:r>
              <a:rPr lang="id-ID" sz="2400" dirty="0" smtClean="0"/>
              <a:t>)</a:t>
            </a:r>
            <a:endParaRPr lang="id-ID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B3E-D344-4FEA-B6EB-46675394EB29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056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7624" y="5013176"/>
            <a:ext cx="8229600" cy="1143000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d-ID" sz="2000" b="0" dirty="0" smtClean="0">
                <a:effectLst/>
              </a:rPr>
              <a:t>HTA menggambarkan urutan dan kondisi (syarat) suatu sub-tugas dilaksanakan.</a:t>
            </a:r>
            <a:endParaRPr lang="id-ID" sz="2000" b="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B3E-D344-4FEA-B6EB-46675394EB29}" type="slidenum">
              <a:rPr lang="id-ID" smtClean="0"/>
              <a:t>9</a:t>
            </a:fld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4824"/>
            <a:ext cx="7272505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1285140" y="402041"/>
            <a:ext cx="7535332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id-ID" sz="2800" dirty="0" smtClean="0"/>
              <a:t>Panduan Tekstual:HTA (Hierarchical Task Analysis)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41174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478</TotalTime>
  <Words>504</Words>
  <Application>Microsoft Office PowerPoint</Application>
  <PresentationFormat>On-screen Show (4:3)</PresentationFormat>
  <Paragraphs>69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Task Analysis</vt:lpstr>
      <vt:lpstr>Apa itu Task Analysis?</vt:lpstr>
      <vt:lpstr>Fokus Analisa Tugas</vt:lpstr>
      <vt:lpstr>Analisis Tugas</vt:lpstr>
      <vt:lpstr>Contoh Analisis Tugas : Cleaning House</vt:lpstr>
      <vt:lpstr>Contoh Layout</vt:lpstr>
      <vt:lpstr>Approaches</vt:lpstr>
      <vt:lpstr>General Method</vt:lpstr>
      <vt:lpstr>HTA menggambarkan urutan dan kondisi (syarat) suatu sub-tugas dilaksanakan.</vt:lpstr>
      <vt:lpstr>Panduan Tekstual:HTA (Hierarchical Task Analysis) Lanjutan...</vt:lpstr>
      <vt:lpstr>Fokus HTA</vt:lpstr>
      <vt:lpstr>Diagram HTA: Membuat Secangkir Teh</vt:lpstr>
      <vt:lpstr>Diagram HTA: Membuat Secangkir Teh (2)</vt:lpstr>
      <vt:lpstr>Kesimpulan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Analysis</dc:title>
  <dc:creator>user</dc:creator>
  <cp:lastModifiedBy>ASUS</cp:lastModifiedBy>
  <cp:revision>34</cp:revision>
  <dcterms:created xsi:type="dcterms:W3CDTF">2019-03-18T03:56:20Z</dcterms:created>
  <dcterms:modified xsi:type="dcterms:W3CDTF">2022-03-22T07:34:27Z</dcterms:modified>
</cp:coreProperties>
</file>