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C0D1D-4796-4A3A-A202-061C42940803}" type="datetimeFigureOut">
              <a:rPr lang="id-ID" smtClean="0"/>
              <a:t>29/03/2022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6FD78-6568-4AC6-8081-B4D3D2C0F5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239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76FD78-6568-4AC6-8081-B4D3D2C0F5DC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869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E84-2173-4BC2-8AF1-63DC5345B056}" type="datetime1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E649B9-C7C3-497B-9442-EAE6075C9528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647BC-D420-4405-BBC7-B30D5614D1FD}" type="datetime1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6A6B2-3C30-44BD-8960-7F659EC3BF34}" type="datetime1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D0AB-9562-4755-B029-46D7C9E17C99}" type="datetime1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2F27-C834-4AC2-BEA0-582361A623C8}" type="datetime1">
              <a:rPr lang="id-ID" smtClean="0"/>
              <a:t>29/03/2022</a:t>
            </a:fld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‹#›</a:t>
            </a:fld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FC94-7865-49F5-84DE-9837A9165165}" type="datetime1">
              <a:rPr lang="id-ID" smtClean="0"/>
              <a:t>29/03/2022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1E84D-736A-4CE7-A577-70841F0683E2}" type="datetime1">
              <a:rPr lang="id-ID" smtClean="0"/>
              <a:t>29/03/2022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D797A-F540-4455-B609-94DF567A87BA}" type="datetime1">
              <a:rPr lang="id-ID" smtClean="0"/>
              <a:t>29/03/2022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ECD7E-F28B-4617-96A8-61824AF3A98E}" type="datetime1">
              <a:rPr lang="id-ID" smtClean="0"/>
              <a:t>29/03/2022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7518B-55F3-47DB-B62F-6A069C4B8CB2}" type="datetime1">
              <a:rPr lang="id-ID" smtClean="0"/>
              <a:t>29/03/2022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73B6-2901-45BD-9B0D-C93BB2C66611}" type="datetime1">
              <a:rPr lang="id-ID" smtClean="0"/>
              <a:t>29/03/2022</a:t>
            </a:fld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7AB76501-9821-429F-A71E-D9DFADE8EA94}" type="datetime1">
              <a:rPr lang="id-ID" smtClean="0"/>
              <a:t>29/03/2022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CE649B9-C7C3-497B-9442-EAE6075C9528}" type="slidenum">
              <a:rPr lang="id-ID" smtClean="0"/>
              <a:t>‹#›</a:t>
            </a:fld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Interaksi manusia dan komputer</a:t>
            </a:r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sz="3200" b="1" dirty="0" smtClean="0"/>
              <a:t>Prototyping for design and evaluation</a:t>
            </a:r>
            <a:endParaRPr lang="id-ID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id-ID" dirty="0" smtClean="0"/>
              <a:t>5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476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Storyboard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id-ID" b="1" dirty="0"/>
              <a:t>Storyboard</a:t>
            </a:r>
            <a:r>
              <a:rPr lang="id-ID" dirty="0"/>
              <a:t> adalah penggambaran grafis dari tampilan luar sistem yang </a:t>
            </a:r>
            <a:r>
              <a:rPr lang="id-ID" dirty="0" smtClean="0"/>
              <a:t>diinginkan pengguna </a:t>
            </a:r>
            <a:r>
              <a:rPr lang="id-ID" dirty="0"/>
              <a:t>tanpa disertai fungsi sistem. </a:t>
            </a:r>
            <a:endParaRPr lang="id-ID" dirty="0" smtClean="0"/>
          </a:p>
          <a:p>
            <a:pPr algn="just">
              <a:buFont typeface="Wingdings" pitchFamily="2" charset="2"/>
              <a:buChar char="v"/>
            </a:pPr>
            <a:endParaRPr lang="id-ID" dirty="0"/>
          </a:p>
          <a:p>
            <a:pPr algn="just">
              <a:buFont typeface="Wingdings" pitchFamily="2" charset="2"/>
              <a:buChar char="v"/>
            </a:pPr>
            <a:r>
              <a:rPr lang="id-ID" b="1" dirty="0" smtClean="0"/>
              <a:t>Storyboard</a:t>
            </a:r>
            <a:r>
              <a:rPr lang="id-ID" dirty="0" smtClean="0"/>
              <a:t> </a:t>
            </a:r>
            <a:r>
              <a:rPr lang="id-ID" dirty="0"/>
              <a:t>memberikan </a:t>
            </a:r>
            <a:r>
              <a:rPr lang="id-ID" b="1" i="1" dirty="0"/>
              <a:t>snapshot</a:t>
            </a:r>
            <a:r>
              <a:rPr lang="id-ID" b="1" dirty="0"/>
              <a:t> </a:t>
            </a:r>
            <a:r>
              <a:rPr lang="id-ID" dirty="0" smtClean="0"/>
              <a:t>(memotret) antarmuka </a:t>
            </a:r>
            <a:r>
              <a:rPr lang="id-ID" dirty="0"/>
              <a:t>pada titik-titik tertentu dalam interaksi sehingga pengguna dapat menentukan </a:t>
            </a:r>
            <a:r>
              <a:rPr lang="id-ID" b="1" dirty="0" smtClean="0"/>
              <a:t>gambaran desain yang </a:t>
            </a:r>
            <a:r>
              <a:rPr lang="id-ID" b="1" dirty="0"/>
              <a:t>benar.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859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Contoh storyboard</a:t>
            </a:r>
            <a:endParaRPr lang="id-ID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45" y="2597419"/>
            <a:ext cx="8620944" cy="2967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7901" y="1700808"/>
            <a:ext cx="78165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id-ID" dirty="0" smtClean="0"/>
              <a:t>Berikut contoh ilustrasi bagaimana</a:t>
            </a:r>
            <a:r>
              <a:rPr lang="id-ID" sz="2000" b="1" dirty="0" smtClean="0"/>
              <a:t> storyboard </a:t>
            </a:r>
            <a:r>
              <a:rPr lang="id-ID" dirty="0" smtClean="0"/>
              <a:t>digunakan mewakili fungsi dan urutan sistem.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2411760" y="5819195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Gambar 3. Contoh Storyboard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396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PICTIVE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v"/>
            </a:pPr>
            <a:r>
              <a:rPr lang="id-ID" b="1" dirty="0"/>
              <a:t>Teknik PICTIVE </a:t>
            </a:r>
            <a:r>
              <a:rPr lang="id-ID" dirty="0"/>
              <a:t>dirancang untuk digunakan oleh orang-orang yang belum </a:t>
            </a:r>
            <a:r>
              <a:rPr lang="id-ID" dirty="0" smtClean="0"/>
              <a:t>mengerti tentang </a:t>
            </a:r>
            <a:r>
              <a:rPr lang="id-ID" dirty="0"/>
              <a:t>memprogram </a:t>
            </a:r>
            <a:r>
              <a:rPr lang="id-ID" dirty="0" smtClean="0"/>
              <a:t>secara profesional.</a:t>
            </a:r>
          </a:p>
          <a:p>
            <a:pPr algn="just">
              <a:buFont typeface="Wingdings" pitchFamily="2" charset="2"/>
              <a:buChar char="v"/>
            </a:pPr>
            <a:endParaRPr lang="id-ID" dirty="0" smtClean="0"/>
          </a:p>
          <a:p>
            <a:pPr algn="just">
              <a:buFont typeface="Wingdings" pitchFamily="2" charset="2"/>
              <a:buChar char="v"/>
            </a:pPr>
            <a:r>
              <a:rPr lang="id-ID" dirty="0" smtClean="0"/>
              <a:t>Pendekatan PICTIVE digunakan </a:t>
            </a:r>
            <a:r>
              <a:rPr lang="id-ID" b="1" dirty="0" smtClean="0"/>
              <a:t>lebih kepada desain /manipulasi objek</a:t>
            </a:r>
            <a:r>
              <a:rPr lang="id-ID" dirty="0" smtClean="0"/>
              <a:t> (menu, kotak dialog, ikon khusus).</a:t>
            </a:r>
          </a:p>
          <a:p>
            <a:pPr algn="just">
              <a:buFont typeface="Wingdings" pitchFamily="2" charset="2"/>
              <a:buChar char="v"/>
            </a:pPr>
            <a:endParaRPr lang="id-ID" dirty="0" smtClean="0"/>
          </a:p>
          <a:p>
            <a:pPr algn="just">
              <a:buFont typeface="Wingdings" pitchFamily="2" charset="2"/>
              <a:buChar char="v"/>
            </a:pPr>
            <a:r>
              <a:rPr lang="id-ID" dirty="0" smtClean="0"/>
              <a:t>Orientasi tetap pada pengguna, dimana antara pengembang dan pengguna bisa saling berdiskusi untuk menerjemahkan konsep pengembangan sistem.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9369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pictive</a:t>
            </a:r>
            <a:endParaRPr lang="id-ID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772816"/>
            <a:ext cx="551342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99792" y="5301208"/>
            <a:ext cx="3190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d-ID" dirty="0" smtClean="0"/>
          </a:p>
          <a:p>
            <a:r>
              <a:rPr lang="id-ID" dirty="0" smtClean="0"/>
              <a:t>Gambar 4. Contoh PICTIVE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80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Tahapan low-fidelity prototyping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id-ID" dirty="0" smtClean="0"/>
              <a:t>Identifikasi kebutuhan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Susun Jadwal </a:t>
            </a:r>
          </a:p>
          <a:p>
            <a:pPr marL="571500" indent="-457200">
              <a:buFont typeface="+mj-lt"/>
              <a:buAutoNum type="arabicPeriod"/>
            </a:pPr>
            <a:r>
              <a:rPr lang="id-ID" b="1" dirty="0" smtClean="0"/>
              <a:t>Konstruksikan model </a:t>
            </a:r>
            <a:r>
              <a:rPr lang="id-ID" dirty="0" smtClean="0"/>
              <a:t>(</a:t>
            </a:r>
            <a:r>
              <a:rPr lang="id-ID" i="1" dirty="0" smtClean="0"/>
              <a:t>sistem drop-down, dialog pop-up, selection highlights</a:t>
            </a:r>
            <a:r>
              <a:rPr lang="id-ID" dirty="0" smtClean="0"/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id-ID" b="1" dirty="0" smtClean="0"/>
              <a:t>Siapkan pengujian </a:t>
            </a:r>
            <a:r>
              <a:rPr lang="id-ID" dirty="0" smtClean="0"/>
              <a:t>( siapa yang akan menguji (</a:t>
            </a:r>
            <a:r>
              <a:rPr lang="id-ID" i="1" dirty="0" smtClean="0"/>
              <a:t>experience user</a:t>
            </a:r>
            <a:r>
              <a:rPr lang="id-ID" dirty="0" smtClean="0"/>
              <a:t>), skenario, feed back )</a:t>
            </a:r>
          </a:p>
          <a:p>
            <a:pPr marL="571500" indent="-457200">
              <a:buFont typeface="+mj-lt"/>
              <a:buAutoNum type="arabicPeriod"/>
            </a:pPr>
            <a:r>
              <a:rPr lang="id-ID" b="1" dirty="0" smtClean="0"/>
              <a:t>Uji coba (job description, buat catatan, video)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Evaluasi (skala prioritas:</a:t>
            </a:r>
            <a:r>
              <a:rPr lang="id-ID" i="1" dirty="0" smtClean="0"/>
              <a:t>request/change-request</a:t>
            </a:r>
            <a:r>
              <a:rPr lang="id-ID" sz="2000" dirty="0" smtClean="0"/>
              <a:t>)</a:t>
            </a:r>
          </a:p>
          <a:p>
            <a:pPr marL="571500" indent="-457200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16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200" dirty="0" smtClean="0"/>
              <a:t>Perbandingan</a:t>
            </a:r>
            <a:r>
              <a:rPr lang="id-ID" sz="2000" dirty="0" smtClean="0"/>
              <a:t/>
            </a:r>
            <a:br>
              <a:rPr lang="id-ID" sz="2000" dirty="0" smtClean="0"/>
            </a:br>
            <a:r>
              <a:rPr lang="id-ID" sz="2000" dirty="0" smtClean="0"/>
              <a:t> (Prototype: sketsa,storyboard, pictive)</a:t>
            </a:r>
            <a:endParaRPr lang="id-ID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id-ID" b="1" dirty="0" smtClean="0"/>
              <a:t>Teknik Sketsa</a:t>
            </a:r>
          </a:p>
          <a:p>
            <a:pPr lvl="1"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id-ID" dirty="0" smtClean="0"/>
              <a:t>sangat sederhana &amp; murah</a:t>
            </a:r>
          </a:p>
          <a:p>
            <a:pPr lvl="1"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id-ID" dirty="0" smtClean="0"/>
              <a:t>membutuhkan konsentrasi tinggi</a:t>
            </a:r>
          </a:p>
          <a:p>
            <a:pPr marL="571500" indent="-457200">
              <a:buFont typeface="+mj-lt"/>
              <a:buAutoNum type="arabicPeriod"/>
            </a:pPr>
            <a:r>
              <a:rPr lang="id-ID" b="1" dirty="0" smtClean="0"/>
              <a:t>Storyboard </a:t>
            </a:r>
          </a:p>
          <a:p>
            <a:pPr lvl="1">
              <a:buFont typeface="Wingdings" pitchFamily="2" charset="2"/>
              <a:buChar char="q"/>
            </a:pPr>
            <a:r>
              <a:rPr lang="id-ID" dirty="0" smtClean="0"/>
              <a:t> sederhana dan murah</a:t>
            </a:r>
          </a:p>
          <a:p>
            <a:pPr lvl="1"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id-ID" dirty="0" smtClean="0"/>
              <a:t>pengguna dpt mengevaluasi antarmuka</a:t>
            </a:r>
          </a:p>
          <a:p>
            <a:pPr lvl="1"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id-ID" dirty="0" smtClean="0"/>
              <a:t>membutuhkan keahlian user (HCI)</a:t>
            </a:r>
          </a:p>
          <a:p>
            <a:pPr lvl="1">
              <a:buFont typeface="Wingdings" pitchFamily="2" charset="2"/>
              <a:buChar char="q"/>
            </a:pPr>
            <a:r>
              <a:rPr lang="id-ID" dirty="0"/>
              <a:t> </a:t>
            </a:r>
            <a:r>
              <a:rPr lang="id-ID" dirty="0" smtClean="0"/>
              <a:t>detil sistem kurang (interaksi sistem)</a:t>
            </a:r>
          </a:p>
          <a:p>
            <a:pPr marL="571500" indent="-457200">
              <a:buFont typeface="+mj-lt"/>
              <a:buAutoNum type="arabicPeriod"/>
            </a:pPr>
            <a:r>
              <a:rPr lang="id-ID" b="1" dirty="0" smtClean="0"/>
              <a:t>PICTIVE</a:t>
            </a:r>
          </a:p>
          <a:p>
            <a:pPr lvl="1">
              <a:buFont typeface="Wingdings" pitchFamily="2" charset="2"/>
              <a:buChar char="q"/>
            </a:pPr>
            <a:r>
              <a:rPr lang="id-ID" dirty="0" smtClean="0"/>
              <a:t> dinamis </a:t>
            </a:r>
            <a:endParaRPr lang="id-ID" dirty="0"/>
          </a:p>
          <a:p>
            <a:pPr lvl="1">
              <a:buFont typeface="Wingdings" pitchFamily="2" charset="2"/>
              <a:buChar char="q"/>
            </a:pPr>
            <a:r>
              <a:rPr lang="id-ID" dirty="0" smtClean="0"/>
              <a:t>pengguna bisa memodifikasi</a:t>
            </a:r>
          </a:p>
          <a:p>
            <a:pPr lvl="1">
              <a:buFont typeface="Wingdings" pitchFamily="2" charset="2"/>
              <a:buChar char="q"/>
            </a:pPr>
            <a:r>
              <a:rPr lang="id-ID" dirty="0"/>
              <a:t>membutuhkan </a:t>
            </a:r>
            <a:r>
              <a:rPr lang="id-ID" dirty="0" smtClean="0"/>
              <a:t>keahlian user </a:t>
            </a:r>
            <a:r>
              <a:rPr lang="id-ID" dirty="0"/>
              <a:t>(HCI)</a:t>
            </a:r>
          </a:p>
          <a:p>
            <a:pPr lvl="1">
              <a:buFont typeface="Wingdings" pitchFamily="2" charset="2"/>
              <a:buChar char="q"/>
            </a:pPr>
            <a:r>
              <a:rPr lang="id-ID" dirty="0" smtClean="0"/>
              <a:t> Video</a:t>
            </a:r>
          </a:p>
          <a:p>
            <a:pPr marL="411480" lvl="1" indent="0">
              <a:buNone/>
            </a:pPr>
            <a:endParaRPr lang="id-ID" b="1" dirty="0" smtClean="0"/>
          </a:p>
          <a:p>
            <a:pPr marL="411480" lvl="1" indent="0">
              <a:buNone/>
            </a:pPr>
            <a:r>
              <a:rPr lang="id-ID" b="1" dirty="0" smtClean="0"/>
              <a:t>...</a:t>
            </a:r>
            <a:r>
              <a:rPr lang="en-US" b="1" dirty="0" smtClean="0"/>
              <a:t> </a:t>
            </a:r>
            <a:r>
              <a:rPr lang="en-US" b="1" dirty="0"/>
              <a:t>Coding and debugging is needed </a:t>
            </a:r>
            <a:r>
              <a:rPr lang="en-US" dirty="0"/>
              <a:t>in a computer-based prototyping. </a:t>
            </a:r>
          </a:p>
          <a:p>
            <a:pPr lvl="1">
              <a:buFont typeface="Wingdings" pitchFamily="2" charset="2"/>
              <a:buChar char="q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188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Perbandingan </a:t>
            </a:r>
            <a:r>
              <a:rPr lang="id-ID" dirty="0"/>
              <a:t>medium-fidelity </a:t>
            </a:r>
            <a:r>
              <a:rPr lang="id-ID" dirty="0" smtClean="0"/>
              <a:t>prototypings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id-ID" b="1" dirty="0" smtClean="0"/>
              <a:t>Vertical</a:t>
            </a:r>
          </a:p>
          <a:p>
            <a:pPr lvl="1">
              <a:buFont typeface="Wingdings" pitchFamily="2" charset="2"/>
              <a:buChar char="v"/>
            </a:pPr>
            <a:r>
              <a:rPr lang="id-ID" dirty="0" smtClean="0"/>
              <a:t>Sistem pengujiannya menyeluruh, dibutuhkan user ahli (HCI: Human Computer Interaction), menguji bagian tertentu dari sistem</a:t>
            </a:r>
          </a:p>
          <a:p>
            <a:pPr marL="571500" indent="-457200">
              <a:buFont typeface="+mj-lt"/>
              <a:buAutoNum type="arabicPeriod"/>
            </a:pPr>
            <a:r>
              <a:rPr lang="id-ID" b="1" dirty="0" smtClean="0"/>
              <a:t>Horizontal</a:t>
            </a:r>
          </a:p>
          <a:p>
            <a:pPr lvl="1">
              <a:buFont typeface="Wingdings" pitchFamily="2" charset="2"/>
              <a:buChar char="v"/>
            </a:pPr>
            <a:r>
              <a:rPr lang="id-ID" dirty="0" smtClean="0"/>
              <a:t>Menguji semua antarmuka, cepat,kadang berbeda dg tujuan awal</a:t>
            </a:r>
          </a:p>
          <a:p>
            <a:pPr marL="571500" indent="-457200">
              <a:buFont typeface="+mj-lt"/>
              <a:buAutoNum type="arabicPeriod"/>
            </a:pPr>
            <a:r>
              <a:rPr lang="id-ID" b="1" dirty="0" smtClean="0"/>
              <a:t>Scenario</a:t>
            </a:r>
          </a:p>
          <a:p>
            <a:pPr lvl="1">
              <a:buFont typeface="Wingdings" pitchFamily="2" charset="2"/>
              <a:buChar char="v"/>
            </a:pPr>
            <a:r>
              <a:rPr lang="id-ID" dirty="0" smtClean="0"/>
              <a:t>Mudah dan murah untuk dikerjakan, menguji bagian tertentu dari sistem, kadang implementasi berbeda dari produk akhir</a:t>
            </a:r>
          </a:p>
          <a:p>
            <a:pPr marL="571500" indent="-457200">
              <a:buFont typeface="+mj-lt"/>
              <a:buAutoNum type="arabicPeriod"/>
            </a:pPr>
            <a:r>
              <a:rPr lang="id-ID" b="1" dirty="0" smtClean="0"/>
              <a:t>Wizard of Oz</a:t>
            </a:r>
          </a:p>
          <a:p>
            <a:pPr lvl="1">
              <a:buFont typeface="Wingdings" pitchFamily="2" charset="2"/>
              <a:buChar char="v"/>
            </a:pPr>
            <a:r>
              <a:rPr lang="id-ID" dirty="0" smtClean="0"/>
              <a:t>Menghemat waktu pemrograman, pengguna terlibat penuh, membutuhkan pelatihan,kurang realistis</a:t>
            </a:r>
          </a:p>
          <a:p>
            <a:pPr marL="571500" indent="-457200">
              <a:buFont typeface="+mj-lt"/>
              <a:buAutoNum type="arabicPeriod"/>
            </a:pPr>
            <a:r>
              <a:rPr lang="id-ID" b="1" dirty="0" smtClean="0"/>
              <a:t>Slide and Video </a:t>
            </a:r>
            <a:r>
              <a:rPr lang="id-ID" b="1" dirty="0"/>
              <a:t>S</a:t>
            </a:r>
            <a:r>
              <a:rPr lang="id-ID" b="1" dirty="0" smtClean="0"/>
              <a:t>imulation</a:t>
            </a:r>
          </a:p>
          <a:p>
            <a:pPr lvl="1">
              <a:buFont typeface="Wingdings" pitchFamily="2" charset="2"/>
              <a:buChar char="v"/>
            </a:pPr>
            <a:r>
              <a:rPr lang="id-ID" dirty="0"/>
              <a:t> </a:t>
            </a:r>
            <a:r>
              <a:rPr lang="id-ID" dirty="0" smtClean="0"/>
              <a:t>sederhana, sistem simulasi, fleksibel, pengguna tidak perlu berinteraksi dengan sistem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391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Pertimbangan memilih prototyping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id-ID" dirty="0" smtClean="0"/>
              <a:t>Biaya dan jadwal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Konsep jelas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Sistem pengujian 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Pengguna sistem(</a:t>
            </a:r>
            <a:r>
              <a:rPr lang="id-ID" i="1" dirty="0" smtClean="0"/>
              <a:t>user driven</a:t>
            </a:r>
            <a:r>
              <a:rPr lang="id-ID" dirty="0" smtClean="0"/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Kualitas program terukur (</a:t>
            </a:r>
            <a:r>
              <a:rPr lang="id-ID" i="1" dirty="0" smtClean="0"/>
              <a:t>real system will work</a:t>
            </a:r>
            <a:r>
              <a:rPr lang="id-ID" dirty="0" smtClean="0"/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Tujuan sistem jelas (</a:t>
            </a:r>
            <a:r>
              <a:rPr lang="id-ID" i="1" dirty="0" smtClean="0"/>
              <a:t>usablity</a:t>
            </a:r>
            <a:r>
              <a:rPr lang="id-ID" dirty="0" smtClean="0"/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Mengasah skill programming (</a:t>
            </a:r>
            <a:r>
              <a:rPr lang="id-ID" i="1" dirty="0" smtClean="0"/>
              <a:t>need more time</a:t>
            </a:r>
            <a:r>
              <a:rPr lang="id-ID" dirty="0" smtClean="0"/>
              <a:t>)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Pengembangan Produk (</a:t>
            </a:r>
            <a:r>
              <a:rPr lang="id-ID" i="1" dirty="0" smtClean="0"/>
              <a:t>product development</a:t>
            </a:r>
            <a:r>
              <a:rPr lang="id-ID" dirty="0" smtClean="0"/>
              <a:t>)</a:t>
            </a:r>
            <a:endParaRPr lang="id-ID" dirty="0"/>
          </a:p>
          <a:p>
            <a:pPr marL="571500" indent="-457200">
              <a:buFont typeface="+mj-lt"/>
              <a:buAutoNum type="arabicPeriod"/>
            </a:pPr>
            <a:endParaRPr lang="id-ID" dirty="0" smtClean="0"/>
          </a:p>
          <a:p>
            <a:pPr marL="114300" indent="0">
              <a:buNone/>
            </a:pPr>
            <a:r>
              <a:rPr lang="id-ID" sz="1600" i="1" dirty="0" smtClean="0"/>
              <a:t>Sumber: </a:t>
            </a:r>
            <a:r>
              <a:rPr lang="en-US" sz="1600" i="1" dirty="0"/>
              <a:t> Rudd, J., Stern, K. and </a:t>
            </a:r>
            <a:r>
              <a:rPr lang="en-US" sz="1600" i="1" dirty="0" err="1"/>
              <a:t>Isensee</a:t>
            </a:r>
            <a:r>
              <a:rPr lang="en-US" sz="1600" i="1" dirty="0"/>
              <a:t>, S. (1996) Low vs. high fidelity prototyping debate.  Interactions 3(1), p.76-85, ACM Press.</a:t>
            </a:r>
            <a:r>
              <a:rPr lang="en-US" dirty="0"/>
              <a:t> </a:t>
            </a:r>
            <a:endParaRPr lang="id-ID" dirty="0" smtClean="0"/>
          </a:p>
          <a:p>
            <a:pPr marL="571500" indent="-457200">
              <a:buFont typeface="+mj-lt"/>
              <a:buAutoNum type="arabicPeriod"/>
            </a:pPr>
            <a:endParaRPr lang="id-ID" dirty="0" smtClean="0"/>
          </a:p>
          <a:p>
            <a:pPr marL="571500" indent="-457200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34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Kata kunci prototyping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id-ID" dirty="0" smtClean="0">
                <a:latin typeface="Consolas" pitchFamily="49" charset="0"/>
                <a:cs typeface="Consolas" pitchFamily="49" charset="0"/>
              </a:rPr>
              <a:t>“...</a:t>
            </a:r>
            <a:r>
              <a:rPr lang="en-US" sz="2800" b="1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you are in the very early stage of the design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low-fidelity prototyping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will be efficient to help you work out the design concepts with the users. </a:t>
            </a:r>
            <a:endParaRPr lang="id-ID" dirty="0" smtClean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/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id-ID" dirty="0" smtClean="0">
                <a:latin typeface="Consolas" pitchFamily="49" charset="0"/>
                <a:cs typeface="Consolas" pitchFamily="49" charset="0"/>
              </a:rPr>
              <a:t>...</a:t>
            </a:r>
            <a:r>
              <a:rPr lang="en-US" sz="2800" b="1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you are in the medium stage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such as screen design and usability testing, </a:t>
            </a:r>
            <a:r>
              <a:rPr lang="en-US" i="1" dirty="0">
                <a:latin typeface="Consolas" pitchFamily="49" charset="0"/>
                <a:cs typeface="Consolas" pitchFamily="49" charset="0"/>
              </a:rPr>
              <a:t>medium-fidelity prototyping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will be more useful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</a:t>
            </a:r>
            <a:r>
              <a:rPr lang="id-ID" dirty="0" smtClean="0">
                <a:latin typeface="Consolas" pitchFamily="49" charset="0"/>
                <a:cs typeface="Consolas" pitchFamily="49" charset="0"/>
              </a:rPr>
              <a:t>..”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</a:p>
          <a:p>
            <a:pPr marL="114300" indent="0" algn="r">
              <a:buNone/>
            </a:pPr>
            <a:r>
              <a:rPr lang="id-ID" i="1" dirty="0"/>
              <a:t> </a:t>
            </a:r>
            <a:r>
              <a:rPr lang="id-ID" i="1" dirty="0" smtClean="0"/>
              <a:t>                         </a:t>
            </a:r>
            <a:r>
              <a:rPr lang="en-US" sz="1800" i="1" dirty="0" smtClean="0"/>
              <a:t>Rudd</a:t>
            </a:r>
            <a:r>
              <a:rPr lang="en-US" sz="1800" i="1" dirty="0"/>
              <a:t>, J., Stern, K. and </a:t>
            </a:r>
            <a:r>
              <a:rPr lang="en-US" sz="1800" i="1" dirty="0" err="1"/>
              <a:t>Isensee</a:t>
            </a:r>
            <a:r>
              <a:rPr lang="en-US" sz="1800" i="1" dirty="0"/>
              <a:t>, S. (1996</a:t>
            </a:r>
            <a:r>
              <a:rPr lang="en-US" sz="1800" i="1" dirty="0" smtClean="0"/>
              <a:t>)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125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 smtClean="0"/>
              <a:t>Prototyping, kenapa di pilih?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id-ID" dirty="0" smtClean="0"/>
              <a:t>Lebih cepat dan murah 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Produk selalu di evaluasi (controll study)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Analisis kualitatif &amp; kuantitatif bagus</a:t>
            </a:r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Suport media/ alat (kamera video : </a:t>
            </a:r>
            <a:r>
              <a:rPr lang="en-US" dirty="0" smtClean="0"/>
              <a:t>in </a:t>
            </a:r>
            <a:r>
              <a:rPr lang="en-US" dirty="0"/>
              <a:t>the video prototyping and PICTIVE </a:t>
            </a:r>
            <a:r>
              <a:rPr lang="en-US" dirty="0" smtClean="0"/>
              <a:t>prototyping</a:t>
            </a:r>
            <a:r>
              <a:rPr lang="id-ID" dirty="0"/>
              <a:t>)</a:t>
            </a:r>
            <a:endParaRPr lang="id-ID" dirty="0" smtClean="0"/>
          </a:p>
          <a:p>
            <a:pPr marL="571500" indent="-457200">
              <a:buFont typeface="+mj-lt"/>
              <a:buAutoNum type="arabicPeriod"/>
            </a:pPr>
            <a:r>
              <a:rPr lang="id-ID" dirty="0" smtClean="0"/>
              <a:t>Terdapat personel khusus (</a:t>
            </a:r>
            <a:r>
              <a:rPr lang="en-US" b="1" dirty="0" smtClean="0"/>
              <a:t>who </a:t>
            </a:r>
            <a:r>
              <a:rPr lang="en-US" b="1" dirty="0"/>
              <a:t>knows the application </a:t>
            </a:r>
            <a:r>
              <a:rPr lang="en-US" b="1" dirty="0" smtClean="0"/>
              <a:t>thoroughly</a:t>
            </a:r>
            <a:r>
              <a:rPr lang="id-ID" b="1" dirty="0" smtClean="0"/>
              <a:t>:HCI is required</a:t>
            </a:r>
            <a:r>
              <a:rPr lang="id-ID" dirty="0" smtClean="0"/>
              <a:t>). </a:t>
            </a:r>
          </a:p>
          <a:p>
            <a:pPr marL="571500" indent="-457200">
              <a:buFont typeface="+mj-lt"/>
              <a:buAutoNum type="arabicPeriod"/>
            </a:pPr>
            <a:endParaRPr lang="id-ID" dirty="0"/>
          </a:p>
          <a:p>
            <a:pPr marL="114300" indent="0">
              <a:buNone/>
            </a:pPr>
            <a:r>
              <a:rPr lang="id-ID" dirty="0" smtClean="0"/>
              <a:t>Note: </a:t>
            </a:r>
            <a:r>
              <a:rPr lang="en-US" dirty="0" smtClean="0"/>
              <a:t>Computer-based </a:t>
            </a:r>
            <a:r>
              <a:rPr lang="en-US" dirty="0"/>
              <a:t>prototyping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requires people with expertise in programming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id-ID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571500" indent="-457200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0889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Definisi prototyping design (1)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id-ID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Desain Prototipe </a:t>
            </a:r>
            <a:r>
              <a:rPr lang="id-ID" b="0" dirty="0" smtClean="0"/>
              <a:t>adalah desain eksperimental dan tidak lengkap yang murah dan cepat dikembangkan yang merupakan integral dari desain yang </a:t>
            </a:r>
            <a:r>
              <a:rPr lang="id-ID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berorientasi pada pengguna dengan tujuan memiliki umpan </a:t>
            </a:r>
            <a:r>
              <a:rPr lang="id-ID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balik </a:t>
            </a:r>
            <a:r>
              <a:rPr lang="id-ID" dirty="0" smtClean="0"/>
              <a:t>(Preece, J, et all, 1994). </a:t>
            </a:r>
          </a:p>
          <a:p>
            <a:pPr marL="457200" indent="-457200" algn="just">
              <a:buFont typeface="Wingdings" pitchFamily="2" charset="2"/>
              <a:buChar char="v"/>
            </a:pPr>
            <a:endParaRPr lang="id-ID" dirty="0" smtClean="0"/>
          </a:p>
          <a:p>
            <a:pPr marL="457200" indent="-457200" algn="just">
              <a:buFont typeface="Wingdings" pitchFamily="2" charset="2"/>
              <a:buChar char="v"/>
            </a:pPr>
            <a:r>
              <a:rPr lang="id-ID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Tujuan prototipe</a:t>
            </a:r>
            <a:r>
              <a:rPr lang="id-ID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d-ID" b="0" dirty="0" smtClean="0"/>
              <a:t>adalah menguji desain untuk mendapatkan umpan balik, melalui </a:t>
            </a:r>
            <a:r>
              <a:rPr lang="id-ID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diskusi, eksplorasi, pengujian dan revisi berulang </a:t>
            </a:r>
            <a:r>
              <a:rPr lang="id-ID" b="0" dirty="0" smtClean="0"/>
              <a:t>(</a:t>
            </a:r>
            <a:r>
              <a:rPr lang="id-ID" dirty="0"/>
              <a:t>Rudd, J., Stern, K. and Isensee, S. (1996</a:t>
            </a:r>
            <a:r>
              <a:rPr lang="id-ID" dirty="0" smtClean="0"/>
              <a:t>))</a:t>
            </a:r>
            <a:r>
              <a:rPr lang="id-ID" b="0" dirty="0" smtClean="0"/>
              <a:t>.</a:t>
            </a:r>
            <a:endParaRPr lang="id-ID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2090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id-ID" b="1" dirty="0" smtClean="0"/>
              <a:t>Prototyping</a:t>
            </a:r>
            <a:r>
              <a:rPr lang="id-ID" dirty="0" smtClean="0"/>
              <a:t> bisa menjadi solusi (alternatif) untuk menghasilkan program berkualitas bagi mereka yang memiliki </a:t>
            </a:r>
            <a:r>
              <a:rPr lang="id-ID" u="sng" dirty="0" smtClean="0"/>
              <a:t>keterbatasan biaya.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id-ID" dirty="0" smtClean="0"/>
              <a:t>Dengan </a:t>
            </a:r>
            <a:r>
              <a:rPr lang="id-ID" b="1" dirty="0" smtClean="0"/>
              <a:t>prototyping</a:t>
            </a:r>
            <a:r>
              <a:rPr lang="id-ID" dirty="0" smtClean="0"/>
              <a:t> bisa menjadi salah satu pendekatan pengujian sistem secara menyeluruh, karena mengharuskan orang-orang yang terlibat, mengerti komputer (</a:t>
            </a:r>
            <a:r>
              <a:rPr lang="en-US" dirty="0"/>
              <a:t>Computer-based prototyping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requires people with expertise in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programming</a:t>
            </a:r>
            <a:r>
              <a:rPr lang="id-ID" b="1" dirty="0" smtClean="0">
                <a:solidFill>
                  <a:schemeClr val="accent2">
                    <a:lumMod val="75000"/>
                  </a:schemeClr>
                </a:solidFill>
              </a:rPr>
              <a:t>: HCI is required</a:t>
            </a:r>
            <a:r>
              <a:rPr lang="id-ID" dirty="0" smtClean="0">
                <a:solidFill>
                  <a:schemeClr val="tx1"/>
                </a:solidFill>
              </a:rPr>
              <a:t>)</a:t>
            </a:r>
            <a:endParaRPr lang="id-ID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971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Last one...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Prototyping is not just for small things. In your prototyping you can think big — really big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  <a:endParaRPr lang="id-ID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But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local improvement isn’t enough: </a:t>
            </a:r>
            <a:r>
              <a:rPr lang="id-ID" b="1" dirty="0" smtClean="0">
                <a:solidFill>
                  <a:schemeClr val="accent5">
                    <a:lumMod val="75000"/>
                  </a:schemeClr>
                </a:solidFill>
              </a:rPr>
              <a:t>...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You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need to be able to hop around the design space and try wildly different alternatives. That way you can find the global maximum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id-ID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id-ID" dirty="0"/>
          </a:p>
          <a:p>
            <a:r>
              <a:rPr lang="id-ID" dirty="0" smtClean="0"/>
              <a:t>Dan   t e r i m a   k a s i h....................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48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Definisi prototyping design </a:t>
            </a:r>
            <a:r>
              <a:rPr lang="id-ID" dirty="0" smtClean="0"/>
              <a:t>(2)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sv-SE" dirty="0"/>
              <a:t>Prototipe dirancang untuk menguji dan mencoba desain baru untuk </a:t>
            </a:r>
            <a:r>
              <a:rPr lang="sv-SE" b="1" dirty="0"/>
              <a:t>meningkatkan presisi oleh analis dan pengguna </a:t>
            </a:r>
            <a:r>
              <a:rPr lang="sv-SE" b="1" dirty="0" smtClean="0"/>
              <a:t>sistem</a:t>
            </a:r>
            <a:r>
              <a:rPr lang="id-ID" b="1" dirty="0" smtClean="0"/>
              <a:t> </a:t>
            </a:r>
            <a:r>
              <a:rPr lang="id-ID" dirty="0" smtClean="0"/>
              <a:t>(Wikipedia)</a:t>
            </a:r>
            <a:r>
              <a:rPr lang="sv-SE" dirty="0" smtClean="0"/>
              <a:t>.</a:t>
            </a:r>
            <a:endParaRPr lang="id-ID" dirty="0" smtClean="0"/>
          </a:p>
          <a:p>
            <a:pPr>
              <a:buFont typeface="Wingdings" pitchFamily="2" charset="2"/>
              <a:buChar char="v"/>
            </a:pPr>
            <a:endParaRPr lang="id-ID" dirty="0" smtClean="0"/>
          </a:p>
          <a:p>
            <a:pPr algn="just">
              <a:buFont typeface="Wingdings" pitchFamily="2" charset="2"/>
              <a:buChar char="v"/>
            </a:pPr>
            <a:r>
              <a:rPr lang="id-ID" b="1" dirty="0" smtClean="0">
                <a:solidFill>
                  <a:srgbClr val="0070C0"/>
                </a:solidFill>
              </a:rPr>
              <a:t>...”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i="1" dirty="0">
                <a:solidFill>
                  <a:srgbClr val="0070C0"/>
                </a:solidFill>
              </a:rPr>
              <a:t>A prototype is designed to test and try a new design to enhance precision by system analysts and </a:t>
            </a:r>
            <a:r>
              <a:rPr lang="en-US" b="1" i="1" dirty="0" smtClean="0">
                <a:solidFill>
                  <a:srgbClr val="0070C0"/>
                </a:solidFill>
              </a:rPr>
              <a:t>users</a:t>
            </a:r>
            <a:r>
              <a:rPr lang="id-ID" b="1" i="1" dirty="0" smtClean="0">
                <a:solidFill>
                  <a:srgbClr val="0070C0"/>
                </a:solidFill>
              </a:rPr>
              <a:t> (Wikipedia</a:t>
            </a:r>
            <a:r>
              <a:rPr lang="id-ID" b="1" dirty="0" smtClean="0">
                <a:solidFill>
                  <a:srgbClr val="0070C0"/>
                </a:solidFill>
              </a:rPr>
              <a:t>)</a:t>
            </a:r>
            <a:r>
              <a:rPr lang="en-US" b="1" dirty="0" smtClean="0">
                <a:solidFill>
                  <a:srgbClr val="0070C0"/>
                </a:solidFill>
              </a:rPr>
              <a:t>.</a:t>
            </a:r>
            <a:r>
              <a:rPr lang="id-ID" b="1" dirty="0" smtClean="0">
                <a:solidFill>
                  <a:srgbClr val="0070C0"/>
                </a:solidFill>
              </a:rPr>
              <a:t>”</a:t>
            </a:r>
          </a:p>
          <a:p>
            <a:pPr algn="just">
              <a:buFont typeface="Wingdings" pitchFamily="2" charset="2"/>
              <a:buChar char="v"/>
            </a:pPr>
            <a:endParaRPr lang="id-ID" dirty="0" smtClean="0"/>
          </a:p>
          <a:p>
            <a:pPr algn="just">
              <a:buFont typeface="Wingdings" pitchFamily="2" charset="2"/>
              <a:buChar char="v"/>
            </a:pPr>
            <a:r>
              <a:rPr lang="id-ID" b="1" dirty="0"/>
              <a:t>Prototyping berfungsi </a:t>
            </a:r>
            <a:r>
              <a:rPr lang="id-ID" dirty="0"/>
              <a:t>untuk memberikan spesifikasi untuk sistem kerja yang nyata, bukan </a:t>
            </a:r>
            <a:r>
              <a:rPr lang="id-ID" dirty="0" smtClean="0"/>
              <a:t>teor</a:t>
            </a:r>
            <a:r>
              <a:rPr lang="en-US" dirty="0" err="1" smtClean="0"/>
              <a:t>i</a:t>
            </a:r>
            <a:r>
              <a:rPr lang="id-ID" dirty="0" smtClean="0"/>
              <a:t>tis</a:t>
            </a:r>
            <a:r>
              <a:rPr lang="id-ID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219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Jenis prototipe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id-ID" sz="3200" dirty="0" smtClean="0"/>
              <a:t>Prototipe di bagi menjadi beberapa kelompok:</a:t>
            </a:r>
          </a:p>
          <a:p>
            <a:pPr>
              <a:buFont typeface="Wingdings" pitchFamily="2" charset="2"/>
              <a:buChar char="v"/>
            </a:pPr>
            <a:r>
              <a:rPr lang="id-ID" sz="3200" dirty="0" smtClean="0"/>
              <a:t> </a:t>
            </a:r>
            <a:r>
              <a:rPr lang="id-ID" sz="3200" b="1" dirty="0"/>
              <a:t>L</a:t>
            </a:r>
            <a:r>
              <a:rPr lang="en-US" sz="3200" b="1" dirty="0" err="1" smtClean="0"/>
              <a:t>ow</a:t>
            </a:r>
            <a:r>
              <a:rPr lang="en-US" sz="3200" b="1" dirty="0" smtClean="0"/>
              <a:t>-fidelity</a:t>
            </a:r>
            <a:r>
              <a:rPr lang="id-ID" sz="3200" b="1" dirty="0" smtClean="0"/>
              <a:t> prototyping</a:t>
            </a:r>
          </a:p>
          <a:p>
            <a:pPr>
              <a:buFont typeface="Wingdings" pitchFamily="2" charset="2"/>
              <a:buChar char="v"/>
            </a:pPr>
            <a:r>
              <a:rPr lang="id-ID" sz="3200" b="1" dirty="0"/>
              <a:t> </a:t>
            </a:r>
            <a:r>
              <a:rPr lang="id-ID" sz="3200" b="1" dirty="0" smtClean="0"/>
              <a:t>M</a:t>
            </a:r>
            <a:r>
              <a:rPr lang="en-US" sz="3200" b="1" dirty="0" err="1" smtClean="0"/>
              <a:t>edium</a:t>
            </a:r>
            <a:r>
              <a:rPr lang="en-US" sz="3200" b="1" dirty="0" smtClean="0"/>
              <a:t>-fidelity </a:t>
            </a:r>
            <a:r>
              <a:rPr lang="en-US" sz="3200" b="1" dirty="0"/>
              <a:t>prototyping </a:t>
            </a:r>
            <a:r>
              <a:rPr lang="en-US" sz="3200" b="1" dirty="0" err="1"/>
              <a:t>dan</a:t>
            </a:r>
            <a:r>
              <a:rPr lang="en-US" sz="3200" b="1" dirty="0"/>
              <a:t> </a:t>
            </a:r>
            <a:endParaRPr lang="id-ID" sz="3200" b="1" dirty="0" smtClean="0"/>
          </a:p>
          <a:p>
            <a:pPr>
              <a:buFont typeface="Wingdings" pitchFamily="2" charset="2"/>
              <a:buChar char="v"/>
            </a:pPr>
            <a:r>
              <a:rPr lang="id-ID" sz="3200" b="1" dirty="0" smtClean="0"/>
              <a:t> H</a:t>
            </a:r>
            <a:r>
              <a:rPr lang="en-US" sz="3200" b="1" dirty="0" err="1" smtClean="0"/>
              <a:t>igh</a:t>
            </a:r>
            <a:r>
              <a:rPr lang="en-US" sz="3200" b="1" dirty="0" smtClean="0"/>
              <a:t>-fidelity </a:t>
            </a:r>
            <a:r>
              <a:rPr lang="en-US" sz="3200" b="1" dirty="0"/>
              <a:t>prototyping</a:t>
            </a:r>
            <a:endParaRPr lang="id-ID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852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</a:t>
            </a:r>
            <a:r>
              <a:rPr lang="en-US" dirty="0" err="1"/>
              <a:t>rototipe</a:t>
            </a:r>
            <a:r>
              <a:rPr lang="en-US" dirty="0"/>
              <a:t> low-fidelity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id-ID" dirty="0" smtClean="0"/>
              <a:t> </a:t>
            </a:r>
            <a:r>
              <a:rPr lang="id-ID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Prototipe Low-Fidelity  (also called Lo-Fi) </a:t>
            </a:r>
            <a:r>
              <a:rPr lang="id-ID" dirty="0" smtClean="0"/>
              <a:t>adalah suatu konsep yang menggambarkan tata letak layar, alternatif desain untuk memodelkan interaksi pengguna dengan sistem.</a:t>
            </a:r>
          </a:p>
          <a:p>
            <a:pPr>
              <a:buFont typeface="Wingdings" pitchFamily="2" charset="2"/>
              <a:buChar char="v"/>
            </a:pPr>
            <a:endParaRPr lang="id-ID" dirty="0" smtClean="0"/>
          </a:p>
          <a:p>
            <a:pPr>
              <a:buFont typeface="Wingdings" pitchFamily="2" charset="2"/>
              <a:buChar char="v"/>
            </a:pPr>
            <a:r>
              <a:rPr lang="id-ID" dirty="0" smtClean="0"/>
              <a:t>Prototipe Low-Fidelity lebih menunjukkan </a:t>
            </a:r>
            <a:r>
              <a:rPr lang="id-ID" b="1" dirty="0" smtClean="0"/>
              <a:t>tampilan antar muka secara umum</a:t>
            </a:r>
            <a:r>
              <a:rPr lang="id-ID" dirty="0" smtClean="0"/>
              <a:t>, tetapi bukan detail bagaimana aplikasi beroperasi (dijalankan).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375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Teknik prototipe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id-ID" sz="2000" dirty="0" smtClean="0"/>
              <a:t>Paper-base sketches</a:t>
            </a:r>
          </a:p>
          <a:p>
            <a:pPr marL="571500" indent="-457200">
              <a:buFont typeface="+mj-lt"/>
              <a:buAutoNum type="arabicPeriod"/>
            </a:pPr>
            <a:r>
              <a:rPr lang="id-ID" sz="2000" dirty="0" smtClean="0"/>
              <a:t>Paper-base storyboard/ PICTIVE</a:t>
            </a:r>
          </a:p>
          <a:p>
            <a:pPr marL="571500" indent="-457200">
              <a:buFont typeface="+mj-lt"/>
              <a:buAutoNum type="arabicPeriod"/>
            </a:pPr>
            <a:r>
              <a:rPr lang="id-ID" sz="2000" dirty="0" smtClean="0"/>
              <a:t>Computer Aided Sketches/ Storyboard</a:t>
            </a:r>
          </a:p>
          <a:p>
            <a:pPr marL="571500" indent="-457200">
              <a:buFont typeface="+mj-lt"/>
              <a:buAutoNum type="arabicPeriod"/>
            </a:pPr>
            <a:r>
              <a:rPr lang="id-ID" sz="2000" dirty="0" smtClean="0"/>
              <a:t>Slide shows / video prototyping</a:t>
            </a:r>
          </a:p>
          <a:p>
            <a:pPr marL="571500" indent="-457200">
              <a:buFont typeface="+mj-lt"/>
              <a:buAutoNum type="arabicPeriod"/>
            </a:pPr>
            <a:r>
              <a:rPr lang="id-ID" sz="2000" dirty="0" smtClean="0"/>
              <a:t>Computer-base Scenario simulation</a:t>
            </a:r>
          </a:p>
          <a:p>
            <a:pPr marL="571500" indent="-457200">
              <a:buFont typeface="+mj-lt"/>
              <a:buAutoNum type="arabicPeriod"/>
            </a:pPr>
            <a:r>
              <a:rPr lang="id-ID" sz="2000" dirty="0" smtClean="0"/>
              <a:t>Computer-base horizontal simulation</a:t>
            </a:r>
          </a:p>
          <a:p>
            <a:pPr marL="571500" indent="-457200">
              <a:buFont typeface="+mj-lt"/>
              <a:buAutoNum type="arabicPeriod"/>
            </a:pPr>
            <a:r>
              <a:rPr lang="id-ID" sz="2000" dirty="0"/>
              <a:t>Computer-base </a:t>
            </a:r>
            <a:r>
              <a:rPr lang="id-ID" sz="2000" dirty="0" smtClean="0"/>
              <a:t>vertical </a:t>
            </a:r>
            <a:r>
              <a:rPr lang="id-ID" sz="2000" dirty="0"/>
              <a:t>simulation</a:t>
            </a:r>
          </a:p>
          <a:p>
            <a:pPr marL="571500" indent="-457200">
              <a:buFont typeface="+mj-lt"/>
              <a:buAutoNum type="arabicPeriod"/>
            </a:pPr>
            <a:r>
              <a:rPr lang="id-ID" sz="2000" dirty="0"/>
              <a:t>Computer-base </a:t>
            </a:r>
            <a:r>
              <a:rPr lang="id-ID" sz="2000" dirty="0" smtClean="0"/>
              <a:t>full functionality simulation</a:t>
            </a:r>
          </a:p>
          <a:p>
            <a:pPr marL="571500" indent="-457200">
              <a:buFont typeface="+mj-lt"/>
              <a:buAutoNum type="arabicPeriod"/>
            </a:pPr>
            <a:endParaRPr lang="id-ID" sz="2000" dirty="0"/>
          </a:p>
          <a:p>
            <a:pPr marL="114300" indent="0" algn="r">
              <a:buNone/>
            </a:pPr>
            <a:r>
              <a:rPr lang="id-ID" sz="1400" i="1" dirty="0" smtClean="0"/>
              <a:t>Sumber: </a:t>
            </a:r>
            <a:r>
              <a:rPr lang="en-US" sz="1400" i="1" dirty="0" smtClean="0"/>
              <a:t>Rudd</a:t>
            </a:r>
            <a:r>
              <a:rPr lang="en-US" sz="1400" i="1" dirty="0"/>
              <a:t>, J., Stern, K. and </a:t>
            </a:r>
            <a:r>
              <a:rPr lang="en-US" sz="1400" i="1" dirty="0" err="1"/>
              <a:t>Isensee</a:t>
            </a:r>
            <a:r>
              <a:rPr lang="en-US" sz="1400" i="1" dirty="0"/>
              <a:t>, S. (1996) Low vs. high fidelity prototyping debate</a:t>
            </a:r>
            <a:endParaRPr lang="id-ID" sz="1400" i="1" dirty="0" smtClean="0"/>
          </a:p>
          <a:p>
            <a:pPr marL="571500" indent="-457200">
              <a:buFont typeface="+mj-lt"/>
              <a:buAutoNum type="arabicPeriod"/>
            </a:pPr>
            <a:endParaRPr lang="id-ID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83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sz="3600" dirty="0"/>
              <a:t>Paper-base sketches</a:t>
            </a:r>
            <a:br>
              <a:rPr lang="id-ID" sz="3600" dirty="0"/>
            </a:b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sz="2000" b="1" i="1" dirty="0" smtClean="0"/>
              <a:t>Paper-base Sketches </a:t>
            </a:r>
            <a:r>
              <a:rPr lang="id-ID" sz="2000" dirty="0" smtClean="0"/>
              <a:t>adalah teknik prototipe dengan membuat </a:t>
            </a:r>
            <a:r>
              <a:rPr lang="id-ID" sz="2000" dirty="0"/>
              <a:t>sketsa, semacam </a:t>
            </a:r>
            <a:r>
              <a:rPr lang="id-ID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brainstorming visual</a:t>
            </a:r>
            <a:r>
              <a:rPr lang="id-ID" sz="2000" dirty="0"/>
              <a:t>, </a:t>
            </a:r>
            <a:r>
              <a:rPr lang="id-ID" sz="2000" dirty="0" smtClean="0"/>
              <a:t>yang </a:t>
            </a:r>
            <a:r>
              <a:rPr lang="id-ID" sz="2000" dirty="0"/>
              <a:t>berguna untuk mengeksplorasi semua jenis </a:t>
            </a:r>
            <a:r>
              <a:rPr lang="id-ID" sz="2000" dirty="0" smtClean="0"/>
              <a:t>ide-ide desain.</a:t>
            </a:r>
          </a:p>
          <a:p>
            <a:pPr algn="just"/>
            <a:endParaRPr lang="id-ID" sz="2000" dirty="0" smtClean="0"/>
          </a:p>
          <a:p>
            <a:pPr algn="just"/>
            <a:r>
              <a:rPr lang="id-ID" sz="2000" dirty="0" smtClean="0"/>
              <a:t>Dengan pendekatan sketsa, membuat desainer  menentukan fitur yang diinginkan pengguna (fungsional/non-fungsional).</a:t>
            </a:r>
          </a:p>
          <a:p>
            <a:pPr algn="just"/>
            <a:endParaRPr lang="id-ID" sz="2000" dirty="0" smtClean="0"/>
          </a:p>
          <a:p>
            <a:pPr algn="just"/>
            <a:r>
              <a:rPr lang="id-ID" sz="2000" b="1" dirty="0" smtClean="0"/>
              <a:t>Untuk tahap awal </a:t>
            </a:r>
            <a:r>
              <a:rPr lang="id-ID" sz="2000" dirty="0" smtClean="0"/>
              <a:t>lebih disarankan (kertas &amp; pensil), karena selain murah tahap pembuatannya lebih cepat (baru setelah itu menggunakan </a:t>
            </a:r>
            <a:r>
              <a:rPr lang="id-ID" sz="2000" b="1" dirty="0" smtClean="0"/>
              <a:t>prototipe berbasis komputer</a:t>
            </a:r>
            <a:r>
              <a:rPr lang="id-ID" sz="2000" dirty="0" smtClean="0"/>
              <a:t>).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5030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prototipe: sketsa </a:t>
            </a:r>
            <a:endParaRPr lang="id-ID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4927329" cy="3466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600" y="5631118"/>
            <a:ext cx="692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Gambar 1. Sebuah sketsa untuk desain tampilan antarmuka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831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Contoh prototipe: sketsa </a:t>
            </a:r>
            <a:r>
              <a:rPr lang="id-ID" dirty="0" smtClean="0"/>
              <a:t>(2)</a:t>
            </a:r>
            <a:endParaRPr lang="id-ID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780928"/>
            <a:ext cx="4968552" cy="31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700808"/>
            <a:ext cx="8250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itchFamily="2" charset="2"/>
              <a:buChar char="v"/>
            </a:pPr>
            <a:r>
              <a:rPr lang="id-ID" dirty="0" smtClean="0"/>
              <a:t>Selain dengan pensil dan kertas, desain juga dapat dibuat </a:t>
            </a:r>
          </a:p>
          <a:p>
            <a:pPr marL="273050" algn="just"/>
            <a:r>
              <a:rPr lang="id-ID" dirty="0" smtClean="0"/>
              <a:t>dengan komputer melalui </a:t>
            </a:r>
            <a:r>
              <a:rPr lang="id-ID" b="1" dirty="0" smtClean="0"/>
              <a:t>Paint (windows) atau SILK </a:t>
            </a:r>
            <a:r>
              <a:rPr lang="id-ID" dirty="0" smtClean="0"/>
              <a:t>(memungkinkan </a:t>
            </a:r>
          </a:p>
          <a:p>
            <a:pPr marL="273050" algn="just"/>
            <a:r>
              <a:rPr lang="id-ID" dirty="0" smtClean="0"/>
              <a:t>desainer membuat sketsa antar muka lebih cepat).</a:t>
            </a:r>
            <a:endParaRPr lang="id-ID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6000450"/>
            <a:ext cx="7168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dirty="0" smtClean="0"/>
              <a:t>Gambar 2. Sketsa untuk desain antarmuka menggunakan SILK</a:t>
            </a:r>
            <a:endParaRPr lang="id-ID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649B9-C7C3-497B-9442-EAE6075C9528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605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1516</TotalTime>
  <Words>1001</Words>
  <Application>Microsoft Office PowerPoint</Application>
  <PresentationFormat>On-screen Show (4:3)</PresentationFormat>
  <Paragraphs>149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Apothecary</vt:lpstr>
      <vt:lpstr>Prototyping for design and evaluation</vt:lpstr>
      <vt:lpstr>Definisi prototyping design (1)</vt:lpstr>
      <vt:lpstr>Definisi prototyping design (2)</vt:lpstr>
      <vt:lpstr>Jenis prototipe</vt:lpstr>
      <vt:lpstr>Prototipe low-fidelity</vt:lpstr>
      <vt:lpstr>Teknik prototipe</vt:lpstr>
      <vt:lpstr>Paper-base sketches </vt:lpstr>
      <vt:lpstr>Contoh prototipe: sketsa </vt:lpstr>
      <vt:lpstr>Contoh prototipe: sketsa (2)</vt:lpstr>
      <vt:lpstr>Storyboard</vt:lpstr>
      <vt:lpstr>Contoh storyboard</vt:lpstr>
      <vt:lpstr>PICTIVE</vt:lpstr>
      <vt:lpstr>Contoh pictive</vt:lpstr>
      <vt:lpstr>Tahapan low-fidelity prototyping</vt:lpstr>
      <vt:lpstr>Perbandingan  (Prototype: sketsa,storyboard, pictive)</vt:lpstr>
      <vt:lpstr>Perbandingan medium-fidelity prototypings</vt:lpstr>
      <vt:lpstr>Pertimbangan memilih prototyping</vt:lpstr>
      <vt:lpstr>Kata kunci prototyping</vt:lpstr>
      <vt:lpstr>Prototyping, kenapa di pilih?</vt:lpstr>
      <vt:lpstr>kesimpulan</vt:lpstr>
      <vt:lpstr>Last one...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ASUS</cp:lastModifiedBy>
  <cp:revision>41</cp:revision>
  <dcterms:created xsi:type="dcterms:W3CDTF">2019-03-31T22:45:12Z</dcterms:created>
  <dcterms:modified xsi:type="dcterms:W3CDTF">2022-03-29T06:32:51Z</dcterms:modified>
</cp:coreProperties>
</file>