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47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EC9B4-96D1-436C-AF9C-B601EDC7EC1D}" type="datetimeFigureOut">
              <a:rPr lang="id-ID" smtClean="0"/>
              <a:t>25/04/2022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E5621-37A2-477D-9EAC-C2E9AAD6703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89927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E5621-37A2-477D-9EAC-C2E9AAD6703D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33702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98DF-FA39-4EBD-85F4-688A2D18668E}" type="datetimeFigureOut">
              <a:rPr lang="id-ID" smtClean="0"/>
              <a:t>25/04/2022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57F2944B-DD17-409D-8776-E9D9FE9C1D03}" type="slidenum">
              <a:rPr lang="id-ID" smtClean="0"/>
              <a:t>‹#›</a:t>
            </a:fld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78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98DF-FA39-4EBD-85F4-688A2D18668E}" type="datetimeFigureOut">
              <a:rPr lang="id-ID" smtClean="0"/>
              <a:t>25/04/2022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944B-DD17-409D-8776-E9D9FE9C1D0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09231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98DF-FA39-4EBD-85F4-688A2D18668E}" type="datetimeFigureOut">
              <a:rPr lang="id-ID" smtClean="0"/>
              <a:t>25/04/2022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944B-DD17-409D-8776-E9D9FE9C1D03}" type="slidenum">
              <a:rPr lang="id-ID" smtClean="0"/>
              <a:t>‹#›</a:t>
            </a:fld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369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98DF-FA39-4EBD-85F4-688A2D18668E}" type="datetimeFigureOut">
              <a:rPr lang="id-ID" smtClean="0"/>
              <a:t>25/04/2022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944B-DD17-409D-8776-E9D9FE9C1D03}" type="slidenum">
              <a:rPr lang="id-ID" smtClean="0"/>
              <a:t>‹#›</a:t>
            </a:fld>
            <a:endParaRPr lang="id-ID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52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98DF-FA39-4EBD-85F4-688A2D18668E}" type="datetimeFigureOut">
              <a:rPr lang="id-ID" smtClean="0"/>
              <a:t>25/04/2022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944B-DD17-409D-8776-E9D9FE9C1D03}" type="slidenum">
              <a:rPr lang="id-ID" smtClean="0"/>
              <a:t>‹#›</a:t>
            </a:fld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356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98DF-FA39-4EBD-85F4-688A2D18668E}" type="datetimeFigureOut">
              <a:rPr lang="id-ID" smtClean="0"/>
              <a:t>25/04/2022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944B-DD17-409D-8776-E9D9FE9C1D03}" type="slidenum">
              <a:rPr lang="id-ID" smtClean="0"/>
              <a:t>‹#›</a:t>
            </a:fld>
            <a:endParaRPr lang="id-ID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611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98DF-FA39-4EBD-85F4-688A2D18668E}" type="datetimeFigureOut">
              <a:rPr lang="id-ID" smtClean="0"/>
              <a:t>25/04/2022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944B-DD17-409D-8776-E9D9FE9C1D0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35846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98DF-FA39-4EBD-85F4-688A2D18668E}" type="datetimeFigureOut">
              <a:rPr lang="id-ID" smtClean="0"/>
              <a:t>25/04/2022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944B-DD17-409D-8776-E9D9FE9C1D0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69400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98DF-FA39-4EBD-85F4-688A2D18668E}" type="datetimeFigureOut">
              <a:rPr lang="id-ID" smtClean="0"/>
              <a:t>25/04/2022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944B-DD17-409D-8776-E9D9FE9C1D0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42322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98DF-FA39-4EBD-85F4-688A2D18668E}" type="datetimeFigureOut">
              <a:rPr lang="id-ID" smtClean="0"/>
              <a:t>25/04/2022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944B-DD17-409D-8776-E9D9FE9C1D03}" type="slidenum">
              <a:rPr lang="id-ID" smtClean="0"/>
              <a:t>‹#›</a:t>
            </a:fld>
            <a:endParaRPr lang="id-ID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339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DD5298DF-FA39-4EBD-85F4-688A2D18668E}" type="datetimeFigureOut">
              <a:rPr lang="id-ID" smtClean="0"/>
              <a:t>25/04/2022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944B-DD17-409D-8776-E9D9FE9C1D03}" type="slidenum">
              <a:rPr lang="id-ID" smtClean="0"/>
              <a:t>‹#›</a:t>
            </a:fld>
            <a:endParaRPr lang="id-ID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551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298DF-FA39-4EBD-85F4-688A2D18668E}" type="datetimeFigureOut">
              <a:rPr lang="id-ID" smtClean="0"/>
              <a:t>25/04/2022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7F2944B-DD17-409D-8776-E9D9FE9C1D0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8725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6064113" cy="2541431"/>
          </a:xfrm>
        </p:spPr>
        <p:txBody>
          <a:bodyPr>
            <a:normAutofit/>
          </a:bodyPr>
          <a:lstStyle/>
          <a:p>
            <a:r>
              <a:rPr lang="id-ID" sz="3200" b="1" dirty="0"/>
              <a:t>Evaluasi (Desain Sistem)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/>
              <a:t>Interaksi Manusia dan Komputer</a:t>
            </a:r>
          </a:p>
        </p:txBody>
      </p:sp>
    </p:spTree>
    <p:extLst>
      <p:ext uri="{BB962C8B-B14F-4D97-AF65-F5344CB8AC3E}">
        <p14:creationId xmlns:p14="http://schemas.microsoft.com/office/powerpoint/2010/main" val="2536959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Kesimpulan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id-ID" sz="2400" b="1" dirty="0"/>
              <a:t>Evaluasi </a:t>
            </a:r>
            <a:r>
              <a:rPr lang="id-ID" sz="2400" dirty="0"/>
              <a:t>digunakan untuk mengevaluasi desain (baik pada tahap awal, </a:t>
            </a:r>
            <a:r>
              <a:rPr lang="id-ID" sz="2400" i="1" dirty="0"/>
              <a:t>prototype</a:t>
            </a:r>
            <a:r>
              <a:rPr lang="id-ID" sz="2400" dirty="0"/>
              <a:t> atau sistem yang telah jadi yang siap digunakan user).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id-ID" sz="2400" dirty="0"/>
              <a:t>Observasi dan pengawasan, mengumpulan pendapat user, eksperimen dan </a:t>
            </a:r>
            <a:r>
              <a:rPr lang="id-ID" sz="2400" i="1" dirty="0"/>
              <a:t>benchmarking</a:t>
            </a:r>
            <a:r>
              <a:rPr lang="id-ID" sz="2400" dirty="0"/>
              <a:t>, </a:t>
            </a:r>
            <a:r>
              <a:rPr lang="id-ID" sz="2400" i="1" dirty="0"/>
              <a:t>interpretive evaluation </a:t>
            </a:r>
            <a:r>
              <a:rPr lang="id-ID" sz="2400" dirty="0"/>
              <a:t>dan </a:t>
            </a:r>
            <a:r>
              <a:rPr lang="id-ID" sz="2400" i="1" dirty="0"/>
              <a:t>predictive evaluation </a:t>
            </a:r>
            <a:r>
              <a:rPr lang="id-ID" sz="2400" dirty="0"/>
              <a:t>adalah beberapa teknik-teknik yang dapat di gabungkan untuk mengevaluasi suatu desain (sistem)</a:t>
            </a:r>
            <a:r>
              <a:rPr lang="en-US" sz="2400" dirty="0"/>
              <a:t>,</a:t>
            </a:r>
            <a:r>
              <a:rPr lang="id-ID" sz="2400" dirty="0"/>
              <a:t> agar diperoleh hasil yang optimal.</a:t>
            </a:r>
          </a:p>
        </p:txBody>
      </p:sp>
    </p:spTree>
    <p:extLst>
      <p:ext uri="{BB962C8B-B14F-4D97-AF65-F5344CB8AC3E}">
        <p14:creationId xmlns:p14="http://schemas.microsoft.com/office/powerpoint/2010/main" val="1276622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Pengertian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2400" b="1" dirty="0"/>
              <a:t>Evaluasi</a:t>
            </a:r>
            <a:r>
              <a:rPr lang="id-ID" sz="2400" dirty="0"/>
              <a:t> adalah bagian dari proses interaksi manusia dan komputer yang digunakan untuk menilai suatu </a:t>
            </a:r>
            <a:r>
              <a:rPr lang="id-ID" sz="2400" b="1" dirty="0"/>
              <a:t>sistem apakah telah mencapai suatu tujuan </a:t>
            </a:r>
            <a:r>
              <a:rPr lang="id-ID" sz="2400" dirty="0"/>
              <a:t>tertentu dan sesuai dengan kebutuhan user</a:t>
            </a:r>
            <a:r>
              <a:rPr lang="en-US" sz="2400" dirty="0"/>
              <a:t> (</a:t>
            </a:r>
            <a:r>
              <a:rPr lang="en-US" sz="2400" i="1" dirty="0"/>
              <a:t>user satisfaction</a:t>
            </a:r>
            <a:r>
              <a:rPr lang="en-US" sz="2400" dirty="0"/>
              <a:t>)</a:t>
            </a:r>
            <a:r>
              <a:rPr lang="id-ID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907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Latarbelakang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d-ID" sz="2400" dirty="0"/>
              <a:t>Perkembangan teknologi semakin pesat, sehingga setiap orang membutuhkan ‘</a:t>
            </a:r>
            <a:r>
              <a:rPr lang="id-ID" sz="2400" b="1" i="1" dirty="0"/>
              <a:t>respon</a:t>
            </a:r>
            <a:r>
              <a:rPr lang="id-ID" sz="2400" dirty="0"/>
              <a:t>’ yang cepat. 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400" b="1" dirty="0"/>
              <a:t>Efisiensi kerja</a:t>
            </a:r>
            <a:r>
              <a:rPr lang="id-ID" sz="2400" dirty="0"/>
              <a:t>, sehingga produktifitas meningkat.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400" b="1" dirty="0"/>
              <a:t>Keselamatan</a:t>
            </a:r>
            <a:r>
              <a:rPr lang="id-ID" sz="2400" dirty="0"/>
              <a:t>, desain (</a:t>
            </a:r>
            <a:r>
              <a:rPr lang="id-ID" sz="2400" i="1" dirty="0"/>
              <a:t>interface</a:t>
            </a:r>
            <a:r>
              <a:rPr lang="id-ID" sz="2400" dirty="0"/>
              <a:t>) yang buruk dapat membahayakan user.</a:t>
            </a:r>
          </a:p>
        </p:txBody>
      </p:sp>
    </p:spTree>
    <p:extLst>
      <p:ext uri="{BB962C8B-B14F-4D97-AF65-F5344CB8AC3E}">
        <p14:creationId xmlns:p14="http://schemas.microsoft.com/office/powerpoint/2010/main" val="1209657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Faktor-faktor dalam IMK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28183" y="2016125"/>
            <a:ext cx="4801960" cy="34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2596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 Evaluasi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d-ID" dirty="0"/>
              <a:t>Observasi dan pengawasan (user berinterkasi)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Mengumpulkan pendapat user (teknologi yg digunakan, seberapa efektif desain bisa dipahami)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Eksperimen dan </a:t>
            </a:r>
            <a:r>
              <a:rPr lang="id-ID" i="1" dirty="0"/>
              <a:t>Benchmarking (ToT)</a:t>
            </a:r>
          </a:p>
          <a:p>
            <a:pPr marL="514350" indent="-514350">
              <a:buFont typeface="+mj-lt"/>
              <a:buAutoNum type="arabicPeriod"/>
            </a:pPr>
            <a:r>
              <a:rPr lang="id-ID" i="1" dirty="0"/>
              <a:t>Interpretive Evaluation</a:t>
            </a:r>
          </a:p>
          <a:p>
            <a:pPr marL="514350" indent="-514350">
              <a:buFont typeface="+mj-lt"/>
              <a:buAutoNum type="arabicPeriod"/>
            </a:pPr>
            <a:r>
              <a:rPr lang="id-ID" i="1" dirty="0"/>
              <a:t>Predictive Evaluation (prototype)</a:t>
            </a:r>
          </a:p>
        </p:txBody>
      </p:sp>
    </p:spTree>
    <p:extLst>
      <p:ext uri="{BB962C8B-B14F-4D97-AF65-F5344CB8AC3E}">
        <p14:creationId xmlns:p14="http://schemas.microsoft.com/office/powerpoint/2010/main" val="2741053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Star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2583298"/>
            <a:ext cx="6571343" cy="3450613"/>
          </a:xfrm>
        </p:spPr>
        <p:txBody>
          <a:bodyPr>
            <a:normAutofit fontScale="70000" lnSpcReduction="20000"/>
          </a:bodyPr>
          <a:lstStyle/>
          <a:p>
            <a:pPr algn="just">
              <a:buFont typeface="Wingdings" pitchFamily="2" charset="2"/>
              <a:buChar char="Ø"/>
            </a:pPr>
            <a:endParaRPr lang="id-ID" sz="1100" b="1" dirty="0"/>
          </a:p>
          <a:p>
            <a:pPr algn="just">
              <a:buFont typeface="Wingdings" pitchFamily="2" charset="2"/>
              <a:buChar char="Ø"/>
            </a:pPr>
            <a:endParaRPr lang="id-ID" sz="1100" b="1" dirty="0"/>
          </a:p>
          <a:p>
            <a:pPr algn="just">
              <a:buFont typeface="Wingdings" pitchFamily="2" charset="2"/>
              <a:buChar char="Ø"/>
            </a:pPr>
            <a:endParaRPr lang="id-ID" sz="1100" b="1" dirty="0"/>
          </a:p>
          <a:p>
            <a:pPr algn="just">
              <a:buFont typeface="Wingdings" pitchFamily="2" charset="2"/>
              <a:buChar char="Ø"/>
            </a:pPr>
            <a:endParaRPr lang="id-ID" sz="1100" b="1" dirty="0"/>
          </a:p>
          <a:p>
            <a:pPr algn="just">
              <a:buFont typeface="Wingdings" pitchFamily="2" charset="2"/>
              <a:buChar char="Ø"/>
            </a:pPr>
            <a:endParaRPr lang="id-ID" sz="1100" b="1" dirty="0"/>
          </a:p>
          <a:p>
            <a:pPr algn="just">
              <a:buFont typeface="Wingdings" pitchFamily="2" charset="2"/>
              <a:buChar char="Ø"/>
            </a:pPr>
            <a:endParaRPr lang="id-ID" sz="1100" b="1" dirty="0"/>
          </a:p>
          <a:p>
            <a:pPr algn="just">
              <a:buFont typeface="Wingdings" pitchFamily="2" charset="2"/>
              <a:buChar char="Ø"/>
            </a:pPr>
            <a:endParaRPr lang="id-ID" sz="1100" b="1" dirty="0"/>
          </a:p>
          <a:p>
            <a:pPr algn="just">
              <a:buFont typeface="Wingdings" pitchFamily="2" charset="2"/>
              <a:buChar char="Ø"/>
            </a:pPr>
            <a:endParaRPr lang="id-ID" sz="1100" b="1" dirty="0"/>
          </a:p>
          <a:p>
            <a:pPr algn="just">
              <a:buFont typeface="Wingdings" pitchFamily="2" charset="2"/>
              <a:buChar char="Ø"/>
            </a:pPr>
            <a:endParaRPr lang="id-ID" sz="1100" b="1" dirty="0"/>
          </a:p>
          <a:p>
            <a:pPr algn="just">
              <a:buFont typeface="Wingdings" pitchFamily="2" charset="2"/>
              <a:buChar char="Ø"/>
            </a:pPr>
            <a:endParaRPr lang="id-ID" sz="1100" b="1" dirty="0"/>
          </a:p>
          <a:p>
            <a:pPr algn="just">
              <a:buFont typeface="Wingdings" pitchFamily="2" charset="2"/>
              <a:buChar char="Ø"/>
            </a:pPr>
            <a:r>
              <a:rPr lang="id-ID" sz="1800" b="1" dirty="0"/>
              <a:t>Star life cycle </a:t>
            </a:r>
            <a:r>
              <a:rPr lang="id-ID" sz="1800" dirty="0"/>
              <a:t>adalah model yang berfungsi memberikan informasi kepada tim desain apakah </a:t>
            </a:r>
            <a:r>
              <a:rPr lang="id-ID" sz="1800" b="1" dirty="0"/>
              <a:t>desain tersebut telah sesuai dengan kebutuhan user</a:t>
            </a:r>
            <a:r>
              <a:rPr lang="id-ID" sz="1800" dirty="0"/>
              <a:t> (karakteristik user, kegiatan yang menggunakan sistem tersebut, lingkungan, dan teknologi yang mendukung)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637" y="1916832"/>
            <a:ext cx="5806725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12160" y="4046995"/>
            <a:ext cx="1851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/>
              <a:t>Sumber: Hix and Hartson, 1993</a:t>
            </a:r>
          </a:p>
        </p:txBody>
      </p:sp>
    </p:spTree>
    <p:extLst>
      <p:ext uri="{BB962C8B-B14F-4D97-AF65-F5344CB8AC3E}">
        <p14:creationId xmlns:p14="http://schemas.microsoft.com/office/powerpoint/2010/main" val="2458557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Mengapa perlu Evaluasi?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d-ID" sz="2400" dirty="0"/>
              <a:t>Mengetahui keadaan sesungguhnya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400" dirty="0"/>
              <a:t>Membandingkan desain (</a:t>
            </a:r>
            <a:r>
              <a:rPr lang="id-ID" sz="2400" i="1" dirty="0"/>
              <a:t>interface</a:t>
            </a:r>
            <a:r>
              <a:rPr lang="id-ID" sz="24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400" dirty="0"/>
              <a:t>Pencapaian target (</a:t>
            </a:r>
            <a:r>
              <a:rPr lang="id-ID" sz="2400" i="1" dirty="0"/>
              <a:t>upgrade</a:t>
            </a:r>
            <a:r>
              <a:rPr lang="id-ID" sz="24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400" dirty="0"/>
              <a:t>Penyesuaian dengan standar yang telah ditentukan </a:t>
            </a:r>
          </a:p>
        </p:txBody>
      </p:sp>
    </p:spTree>
    <p:extLst>
      <p:ext uri="{BB962C8B-B14F-4D97-AF65-F5344CB8AC3E}">
        <p14:creationId xmlns:p14="http://schemas.microsoft.com/office/powerpoint/2010/main" val="4099097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Tujuan Evaluasi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id-ID" sz="2400" dirty="0"/>
              <a:t>Menilai jangkauan fungsionalitas sistem (efektifitas sistem)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id-ID" sz="2400" dirty="0"/>
              <a:t>Dampak </a:t>
            </a:r>
            <a:r>
              <a:rPr lang="id-ID" sz="2400" i="1" dirty="0"/>
              <a:t>interface</a:t>
            </a:r>
            <a:r>
              <a:rPr lang="id-ID" sz="2400" dirty="0"/>
              <a:t> terhadap user (</a:t>
            </a:r>
            <a:r>
              <a:rPr lang="id-ID" sz="2400" i="1" dirty="0"/>
              <a:t>usablity, respon user, user friendly</a:t>
            </a:r>
            <a:r>
              <a:rPr lang="id-ID" sz="2400" dirty="0"/>
              <a:t>, dsb)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id-ID" sz="2400" dirty="0"/>
              <a:t>Mengidentifikasi masalah-masalah pada sistem</a:t>
            </a:r>
            <a:r>
              <a:rPr lang="en-US" sz="2400" dirty="0"/>
              <a:t> yang </a:t>
            </a:r>
            <a:r>
              <a:rPr lang="en-US" sz="2400" dirty="0" err="1"/>
              <a:t>muncul</a:t>
            </a:r>
            <a:endParaRPr lang="id-ID" sz="2400" dirty="0"/>
          </a:p>
          <a:p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90127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Tempat Evaluasi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id-ID" sz="2400" b="1" i="1" dirty="0"/>
              <a:t>Laboratory Studies  </a:t>
            </a:r>
            <a:r>
              <a:rPr lang="id-ID" sz="2400" dirty="0"/>
              <a:t>(kekurangan: desain tidak sesuai kenyataan)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id-ID" sz="2400" b="1" i="1" dirty="0"/>
              <a:t>Field Studies </a:t>
            </a:r>
            <a:r>
              <a:rPr lang="id-ID" sz="2400" dirty="0"/>
              <a:t>(keuntungan:  desain (sistem) diujicoba sesuai kenyataan dilingkungan kerja user)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id-ID" sz="2400" b="1" i="1" dirty="0"/>
              <a:t>Participatory Design </a:t>
            </a:r>
            <a:r>
              <a:rPr lang="id-ID" sz="2400" dirty="0"/>
              <a:t>(user terlibat sebagai anggota tim desain) yang berorientasi pada kualitas desain (</a:t>
            </a:r>
            <a:r>
              <a:rPr lang="id-ID" sz="2400" i="1" dirty="0"/>
              <a:t>work-oriented </a:t>
            </a:r>
            <a:r>
              <a:rPr lang="id-ID" sz="2400" dirty="0"/>
              <a:t>bukan</a:t>
            </a:r>
            <a:r>
              <a:rPr lang="id-ID" sz="2400" i="1" dirty="0"/>
              <a:t> system-oriented</a:t>
            </a:r>
            <a:r>
              <a:rPr lang="id-ID" sz="2400" dirty="0"/>
              <a:t>)</a:t>
            </a:r>
            <a:r>
              <a:rPr lang="en-US" sz="2400" dirty="0"/>
              <a:t>. </a:t>
            </a:r>
            <a:r>
              <a:rPr lang="en-US" sz="2400" dirty="0" err="1"/>
              <a:t>Contoh</a:t>
            </a:r>
            <a:r>
              <a:rPr lang="en-US" sz="2400" dirty="0"/>
              <a:t> </a:t>
            </a:r>
            <a:r>
              <a:rPr lang="en-US" sz="2400" dirty="0" err="1"/>
              <a:t>melibatkan</a:t>
            </a:r>
            <a:r>
              <a:rPr lang="en-US" sz="2400" dirty="0"/>
              <a:t> UMKM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pengujian</a:t>
            </a:r>
            <a:r>
              <a:rPr lang="en-US" sz="2400" dirty="0"/>
              <a:t> </a:t>
            </a:r>
            <a:r>
              <a:rPr lang="en-US" sz="2400" i="1" dirty="0"/>
              <a:t>accounting software</a:t>
            </a:r>
            <a:r>
              <a:rPr lang="en-US" sz="2400" dirty="0"/>
              <a:t>.</a:t>
            </a:r>
            <a:endParaRPr lang="id-ID" sz="2400" dirty="0"/>
          </a:p>
          <a:p>
            <a:pPr marL="514350" indent="-514350">
              <a:buFont typeface="+mj-lt"/>
              <a:buAutoNum type="arabicPeriod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6729347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466</TotalTime>
  <Words>337</Words>
  <Application>Microsoft Office PowerPoint</Application>
  <PresentationFormat>On-screen Show (4:3)</PresentationFormat>
  <Paragraphs>45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Gill Sans MT</vt:lpstr>
      <vt:lpstr>Wingdings</vt:lpstr>
      <vt:lpstr>Gallery</vt:lpstr>
      <vt:lpstr>Evaluasi (Desain Sistem)</vt:lpstr>
      <vt:lpstr>Pengertian</vt:lpstr>
      <vt:lpstr>Latarbelakang ?</vt:lpstr>
      <vt:lpstr>Faktor-faktor dalam IMK</vt:lpstr>
      <vt:lpstr>Metode Evaluasi</vt:lpstr>
      <vt:lpstr>Star Life Cycle</vt:lpstr>
      <vt:lpstr>Mengapa perlu Evaluasi?</vt:lpstr>
      <vt:lpstr>Tujuan Evaluasi ?</vt:lpstr>
      <vt:lpstr>Tempat Evaluasi</vt:lpstr>
      <vt:lpstr>Kesimpulan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Evaluasi</dc:title>
  <dc:creator>user</dc:creator>
  <cp:lastModifiedBy>Muhammad Nurkamid</cp:lastModifiedBy>
  <cp:revision>19</cp:revision>
  <dcterms:created xsi:type="dcterms:W3CDTF">2019-05-07T21:07:17Z</dcterms:created>
  <dcterms:modified xsi:type="dcterms:W3CDTF">2022-04-25T04:31:04Z</dcterms:modified>
</cp:coreProperties>
</file>