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8" r:id="rId12"/>
    <p:sldId id="269" r:id="rId13"/>
    <p:sldId id="270" r:id="rId14"/>
    <p:sldId id="271" r:id="rId15"/>
    <p:sldId id="267" r:id="rId16"/>
    <p:sldId id="266" r:id="rId17"/>
    <p:sldId id="272" r:id="rId18"/>
    <p:sldId id="273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80" autoAdjust="0"/>
  </p:normalViewPr>
  <p:slideViewPr>
    <p:cSldViewPr>
      <p:cViewPr>
        <p:scale>
          <a:sx n="90" d="100"/>
          <a:sy n="90" d="100"/>
        </p:scale>
        <p:origin x="-714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5307-AA16-420E-A60B-29FB2E40E7A4}" type="datetimeFigureOut">
              <a:rPr lang="id-ID" smtClean="0"/>
              <a:t>24/03/2022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E7B8-F037-400E-A4CA-B1FA03C0773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5307-AA16-420E-A60B-29FB2E40E7A4}" type="datetimeFigureOut">
              <a:rPr lang="id-ID" smtClean="0"/>
              <a:t>24/03/2022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E7B8-F037-400E-A4CA-B1FA03C0773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5307-AA16-420E-A60B-29FB2E40E7A4}" type="datetimeFigureOut">
              <a:rPr lang="id-ID" smtClean="0"/>
              <a:t>24/03/2022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E7B8-F037-400E-A4CA-B1FA03C0773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5307-AA16-420E-A60B-29FB2E40E7A4}" type="datetimeFigureOut">
              <a:rPr lang="id-ID" smtClean="0"/>
              <a:t>24/03/2022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E7B8-F037-400E-A4CA-B1FA03C0773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5307-AA16-420E-A60B-29FB2E40E7A4}" type="datetimeFigureOut">
              <a:rPr lang="id-ID" smtClean="0"/>
              <a:t>24/03/2022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E7B8-F037-400E-A4CA-B1FA03C0773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5307-AA16-420E-A60B-29FB2E40E7A4}" type="datetimeFigureOut">
              <a:rPr lang="id-ID" smtClean="0"/>
              <a:t>24/03/2022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E7B8-F037-400E-A4CA-B1FA03C0773B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5307-AA16-420E-A60B-29FB2E40E7A4}" type="datetimeFigureOut">
              <a:rPr lang="id-ID" smtClean="0"/>
              <a:t>24/03/2022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E7B8-F037-400E-A4CA-B1FA03C0773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5307-AA16-420E-A60B-29FB2E40E7A4}" type="datetimeFigureOut">
              <a:rPr lang="id-ID" smtClean="0"/>
              <a:t>24/03/2022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E7B8-F037-400E-A4CA-B1FA03C0773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5307-AA16-420E-A60B-29FB2E40E7A4}" type="datetimeFigureOut">
              <a:rPr lang="id-ID" smtClean="0"/>
              <a:t>24/03/2022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E7B8-F037-400E-A4CA-B1FA03C0773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5307-AA16-420E-A60B-29FB2E40E7A4}" type="datetimeFigureOut">
              <a:rPr lang="id-ID" smtClean="0"/>
              <a:t>24/03/2022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EEE7B8-F037-400E-A4CA-B1FA03C0773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5307-AA16-420E-A60B-29FB2E40E7A4}" type="datetimeFigureOut">
              <a:rPr lang="id-ID" smtClean="0"/>
              <a:t>24/03/2022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E7B8-F037-400E-A4CA-B1FA03C0773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FC55307-AA16-420E-A60B-29FB2E40E7A4}" type="datetimeFigureOut">
              <a:rPr lang="id-ID" smtClean="0"/>
              <a:t>24/03/2022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4EEE7B8-F037-400E-A4CA-B1FA03C0773B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Design interaksi (interaction design) 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Interaksi manusia dan komputer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09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Doors that don’t indicate which side to </a:t>
            </a:r>
            <a:r>
              <a:rPr lang="en-US" sz="2000" dirty="0" smtClean="0"/>
              <a:t>push</a:t>
            </a:r>
            <a:r>
              <a:rPr lang="id-ID" sz="2000" dirty="0" smtClean="0"/>
              <a:t>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You </a:t>
            </a:r>
            <a:r>
              <a:rPr lang="en-US" sz="2000" dirty="0"/>
              <a:t>have a 50% chance of getting this door right:</a:t>
            </a:r>
            <a:endParaRPr lang="id-ID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71" y="1100138"/>
            <a:ext cx="4773082" cy="3579812"/>
          </a:xfrm>
        </p:spPr>
      </p:pic>
    </p:spTree>
    <p:extLst>
      <p:ext uri="{BB962C8B-B14F-4D97-AF65-F5344CB8AC3E}">
        <p14:creationId xmlns:p14="http://schemas.microsoft.com/office/powerpoint/2010/main" val="27056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980728"/>
            <a:ext cx="7520940" cy="357984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id-ID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Loading</a:t>
            </a:r>
            <a:r>
              <a:rPr lang="id-ID" sz="1800" b="0" dirty="0"/>
              <a:t> halaman </a:t>
            </a:r>
            <a:r>
              <a:rPr lang="id-ID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cepat</a:t>
            </a:r>
            <a:r>
              <a:rPr lang="id-ID" sz="1800" b="0" dirty="0" smtClean="0"/>
              <a:t> (</a:t>
            </a:r>
            <a:r>
              <a:rPr lang="id-ID" sz="1800" b="0" i="1" dirty="0" smtClean="0"/>
              <a:t>responsive</a:t>
            </a:r>
            <a:r>
              <a:rPr lang="id-ID" sz="1800" b="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id-ID" sz="1800" b="0" dirty="0" smtClean="0"/>
              <a:t>Buat </a:t>
            </a:r>
            <a:r>
              <a:rPr lang="id-ID" sz="1800" b="0" dirty="0"/>
              <a:t>setiap </a:t>
            </a:r>
            <a:r>
              <a:rPr lang="id-ID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halaman tampak sebagai bagian dari situs </a:t>
            </a:r>
            <a:r>
              <a:rPr lang="id-ID" sz="1800" b="0" dirty="0"/>
              <a:t>tersebut; tampilkan elemen tertentu secara berulang yang akan mengingatkan pengunjung bahwa ia masih berada dalam situs yang </a:t>
            </a:r>
            <a:r>
              <a:rPr lang="id-ID" sz="1800" b="0" dirty="0" smtClean="0"/>
              <a:t>sama (</a:t>
            </a:r>
            <a:r>
              <a:rPr lang="id-ID" sz="1800" b="0" i="1" dirty="0" smtClean="0"/>
              <a:t>familiar</a:t>
            </a:r>
            <a:r>
              <a:rPr lang="id-ID" sz="1800" b="0" dirty="0" smtClean="0"/>
              <a:t>).</a:t>
            </a:r>
          </a:p>
          <a:p>
            <a:pPr>
              <a:buFont typeface="+mj-lt"/>
              <a:buAutoNum type="arabicPeriod"/>
            </a:pPr>
            <a:r>
              <a:rPr lang="id-ID" sz="1800" b="0" dirty="0" smtClean="0"/>
              <a:t>Warna </a:t>
            </a:r>
            <a:r>
              <a:rPr lang="id-ID" sz="1800" b="0" dirty="0"/>
              <a:t>latar belakang </a:t>
            </a:r>
            <a:r>
              <a:rPr lang="id-ID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 bertabrakan </a:t>
            </a:r>
            <a:r>
              <a:rPr lang="id-ID" sz="1800" b="0" dirty="0"/>
              <a:t>dengan warna </a:t>
            </a:r>
            <a:r>
              <a:rPr lang="id-ID" sz="1800" b="0" dirty="0" smtClean="0"/>
              <a:t>teks (</a:t>
            </a:r>
            <a:r>
              <a:rPr lang="id-ID" sz="1800" b="0" i="1" dirty="0" smtClean="0"/>
              <a:t>consistent</a:t>
            </a:r>
            <a:r>
              <a:rPr lang="id-ID" sz="1800" b="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id-ID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Tombol </a:t>
            </a:r>
            <a:r>
              <a:rPr lang="id-ID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 bar navigasi memberi petunjuk </a:t>
            </a:r>
            <a:r>
              <a:rPr lang="id-ID" sz="1800" b="0" dirty="0"/>
              <a:t>kepada pengunjung dimana mereka berada sekarang, dan halaman apa yang mereka lihat </a:t>
            </a:r>
            <a:r>
              <a:rPr lang="id-ID" sz="1800" b="0" dirty="0" smtClean="0"/>
              <a:t>sekarang (</a:t>
            </a:r>
            <a:r>
              <a:rPr lang="id-ID" sz="1800" b="0" i="1" dirty="0" smtClean="0"/>
              <a:t>attractive</a:t>
            </a:r>
            <a:r>
              <a:rPr lang="id-ID" sz="1800" b="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id-ID" sz="1800" b="0" dirty="0" smtClean="0"/>
              <a:t>Setiap </a:t>
            </a:r>
            <a:r>
              <a:rPr lang="id-ID" sz="1800" b="0" dirty="0"/>
              <a:t>link </a:t>
            </a:r>
            <a:r>
              <a:rPr lang="id-ID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gambar memiliki link teks yang </a:t>
            </a:r>
            <a:r>
              <a:rPr lang="id-ID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sesuai</a:t>
            </a:r>
            <a:r>
              <a:rPr lang="id-ID" sz="1800" b="0" dirty="0" smtClean="0"/>
              <a:t> (</a:t>
            </a:r>
            <a:r>
              <a:rPr lang="id-ID" sz="1800" b="0" i="1" dirty="0" smtClean="0"/>
              <a:t>communicating meaning and function</a:t>
            </a:r>
            <a:r>
              <a:rPr lang="id-ID" sz="1800" b="0" dirty="0" smtClean="0"/>
              <a:t>)</a:t>
            </a:r>
            <a:endParaRPr lang="id-ID" sz="1800" b="0" dirty="0"/>
          </a:p>
          <a:p>
            <a:endParaRPr lang="id-ID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000" dirty="0" smtClean="0"/>
              <a:t>desain dikatakan baik (</a:t>
            </a:r>
            <a:r>
              <a:rPr lang="id-ID" sz="2000" i="1" dirty="0" smtClean="0"/>
              <a:t>successful User interface</a:t>
            </a:r>
            <a:r>
              <a:rPr lang="id-ID" sz="2000" dirty="0" smtClean="0"/>
              <a:t>)</a:t>
            </a:r>
            <a:endParaRPr lang="id-ID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85" y="4208685"/>
            <a:ext cx="3829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0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communicating meaning and function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3168352" cy="130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74971" y="2228914"/>
            <a:ext cx="70807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id-ID" i="1" dirty="0" smtClean="0">
                <a:latin typeface="Baskerville Old Face" pitchFamily="18" charset="0"/>
              </a:rPr>
              <a:t>User to </a:t>
            </a:r>
            <a:r>
              <a:rPr lang="en-US" b="1" i="1" dirty="0" smtClean="0">
                <a:latin typeface="Baskerville Old Face" pitchFamily="18" charset="0"/>
              </a:rPr>
              <a:t>enable </a:t>
            </a:r>
            <a:r>
              <a:rPr lang="en-US" b="1" i="1" dirty="0">
                <a:latin typeface="Baskerville Old Face" pitchFamily="18" charset="0"/>
              </a:rPr>
              <a:t>people to interact with your system </a:t>
            </a:r>
            <a:endParaRPr lang="id-ID" b="1" i="1" dirty="0" smtClean="0">
              <a:latin typeface="Baskerville Old Face" pitchFamily="18" charset="0"/>
            </a:endParaRPr>
          </a:p>
          <a:p>
            <a:pPr marL="361950" indent="-361950"/>
            <a:r>
              <a:rPr lang="id-ID" i="1" dirty="0" smtClean="0">
                <a:latin typeface="Baskerville Old Face" pitchFamily="18" charset="0"/>
              </a:rPr>
              <a:t>	</a:t>
            </a:r>
            <a:r>
              <a:rPr lang="en-US" i="1" dirty="0" smtClean="0">
                <a:latin typeface="Baskerville Old Face" pitchFamily="18" charset="0"/>
              </a:rPr>
              <a:t>by </a:t>
            </a:r>
            <a:r>
              <a:rPr lang="en-US" i="1" dirty="0">
                <a:latin typeface="Baskerville Old Face" pitchFamily="18" charset="0"/>
              </a:rPr>
              <a:t>communicating meaning and </a:t>
            </a:r>
            <a:r>
              <a:rPr lang="en-US" i="1" dirty="0" smtClean="0">
                <a:latin typeface="Baskerville Old Face" pitchFamily="18" charset="0"/>
              </a:rPr>
              <a:t>function</a:t>
            </a:r>
            <a:r>
              <a:rPr lang="id-ID" i="1" dirty="0" smtClean="0">
                <a:latin typeface="Baskerville Old Face" pitchFamily="18" charset="0"/>
              </a:rPr>
              <a:t> (gambar 1).</a:t>
            </a:r>
          </a:p>
          <a:p>
            <a:pPr marL="361950" indent="-361950"/>
            <a:endParaRPr lang="id-ID" i="1" dirty="0" smtClean="0">
              <a:latin typeface="Baskerville Old Face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i="1" dirty="0" smtClean="0">
                <a:latin typeface="Baskerville Old Face" pitchFamily="18" charset="0"/>
              </a:rPr>
              <a:t>C</a:t>
            </a:r>
            <a:r>
              <a:rPr lang="id-ID" i="1" dirty="0">
                <a:latin typeface="Baskerville Old Face" pitchFamily="18" charset="0"/>
              </a:rPr>
              <a:t>l</a:t>
            </a:r>
            <a:r>
              <a:rPr lang="en-US" i="1" dirty="0" err="1" smtClean="0">
                <a:latin typeface="Baskerville Old Face" pitchFamily="18" charset="0"/>
              </a:rPr>
              <a:t>arity</a:t>
            </a:r>
            <a:r>
              <a:rPr lang="en-US" i="1" dirty="0" smtClean="0">
                <a:latin typeface="Baskerville Old Face" pitchFamily="18" charset="0"/>
              </a:rPr>
              <a:t> </a:t>
            </a:r>
            <a:r>
              <a:rPr lang="id-ID" i="1" dirty="0" smtClean="0">
                <a:latin typeface="Baskerville Old Face" pitchFamily="18" charset="0"/>
              </a:rPr>
              <a:t> </a:t>
            </a:r>
            <a:r>
              <a:rPr lang="en-US" i="1" dirty="0" smtClean="0">
                <a:latin typeface="Baskerville Old Face" pitchFamily="18" charset="0"/>
              </a:rPr>
              <a:t>is </a:t>
            </a:r>
            <a:r>
              <a:rPr lang="en-US" i="1" dirty="0">
                <a:latin typeface="Baskerville Old Face" pitchFamily="18" charset="0"/>
              </a:rPr>
              <a:t>the most important element of user interface </a:t>
            </a:r>
            <a:r>
              <a:rPr lang="en-US" i="1" dirty="0" smtClean="0">
                <a:latin typeface="Baskerville Old Face" pitchFamily="18" charset="0"/>
              </a:rPr>
              <a:t>design</a:t>
            </a:r>
            <a:r>
              <a:rPr lang="id-ID" i="1" dirty="0" smtClean="0">
                <a:latin typeface="Baskerville Old Face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i="1" dirty="0">
                <a:latin typeface="Baskerville Old Face" pitchFamily="18" charset="0"/>
              </a:rPr>
              <a:t>Clarity in a user interface is great, however, </a:t>
            </a:r>
            <a:endParaRPr lang="id-ID" i="1" dirty="0" smtClean="0">
              <a:latin typeface="Baskerville Old Face" pitchFamily="18" charset="0"/>
            </a:endParaRPr>
          </a:p>
          <a:p>
            <a:r>
              <a:rPr lang="id-ID" i="1" dirty="0">
                <a:latin typeface="Baskerville Old Face" pitchFamily="18" charset="0"/>
              </a:rPr>
              <a:t> </a:t>
            </a:r>
            <a:r>
              <a:rPr lang="id-ID" i="1" dirty="0" smtClean="0">
                <a:latin typeface="Baskerville Old Face" pitchFamily="18" charset="0"/>
              </a:rPr>
              <a:t>    </a:t>
            </a:r>
            <a:r>
              <a:rPr lang="en-US" i="1" dirty="0" smtClean="0">
                <a:latin typeface="Baskerville Old Face" pitchFamily="18" charset="0"/>
              </a:rPr>
              <a:t>you </a:t>
            </a:r>
            <a:r>
              <a:rPr lang="en-US" i="1" dirty="0">
                <a:latin typeface="Baskerville Old Face" pitchFamily="18" charset="0"/>
              </a:rPr>
              <a:t>should be careful not to fall into the trap of </a:t>
            </a:r>
            <a:r>
              <a:rPr lang="en-US" b="1" i="1" dirty="0" smtClean="0">
                <a:latin typeface="Baskerville Old Face" pitchFamily="18" charset="0"/>
              </a:rPr>
              <a:t>over-clarifying</a:t>
            </a:r>
            <a:r>
              <a:rPr lang="id-ID" i="1" dirty="0" smtClean="0">
                <a:latin typeface="Baskerville Old Face" pitchFamily="18" charset="0"/>
              </a:rPr>
              <a:t> (gambar 2)</a:t>
            </a:r>
            <a:endParaRPr lang="id-ID" i="1" dirty="0">
              <a:latin typeface="Baskerville Old Face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42754"/>
            <a:ext cx="4200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51920" y="1506270"/>
            <a:ext cx="3935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/>
              <a:t>Gambar 1. Communicating meaning and function</a:t>
            </a:r>
            <a:endParaRPr lang="id-ID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825627" y="4550964"/>
            <a:ext cx="3545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/>
              <a:t>Gambar 2. </a:t>
            </a:r>
            <a:r>
              <a:rPr lang="en-US" sz="1400" i="1" dirty="0"/>
              <a:t>Keeping things clear and concise</a:t>
            </a:r>
            <a:endParaRPr lang="id-ID" sz="1400" i="1" dirty="0"/>
          </a:p>
        </p:txBody>
      </p:sp>
    </p:spTree>
    <p:extLst>
      <p:ext uri="{BB962C8B-B14F-4D97-AF65-F5344CB8AC3E}">
        <p14:creationId xmlns:p14="http://schemas.microsoft.com/office/powerpoint/2010/main" val="12567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Consistent !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64704"/>
            <a:ext cx="4320480" cy="3401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152" y="1030084"/>
            <a:ext cx="2390730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“...beradaptasi dengan konteks apapun </a:t>
            </a:r>
          </a:p>
          <a:p>
            <a:r>
              <a:rPr lang="id-ID" sz="2400" dirty="0"/>
              <a:t>a</a:t>
            </a:r>
            <a:r>
              <a:rPr lang="id-ID" sz="2400" dirty="0" smtClean="0"/>
              <a:t>dalah baik, namun 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tingkat konsistensi </a:t>
            </a:r>
          </a:p>
          <a:p>
            <a:r>
              <a:rPr lang="id-ID" sz="2400" dirty="0" smtClean="0"/>
              <a:t>juga harus diperhatikan.” !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7132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FORGIVING!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824316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id-ID" sz="2000" dirty="0" smtClean="0">
                <a:latin typeface="BatangChe" pitchFamily="49" charset="-127"/>
                <a:ea typeface="BatangChe" pitchFamily="49" charset="-127"/>
              </a:rPr>
              <a:t>“...</a:t>
            </a:r>
            <a:r>
              <a:rPr lang="en-US" sz="2000" dirty="0" smtClean="0">
                <a:latin typeface="BatangChe" pitchFamily="49" charset="-127"/>
                <a:ea typeface="BatangChe" pitchFamily="49" charset="-127"/>
              </a:rPr>
              <a:t>Nobody </a:t>
            </a:r>
            <a:r>
              <a:rPr lang="en-US" sz="2000" dirty="0">
                <a:latin typeface="BatangChe" pitchFamily="49" charset="-127"/>
                <a:ea typeface="BatangChe" pitchFamily="49" charset="-127"/>
              </a:rPr>
              <a:t>is perfect, and people are bound to make mistakes when using your software or </a:t>
            </a:r>
            <a:r>
              <a:rPr lang="en-US" sz="2000" dirty="0" smtClean="0">
                <a:latin typeface="BatangChe" pitchFamily="49" charset="-127"/>
                <a:ea typeface="BatangChe" pitchFamily="49" charset="-127"/>
              </a:rPr>
              <a:t>website</a:t>
            </a:r>
            <a:r>
              <a:rPr lang="id-ID" sz="2000" dirty="0" smtClean="0">
                <a:latin typeface="BatangChe" pitchFamily="49" charset="-127"/>
                <a:ea typeface="BatangChe" pitchFamily="49" charset="-127"/>
              </a:rPr>
              <a:t>”</a:t>
            </a:r>
          </a:p>
          <a:p>
            <a:r>
              <a:rPr lang="id-ID" dirty="0">
                <a:latin typeface="BatangChe" pitchFamily="49" charset="-127"/>
                <a:ea typeface="BatangChe" pitchFamily="49" charset="-127"/>
              </a:rPr>
              <a:t> </a:t>
            </a:r>
            <a:r>
              <a:rPr lang="id-ID" dirty="0" smtClean="0">
                <a:latin typeface="BatangChe" pitchFamily="49" charset="-127"/>
                <a:ea typeface="BatangChe" pitchFamily="49" charset="-127"/>
              </a:rPr>
              <a:t> &amp;</a:t>
            </a:r>
          </a:p>
          <a:p>
            <a:r>
              <a:rPr lang="id-ID" sz="1800" dirty="0" smtClean="0">
                <a:latin typeface="BatangChe" pitchFamily="49" charset="-127"/>
                <a:ea typeface="BatangChe" pitchFamily="49" charset="-127"/>
              </a:rPr>
              <a:t>“...</a:t>
            </a:r>
            <a:r>
              <a:rPr lang="en-US" sz="1800" dirty="0">
                <a:latin typeface="BatangChe" pitchFamily="49" charset="-127"/>
                <a:ea typeface="BatangChe" pitchFamily="49" charset="-127"/>
              </a:rPr>
              <a:t> Don’t punish the user – build a forgiving interface to remedy issues that come </a:t>
            </a:r>
            <a:r>
              <a:rPr lang="en-US" sz="1800" dirty="0" smtClean="0">
                <a:latin typeface="BatangChe" pitchFamily="49" charset="-127"/>
                <a:ea typeface="BatangChe" pitchFamily="49" charset="-127"/>
              </a:rPr>
              <a:t>up</a:t>
            </a:r>
            <a:r>
              <a:rPr lang="id-ID" dirty="0" smtClean="0">
                <a:latin typeface="BatangChe" pitchFamily="49" charset="-127"/>
                <a:ea typeface="BatangChe" pitchFamily="49" charset="-127"/>
              </a:rPr>
              <a:t>”.</a:t>
            </a:r>
            <a:endParaRPr lang="id-ID" dirty="0">
              <a:latin typeface="BatangChe" pitchFamily="49" charset="-127"/>
              <a:ea typeface="BatangChe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6655490" cy="81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8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desain dikatakan buruk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2904436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id-ID" sz="1800" b="0" dirty="0"/>
              <a:t>Halaman </a:t>
            </a:r>
            <a:r>
              <a:rPr lang="id-ID" sz="1800" b="0" dirty="0" smtClean="0"/>
              <a:t>Webiste (tampilan) </a:t>
            </a:r>
            <a:r>
              <a:rPr lang="id-ID" sz="1800" b="0" dirty="0"/>
              <a:t>utama membingungkan karena semua tombol ditampilkan tidak beraturan.</a:t>
            </a:r>
          </a:p>
          <a:p>
            <a:pPr>
              <a:buFont typeface="+mj-lt"/>
              <a:buAutoNum type="arabicPeriod"/>
            </a:pPr>
            <a:r>
              <a:rPr lang="id-ID" sz="1800" b="0" dirty="0" smtClean="0"/>
              <a:t>Huruf </a:t>
            </a:r>
            <a:r>
              <a:rPr lang="id-ID" sz="1800" b="0" dirty="0"/>
              <a:t>tulisan sangat kecil, sehingga susah untuk </a:t>
            </a:r>
            <a:r>
              <a:rPr lang="id-ID" sz="1800" b="0" dirty="0" smtClean="0"/>
              <a:t>dilihat (dipilih).</a:t>
            </a:r>
            <a:endParaRPr lang="id-ID" sz="1800" b="0" dirty="0"/>
          </a:p>
          <a:p>
            <a:pPr>
              <a:buFont typeface="+mj-lt"/>
              <a:buAutoNum type="arabicPeriod"/>
            </a:pPr>
            <a:r>
              <a:rPr lang="id-ID" sz="1800" b="0" dirty="0" smtClean="0"/>
              <a:t>Tidak </a:t>
            </a:r>
            <a:r>
              <a:rPr lang="id-ID" sz="1800" b="0" dirty="0"/>
              <a:t>ada peta alur website, sehingga memungkinkan visitor web kebingungan mencari sesuatu di website ini.</a:t>
            </a:r>
          </a:p>
          <a:p>
            <a:pPr>
              <a:buFont typeface="+mj-lt"/>
              <a:buAutoNum type="arabicPeriod"/>
            </a:pPr>
            <a:r>
              <a:rPr lang="id-ID" sz="1800" b="0" dirty="0" smtClean="0"/>
              <a:t>Desain </a:t>
            </a:r>
            <a:r>
              <a:rPr lang="id-ID" sz="1800" b="0" dirty="0"/>
              <a:t>website tidak </a:t>
            </a:r>
            <a:r>
              <a:rPr lang="id-ID" sz="1800" b="0" dirty="0" smtClean="0"/>
              <a:t>beraturan ( </a:t>
            </a:r>
            <a:r>
              <a:rPr lang="id-ID" sz="1800" b="0" i="1" dirty="0" smtClean="0"/>
              <a:t>not</a:t>
            </a:r>
            <a:r>
              <a:rPr lang="id-ID" sz="1800" b="0" dirty="0" smtClean="0"/>
              <a:t> </a:t>
            </a:r>
            <a:r>
              <a:rPr lang="id-ID" sz="1800" b="0" i="1" dirty="0" smtClean="0"/>
              <a:t>user friendly</a:t>
            </a:r>
            <a:r>
              <a:rPr lang="id-ID" sz="1800" b="0" dirty="0" smtClean="0"/>
              <a:t>).</a:t>
            </a:r>
            <a:endParaRPr lang="id-ID" sz="1800" b="0" dirty="0"/>
          </a:p>
          <a:p>
            <a:pPr>
              <a:buFont typeface="+mj-lt"/>
              <a:buAutoNum type="arabicPeriod"/>
            </a:pPr>
            <a:r>
              <a:rPr lang="id-ID" sz="1800" b="0" dirty="0" smtClean="0"/>
              <a:t>Warna </a:t>
            </a:r>
            <a:r>
              <a:rPr lang="id-ID" sz="1800" b="0" dirty="0"/>
              <a:t>sesuai tetapi warna hanya pada </a:t>
            </a:r>
            <a:r>
              <a:rPr lang="id-ID" sz="1800" b="0" i="1" dirty="0"/>
              <a:t>header</a:t>
            </a:r>
            <a:r>
              <a:rPr lang="id-ID" sz="1800" b="0" dirty="0"/>
              <a:t> dan </a:t>
            </a:r>
            <a:r>
              <a:rPr lang="id-ID" sz="1800" b="0" i="1" dirty="0"/>
              <a:t>link</a:t>
            </a:r>
            <a:r>
              <a:rPr lang="id-ID" sz="1800" b="0" dirty="0"/>
              <a:t>, sehingga tidak menarik</a:t>
            </a:r>
            <a:r>
              <a:rPr lang="id-ID" b="0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681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desain web buruk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9" y="1124745"/>
            <a:ext cx="5832648" cy="3297118"/>
          </a:xfrm>
        </p:spPr>
      </p:pic>
      <p:sp>
        <p:nvSpPr>
          <p:cNvPr id="5" name="TextBox 4"/>
          <p:cNvSpPr txBox="1"/>
          <p:nvPr/>
        </p:nvSpPr>
        <p:spPr>
          <a:xfrm>
            <a:off x="2483768" y="4550964"/>
            <a:ext cx="3763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/>
              <a:t>Gambar 3. Contoh desain interface yang buruk</a:t>
            </a:r>
            <a:endParaRPr lang="id-ID" sz="1400" i="1" dirty="0"/>
          </a:p>
        </p:txBody>
      </p:sp>
    </p:spTree>
    <p:extLst>
      <p:ext uri="{BB962C8B-B14F-4D97-AF65-F5344CB8AC3E}">
        <p14:creationId xmlns:p14="http://schemas.microsoft.com/office/powerpoint/2010/main" val="27234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2616404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id-ID" sz="2000" b="0" i="1" dirty="0" smtClean="0"/>
              <a:t>Desain interface</a:t>
            </a:r>
            <a:r>
              <a:rPr lang="id-ID" sz="2000" b="0" dirty="0" smtClean="0"/>
              <a:t> yang baik adalah </a:t>
            </a:r>
            <a:r>
              <a:rPr lang="id-ID" sz="2000" b="0" i="1" dirty="0" smtClean="0"/>
              <a:t>desain</a:t>
            </a:r>
            <a:r>
              <a:rPr lang="id-ID" sz="2000" b="0" dirty="0" smtClean="0"/>
              <a:t> yang bisa digunakan pengguna dengan mudah (</a:t>
            </a:r>
            <a:r>
              <a:rPr lang="id-ID" sz="2000" b="0" i="1" dirty="0" smtClean="0"/>
              <a:t>included:</a:t>
            </a:r>
            <a:r>
              <a:rPr lang="id-ID" sz="2000" b="0" dirty="0" smtClean="0"/>
              <a:t> </a:t>
            </a:r>
            <a:r>
              <a:rPr lang="id-ID" sz="2000" b="0" i="1" dirty="0" smtClean="0"/>
              <a:t>user friendy, responsive, attractive, communication meaning</a:t>
            </a:r>
            <a:r>
              <a:rPr lang="id-ID" sz="2000" b="0" dirty="0" smtClean="0"/>
              <a:t>).</a:t>
            </a:r>
          </a:p>
          <a:p>
            <a:pPr>
              <a:buFont typeface="+mj-lt"/>
              <a:buAutoNum type="arabicPeriod"/>
            </a:pPr>
            <a:r>
              <a:rPr lang="id-ID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membuat mudah </a:t>
            </a:r>
            <a:r>
              <a:rPr lang="id-ID" sz="2000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r>
              <a:rPr lang="id-ID" sz="2000" b="0" dirty="0" smtClean="0"/>
              <a:t>, dibutuhkan keterampilan dan waktu, dan setiap solusi akan bergantung kasus per kasus. Dan</a:t>
            </a:r>
          </a:p>
          <a:p>
            <a:pPr>
              <a:buFont typeface="+mj-lt"/>
              <a:buAutoNum type="arabicPeriod"/>
            </a:pPr>
            <a:r>
              <a:rPr lang="id-ID" sz="2000" u="sng" dirty="0" smtClean="0"/>
              <a:t>Tidak harus banyak </a:t>
            </a:r>
            <a:r>
              <a:rPr lang="id-ID" sz="2000" b="0" dirty="0" smtClean="0"/>
              <a:t>deskripsi dan penjelasan, yang semuanya akan menjadi besar dan tidak tepat (</a:t>
            </a:r>
            <a:r>
              <a:rPr lang="id-ID" sz="2000" b="0" i="1" dirty="0" smtClean="0"/>
              <a:t>clarity &amp; concise</a:t>
            </a:r>
            <a:r>
              <a:rPr lang="id-ID" sz="2000" b="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150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Buatlah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tulis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(NIM, Nama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Buatlah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kuasai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web, mobile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dekstop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base) </a:t>
            </a:r>
          </a:p>
          <a:p>
            <a:pPr>
              <a:buFont typeface="+mj-lt"/>
              <a:buAutoNum type="arabicPeriod"/>
            </a:pP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Unsur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memuat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yang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5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responsive, familiar, attractive, communicating meaning and function.</a:t>
            </a:r>
          </a:p>
          <a:p>
            <a:pPr>
              <a:buFont typeface="+mj-lt"/>
              <a:buAutoNum type="arabicPeriod"/>
            </a:pP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(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bimbingan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Pengrusakan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Kenakalan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Remaja,dst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pengajuan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menyurat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Keluarahan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SPP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Sekolah</a:t>
            </a:r>
            <a:endParaRPr lang="en-US" sz="15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penanganan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bencana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banjir</a:t>
            </a:r>
            <a:endParaRPr lang="en-US" sz="15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penanganan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pencegahan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Virus Corona (Covid-19)</a:t>
            </a:r>
          </a:p>
          <a:p>
            <a:pPr marL="0" indent="0"/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dilapangan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sz="15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8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yang disebut desain interaksi?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id-ID" sz="2400" b="0" i="1" dirty="0" smtClean="0">
                <a:latin typeface="Baskerville Old Face" pitchFamily="18" charset="0"/>
              </a:rPr>
              <a:t>“</a:t>
            </a:r>
            <a:r>
              <a:rPr lang="en-US" sz="2400" i="1" dirty="0">
                <a:solidFill>
                  <a:srgbClr val="0070C0"/>
                </a:solidFill>
                <a:latin typeface="Baskerville Old Face" pitchFamily="18" charset="0"/>
              </a:rPr>
              <a:t>designing interactive products to support people in their everyday and working </a:t>
            </a:r>
            <a:r>
              <a:rPr lang="en-US" sz="2400" i="1" dirty="0" smtClean="0">
                <a:solidFill>
                  <a:srgbClr val="0070C0"/>
                </a:solidFill>
                <a:latin typeface="Baskerville Old Face" pitchFamily="18" charset="0"/>
              </a:rPr>
              <a:t>lives</a:t>
            </a:r>
            <a:r>
              <a:rPr lang="id-ID" sz="2400" i="1" dirty="0" smtClean="0">
                <a:solidFill>
                  <a:srgbClr val="0070C0"/>
                </a:solidFill>
                <a:latin typeface="Baskerville Old Face" pitchFamily="18" charset="0"/>
              </a:rPr>
              <a:t> ...</a:t>
            </a:r>
            <a:r>
              <a:rPr lang="id-ID" sz="2400" b="0" i="1" dirty="0" smtClean="0">
                <a:latin typeface="Baskerville Old Face" pitchFamily="18" charset="0"/>
              </a:rPr>
              <a:t>“</a:t>
            </a:r>
          </a:p>
          <a:p>
            <a:pPr marL="1447800" lvl="8" indent="2409825" algn="just">
              <a:buNone/>
            </a:pPr>
            <a:r>
              <a:rPr lang="id-ID" b="0" i="1" dirty="0">
                <a:latin typeface="Baskerville Old Face" pitchFamily="18" charset="0"/>
              </a:rPr>
              <a:t> </a:t>
            </a:r>
            <a:r>
              <a:rPr lang="id-ID" b="0" i="1" dirty="0" smtClean="0">
                <a:latin typeface="Baskerville Old Face" pitchFamily="18" charset="0"/>
              </a:rPr>
              <a:t>   (Beyond </a:t>
            </a:r>
            <a:r>
              <a:rPr lang="id-ID" i="1" dirty="0" smtClean="0">
                <a:latin typeface="Baskerville Old Face" pitchFamily="18" charset="0"/>
              </a:rPr>
              <a:t>H</a:t>
            </a:r>
            <a:r>
              <a:rPr lang="id-ID" b="0" i="1" dirty="0" smtClean="0">
                <a:latin typeface="Baskerville Old Face" pitchFamily="18" charset="0"/>
              </a:rPr>
              <a:t>uman-Computer iIteraction, </a:t>
            </a:r>
          </a:p>
          <a:p>
            <a:pPr marL="1447800" lvl="8" indent="2409825" algn="just">
              <a:buNone/>
            </a:pPr>
            <a:r>
              <a:rPr lang="id-ID" b="0" i="1" dirty="0">
                <a:latin typeface="Baskerville Old Face" pitchFamily="18" charset="0"/>
              </a:rPr>
              <a:t> </a:t>
            </a:r>
            <a:r>
              <a:rPr lang="id-ID" b="0" i="1" dirty="0" smtClean="0">
                <a:latin typeface="Baskerville Old Face" pitchFamily="18" charset="0"/>
              </a:rPr>
              <a:t>   Gayner Redver Mutton, dkk, 2002)</a:t>
            </a:r>
          </a:p>
          <a:p>
            <a:pPr marL="1447800" lvl="8" indent="2409825" algn="just">
              <a:buNone/>
            </a:pPr>
            <a:endParaRPr lang="id-ID" sz="1200" b="0" i="1" dirty="0" smtClean="0"/>
          </a:p>
          <a:p>
            <a:pPr algn="just">
              <a:buFont typeface="Wingdings" pitchFamily="2" charset="2"/>
              <a:buChar char="q"/>
            </a:pPr>
            <a:r>
              <a:rPr lang="id-ID" sz="1800" b="0" dirty="0" smtClean="0"/>
              <a:t>Desain interaksi adalah merancang </a:t>
            </a:r>
            <a:r>
              <a:rPr lang="id-ID" sz="1800" b="0" dirty="0"/>
              <a:t>produk interaktif untuk mendukung orang-orang dalam kehidupan sehari-hari dan pekerjaan </a:t>
            </a:r>
            <a:r>
              <a:rPr lang="id-ID" sz="1800" b="0" dirty="0" smtClean="0"/>
              <a:t>mereka </a:t>
            </a:r>
          </a:p>
          <a:p>
            <a:pPr algn="just">
              <a:buFont typeface="Wingdings" pitchFamily="2" charset="2"/>
              <a:buChar char="q"/>
            </a:pPr>
            <a:r>
              <a:rPr lang="id-ID" sz="1800" b="0" dirty="0" smtClean="0"/>
              <a:t>Desain ini berhubungan dengan orang </a:t>
            </a:r>
            <a:r>
              <a:rPr lang="id-ID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menggunakan sistem (bekerja), berkomunikasi</a:t>
            </a:r>
            <a:r>
              <a:rPr lang="id-ID" sz="1800" b="0" dirty="0" smtClean="0"/>
              <a:t> dan </a:t>
            </a:r>
            <a:r>
              <a:rPr lang="id-ID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berinteraksi.</a:t>
            </a:r>
            <a:endParaRPr lang="id-ID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 aktivitas proses desain interaksi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id-ID" sz="2400" b="0" dirty="0" smtClean="0"/>
              <a:t>Mengidentifikasi kebutuhan dan menetapkan persyaratan.</a:t>
            </a:r>
          </a:p>
          <a:p>
            <a:pPr>
              <a:buFont typeface="+mj-lt"/>
              <a:buAutoNum type="arabicPeriod"/>
            </a:pPr>
            <a:r>
              <a:rPr lang="id-ID" sz="2400" b="0" dirty="0" smtClean="0"/>
              <a:t>Mengembangkan desain.</a:t>
            </a:r>
          </a:p>
          <a:p>
            <a:pPr>
              <a:buFont typeface="+mj-lt"/>
              <a:buAutoNum type="arabicPeriod"/>
            </a:pPr>
            <a:r>
              <a:rPr lang="id-ID" sz="2400" b="0" dirty="0" smtClean="0"/>
              <a:t>Membangun versi interaktif dari desain shg dapat dikomunikasikan dan dinilai(Visual/GUI).</a:t>
            </a:r>
          </a:p>
          <a:p>
            <a:pPr>
              <a:buFont typeface="+mj-lt"/>
              <a:buAutoNum type="arabicPeriod"/>
            </a:pPr>
            <a:r>
              <a:rPr lang="id-ID" sz="2400" b="0" dirty="0" smtClean="0"/>
              <a:t>Mengevaluasi apa yang sedang dibangun (desain) sepanjang proses.</a:t>
            </a:r>
          </a:p>
          <a:p>
            <a:pPr>
              <a:buFont typeface="+mj-lt"/>
              <a:buAutoNum type="arabicPeriod"/>
            </a:pPr>
            <a:endParaRPr lang="id-ID" b="0" dirty="0"/>
          </a:p>
        </p:txBody>
      </p:sp>
    </p:spTree>
    <p:extLst>
      <p:ext uri="{BB962C8B-B14F-4D97-AF65-F5344CB8AC3E}">
        <p14:creationId xmlns:p14="http://schemas.microsoft.com/office/powerpoint/2010/main" val="2367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desain iteraksi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d-ID" sz="2000" b="0" dirty="0" smtClean="0"/>
              <a:t>Dengan desain yang baik, dapat memuaskan kebutuhan dan keinginan para pengguna produk/layanan (</a:t>
            </a:r>
            <a:r>
              <a:rPr lang="id-ID" sz="2000" b="0" i="1" dirty="0" smtClean="0"/>
              <a:t>it must be easy to use</a:t>
            </a:r>
            <a:r>
              <a:rPr lang="id-ID" sz="2000" b="0" dirty="0" smtClean="0"/>
              <a:t>).</a:t>
            </a:r>
          </a:p>
          <a:p>
            <a:pPr marL="685800" lvl="4" indent="0" algn="just">
              <a:buNone/>
            </a:pPr>
            <a:r>
              <a:rPr lang="id-ID" sz="1700" b="0" dirty="0" smtClean="0">
                <a:latin typeface="Baskerville Old Face" pitchFamily="18" charset="0"/>
              </a:rPr>
              <a:t>“</a:t>
            </a:r>
            <a:r>
              <a:rPr lang="en-US" sz="1700" b="0" dirty="0">
                <a:latin typeface="Baskerville Old Face" pitchFamily="18" charset="0"/>
              </a:rPr>
              <a:t>Cooper introduces the concept of cognitive friction, which is when the </a:t>
            </a:r>
            <a:r>
              <a:rPr lang="en-US" sz="1700" b="0" i="1" dirty="0">
                <a:solidFill>
                  <a:srgbClr val="FF0000"/>
                </a:solidFill>
                <a:latin typeface="Baskerville Old Face" pitchFamily="18" charset="0"/>
              </a:rPr>
              <a:t>interface of a design is complex and difficult to use, and behaves inconsistently and unexpectedly, possessing different </a:t>
            </a:r>
            <a:r>
              <a:rPr lang="en-US" sz="1700" b="0" i="1" dirty="0" smtClean="0">
                <a:solidFill>
                  <a:srgbClr val="FF0000"/>
                </a:solidFill>
                <a:latin typeface="Baskerville Old Face" pitchFamily="18" charset="0"/>
              </a:rPr>
              <a:t>modes</a:t>
            </a:r>
            <a:r>
              <a:rPr lang="id-ID" sz="1700" b="0" dirty="0" smtClean="0">
                <a:latin typeface="Baskerville Old Face" pitchFamily="18" charset="0"/>
              </a:rPr>
              <a:t>. </a:t>
            </a:r>
            <a:r>
              <a:rPr lang="en-US" sz="1700" b="0" dirty="0" smtClean="0">
                <a:latin typeface="Baskerville Old Face" pitchFamily="18" charset="0"/>
              </a:rPr>
              <a:t>Alternatively</a:t>
            </a:r>
            <a:r>
              <a:rPr lang="en-US" sz="1700" b="0" dirty="0">
                <a:latin typeface="Baskerville Old Face" pitchFamily="18" charset="0"/>
              </a:rPr>
              <a:t>, interfaces can be designed to serve the needs of the service/product provider. </a:t>
            </a:r>
            <a:r>
              <a:rPr lang="en-US" sz="1700" b="0" i="1" dirty="0">
                <a:solidFill>
                  <a:srgbClr val="00B050"/>
                </a:solidFill>
                <a:latin typeface="Baskerville Old Face" pitchFamily="18" charset="0"/>
              </a:rPr>
              <a:t>User needs may be poorly served by this </a:t>
            </a:r>
            <a:r>
              <a:rPr lang="en-US" sz="1700" b="0" i="1" dirty="0" smtClean="0">
                <a:solidFill>
                  <a:srgbClr val="00B050"/>
                </a:solidFill>
                <a:latin typeface="Baskerville Old Face" pitchFamily="18" charset="0"/>
              </a:rPr>
              <a:t>approach</a:t>
            </a:r>
            <a:r>
              <a:rPr lang="id-ID" sz="1700" b="0" i="1" dirty="0" smtClean="0">
                <a:solidFill>
                  <a:srgbClr val="00B050"/>
                </a:solidFill>
                <a:latin typeface="Baskerville Old Face" pitchFamily="18" charset="0"/>
              </a:rPr>
              <a:t>”</a:t>
            </a:r>
            <a:r>
              <a:rPr lang="en-US" sz="1700" b="0" i="1" dirty="0" smtClean="0">
                <a:solidFill>
                  <a:srgbClr val="00B050"/>
                </a:solidFill>
                <a:latin typeface="Baskerville Old Face" pitchFamily="18" charset="0"/>
              </a:rPr>
              <a:t>. </a:t>
            </a:r>
            <a:endParaRPr lang="id-ID" sz="1700" b="0" i="1" dirty="0" smtClean="0">
              <a:solidFill>
                <a:srgbClr val="00B050"/>
              </a:solidFill>
              <a:latin typeface="Baskerville Old Face" pitchFamily="18" charset="0"/>
            </a:endParaRPr>
          </a:p>
          <a:p>
            <a:pPr marL="1447800" lvl="8" indent="3933825" algn="just">
              <a:buNone/>
            </a:pPr>
            <a:r>
              <a:rPr lang="id-ID" sz="1600" b="0" dirty="0" smtClean="0">
                <a:latin typeface="Baskerville Old Face" pitchFamily="18" charset="0"/>
              </a:rPr>
              <a:t>(Cooper, dkk,2004)</a:t>
            </a:r>
          </a:p>
          <a:p>
            <a:pPr marL="1447800" lvl="8" indent="-1447800" algn="just">
              <a:buNone/>
            </a:pPr>
            <a:r>
              <a:rPr lang="id-ID" sz="2000" dirty="0" smtClean="0"/>
              <a:t>2. Membuat program lebih menarik (estetik program)</a:t>
            </a:r>
          </a:p>
          <a:p>
            <a:pPr marL="714375" lvl="8" indent="0" algn="just">
              <a:buNone/>
            </a:pPr>
            <a:r>
              <a:rPr lang="id-ID" sz="1800" b="0" dirty="0" smtClean="0">
                <a:latin typeface="Baskerville Old Face" pitchFamily="18" charset="0"/>
              </a:rPr>
              <a:t>“Facebook dengan warna birunya, whatsapp dengan warna hijau, instagram dengan icon (khas), twiterr dengan biru langit”.</a:t>
            </a:r>
            <a:endParaRPr lang="id-ID" sz="1800" b="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6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&amp; orientasi desain </a:t>
            </a:r>
            <a:r>
              <a:rPr lang="id-ID" dirty="0" smtClean="0"/>
              <a:t>iteraksi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3"/>
            </a:pPr>
            <a:r>
              <a:rPr lang="id-ID" sz="2000" b="0" dirty="0" smtClean="0"/>
              <a:t>Memudahkan user untuk </a:t>
            </a:r>
            <a:r>
              <a:rPr lang="id-ID" sz="2000" b="0" dirty="0"/>
              <a:t>i</a:t>
            </a:r>
            <a:r>
              <a:rPr lang="id-ID" sz="2000" b="0" dirty="0" smtClean="0"/>
              <a:t>nput data (</a:t>
            </a:r>
            <a:r>
              <a:rPr lang="id-ID" sz="2000" b="0" i="1" dirty="0" smtClean="0"/>
              <a:t>must be easy learned</a:t>
            </a:r>
            <a:r>
              <a:rPr lang="id-ID" sz="2000" b="0" dirty="0" smtClean="0"/>
              <a:t>).</a:t>
            </a:r>
          </a:p>
          <a:p>
            <a:pPr marL="457200" indent="-457200">
              <a:buAutoNum type="arabicPeriod" startAt="3"/>
            </a:pPr>
            <a:r>
              <a:rPr lang="id-ID" sz="2000" b="0" dirty="0" smtClean="0"/>
              <a:t>Melihat tampilan hasil proses data (output program).</a:t>
            </a:r>
          </a:p>
          <a:p>
            <a:pPr marL="457200" indent="-457200">
              <a:buAutoNum type="arabicPeriod" startAt="3"/>
            </a:pPr>
            <a:r>
              <a:rPr lang="id-ID" sz="2000" b="0" dirty="0" smtClean="0"/>
              <a:t>Memudahkan pembacaan data dari sebuah program.</a:t>
            </a:r>
          </a:p>
          <a:p>
            <a:pPr marL="457200" indent="-457200">
              <a:buAutoNum type="arabicPeriod" startAt="3"/>
            </a:pPr>
            <a:r>
              <a:rPr lang="id-ID" sz="2000" b="0" dirty="0" smtClean="0"/>
              <a:t>Efisiensi kerja oleh user (ex.graphic, chart, diagram, dsb).</a:t>
            </a:r>
          </a:p>
          <a:p>
            <a:pPr marL="457200" indent="-457200">
              <a:buAutoNum type="arabicPeriod" startAt="3"/>
            </a:pPr>
            <a:r>
              <a:rPr lang="id-ID" sz="2000" b="0" dirty="0" smtClean="0"/>
              <a:t>Memberikan respon untuk setiap aksi (</a:t>
            </a:r>
            <a:r>
              <a:rPr lang="id-ID" sz="2000" b="0" i="1" dirty="0" smtClean="0"/>
              <a:t>feed back</a:t>
            </a:r>
            <a:r>
              <a:rPr lang="id-ID" sz="2000" b="0" dirty="0" smtClean="0"/>
              <a:t>).</a:t>
            </a:r>
          </a:p>
          <a:p>
            <a:pPr marL="457200" indent="-457200">
              <a:buAutoNum type="arabicPeriod" startAt="3"/>
            </a:pPr>
            <a:r>
              <a:rPr lang="id-ID" sz="2000" b="0" dirty="0" smtClean="0"/>
              <a:t>Menghilangkan ambiguitas dari printah program (ex.save/delete button)</a:t>
            </a:r>
          </a:p>
        </p:txBody>
      </p:sp>
    </p:spTree>
    <p:extLst>
      <p:ext uri="{BB962C8B-B14F-4D97-AF65-F5344CB8AC3E}">
        <p14:creationId xmlns:p14="http://schemas.microsoft.com/office/powerpoint/2010/main" val="405059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d-ID" sz="2000" dirty="0" smtClean="0"/>
          </a:p>
          <a:p>
            <a:pPr algn="ctr"/>
            <a:endParaRPr lang="id-ID" sz="2000" dirty="0"/>
          </a:p>
          <a:p>
            <a:pPr algn="ctr"/>
            <a:r>
              <a:rPr lang="id-ID" sz="2000" dirty="0" smtClean="0"/>
              <a:t>CONTOH DESAIN YANG BURUK (BAD DESIGN)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3283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Social Media Icons on Print Ads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75" y="1100138"/>
            <a:ext cx="5178649" cy="2920808"/>
          </a:xfrm>
        </p:spPr>
      </p:pic>
      <p:sp>
        <p:nvSpPr>
          <p:cNvPr id="5" name="TextBox 4"/>
          <p:cNvSpPr txBox="1"/>
          <p:nvPr/>
        </p:nvSpPr>
        <p:spPr>
          <a:xfrm>
            <a:off x="1403648" y="4221088"/>
            <a:ext cx="61926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“ </a:t>
            </a:r>
            <a:r>
              <a:rPr lang="en-US" i="1" dirty="0" smtClean="0"/>
              <a:t>Why </a:t>
            </a:r>
            <a:r>
              <a:rPr lang="en-US" i="1" dirty="0"/>
              <a:t>are social media icons in print ads? A magazine is not a computer— no one can click icons</a:t>
            </a:r>
            <a:r>
              <a:rPr lang="en-US" dirty="0" smtClean="0"/>
              <a:t>!</a:t>
            </a:r>
            <a:r>
              <a:rPr lang="id-ID" dirty="0" smtClean="0"/>
              <a:t>”</a:t>
            </a:r>
          </a:p>
          <a:p>
            <a:endParaRPr lang="id-ID" dirty="0"/>
          </a:p>
          <a:p>
            <a:pPr algn="just"/>
            <a:r>
              <a:rPr lang="id-ID" sz="1400" i="1" dirty="0" smtClean="0"/>
              <a:t>Sumber:https://www.sitebuilderreport.com/blog/examples-of-bad-design-in-the-real-world</a:t>
            </a:r>
            <a:endParaRPr lang="id-ID" sz="1400" i="1" dirty="0"/>
          </a:p>
        </p:txBody>
      </p:sp>
    </p:spTree>
    <p:extLst>
      <p:ext uri="{BB962C8B-B14F-4D97-AF65-F5344CB8AC3E}">
        <p14:creationId xmlns:p14="http://schemas.microsoft.com/office/powerpoint/2010/main" val="14029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29" y="476672"/>
            <a:ext cx="7520940" cy="548640"/>
          </a:xfrm>
        </p:spPr>
        <p:txBody>
          <a:bodyPr/>
          <a:lstStyle/>
          <a:p>
            <a:r>
              <a:rPr lang="id-ID" sz="2000" dirty="0" smtClean="0"/>
              <a:t>Bathroom </a:t>
            </a:r>
            <a:r>
              <a:rPr lang="en-US" sz="2000" dirty="0"/>
              <a:t>doors that don’t clearly indicate gender</a:t>
            </a:r>
            <a:r>
              <a:rPr lang="en-US" dirty="0"/>
              <a:t/>
            </a:r>
            <a:br>
              <a:rPr lang="en-US" dirty="0"/>
            </a:b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97" y="1100138"/>
            <a:ext cx="5383567" cy="3192430"/>
          </a:xfrm>
        </p:spPr>
      </p:pic>
      <p:sp>
        <p:nvSpPr>
          <p:cNvPr id="5" name="TextBox 4"/>
          <p:cNvSpPr txBox="1"/>
          <p:nvPr/>
        </p:nvSpPr>
        <p:spPr>
          <a:xfrm>
            <a:off x="1415827" y="4365104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Sometimes restaurants make bathroom gender labels playful. </a:t>
            </a:r>
            <a:endParaRPr lang="id-ID" dirty="0" smtClean="0"/>
          </a:p>
          <a:p>
            <a:r>
              <a:rPr lang="en-US" dirty="0" smtClean="0"/>
              <a:t>That’s okay, so long as the sign does the one job it’s supposed to do: indicate the gender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50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ATM’s that spit out your card after the cash</a:t>
            </a:r>
            <a:r>
              <a:rPr lang="en-US" dirty="0"/>
              <a:t/>
            </a:r>
            <a:br>
              <a:rPr lang="en-US" dirty="0"/>
            </a:b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08720"/>
            <a:ext cx="5419725" cy="3086100"/>
          </a:xfrm>
        </p:spPr>
      </p:pic>
      <p:sp>
        <p:nvSpPr>
          <p:cNvPr id="5" name="TextBox 4"/>
          <p:cNvSpPr txBox="1"/>
          <p:nvPr/>
        </p:nvSpPr>
        <p:spPr>
          <a:xfrm>
            <a:off x="2355726" y="4230181"/>
            <a:ext cx="472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i="1" dirty="0" smtClean="0"/>
              <a:t>“...</a:t>
            </a:r>
            <a:r>
              <a:rPr lang="en-US" i="1" dirty="0" smtClean="0"/>
              <a:t>ATM’s that spit out your card after the cash</a:t>
            </a:r>
            <a:r>
              <a:rPr lang="id-ID" dirty="0" smtClean="0"/>
              <a:t>”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744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1665</TotalTime>
  <Words>850</Words>
  <Application>Microsoft Office PowerPoint</Application>
  <PresentationFormat>On-screen Show (4:3)</PresentationFormat>
  <Paragraphs>87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Design interaksi (interaction design) </vt:lpstr>
      <vt:lpstr>Apa yang disebut desain interaksi?</vt:lpstr>
      <vt:lpstr>4 aktivitas proses desain interaksi</vt:lpstr>
      <vt:lpstr>Tujuan desain iteraksi</vt:lpstr>
      <vt:lpstr>Tujuan &amp; orientasi desain iteraksi (2)</vt:lpstr>
      <vt:lpstr>PowerPoint Presentation</vt:lpstr>
      <vt:lpstr>Social Media Icons on Print Ads</vt:lpstr>
      <vt:lpstr>Bathroom doors that don’t clearly indicate gender </vt:lpstr>
      <vt:lpstr>ATM’s that spit out your card after the cash </vt:lpstr>
      <vt:lpstr>Doors that don’t indicate which side to push, You have a 50% chance of getting this door right:</vt:lpstr>
      <vt:lpstr>desain dikatakan baik (successful User interface)</vt:lpstr>
      <vt:lpstr>communicating meaning and function</vt:lpstr>
      <vt:lpstr>Consistent !</vt:lpstr>
      <vt:lpstr>FORGIVING!</vt:lpstr>
      <vt:lpstr>desain dikatakan buruk</vt:lpstr>
      <vt:lpstr>Contoh desain web buruk</vt:lpstr>
      <vt:lpstr>kesimpulan</vt:lpstr>
      <vt:lpstr>Soal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interaksi</dc:title>
  <dc:creator>user</dc:creator>
  <cp:lastModifiedBy>ASUS</cp:lastModifiedBy>
  <cp:revision>29</cp:revision>
  <dcterms:created xsi:type="dcterms:W3CDTF">2019-03-25T02:02:48Z</dcterms:created>
  <dcterms:modified xsi:type="dcterms:W3CDTF">2022-03-24T01:17:59Z</dcterms:modified>
</cp:coreProperties>
</file>